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9" r:id="rId1"/>
  </p:sldMasterIdLst>
  <p:notesMasterIdLst>
    <p:notesMasterId r:id="rId23"/>
  </p:notesMasterIdLst>
  <p:handoutMasterIdLst>
    <p:handoutMasterId r:id="rId24"/>
  </p:handoutMasterIdLst>
  <p:sldIdLst>
    <p:sldId id="313" r:id="rId2"/>
    <p:sldId id="314" r:id="rId3"/>
    <p:sldId id="315" r:id="rId4"/>
    <p:sldId id="316" r:id="rId5"/>
    <p:sldId id="319" r:id="rId6"/>
    <p:sldId id="317" r:id="rId7"/>
    <p:sldId id="318" r:id="rId8"/>
    <p:sldId id="320" r:id="rId9"/>
    <p:sldId id="321" r:id="rId10"/>
    <p:sldId id="323" r:id="rId11"/>
    <p:sldId id="324" r:id="rId12"/>
    <p:sldId id="325" r:id="rId13"/>
    <p:sldId id="330" r:id="rId14"/>
    <p:sldId id="267" r:id="rId15"/>
    <p:sldId id="331" r:id="rId16"/>
    <p:sldId id="268" r:id="rId17"/>
    <p:sldId id="332" r:id="rId18"/>
    <p:sldId id="329" r:id="rId19"/>
    <p:sldId id="328" r:id="rId20"/>
    <p:sldId id="333" r:id="rId21"/>
    <p:sldId id="282" r:id="rId22"/>
  </p:sldIdLst>
  <p:sldSz cx="9144000" cy="6858000" type="screen4x3"/>
  <p:notesSz cx="7045325" cy="9345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 10" initials="W1" lastIdx="1" clrIdx="0">
    <p:extLst>
      <p:ext uri="{19B8F6BF-5375-455C-9EA6-DF929625EA0E}">
        <p15:presenceInfo xmlns:p15="http://schemas.microsoft.com/office/powerpoint/2012/main" userId="Win 1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366E"/>
    <a:srgbClr val="0F2145"/>
    <a:srgbClr val="1D7214"/>
    <a:srgbClr val="497DB9"/>
    <a:srgbClr val="377AB7"/>
    <a:srgbClr val="DDDDDD"/>
    <a:srgbClr val="B2B2B2"/>
    <a:srgbClr val="020A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3895" autoAdjust="0"/>
  </p:normalViewPr>
  <p:slideViewPr>
    <p:cSldViewPr>
      <p:cViewPr varScale="1">
        <p:scale>
          <a:sx n="81" d="100"/>
          <a:sy n="81" d="100"/>
        </p:scale>
        <p:origin x="16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6883228252416414E-2"/>
          <c:y val="8.5646119044252789E-2"/>
          <c:w val="0.87515152488969139"/>
          <c:h val="0.77192653239592302"/>
        </c:manualLayout>
      </c:layout>
      <c:barChart>
        <c:barDir val="col"/>
        <c:grouping val="stacked"/>
        <c:varyColors val="0"/>
        <c:ser>
          <c:idx val="0"/>
          <c:order val="0"/>
          <c:tx>
            <c:strRef>
              <c:f>Sheet1!$B$1</c:f>
              <c:strCache>
                <c:ptCount val="1"/>
                <c:pt idx="0">
                  <c:v>Series 1</c:v>
                </c:pt>
              </c:strCache>
            </c:strRef>
          </c:tx>
          <c:invertIfNegative val="0"/>
          <c:cat>
            <c:strRef>
              <c:f>Sheet1!$A$2:$A$5</c:f>
              <c:strCache>
                <c:ptCount val="3"/>
                <c:pt idx="0">
                  <c:v>Trước PEX</c:v>
                </c:pt>
                <c:pt idx="1">
                  <c:v>PEX 1</c:v>
                </c:pt>
                <c:pt idx="2">
                  <c:v>PEX 2</c:v>
                </c:pt>
              </c:strCache>
            </c:strRef>
          </c:cat>
          <c:val>
            <c:numRef>
              <c:f>Sheet1!$B$2:$B$5</c:f>
              <c:numCache>
                <c:formatCode>General</c:formatCode>
                <c:ptCount val="4"/>
                <c:pt idx="0">
                  <c:v>20.36</c:v>
                </c:pt>
                <c:pt idx="1">
                  <c:v>5.59</c:v>
                </c:pt>
                <c:pt idx="2">
                  <c:v>2.71</c:v>
                </c:pt>
              </c:numCache>
            </c:numRef>
          </c:val>
          <c:extLst>
            <c:ext xmlns:c16="http://schemas.microsoft.com/office/drawing/2014/chart" uri="{C3380CC4-5D6E-409C-BE32-E72D297353CC}">
              <c16:uniqueId val="{00000000-F379-44C2-B968-61C918576F96}"/>
            </c:ext>
          </c:extLst>
        </c:ser>
        <c:ser>
          <c:idx val="1"/>
          <c:order val="1"/>
          <c:tx>
            <c:strRef>
              <c:f>Sheet1!$C$1</c:f>
              <c:strCache>
                <c:ptCount val="1"/>
                <c:pt idx="0">
                  <c:v>Column1</c:v>
                </c:pt>
              </c:strCache>
            </c:strRef>
          </c:tx>
          <c:invertIfNegative val="0"/>
          <c:cat>
            <c:strRef>
              <c:f>Sheet1!$A$2:$A$5</c:f>
              <c:strCache>
                <c:ptCount val="3"/>
                <c:pt idx="0">
                  <c:v>Trước PEX</c:v>
                </c:pt>
                <c:pt idx="1">
                  <c:v>PEX 1</c:v>
                </c:pt>
                <c:pt idx="2">
                  <c:v>PEX 2</c:v>
                </c:pt>
              </c:strCache>
            </c:strRef>
          </c:cat>
          <c:val>
            <c:numRef>
              <c:f>Sheet1!$C$2:$C$5</c:f>
              <c:numCache>
                <c:formatCode>General</c:formatCode>
                <c:ptCount val="4"/>
              </c:numCache>
            </c:numRef>
          </c:val>
          <c:extLst>
            <c:ext xmlns:c16="http://schemas.microsoft.com/office/drawing/2014/chart" uri="{C3380CC4-5D6E-409C-BE32-E72D297353CC}">
              <c16:uniqueId val="{00000001-F379-44C2-B968-61C918576F96}"/>
            </c:ext>
          </c:extLst>
        </c:ser>
        <c:ser>
          <c:idx val="2"/>
          <c:order val="2"/>
          <c:tx>
            <c:strRef>
              <c:f>Sheet1!$D$1</c:f>
              <c:strCache>
                <c:ptCount val="1"/>
                <c:pt idx="0">
                  <c:v>Column2</c:v>
                </c:pt>
              </c:strCache>
            </c:strRef>
          </c:tx>
          <c:invertIfNegative val="0"/>
          <c:cat>
            <c:strRef>
              <c:f>Sheet1!$A$2:$A$5</c:f>
              <c:strCache>
                <c:ptCount val="3"/>
                <c:pt idx="0">
                  <c:v>Trước PEX</c:v>
                </c:pt>
                <c:pt idx="1">
                  <c:v>PEX 1</c:v>
                </c:pt>
                <c:pt idx="2">
                  <c:v>PEX 2</c:v>
                </c:pt>
              </c:strCache>
            </c:strRef>
          </c:cat>
          <c:val>
            <c:numRef>
              <c:f>Sheet1!$D$2:$D$5</c:f>
              <c:numCache>
                <c:formatCode>General</c:formatCode>
                <c:ptCount val="4"/>
              </c:numCache>
            </c:numRef>
          </c:val>
          <c:extLst>
            <c:ext xmlns:c16="http://schemas.microsoft.com/office/drawing/2014/chart" uri="{C3380CC4-5D6E-409C-BE32-E72D297353CC}">
              <c16:uniqueId val="{00000002-F379-44C2-B968-61C918576F96}"/>
            </c:ext>
          </c:extLst>
        </c:ser>
        <c:dLbls>
          <c:showLegendKey val="0"/>
          <c:showVal val="0"/>
          <c:showCatName val="0"/>
          <c:showSerName val="0"/>
          <c:showPercent val="0"/>
          <c:showBubbleSize val="0"/>
        </c:dLbls>
        <c:gapWidth val="150"/>
        <c:overlap val="100"/>
        <c:axId val="239702784"/>
        <c:axId val="239704320"/>
      </c:barChart>
      <c:catAx>
        <c:axId val="239702784"/>
        <c:scaling>
          <c:orientation val="minMax"/>
        </c:scaling>
        <c:delete val="0"/>
        <c:axPos val="b"/>
        <c:numFmt formatCode="General" sourceLinked="0"/>
        <c:majorTickMark val="out"/>
        <c:minorTickMark val="none"/>
        <c:tickLblPos val="nextTo"/>
        <c:crossAx val="239704320"/>
        <c:crosses val="autoZero"/>
        <c:auto val="1"/>
        <c:lblAlgn val="ctr"/>
        <c:lblOffset val="100"/>
        <c:noMultiLvlLbl val="0"/>
      </c:catAx>
      <c:valAx>
        <c:axId val="239704320"/>
        <c:scaling>
          <c:orientation val="minMax"/>
        </c:scaling>
        <c:delete val="0"/>
        <c:axPos val="l"/>
        <c:majorGridlines/>
        <c:numFmt formatCode="General" sourceLinked="1"/>
        <c:majorTickMark val="out"/>
        <c:minorTickMark val="none"/>
        <c:tickLblPos val="nextTo"/>
        <c:crossAx val="239702784"/>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6883228252416414E-2"/>
          <c:y val="8.5646119044252789E-2"/>
          <c:w val="0.87515152488969139"/>
          <c:h val="0.77192653239592302"/>
        </c:manualLayout>
      </c:layout>
      <c:barChart>
        <c:barDir val="col"/>
        <c:grouping val="stacked"/>
        <c:varyColors val="0"/>
        <c:ser>
          <c:idx val="0"/>
          <c:order val="0"/>
          <c:tx>
            <c:strRef>
              <c:f>Sheet1!$B$1</c:f>
              <c:strCache>
                <c:ptCount val="1"/>
                <c:pt idx="0">
                  <c:v>Series 1</c:v>
                </c:pt>
              </c:strCache>
            </c:strRef>
          </c:tx>
          <c:invertIfNegative val="0"/>
          <c:cat>
            <c:strRef>
              <c:f>Sheet1!$A$2:$A$5</c:f>
              <c:strCache>
                <c:ptCount val="3"/>
                <c:pt idx="0">
                  <c:v>Trước PEX</c:v>
                </c:pt>
                <c:pt idx="1">
                  <c:v>PEX 1</c:v>
                </c:pt>
                <c:pt idx="2">
                  <c:v>PEX 2</c:v>
                </c:pt>
              </c:strCache>
            </c:strRef>
          </c:cat>
          <c:val>
            <c:numRef>
              <c:f>Sheet1!$B$2:$B$5</c:f>
              <c:numCache>
                <c:formatCode>General</c:formatCode>
                <c:ptCount val="4"/>
                <c:pt idx="0">
                  <c:v>9.11</c:v>
                </c:pt>
                <c:pt idx="1">
                  <c:v>6.75</c:v>
                </c:pt>
                <c:pt idx="2">
                  <c:v>5.5</c:v>
                </c:pt>
              </c:numCache>
            </c:numRef>
          </c:val>
          <c:extLst>
            <c:ext xmlns:c16="http://schemas.microsoft.com/office/drawing/2014/chart" uri="{C3380CC4-5D6E-409C-BE32-E72D297353CC}">
              <c16:uniqueId val="{00000000-A887-424C-98DF-A794B20FEC8E}"/>
            </c:ext>
          </c:extLst>
        </c:ser>
        <c:ser>
          <c:idx val="1"/>
          <c:order val="1"/>
          <c:tx>
            <c:strRef>
              <c:f>Sheet1!$C$1</c:f>
              <c:strCache>
                <c:ptCount val="1"/>
                <c:pt idx="0">
                  <c:v>Column1</c:v>
                </c:pt>
              </c:strCache>
            </c:strRef>
          </c:tx>
          <c:invertIfNegative val="0"/>
          <c:cat>
            <c:strRef>
              <c:f>Sheet1!$A$2:$A$5</c:f>
              <c:strCache>
                <c:ptCount val="3"/>
                <c:pt idx="0">
                  <c:v>Trước PEX</c:v>
                </c:pt>
                <c:pt idx="1">
                  <c:v>PEX 1</c:v>
                </c:pt>
                <c:pt idx="2">
                  <c:v>PEX 2</c:v>
                </c:pt>
              </c:strCache>
            </c:strRef>
          </c:cat>
          <c:val>
            <c:numRef>
              <c:f>Sheet1!$C$2:$C$5</c:f>
              <c:numCache>
                <c:formatCode>General</c:formatCode>
                <c:ptCount val="4"/>
              </c:numCache>
            </c:numRef>
          </c:val>
          <c:extLst>
            <c:ext xmlns:c16="http://schemas.microsoft.com/office/drawing/2014/chart" uri="{C3380CC4-5D6E-409C-BE32-E72D297353CC}">
              <c16:uniqueId val="{00000001-A887-424C-98DF-A794B20FEC8E}"/>
            </c:ext>
          </c:extLst>
        </c:ser>
        <c:ser>
          <c:idx val="2"/>
          <c:order val="2"/>
          <c:tx>
            <c:strRef>
              <c:f>Sheet1!$D$1</c:f>
              <c:strCache>
                <c:ptCount val="1"/>
                <c:pt idx="0">
                  <c:v>Column2</c:v>
                </c:pt>
              </c:strCache>
            </c:strRef>
          </c:tx>
          <c:invertIfNegative val="0"/>
          <c:cat>
            <c:strRef>
              <c:f>Sheet1!$A$2:$A$5</c:f>
              <c:strCache>
                <c:ptCount val="3"/>
                <c:pt idx="0">
                  <c:v>Trước PEX</c:v>
                </c:pt>
                <c:pt idx="1">
                  <c:v>PEX 1</c:v>
                </c:pt>
                <c:pt idx="2">
                  <c:v>PEX 2</c:v>
                </c:pt>
              </c:strCache>
            </c:strRef>
          </c:cat>
          <c:val>
            <c:numRef>
              <c:f>Sheet1!$D$2:$D$5</c:f>
              <c:numCache>
                <c:formatCode>General</c:formatCode>
                <c:ptCount val="4"/>
              </c:numCache>
            </c:numRef>
          </c:val>
          <c:extLst>
            <c:ext xmlns:c16="http://schemas.microsoft.com/office/drawing/2014/chart" uri="{C3380CC4-5D6E-409C-BE32-E72D297353CC}">
              <c16:uniqueId val="{00000002-A887-424C-98DF-A794B20FEC8E}"/>
            </c:ext>
          </c:extLst>
        </c:ser>
        <c:dLbls>
          <c:showLegendKey val="0"/>
          <c:showVal val="0"/>
          <c:showCatName val="0"/>
          <c:showSerName val="0"/>
          <c:showPercent val="0"/>
          <c:showBubbleSize val="0"/>
        </c:dLbls>
        <c:gapWidth val="150"/>
        <c:overlap val="100"/>
        <c:axId val="243534848"/>
        <c:axId val="243544832"/>
      </c:barChart>
      <c:catAx>
        <c:axId val="243534848"/>
        <c:scaling>
          <c:orientation val="minMax"/>
        </c:scaling>
        <c:delete val="0"/>
        <c:axPos val="b"/>
        <c:numFmt formatCode="General" sourceLinked="0"/>
        <c:majorTickMark val="out"/>
        <c:minorTickMark val="none"/>
        <c:tickLblPos val="nextTo"/>
        <c:crossAx val="243544832"/>
        <c:crosses val="autoZero"/>
        <c:auto val="1"/>
        <c:lblAlgn val="ctr"/>
        <c:lblOffset val="100"/>
        <c:noMultiLvlLbl val="0"/>
      </c:catAx>
      <c:valAx>
        <c:axId val="243544832"/>
        <c:scaling>
          <c:orientation val="minMax"/>
        </c:scaling>
        <c:delete val="0"/>
        <c:axPos val="l"/>
        <c:majorGridlines/>
        <c:numFmt formatCode="General" sourceLinked="1"/>
        <c:majorTickMark val="out"/>
        <c:minorTickMark val="none"/>
        <c:tickLblPos val="nextTo"/>
        <c:crossAx val="243534848"/>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0.15</cdr:x>
      <cdr:y>0.13883</cdr:y>
    </cdr:from>
    <cdr:to>
      <cdr:x>0.2375</cdr:x>
      <cdr:y>0.23138</cdr:y>
    </cdr:to>
    <cdr:sp macro="" textlink="">
      <cdr:nvSpPr>
        <cdr:cNvPr id="2" name="Rectangle 1"/>
        <cdr:cNvSpPr/>
      </cdr:nvSpPr>
      <cdr:spPr>
        <a:xfrm xmlns:a="http://schemas.openxmlformats.org/drawingml/2006/main">
          <a:off x="864096" y="432048"/>
          <a:ext cx="504056" cy="28803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solidFill>
                <a:schemeClr val="tx1"/>
              </a:solidFill>
              <a:latin typeface="Times New Roman" pitchFamily="18" charset="0"/>
              <a:cs typeface="Times New Roman" pitchFamily="18" charset="0"/>
            </a:rPr>
            <a:t>20,36</a:t>
          </a:r>
        </a:p>
      </cdr:txBody>
    </cdr:sp>
  </cdr:relSizeAnchor>
  <cdr:relSizeAnchor xmlns:cdr="http://schemas.openxmlformats.org/drawingml/2006/chartDrawing">
    <cdr:from>
      <cdr:x>0.375</cdr:x>
      <cdr:y>0.60159</cdr:y>
    </cdr:from>
    <cdr:to>
      <cdr:x>0.4625</cdr:x>
      <cdr:y>0.69414</cdr:y>
    </cdr:to>
    <cdr:sp macro="" textlink="">
      <cdr:nvSpPr>
        <cdr:cNvPr id="3" name="Rectangle 2"/>
        <cdr:cNvSpPr/>
      </cdr:nvSpPr>
      <cdr:spPr>
        <a:xfrm xmlns:a="http://schemas.openxmlformats.org/drawingml/2006/main">
          <a:off x="2160240" y="1872208"/>
          <a:ext cx="504056" cy="28803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solidFill>
                <a:schemeClr val="tx1"/>
              </a:solidFill>
              <a:latin typeface="Times New Roman" pitchFamily="18" charset="0"/>
              <a:cs typeface="Times New Roman" pitchFamily="18" charset="0"/>
            </a:rPr>
            <a:t>5,59</a:t>
          </a:r>
        </a:p>
      </cdr:txBody>
    </cdr:sp>
  </cdr:relSizeAnchor>
  <cdr:relSizeAnchor xmlns:cdr="http://schemas.openxmlformats.org/drawingml/2006/chartDrawing">
    <cdr:from>
      <cdr:x>0.5875</cdr:x>
      <cdr:y>0.69414</cdr:y>
    </cdr:from>
    <cdr:to>
      <cdr:x>0.675</cdr:x>
      <cdr:y>0.78669</cdr:y>
    </cdr:to>
    <cdr:sp macro="" textlink="">
      <cdr:nvSpPr>
        <cdr:cNvPr id="4" name="Rectangle 3"/>
        <cdr:cNvSpPr/>
      </cdr:nvSpPr>
      <cdr:spPr>
        <a:xfrm xmlns:a="http://schemas.openxmlformats.org/drawingml/2006/main">
          <a:off x="3384376" y="2160240"/>
          <a:ext cx="504056" cy="28803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solidFill>
                <a:schemeClr val="tx1"/>
              </a:solidFill>
              <a:latin typeface="Times New Roman" pitchFamily="18" charset="0"/>
              <a:cs typeface="Times New Roman" pitchFamily="18" charset="0"/>
            </a:rPr>
            <a:t>2,71</a:t>
          </a:r>
        </a:p>
      </cdr:txBody>
    </cdr:sp>
  </cdr:relSizeAnchor>
</c:userShapes>
</file>

<file path=ppt/drawings/drawing2.xml><?xml version="1.0" encoding="utf-8"?>
<c:userShapes xmlns:c="http://schemas.openxmlformats.org/drawingml/2006/chart">
  <cdr:relSizeAnchor xmlns:cdr="http://schemas.openxmlformats.org/drawingml/2006/chartDrawing">
    <cdr:from>
      <cdr:x>0.14375</cdr:x>
      <cdr:y>0.06941</cdr:y>
    </cdr:from>
    <cdr:to>
      <cdr:x>0.23125</cdr:x>
      <cdr:y>0.16196</cdr:y>
    </cdr:to>
    <cdr:sp macro="" textlink="">
      <cdr:nvSpPr>
        <cdr:cNvPr id="2" name="Rectangle 1"/>
        <cdr:cNvSpPr/>
      </cdr:nvSpPr>
      <cdr:spPr>
        <a:xfrm xmlns:a="http://schemas.openxmlformats.org/drawingml/2006/main">
          <a:off x="828092" y="216024"/>
          <a:ext cx="504056" cy="288026"/>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solidFill>
                <a:schemeClr val="tx1"/>
              </a:solidFill>
              <a:latin typeface="Times New Roman" pitchFamily="18" charset="0"/>
              <a:cs typeface="Times New Roman" pitchFamily="18" charset="0"/>
            </a:rPr>
            <a:t>9,11</a:t>
          </a:r>
        </a:p>
      </cdr:txBody>
    </cdr:sp>
  </cdr:relSizeAnchor>
  <cdr:relSizeAnchor xmlns:cdr="http://schemas.openxmlformats.org/drawingml/2006/chartDrawing">
    <cdr:from>
      <cdr:x>0.37952</cdr:x>
      <cdr:y>0.24294</cdr:y>
    </cdr:from>
    <cdr:to>
      <cdr:x>0.46702</cdr:x>
      <cdr:y>0.33549</cdr:y>
    </cdr:to>
    <cdr:sp macro="" textlink="">
      <cdr:nvSpPr>
        <cdr:cNvPr id="3" name="Rectangle 2"/>
        <cdr:cNvSpPr/>
      </cdr:nvSpPr>
      <cdr:spPr>
        <a:xfrm xmlns:a="http://schemas.openxmlformats.org/drawingml/2006/main">
          <a:off x="2186269" y="756054"/>
          <a:ext cx="504056" cy="288027"/>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solidFill>
                <a:schemeClr val="tx1"/>
              </a:solidFill>
              <a:latin typeface="Times New Roman" pitchFamily="18" charset="0"/>
              <a:cs typeface="Times New Roman" pitchFamily="18" charset="0"/>
            </a:rPr>
            <a:t>6,75</a:t>
          </a:r>
        </a:p>
      </cdr:txBody>
    </cdr:sp>
  </cdr:relSizeAnchor>
  <cdr:relSizeAnchor xmlns:cdr="http://schemas.openxmlformats.org/drawingml/2006/chartDrawing">
    <cdr:from>
      <cdr:x>0.5875</cdr:x>
      <cdr:y>0.32393</cdr:y>
    </cdr:from>
    <cdr:to>
      <cdr:x>0.675</cdr:x>
      <cdr:y>0.41648</cdr:y>
    </cdr:to>
    <cdr:sp macro="" textlink="">
      <cdr:nvSpPr>
        <cdr:cNvPr id="4" name="Rectangle 3"/>
        <cdr:cNvSpPr/>
      </cdr:nvSpPr>
      <cdr:spPr>
        <a:xfrm xmlns:a="http://schemas.openxmlformats.org/drawingml/2006/main">
          <a:off x="3384376" y="1008112"/>
          <a:ext cx="504056" cy="288027"/>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solidFill>
                <a:schemeClr val="tx1"/>
              </a:solidFill>
              <a:latin typeface="Times New Roman" pitchFamily="18" charset="0"/>
              <a:cs typeface="Times New Roman" pitchFamily="18" charset="0"/>
            </a:rPr>
            <a:t>5,5</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14B931E-AF8C-45A4-A9AE-861820D28A3E}"/>
              </a:ext>
            </a:extLst>
          </p:cNvPr>
          <p:cNvSpPr>
            <a:spLocks noGrp="1"/>
          </p:cNvSpPr>
          <p:nvPr>
            <p:ph type="hdr" sz="quarter"/>
          </p:nvPr>
        </p:nvSpPr>
        <p:spPr>
          <a:xfrm>
            <a:off x="0" y="0"/>
            <a:ext cx="3052763" cy="466725"/>
          </a:xfrm>
          <a:prstGeom prst="rect">
            <a:avLst/>
          </a:prstGeom>
        </p:spPr>
        <p:txBody>
          <a:bodyPr vert="horz" lIns="80228" tIns="40113" rIns="80228" bIns="40113" rtlCol="0"/>
          <a:lstStyle>
            <a:lvl1pPr algn="l" eaLnBrk="1" hangingPunct="1">
              <a:defRPr sz="1000">
                <a:latin typeface="Arial" charset="0"/>
                <a:cs typeface="Arial" charset="0"/>
              </a:defRPr>
            </a:lvl1pPr>
          </a:lstStyle>
          <a:p>
            <a:pPr>
              <a:defRPr/>
            </a:pPr>
            <a:endParaRPr lang="en-US"/>
          </a:p>
        </p:txBody>
      </p:sp>
      <p:sp>
        <p:nvSpPr>
          <p:cNvPr id="3" name="Date Placeholder 2">
            <a:extLst>
              <a:ext uri="{FF2B5EF4-FFF2-40B4-BE49-F238E27FC236}">
                <a16:creationId xmlns:a16="http://schemas.microsoft.com/office/drawing/2014/main" id="{6E78E8CB-8300-426D-8656-933795DA7A8E}"/>
              </a:ext>
            </a:extLst>
          </p:cNvPr>
          <p:cNvSpPr>
            <a:spLocks noGrp="1"/>
          </p:cNvSpPr>
          <p:nvPr>
            <p:ph type="dt" sz="quarter" idx="1"/>
          </p:nvPr>
        </p:nvSpPr>
        <p:spPr>
          <a:xfrm>
            <a:off x="3990975" y="0"/>
            <a:ext cx="3052763" cy="466725"/>
          </a:xfrm>
          <a:prstGeom prst="rect">
            <a:avLst/>
          </a:prstGeom>
        </p:spPr>
        <p:txBody>
          <a:bodyPr vert="horz" lIns="80228" tIns="40113" rIns="80228" bIns="40113" rtlCol="0"/>
          <a:lstStyle>
            <a:lvl1pPr algn="r" eaLnBrk="1" hangingPunct="1">
              <a:defRPr sz="1000">
                <a:latin typeface="Arial" charset="0"/>
                <a:cs typeface="Arial" charset="0"/>
              </a:defRPr>
            </a:lvl1pPr>
          </a:lstStyle>
          <a:p>
            <a:pPr>
              <a:defRPr/>
            </a:pPr>
            <a:fld id="{F03EA672-0E57-449B-B3D7-96A7E21BDD9C}" type="datetimeFigureOut">
              <a:rPr lang="en-US"/>
              <a:pPr>
                <a:defRPr/>
              </a:pPr>
              <a:t>20-11-2023</a:t>
            </a:fld>
            <a:endParaRPr lang="en-US"/>
          </a:p>
        </p:txBody>
      </p:sp>
      <p:sp>
        <p:nvSpPr>
          <p:cNvPr id="4" name="Footer Placeholder 3">
            <a:extLst>
              <a:ext uri="{FF2B5EF4-FFF2-40B4-BE49-F238E27FC236}">
                <a16:creationId xmlns:a16="http://schemas.microsoft.com/office/drawing/2014/main" id="{344E009C-0ED4-4C73-9578-8CC7D4D75E2D}"/>
              </a:ext>
            </a:extLst>
          </p:cNvPr>
          <p:cNvSpPr>
            <a:spLocks noGrp="1"/>
          </p:cNvSpPr>
          <p:nvPr>
            <p:ph type="ftr" sz="quarter" idx="2"/>
          </p:nvPr>
        </p:nvSpPr>
        <p:spPr>
          <a:xfrm>
            <a:off x="0" y="8877300"/>
            <a:ext cx="3052763" cy="466725"/>
          </a:xfrm>
          <a:prstGeom prst="rect">
            <a:avLst/>
          </a:prstGeom>
        </p:spPr>
        <p:txBody>
          <a:bodyPr vert="horz" lIns="80228" tIns="40113" rIns="80228" bIns="40113" rtlCol="0" anchor="b"/>
          <a:lstStyle>
            <a:lvl1pPr algn="l" eaLnBrk="1" hangingPunct="1">
              <a:defRPr sz="1000">
                <a:latin typeface="Arial" charset="0"/>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AB6BE0DD-C1A3-4E2C-A589-399DB60C0136}"/>
              </a:ext>
            </a:extLst>
          </p:cNvPr>
          <p:cNvSpPr>
            <a:spLocks noGrp="1"/>
          </p:cNvSpPr>
          <p:nvPr>
            <p:ph type="sldNum" sz="quarter" idx="3"/>
          </p:nvPr>
        </p:nvSpPr>
        <p:spPr>
          <a:xfrm>
            <a:off x="3990975" y="8877300"/>
            <a:ext cx="3052763" cy="466725"/>
          </a:xfrm>
          <a:prstGeom prst="rect">
            <a:avLst/>
          </a:prstGeom>
        </p:spPr>
        <p:txBody>
          <a:bodyPr vert="horz" wrap="square" lIns="80228" tIns="40113" rIns="80228" bIns="40113" numCol="1" anchor="b" anchorCtr="0" compatLnSpc="1">
            <a:prstTxWarp prst="textNoShape">
              <a:avLst/>
            </a:prstTxWarp>
          </a:bodyPr>
          <a:lstStyle>
            <a:lvl1pPr algn="r" eaLnBrk="1" hangingPunct="1">
              <a:defRPr sz="1000"/>
            </a:lvl1pPr>
          </a:lstStyle>
          <a:p>
            <a:fld id="{B941FF3A-EB05-4800-8E6D-8A033BA4917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CF3932-4C08-4C6C-9C08-56B11807A9E6}"/>
              </a:ext>
            </a:extLst>
          </p:cNvPr>
          <p:cNvSpPr>
            <a:spLocks noGrp="1"/>
          </p:cNvSpPr>
          <p:nvPr>
            <p:ph type="hdr" sz="quarter"/>
          </p:nvPr>
        </p:nvSpPr>
        <p:spPr>
          <a:xfrm>
            <a:off x="0" y="0"/>
            <a:ext cx="3052763" cy="466725"/>
          </a:xfrm>
          <a:prstGeom prst="rect">
            <a:avLst/>
          </a:prstGeom>
        </p:spPr>
        <p:txBody>
          <a:bodyPr vert="horz" lIns="80228" tIns="40113" rIns="80228" bIns="40113" rtlCol="0"/>
          <a:lstStyle>
            <a:lvl1pPr algn="l" eaLnBrk="1" hangingPunct="1">
              <a:defRPr sz="1000">
                <a:latin typeface="Arial" charset="0"/>
                <a:cs typeface="+mn-cs"/>
              </a:defRPr>
            </a:lvl1pPr>
          </a:lstStyle>
          <a:p>
            <a:pPr>
              <a:defRPr/>
            </a:pPr>
            <a:endParaRPr lang="en-US"/>
          </a:p>
        </p:txBody>
      </p:sp>
      <p:sp>
        <p:nvSpPr>
          <p:cNvPr id="3" name="Date Placeholder 2">
            <a:extLst>
              <a:ext uri="{FF2B5EF4-FFF2-40B4-BE49-F238E27FC236}">
                <a16:creationId xmlns:a16="http://schemas.microsoft.com/office/drawing/2014/main" id="{F8F2D023-ED5B-4103-B6AE-14F8A8D94834}"/>
              </a:ext>
            </a:extLst>
          </p:cNvPr>
          <p:cNvSpPr>
            <a:spLocks noGrp="1"/>
          </p:cNvSpPr>
          <p:nvPr>
            <p:ph type="dt" idx="1"/>
          </p:nvPr>
        </p:nvSpPr>
        <p:spPr>
          <a:xfrm>
            <a:off x="3990975" y="0"/>
            <a:ext cx="3052763" cy="466725"/>
          </a:xfrm>
          <a:prstGeom prst="rect">
            <a:avLst/>
          </a:prstGeom>
        </p:spPr>
        <p:txBody>
          <a:bodyPr vert="horz" lIns="80228" tIns="40113" rIns="80228" bIns="40113" rtlCol="0"/>
          <a:lstStyle>
            <a:lvl1pPr algn="r" eaLnBrk="1" hangingPunct="1">
              <a:defRPr sz="1000">
                <a:latin typeface="Arial" charset="0"/>
                <a:cs typeface="+mn-cs"/>
              </a:defRPr>
            </a:lvl1pPr>
          </a:lstStyle>
          <a:p>
            <a:pPr>
              <a:defRPr/>
            </a:pPr>
            <a:fld id="{00029DC9-296D-482F-9BF1-7364C42A485C}" type="datetimeFigureOut">
              <a:rPr lang="en-US"/>
              <a:pPr>
                <a:defRPr/>
              </a:pPr>
              <a:t>20-11-2023</a:t>
            </a:fld>
            <a:endParaRPr lang="en-US"/>
          </a:p>
        </p:txBody>
      </p:sp>
      <p:sp>
        <p:nvSpPr>
          <p:cNvPr id="4" name="Slide Image Placeholder 3">
            <a:extLst>
              <a:ext uri="{FF2B5EF4-FFF2-40B4-BE49-F238E27FC236}">
                <a16:creationId xmlns:a16="http://schemas.microsoft.com/office/drawing/2014/main" id="{1174687D-8B8F-41F6-B750-F149FC402483}"/>
              </a:ext>
            </a:extLst>
          </p:cNvPr>
          <p:cNvSpPr>
            <a:spLocks noGrp="1" noRot="1" noChangeAspect="1"/>
          </p:cNvSpPr>
          <p:nvPr>
            <p:ph type="sldImg" idx="2"/>
          </p:nvPr>
        </p:nvSpPr>
        <p:spPr>
          <a:xfrm>
            <a:off x="1187450" y="701675"/>
            <a:ext cx="4670425" cy="3503613"/>
          </a:xfrm>
          <a:prstGeom prst="rect">
            <a:avLst/>
          </a:prstGeom>
          <a:noFill/>
          <a:ln w="12700">
            <a:solidFill>
              <a:prstClr val="black"/>
            </a:solidFill>
          </a:ln>
        </p:spPr>
        <p:txBody>
          <a:bodyPr vert="horz" lIns="80228" tIns="40113" rIns="80228" bIns="40113" rtlCol="0" anchor="ctr"/>
          <a:lstStyle/>
          <a:p>
            <a:pPr lvl="0"/>
            <a:endParaRPr lang="en-US" noProof="0"/>
          </a:p>
        </p:txBody>
      </p:sp>
      <p:sp>
        <p:nvSpPr>
          <p:cNvPr id="5" name="Notes Placeholder 4">
            <a:extLst>
              <a:ext uri="{FF2B5EF4-FFF2-40B4-BE49-F238E27FC236}">
                <a16:creationId xmlns:a16="http://schemas.microsoft.com/office/drawing/2014/main" id="{5BCF596B-DC0D-40D3-9A5D-A3FEDE88B508}"/>
              </a:ext>
            </a:extLst>
          </p:cNvPr>
          <p:cNvSpPr>
            <a:spLocks noGrp="1"/>
          </p:cNvSpPr>
          <p:nvPr>
            <p:ph type="body" sz="quarter" idx="3"/>
          </p:nvPr>
        </p:nvSpPr>
        <p:spPr>
          <a:xfrm>
            <a:off x="704850" y="4438650"/>
            <a:ext cx="5635625" cy="4205288"/>
          </a:xfrm>
          <a:prstGeom prst="rect">
            <a:avLst/>
          </a:prstGeom>
        </p:spPr>
        <p:txBody>
          <a:bodyPr vert="horz" lIns="80228" tIns="40113" rIns="80228" bIns="40113"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30BBC851-C404-4BB3-8E7E-B7C5D046D814}"/>
              </a:ext>
            </a:extLst>
          </p:cNvPr>
          <p:cNvSpPr>
            <a:spLocks noGrp="1"/>
          </p:cNvSpPr>
          <p:nvPr>
            <p:ph type="ftr" sz="quarter" idx="4"/>
          </p:nvPr>
        </p:nvSpPr>
        <p:spPr>
          <a:xfrm>
            <a:off x="0" y="8877300"/>
            <a:ext cx="3052763" cy="466725"/>
          </a:xfrm>
          <a:prstGeom prst="rect">
            <a:avLst/>
          </a:prstGeom>
        </p:spPr>
        <p:txBody>
          <a:bodyPr vert="horz" lIns="80228" tIns="40113" rIns="80228" bIns="40113" rtlCol="0" anchor="b"/>
          <a:lstStyle>
            <a:lvl1pPr algn="l" eaLnBrk="1" hangingPunct="1">
              <a:defRPr sz="1000">
                <a:latin typeface="Arial" charset="0"/>
                <a:cs typeface="+mn-cs"/>
              </a:defRPr>
            </a:lvl1pPr>
          </a:lstStyle>
          <a:p>
            <a:pPr>
              <a:defRPr/>
            </a:pPr>
            <a:endParaRPr lang="en-US"/>
          </a:p>
        </p:txBody>
      </p:sp>
      <p:sp>
        <p:nvSpPr>
          <p:cNvPr id="7" name="Slide Number Placeholder 6">
            <a:extLst>
              <a:ext uri="{FF2B5EF4-FFF2-40B4-BE49-F238E27FC236}">
                <a16:creationId xmlns:a16="http://schemas.microsoft.com/office/drawing/2014/main" id="{0D8EF423-3C13-4F1D-BDE8-98896DAEEC1D}"/>
              </a:ext>
            </a:extLst>
          </p:cNvPr>
          <p:cNvSpPr>
            <a:spLocks noGrp="1"/>
          </p:cNvSpPr>
          <p:nvPr>
            <p:ph type="sldNum" sz="quarter" idx="5"/>
          </p:nvPr>
        </p:nvSpPr>
        <p:spPr>
          <a:xfrm>
            <a:off x="3990975" y="8877300"/>
            <a:ext cx="3052763" cy="466725"/>
          </a:xfrm>
          <a:prstGeom prst="rect">
            <a:avLst/>
          </a:prstGeom>
        </p:spPr>
        <p:txBody>
          <a:bodyPr vert="horz" wrap="square" lIns="80228" tIns="40113" rIns="80228" bIns="40113" numCol="1" anchor="b" anchorCtr="0" compatLnSpc="1">
            <a:prstTxWarp prst="textNoShape">
              <a:avLst/>
            </a:prstTxWarp>
          </a:bodyPr>
          <a:lstStyle>
            <a:lvl1pPr algn="r" eaLnBrk="1" hangingPunct="1">
              <a:defRPr sz="1000"/>
            </a:lvl1pPr>
          </a:lstStyle>
          <a:p>
            <a:fld id="{91A082E1-6B60-478B-94F7-AB8785E803DE}" type="slidenum">
              <a:rPr lang="en-US" altLang="en-US"/>
              <a:pPr/>
              <a:t>‹#›</a:t>
            </a:fld>
            <a:endParaRPr lang="en-US"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2894822E-A362-4E6A-84BC-B02078F33C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F9F0129C-C912-4912-8B95-2D21B5784E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altLang="en-US">
              <a:latin typeface="Calibri" panose="020F0502020204030204" pitchFamily="34" charset="0"/>
            </a:endParaRPr>
          </a:p>
        </p:txBody>
      </p:sp>
      <p:sp>
        <p:nvSpPr>
          <p:cNvPr id="8196" name="Slide Number Placeholder 3">
            <a:extLst>
              <a:ext uri="{FF2B5EF4-FFF2-40B4-BE49-F238E27FC236}">
                <a16:creationId xmlns:a16="http://schemas.microsoft.com/office/drawing/2014/main" id="{F35FCB9C-F2FC-4B52-B1E8-D9354F7512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9CCF8B6-4302-4B74-87D1-EDBF74DF398B}" type="slidenum">
              <a:rPr lang="en-US" altLang="en-US"/>
              <a:pPr/>
              <a:t>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A9A111-7C9C-4C4A-9A19-A8F42EDE0850}" type="slidenum">
              <a:rPr lang="en-US" altLang="en-US" smtClean="0"/>
              <a:pPr/>
              <a:t>‹#›</a:t>
            </a:fld>
            <a:endParaRPr lang="en-US" altLang="en-US"/>
          </a:p>
        </p:txBody>
      </p:sp>
    </p:spTree>
    <p:extLst>
      <p:ext uri="{BB962C8B-B14F-4D97-AF65-F5344CB8AC3E}">
        <p14:creationId xmlns:p14="http://schemas.microsoft.com/office/powerpoint/2010/main" val="86423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918897D-8AC4-44CC-AE82-692C63B3D600}" type="slidenum">
              <a:rPr lang="en-US" altLang="en-US" smtClean="0"/>
              <a:pPr/>
              <a:t>‹#›</a:t>
            </a:fld>
            <a:endParaRPr lang="en-US" altLang="en-US"/>
          </a:p>
        </p:txBody>
      </p:sp>
    </p:spTree>
    <p:extLst>
      <p:ext uri="{BB962C8B-B14F-4D97-AF65-F5344CB8AC3E}">
        <p14:creationId xmlns:p14="http://schemas.microsoft.com/office/powerpoint/2010/main" val="1355542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918897D-8AC4-44CC-AE82-692C63B3D600}" type="slidenum">
              <a:rPr lang="en-US" altLang="en-US" smtClean="0"/>
              <a:pPr/>
              <a:t>‹#›</a:t>
            </a:fld>
            <a:endParaRPr lang="en-US" altLang="en-US"/>
          </a:p>
        </p:txBody>
      </p:sp>
    </p:spTree>
    <p:extLst>
      <p:ext uri="{BB962C8B-B14F-4D97-AF65-F5344CB8AC3E}">
        <p14:creationId xmlns:p14="http://schemas.microsoft.com/office/powerpoint/2010/main" val="30346086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918897D-8AC4-44CC-AE82-692C63B3D600}" type="slidenum">
              <a:rPr lang="en-US" altLang="en-US" smtClean="0"/>
              <a:pPr/>
              <a:t>‹#›</a:t>
            </a:fld>
            <a:endParaRPr lang="en-US" altLang="en-US"/>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4242739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918897D-8AC4-44CC-AE82-692C63B3D600}" type="slidenum">
              <a:rPr lang="en-US" altLang="en-US" smtClean="0"/>
              <a:pPr/>
              <a:t>‹#›</a:t>
            </a:fld>
            <a:endParaRPr lang="en-US" altLang="en-US"/>
          </a:p>
        </p:txBody>
      </p:sp>
    </p:spTree>
    <p:extLst>
      <p:ext uri="{BB962C8B-B14F-4D97-AF65-F5344CB8AC3E}">
        <p14:creationId xmlns:p14="http://schemas.microsoft.com/office/powerpoint/2010/main" val="232249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a:p>
        </p:txBody>
      </p:sp>
      <p:sp>
        <p:nvSpPr>
          <p:cNvPr id="4"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918897D-8AC4-44CC-AE82-692C63B3D600}" type="slidenum">
              <a:rPr lang="en-US" altLang="en-US" smtClean="0"/>
              <a:pPr/>
              <a:t>‹#›</a:t>
            </a:fld>
            <a:endParaRPr lang="en-US" altLang="en-US"/>
          </a:p>
        </p:txBody>
      </p:sp>
    </p:spTree>
    <p:extLst>
      <p:ext uri="{BB962C8B-B14F-4D97-AF65-F5344CB8AC3E}">
        <p14:creationId xmlns:p14="http://schemas.microsoft.com/office/powerpoint/2010/main" val="4112481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a:p>
        </p:txBody>
      </p:sp>
      <p:sp>
        <p:nvSpPr>
          <p:cNvPr id="4"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3918897D-8AC4-44CC-AE82-692C63B3D600}" type="slidenum">
              <a:rPr lang="en-US" altLang="en-US" smtClean="0"/>
              <a:pPr/>
              <a:t>‹#›</a:t>
            </a:fld>
            <a:endParaRPr lang="en-US" altLang="en-US"/>
          </a:p>
        </p:txBody>
      </p:sp>
    </p:spTree>
    <p:extLst>
      <p:ext uri="{BB962C8B-B14F-4D97-AF65-F5344CB8AC3E}">
        <p14:creationId xmlns:p14="http://schemas.microsoft.com/office/powerpoint/2010/main" val="42049779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51E8225-6B04-46FD-B951-73FE9A9B5DEB}" type="slidenum">
              <a:rPr lang="en-US" altLang="en-US" smtClean="0"/>
              <a:pPr/>
              <a:t>‹#›</a:t>
            </a:fld>
            <a:endParaRPr lang="en-US" altLang="en-US"/>
          </a:p>
        </p:txBody>
      </p:sp>
    </p:spTree>
    <p:extLst>
      <p:ext uri="{BB962C8B-B14F-4D97-AF65-F5344CB8AC3E}">
        <p14:creationId xmlns:p14="http://schemas.microsoft.com/office/powerpoint/2010/main" val="1294799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F0E0A48-E218-479A-95B7-3BC06866B106}" type="slidenum">
              <a:rPr lang="en-US" altLang="en-US" smtClean="0"/>
              <a:pPr/>
              <a:t>‹#›</a:t>
            </a:fld>
            <a:endParaRPr lang="en-US" altLang="en-US"/>
          </a:p>
        </p:txBody>
      </p:sp>
    </p:spTree>
    <p:extLst>
      <p:ext uri="{BB962C8B-B14F-4D97-AF65-F5344CB8AC3E}">
        <p14:creationId xmlns:p14="http://schemas.microsoft.com/office/powerpoint/2010/main" val="1631100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AD72E69-6595-4868-89AF-3B62A743A0EA}" type="slidenum">
              <a:rPr lang="en-US" altLang="en-US" smtClean="0"/>
              <a:pPr/>
              <a:t>‹#›</a:t>
            </a:fld>
            <a:endParaRPr lang="en-US" altLang="en-US"/>
          </a:p>
        </p:txBody>
      </p:sp>
    </p:spTree>
    <p:extLst>
      <p:ext uri="{BB962C8B-B14F-4D97-AF65-F5344CB8AC3E}">
        <p14:creationId xmlns:p14="http://schemas.microsoft.com/office/powerpoint/2010/main" val="329644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98C83C34-59B8-4B6A-97B3-4D23E39E8366}" type="slidenum">
              <a:rPr lang="en-US" altLang="en-US" smtClean="0"/>
              <a:pPr/>
              <a:t>‹#›</a:t>
            </a:fld>
            <a:endParaRPr lang="en-US" altLang="en-US"/>
          </a:p>
        </p:txBody>
      </p:sp>
    </p:spTree>
    <p:extLst>
      <p:ext uri="{BB962C8B-B14F-4D97-AF65-F5344CB8AC3E}">
        <p14:creationId xmlns:p14="http://schemas.microsoft.com/office/powerpoint/2010/main" val="8237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019685C-7CC9-43C0-854F-F46F4FF39324}" type="slidenum">
              <a:rPr lang="en-US" altLang="en-US" smtClean="0"/>
              <a:pPr/>
              <a:t>‹#›</a:t>
            </a:fld>
            <a:endParaRPr lang="en-US" altLang="en-US"/>
          </a:p>
        </p:txBody>
      </p:sp>
    </p:spTree>
    <p:extLst>
      <p:ext uri="{BB962C8B-B14F-4D97-AF65-F5344CB8AC3E}">
        <p14:creationId xmlns:p14="http://schemas.microsoft.com/office/powerpoint/2010/main" val="1150645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F849FB43-91C6-4879-B1F7-CCF43199388C}" type="slidenum">
              <a:rPr lang="en-US" altLang="en-US" smtClean="0"/>
              <a:pPr/>
              <a:t>‹#›</a:t>
            </a:fld>
            <a:endParaRPr lang="en-US" altLang="en-US"/>
          </a:p>
        </p:txBody>
      </p:sp>
    </p:spTree>
    <p:extLst>
      <p:ext uri="{BB962C8B-B14F-4D97-AF65-F5344CB8AC3E}">
        <p14:creationId xmlns:p14="http://schemas.microsoft.com/office/powerpoint/2010/main" val="3125382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pPr>
              <a:defRPr/>
            </a:pPr>
            <a:endParaRPr lang="en-US"/>
          </a:p>
        </p:txBody>
      </p:sp>
      <p:sp>
        <p:nvSpPr>
          <p:cNvPr id="5" name="Footer Placeholder 3"/>
          <p:cNvSpPr>
            <a:spLocks noGrp="1"/>
          </p:cNvSpPr>
          <p:nvPr>
            <p:ph type="ftr" sz="quarter" idx="11"/>
          </p:nvPr>
        </p:nvSpPr>
        <p:spPr/>
        <p:txBody>
          <a:bodyPr/>
          <a:lstStyle/>
          <a:p>
            <a:pPr>
              <a:defRPr/>
            </a:pPr>
            <a:endParaRPr lang="en-US"/>
          </a:p>
        </p:txBody>
      </p:sp>
      <p:sp>
        <p:nvSpPr>
          <p:cNvPr id="6" name="Slide Number Placeholder 4"/>
          <p:cNvSpPr>
            <a:spLocks noGrp="1"/>
          </p:cNvSpPr>
          <p:nvPr>
            <p:ph type="sldNum" sz="quarter" idx="12"/>
          </p:nvPr>
        </p:nvSpPr>
        <p:spPr/>
        <p:txBody>
          <a:bodyPr/>
          <a:lstStyle/>
          <a:p>
            <a:fld id="{F0C50DDE-E7D0-493D-9E39-17E74A64EDA1}" type="slidenum">
              <a:rPr lang="en-US" altLang="en-US" smtClean="0"/>
              <a:pPr/>
              <a:t>‹#›</a:t>
            </a:fld>
            <a:endParaRPr lang="en-US" altLang="en-US"/>
          </a:p>
        </p:txBody>
      </p:sp>
    </p:spTree>
    <p:extLst>
      <p:ext uri="{BB962C8B-B14F-4D97-AF65-F5344CB8AC3E}">
        <p14:creationId xmlns:p14="http://schemas.microsoft.com/office/powerpoint/2010/main" val="1957563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pPr>
              <a:defRPr/>
            </a:pPr>
            <a:endParaRPr lang="en-US"/>
          </a:p>
        </p:txBody>
      </p:sp>
      <p:sp>
        <p:nvSpPr>
          <p:cNvPr id="5" name="Footer Placeholder 2"/>
          <p:cNvSpPr>
            <a:spLocks noGrp="1"/>
          </p:cNvSpPr>
          <p:nvPr>
            <p:ph type="ftr" sz="quarter" idx="11"/>
          </p:nvPr>
        </p:nvSpPr>
        <p:spPr/>
        <p:txBody>
          <a:bodyPr/>
          <a:lstStyle/>
          <a:p>
            <a:pPr>
              <a:defRPr/>
            </a:pPr>
            <a:endParaRPr lang="en-US"/>
          </a:p>
        </p:txBody>
      </p:sp>
      <p:sp>
        <p:nvSpPr>
          <p:cNvPr id="6" name="Slide Number Placeholder 3"/>
          <p:cNvSpPr>
            <a:spLocks noGrp="1"/>
          </p:cNvSpPr>
          <p:nvPr>
            <p:ph type="sldNum" sz="quarter" idx="12"/>
          </p:nvPr>
        </p:nvSpPr>
        <p:spPr/>
        <p:txBody>
          <a:bodyPr/>
          <a:lstStyle/>
          <a:p>
            <a:fld id="{33408AA3-E4D1-4686-8A1B-E2228630EF0C}" type="slidenum">
              <a:rPr lang="en-US" altLang="en-US" smtClean="0"/>
              <a:pPr/>
              <a:t>‹#›</a:t>
            </a:fld>
            <a:endParaRPr lang="en-US" altLang="en-US"/>
          </a:p>
        </p:txBody>
      </p:sp>
    </p:spTree>
    <p:extLst>
      <p:ext uri="{BB962C8B-B14F-4D97-AF65-F5344CB8AC3E}">
        <p14:creationId xmlns:p14="http://schemas.microsoft.com/office/powerpoint/2010/main" val="2351955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pPr>
              <a:defRPr/>
            </a:pPr>
            <a:endParaRPr lang="en-US"/>
          </a:p>
        </p:txBody>
      </p:sp>
      <p:sp>
        <p:nvSpPr>
          <p:cNvPr id="5" name="Footer Placeholder 5"/>
          <p:cNvSpPr>
            <a:spLocks noGrp="1"/>
          </p:cNvSpPr>
          <p:nvPr>
            <p:ph type="ftr" sz="quarter" idx="11"/>
          </p:nvPr>
        </p:nvSpPr>
        <p:spPr/>
        <p:txBody>
          <a:bodyPr/>
          <a:lstStyle/>
          <a:p>
            <a:pPr>
              <a:defRPr/>
            </a:pPr>
            <a:endParaRPr lang="en-US"/>
          </a:p>
        </p:txBody>
      </p:sp>
      <p:sp>
        <p:nvSpPr>
          <p:cNvPr id="6" name="Slide Number Placeholder 6"/>
          <p:cNvSpPr>
            <a:spLocks noGrp="1"/>
          </p:cNvSpPr>
          <p:nvPr>
            <p:ph type="sldNum" sz="quarter" idx="12"/>
          </p:nvPr>
        </p:nvSpPr>
        <p:spPr/>
        <p:txBody>
          <a:bodyPr/>
          <a:lstStyle/>
          <a:p>
            <a:fld id="{CFB89036-B6F8-4AA0-9430-C6381889D986}" type="slidenum">
              <a:rPr lang="en-US" altLang="en-US" smtClean="0"/>
              <a:pPr/>
              <a:t>‹#›</a:t>
            </a:fld>
            <a:endParaRPr lang="en-US" altLang="en-US"/>
          </a:p>
        </p:txBody>
      </p:sp>
    </p:spTree>
    <p:extLst>
      <p:ext uri="{BB962C8B-B14F-4D97-AF65-F5344CB8AC3E}">
        <p14:creationId xmlns:p14="http://schemas.microsoft.com/office/powerpoint/2010/main" val="3435594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DA233BD-0381-4EDB-BDE9-A9ACBBAA69B6}" type="slidenum">
              <a:rPr lang="en-US" altLang="en-US" smtClean="0"/>
              <a:pPr/>
              <a:t>‹#›</a:t>
            </a:fld>
            <a:endParaRPr lang="en-US" altLang="en-US"/>
          </a:p>
        </p:txBody>
      </p:sp>
    </p:spTree>
    <p:extLst>
      <p:ext uri="{BB962C8B-B14F-4D97-AF65-F5344CB8AC3E}">
        <p14:creationId xmlns:p14="http://schemas.microsoft.com/office/powerpoint/2010/main" val="1621523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a:defRPr/>
            </a:pPr>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defRPr/>
            </a:pPr>
            <a:endParaRPr lang="en-US"/>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3918897D-8AC4-44CC-AE82-692C63B3D600}" type="slidenum">
              <a:rPr lang="en-US" altLang="en-US" smtClean="0"/>
              <a:pPr/>
              <a:t>‹#›</a:t>
            </a:fld>
            <a:endParaRPr lang="en-US" altLang="en-US"/>
          </a:p>
        </p:txBody>
      </p:sp>
    </p:spTree>
    <p:extLst>
      <p:ext uri="{BB962C8B-B14F-4D97-AF65-F5344CB8AC3E}">
        <p14:creationId xmlns:p14="http://schemas.microsoft.com/office/powerpoint/2010/main" val="2260164015"/>
      </p:ext>
    </p:extLst>
  </p:cSld>
  <p:clrMap bg1="dk1" tx1="lt1" bg2="dk2" tx2="lt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 id="2147484244" r:id="rId15"/>
    <p:sldLayoutId id="2147484245" r:id="rId16"/>
    <p:sldLayoutId id="214748424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B12F5D15-F528-44FB-B971-7022B33319F1}"/>
              </a:ext>
            </a:extLst>
          </p:cNvPr>
          <p:cNvSpPr>
            <a:spLocks noGrp="1" noChangeArrowheads="1"/>
          </p:cNvSpPr>
          <p:nvPr>
            <p:ph type="title"/>
          </p:nvPr>
        </p:nvSpPr>
        <p:spPr>
          <a:xfrm>
            <a:off x="457200" y="350838"/>
            <a:ext cx="8229600" cy="563562"/>
          </a:xfrm>
        </p:spPr>
        <p:txBody>
          <a:bodyPr/>
          <a:lstStyle/>
          <a:p>
            <a:r>
              <a:rPr lang="en-US" sz="2400" b="1" kern="100">
                <a:solidFill>
                  <a:srgbClr val="FFFF00"/>
                </a:solidFill>
                <a:latin typeface="Times New Roman" panose="02020603050405020304" pitchFamily="18" charset="0"/>
                <a:ea typeface="Calibri" panose="020F0502020204030204" pitchFamily="34" charset="0"/>
                <a:cs typeface="Times New Roman" panose="02020603050405020304" pitchFamily="18" charset="0"/>
              </a:rPr>
              <a:t>Đề tài</a:t>
            </a:r>
            <a:br>
              <a:rPr lang="en-US" sz="4400" kern="100">
                <a:latin typeface="Times New Roman" panose="02020603050405020304" pitchFamily="18" charset="0"/>
                <a:ea typeface="Calibri" panose="020F0502020204030204" pitchFamily="34" charset="0"/>
                <a:cs typeface="Times New Roman" panose="02020603050405020304" pitchFamily="18" charset="0"/>
              </a:rPr>
            </a:br>
            <a:endParaRPr lang="en-US" altLang="en-US">
              <a:solidFill>
                <a:srgbClr val="FFFF00"/>
              </a:solidFill>
            </a:endParaRPr>
          </a:p>
        </p:txBody>
      </p:sp>
      <p:sp>
        <p:nvSpPr>
          <p:cNvPr id="5123" name="Rectangle 6">
            <a:extLst>
              <a:ext uri="{FF2B5EF4-FFF2-40B4-BE49-F238E27FC236}">
                <a16:creationId xmlns:a16="http://schemas.microsoft.com/office/drawing/2014/main" id="{47EE37B6-2659-4B18-A594-7E08630500D4}"/>
              </a:ext>
            </a:extLst>
          </p:cNvPr>
          <p:cNvSpPr>
            <a:spLocks noGrp="1" noChangeArrowheads="1"/>
          </p:cNvSpPr>
          <p:nvPr>
            <p:ph idx="1"/>
          </p:nvPr>
        </p:nvSpPr>
        <p:spPr>
          <a:xfrm>
            <a:off x="304800" y="1219200"/>
            <a:ext cx="8229600" cy="5638800"/>
          </a:xfrm>
        </p:spPr>
        <p:txBody>
          <a:bodyPr/>
          <a:lstStyle/>
          <a:p>
            <a:pPr marL="0" marR="0" indent="0" algn="ctr">
              <a:lnSpc>
                <a:spcPct val="115000"/>
              </a:lnSpc>
              <a:spcBef>
                <a:spcPts val="0"/>
              </a:spcBef>
              <a:spcAft>
                <a:spcPts val="0"/>
              </a:spcAft>
              <a:buNone/>
            </a:pPr>
            <a:r>
              <a:rPr lang="en-US" sz="36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Hiệu quả thay huyết tương ở bệnh nhân viêm tụy cấp do tăng triglyceride máu tại khoa ICU Bệnh viện đa khoa </a:t>
            </a:r>
          </a:p>
          <a:p>
            <a:pPr marL="0" marR="0" indent="0" algn="ctr">
              <a:lnSpc>
                <a:spcPct val="115000"/>
              </a:lnSpc>
              <a:spcBef>
                <a:spcPts val="0"/>
              </a:spcBef>
              <a:spcAft>
                <a:spcPts val="0"/>
              </a:spcAft>
              <a:buNone/>
            </a:pPr>
            <a:r>
              <a:rPr lang="en-US" sz="36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trung tâm An Giang</a:t>
            </a:r>
            <a:r>
              <a:rPr lang="en-US" sz="1800" i="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lgn="ctr">
              <a:lnSpc>
                <a:spcPct val="115000"/>
              </a:lnSpc>
              <a:spcBef>
                <a:spcPts val="0"/>
              </a:spcBef>
              <a:spcAft>
                <a:spcPts val="0"/>
              </a:spcAft>
              <a:buNone/>
            </a:pPr>
            <a:r>
              <a:rPr lang="en-US" sz="1800" i="1" kern="100">
                <a:effectLst/>
                <a:latin typeface="Times New Roman" panose="02020603050405020304" pitchFamily="18" charset="0"/>
                <a:ea typeface="Calibri" panose="020F0502020204030204" pitchFamily="34" charset="0"/>
                <a:cs typeface="Times New Roman" panose="02020603050405020304" pitchFamily="18" charset="0"/>
              </a:rPr>
              <a:t>                                                                 </a:t>
            </a:r>
          </a:p>
          <a:p>
            <a:pPr marL="0" marR="0" indent="0" algn="ctr">
              <a:lnSpc>
                <a:spcPct val="115000"/>
              </a:lnSpc>
              <a:spcBef>
                <a:spcPts val="0"/>
              </a:spcBef>
              <a:spcAft>
                <a:spcPts val="0"/>
              </a:spcAft>
              <a:buNone/>
            </a:pPr>
            <a:r>
              <a:rPr lang="en-US" sz="1800" i="1" kern="100">
                <a:effectLst/>
                <a:latin typeface="Times New Roman" panose="02020603050405020304" pitchFamily="18" charset="0"/>
                <a:ea typeface="Calibri" panose="020F0502020204030204" pitchFamily="34" charset="0"/>
                <a:cs typeface="Times New Roman" panose="02020603050405020304" pitchFamily="18" charset="0"/>
              </a:rPr>
              <a:t>  </a:t>
            </a:r>
            <a:r>
              <a:rPr lang="en-US" i="1" kern="10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rPr>
              <a:t>Đoàn Minh Trí, Lê Minh Tân, Nguyễn Ngọc Hải Uyên, Nguyễn Văn Tuấn</a:t>
            </a:r>
            <a:endParaRPr lang="en-US" kern="10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284162" indent="0" eaLnBrk="1" hangingPunct="1">
              <a:buClrTx/>
              <a:buNone/>
              <a:defRPr/>
            </a:pPr>
            <a:endParaRPr lang="en-US" altLang="en-US" sz="280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F7088-14AA-7F66-8B17-CA38EB65788F}"/>
              </a:ext>
            </a:extLst>
          </p:cNvPr>
          <p:cNvSpPr>
            <a:spLocks noGrp="1"/>
          </p:cNvSpPr>
          <p:nvPr>
            <p:ph type="title"/>
          </p:nvPr>
        </p:nvSpPr>
        <p:spPr>
          <a:xfrm>
            <a:off x="484710" y="452718"/>
            <a:ext cx="7055380" cy="842682"/>
          </a:xfrm>
        </p:spPr>
        <p:txBody>
          <a:bodyPr/>
          <a:lstStyle/>
          <a:p>
            <a:pPr algn="ctr"/>
            <a:r>
              <a:rPr lang="en-US" sz="36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KẾT QUẢ VÀ BÀN LUẬN</a:t>
            </a:r>
            <a:br>
              <a:rPr lang="en-US" sz="1800" kern="100">
                <a:effectLst/>
                <a:latin typeface="Times New Roman" panose="02020603050405020304" pitchFamily="18" charset="0"/>
                <a:ea typeface="Calibri" panose="020F0502020204030204" pitchFamily="34" charset="0"/>
                <a:cs typeface="Times New Roman" panose="02020603050405020304" pitchFamily="18" charset="0"/>
              </a:rPr>
            </a:br>
            <a:endParaRPr lang="en-US"/>
          </a:p>
        </p:txBody>
      </p:sp>
      <p:sp>
        <p:nvSpPr>
          <p:cNvPr id="3" name="Content Placeholder 2">
            <a:extLst>
              <a:ext uri="{FF2B5EF4-FFF2-40B4-BE49-F238E27FC236}">
                <a16:creationId xmlns:a16="http://schemas.microsoft.com/office/drawing/2014/main" id="{9A921502-02FD-253A-EAFB-134B38142241}"/>
              </a:ext>
            </a:extLst>
          </p:cNvPr>
          <p:cNvSpPr>
            <a:spLocks noGrp="1"/>
          </p:cNvSpPr>
          <p:nvPr>
            <p:ph idx="1"/>
          </p:nvPr>
        </p:nvSpPr>
        <p:spPr>
          <a:xfrm>
            <a:off x="827700" y="1600201"/>
            <a:ext cx="7782900" cy="4648206"/>
          </a:xfrm>
        </p:spPr>
        <p:txBody>
          <a:bodyPr>
            <a:normAutofit/>
          </a:bodyPr>
          <a:lstStyle/>
          <a:p>
            <a:r>
              <a:rPr lang="vi-VN" sz="3600">
                <a:solidFill>
                  <a:srgbClr val="FFFF00"/>
                </a:solidFill>
              </a:rPr>
              <a:t>Trong khoảng thời gian từ năm 2021 đến 2022, có 20 bệnh nhân nhập khoa Hồi sức Tích cực, Bệnh viện Bệnh viện Đa khoa Trung tâm An Giang đủ tiêu chuẩn được chọn vào nghiên cứu.</a:t>
            </a:r>
            <a:endParaRPr lang="en-US" sz="3600">
              <a:solidFill>
                <a:srgbClr val="FFFF00"/>
              </a:solidFill>
            </a:endParaRPr>
          </a:p>
        </p:txBody>
      </p:sp>
    </p:spTree>
    <p:extLst>
      <p:ext uri="{BB962C8B-B14F-4D97-AF65-F5344CB8AC3E}">
        <p14:creationId xmlns:p14="http://schemas.microsoft.com/office/powerpoint/2010/main" val="2254989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44449-AE5C-A0D6-E34E-5440CFECA2D9}"/>
              </a:ext>
            </a:extLst>
          </p:cNvPr>
          <p:cNvSpPr>
            <a:spLocks noGrp="1"/>
          </p:cNvSpPr>
          <p:nvPr>
            <p:ph type="title"/>
          </p:nvPr>
        </p:nvSpPr>
        <p:spPr/>
        <p:txBody>
          <a:bodyPr/>
          <a:lstStyle/>
          <a:p>
            <a:r>
              <a:rPr lang="en-US" sz="3600" b="1" kern="100">
                <a:solidFill>
                  <a:srgbClr val="FFFF00"/>
                </a:solidFill>
                <a:effectLst/>
                <a:latin typeface="Times New Roman" panose="02020603050405020304" pitchFamily="18" charset="0"/>
                <a:ea typeface="Palatino Linotype" panose="02040502050505030304" pitchFamily="18" charset="0"/>
                <a:cs typeface="Times New Roman" panose="02020603050405020304" pitchFamily="18" charset="0"/>
              </a:rPr>
              <a:t>Đặc điểm nhóm nghiên cứu</a:t>
            </a:r>
            <a:br>
              <a:rPr lang="en-US" sz="1800" kern="100">
                <a:effectLst/>
                <a:latin typeface="Times New Roman" panose="02020603050405020304" pitchFamily="18" charset="0"/>
                <a:ea typeface="Calibri" panose="020F0502020204030204" pitchFamily="34" charset="0"/>
                <a:cs typeface="Times New Roman" panose="02020603050405020304" pitchFamily="18" charset="0"/>
              </a:rPr>
            </a:br>
            <a:endParaRPr lang="en-US"/>
          </a:p>
        </p:txBody>
      </p:sp>
      <p:sp>
        <p:nvSpPr>
          <p:cNvPr id="3" name="Content Placeholder 2">
            <a:extLst>
              <a:ext uri="{FF2B5EF4-FFF2-40B4-BE49-F238E27FC236}">
                <a16:creationId xmlns:a16="http://schemas.microsoft.com/office/drawing/2014/main" id="{E8E0BFF3-0504-2C23-B83D-DB3F0DB3E222}"/>
              </a:ext>
            </a:extLst>
          </p:cNvPr>
          <p:cNvSpPr>
            <a:spLocks noGrp="1"/>
          </p:cNvSpPr>
          <p:nvPr>
            <p:ph idx="1"/>
          </p:nvPr>
        </p:nvSpPr>
        <p:spPr>
          <a:xfrm>
            <a:off x="484710" y="1524000"/>
            <a:ext cx="7897290" cy="5105400"/>
          </a:xfrm>
        </p:spPr>
        <p:txBody>
          <a:bodyPr>
            <a:normAutofit fontScale="92500" lnSpcReduction="10000"/>
          </a:bodyPr>
          <a:lstStyle/>
          <a:p>
            <a:r>
              <a:rPr lang="vi-VN" sz="3200">
                <a:solidFill>
                  <a:srgbClr val="FFFF00"/>
                </a:solidFill>
              </a:rPr>
              <a:t>Trong số 20 bệnh nhân đủ điều kiện thay huyết tương, nam giới 85% nữ 15%; tuổi trung bình 38,90 ± 6,7 tuổi, Không có bênh nhân tử vong, thời gian nằm khoa Hồi sức trung bình là 4 ± 2,2 ngày. </a:t>
            </a:r>
            <a:endParaRPr lang="en-US" sz="3200">
              <a:solidFill>
                <a:srgbClr val="FFFF00"/>
              </a:solidFill>
            </a:endParaRPr>
          </a:p>
          <a:p>
            <a:r>
              <a:rPr lang="en-US" sz="3200">
                <a:solidFill>
                  <a:srgbClr val="FFFF00"/>
                </a:solidFill>
                <a:latin typeface="Times New Roman" panose="02020603050405020304" pitchFamily="18" charset="0"/>
                <a:cs typeface="Times New Roman" panose="02020603050405020304" pitchFamily="18" charset="0"/>
              </a:rPr>
              <a:t>Đ</a:t>
            </a:r>
            <a:r>
              <a:rPr lang="vi-VN" sz="3200">
                <a:solidFill>
                  <a:srgbClr val="FFFF00"/>
                </a:solidFill>
                <a:latin typeface="Times New Roman" panose="02020603050405020304" pitchFamily="18" charset="0"/>
                <a:cs typeface="Times New Roman" panose="02020603050405020304" pitchFamily="18" charset="0"/>
              </a:rPr>
              <a:t>ây là độ </a:t>
            </a:r>
            <a:r>
              <a:rPr lang="vi-VN" sz="3200">
                <a:solidFill>
                  <a:srgbClr val="FFFF00"/>
                </a:solidFill>
              </a:rPr>
              <a:t>tuổi khá </a:t>
            </a:r>
            <a:r>
              <a:rPr lang="vi-VN" sz="3200">
                <a:solidFill>
                  <a:srgbClr val="FFFF00"/>
                </a:solidFill>
                <a:latin typeface="Times New Roman" panose="02020603050405020304" pitchFamily="18" charset="0"/>
                <a:cs typeface="Times New Roman" panose="02020603050405020304" pitchFamily="18" charset="0"/>
              </a:rPr>
              <a:t>trẻ, </a:t>
            </a:r>
            <a:r>
              <a:rPr lang="en-US" sz="3200">
                <a:solidFill>
                  <a:srgbClr val="FFFF00"/>
                </a:solidFill>
                <a:latin typeface="Times New Roman" panose="02020603050405020304" pitchFamily="18" charset="0"/>
                <a:cs typeface="Times New Roman" panose="02020603050405020304" pitchFamily="18" charset="0"/>
              </a:rPr>
              <a:t>giống </a:t>
            </a:r>
            <a:r>
              <a:rPr lang="vi-VN" sz="3200">
                <a:solidFill>
                  <a:srgbClr val="FFFF00"/>
                </a:solidFill>
                <a:latin typeface="Times New Roman" panose="02020603050405020304" pitchFamily="18" charset="0"/>
                <a:cs typeface="Times New Roman" panose="02020603050405020304" pitchFamily="18" charset="0"/>
              </a:rPr>
              <a:t>với </a:t>
            </a:r>
            <a:r>
              <a:rPr lang="vi-VN" sz="3200">
                <a:solidFill>
                  <a:srgbClr val="FFFF00"/>
                </a:solidFill>
              </a:rPr>
              <a:t>các tác giả của Nguyễn Gia Bình là 40.3 ± 9.8 [2]; Nguyễn Hữu Nhượng là 41 ± 15 [3], thấp hơn các tác giả như Tô Hoàng Dương 62 ± 17 [5], Yuchen Wang là 47 ± 10 [6], có thể do đặc điểm của từng nơi. </a:t>
            </a:r>
            <a:endParaRPr lang="en-US" sz="3200">
              <a:solidFill>
                <a:srgbClr val="FFFF00"/>
              </a:solidFill>
            </a:endParaRPr>
          </a:p>
        </p:txBody>
      </p:sp>
    </p:spTree>
    <p:extLst>
      <p:ext uri="{BB962C8B-B14F-4D97-AF65-F5344CB8AC3E}">
        <p14:creationId xmlns:p14="http://schemas.microsoft.com/office/powerpoint/2010/main" val="1385760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38D15-D9F3-1362-9342-81ECBD9BB1CC}"/>
              </a:ext>
            </a:extLst>
          </p:cNvPr>
          <p:cNvSpPr>
            <a:spLocks noGrp="1"/>
          </p:cNvSpPr>
          <p:nvPr>
            <p:ph type="title"/>
          </p:nvPr>
        </p:nvSpPr>
        <p:spPr>
          <a:xfrm>
            <a:off x="533400" y="228600"/>
            <a:ext cx="7055380" cy="766482"/>
          </a:xfrm>
        </p:spPr>
        <p:txBody>
          <a:bodyPr/>
          <a:lstStyle/>
          <a:p>
            <a:r>
              <a:rPr lang="en-US" sz="32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Đặc điểm nhóm nghiên cứu</a:t>
            </a:r>
            <a:br>
              <a:rPr lang="en-US" sz="1800" kern="100">
                <a:effectLst/>
                <a:latin typeface="Times New Roman" panose="02020603050405020304" pitchFamily="18" charset="0"/>
                <a:ea typeface="Calibri" panose="020F0502020204030204" pitchFamily="34" charset="0"/>
                <a:cs typeface="Times New Roman" panose="02020603050405020304" pitchFamily="18" charset="0"/>
              </a:rPr>
            </a:br>
            <a:endParaRPr lang="en-US"/>
          </a:p>
        </p:txBody>
      </p:sp>
      <p:graphicFrame>
        <p:nvGraphicFramePr>
          <p:cNvPr id="4" name="Content Placeholder 3">
            <a:extLst>
              <a:ext uri="{FF2B5EF4-FFF2-40B4-BE49-F238E27FC236}">
                <a16:creationId xmlns:a16="http://schemas.microsoft.com/office/drawing/2014/main" id="{5F91396E-1494-838F-C710-3A593A6786C3}"/>
              </a:ext>
            </a:extLst>
          </p:cNvPr>
          <p:cNvGraphicFramePr>
            <a:graphicFrameLocks noGrp="1"/>
          </p:cNvGraphicFramePr>
          <p:nvPr>
            <p:ph idx="1"/>
            <p:extLst>
              <p:ext uri="{D42A27DB-BD31-4B8C-83A1-F6EECF244321}">
                <p14:modId xmlns:p14="http://schemas.microsoft.com/office/powerpoint/2010/main" val="3848599277"/>
              </p:ext>
            </p:extLst>
          </p:nvPr>
        </p:nvGraphicFramePr>
        <p:xfrm>
          <a:off x="762000" y="1219200"/>
          <a:ext cx="7239000" cy="4952995"/>
        </p:xfrm>
        <a:graphic>
          <a:graphicData uri="http://schemas.openxmlformats.org/drawingml/2006/table">
            <a:tbl>
              <a:tblPr firstRow="1" firstCol="1" bandRow="1"/>
              <a:tblGrid>
                <a:gridCol w="3874827">
                  <a:extLst>
                    <a:ext uri="{9D8B030D-6E8A-4147-A177-3AD203B41FA5}">
                      <a16:colId xmlns:a16="http://schemas.microsoft.com/office/drawing/2014/main" val="2307239399"/>
                    </a:ext>
                  </a:extLst>
                </a:gridCol>
                <a:gridCol w="3364173">
                  <a:extLst>
                    <a:ext uri="{9D8B030D-6E8A-4147-A177-3AD203B41FA5}">
                      <a16:colId xmlns:a16="http://schemas.microsoft.com/office/drawing/2014/main" val="4279293271"/>
                    </a:ext>
                  </a:extLst>
                </a:gridCol>
              </a:tblGrid>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Thông số</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TB ± SD</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7125760"/>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Tuổi</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38,90 ± 6,7</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3474808"/>
                  </a:ext>
                </a:extLst>
              </a:tr>
              <a:tr h="443483">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Nam/ Nữ</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2974990"/>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Điểm Glasgow</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13.65 ± 2.3</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3634995"/>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Mạch</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103,8 ± 12.7</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4213929"/>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HATT</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129.1 ± 17.8</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4864895"/>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Nhiệt độ</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37,1 ± 1,5</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4434857"/>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Amylase</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714 ± 312 UI/L</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2424236"/>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Lipase</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623 ± 217UI/L</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494707"/>
                  </a:ext>
                </a:extLst>
              </a:tr>
              <a:tr h="443483">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Tỷ lệ tử vong</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148265"/>
                  </a:ext>
                </a:extLst>
              </a:tr>
              <a:tr h="451781">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Palatino Linotype" panose="02040502050505030304" pitchFamily="18" charset="0"/>
                          <a:cs typeface="Times New Roman" panose="02020603050405020304" pitchFamily="18" charset="0"/>
                        </a:rPr>
                        <a:t>Thời gian nằm ICU (ngày)</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4 ± 2,2</a:t>
                      </a:r>
                      <a:endParaRPr lang="en-US" sz="20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9495064"/>
                  </a:ext>
                </a:extLst>
              </a:tr>
            </a:tbl>
          </a:graphicData>
        </a:graphic>
      </p:graphicFrame>
    </p:spTree>
    <p:extLst>
      <p:ext uri="{BB962C8B-B14F-4D97-AF65-F5344CB8AC3E}">
        <p14:creationId xmlns:p14="http://schemas.microsoft.com/office/powerpoint/2010/main" val="346258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C0E1FE-81B5-473C-9A98-DCC2B8EB3ED7}"/>
              </a:ext>
            </a:extLst>
          </p:cNvPr>
          <p:cNvSpPr>
            <a:spLocks noGrp="1"/>
          </p:cNvSpPr>
          <p:nvPr>
            <p:ph idx="1"/>
          </p:nvPr>
        </p:nvSpPr>
        <p:spPr>
          <a:xfrm>
            <a:off x="228600" y="905437"/>
            <a:ext cx="7848600" cy="5952563"/>
          </a:xfrm>
        </p:spPr>
        <p:txBody>
          <a:bodyPr>
            <a:normAutofit/>
          </a:bodyPr>
          <a:lstStyle/>
          <a:p>
            <a:r>
              <a:rPr lang="vi-VN" sz="3600">
                <a:solidFill>
                  <a:srgbClr val="FFFF00"/>
                </a:solidFill>
              </a:rPr>
              <a:t>Nồng độ Triglycerid trong nghiên cứu của chúng tôi là </a:t>
            </a:r>
            <a:r>
              <a:rPr lang="vi-VN" sz="3600">
                <a:solidFill>
                  <a:srgbClr val="FF0000"/>
                </a:solidFill>
              </a:rPr>
              <a:t>20,36 ± 15,99 </a:t>
            </a:r>
            <a:r>
              <a:rPr lang="vi-VN" sz="3600">
                <a:solidFill>
                  <a:srgbClr val="FFFF00"/>
                </a:solidFill>
              </a:rPr>
              <a:t>mmol/l, cao nhất là </a:t>
            </a:r>
            <a:r>
              <a:rPr lang="vi-VN" sz="3600">
                <a:solidFill>
                  <a:srgbClr val="FF0000"/>
                </a:solidFill>
              </a:rPr>
              <a:t>70,84</a:t>
            </a:r>
            <a:r>
              <a:rPr lang="vi-VN" sz="3600">
                <a:solidFill>
                  <a:srgbClr val="FFFF00"/>
                </a:solidFill>
              </a:rPr>
              <a:t>mmol/l. </a:t>
            </a:r>
            <a:endParaRPr lang="en-US" sz="3600">
              <a:solidFill>
                <a:srgbClr val="FFFF00"/>
              </a:solidFill>
            </a:endParaRPr>
          </a:p>
          <a:p>
            <a:r>
              <a:rPr lang="vi-VN" sz="3600">
                <a:solidFill>
                  <a:srgbClr val="FFFF00"/>
                </a:solidFill>
                <a:latin typeface="Times New Roman" panose="02020603050405020304" pitchFamily="18" charset="0"/>
                <a:cs typeface="Times New Roman" panose="02020603050405020304" pitchFamily="18" charset="0"/>
              </a:rPr>
              <a:t>Th</a:t>
            </a:r>
            <a:r>
              <a:rPr lang="en-US" sz="3600">
                <a:solidFill>
                  <a:srgbClr val="FFFF00"/>
                </a:solidFill>
                <a:latin typeface="Times New Roman" panose="02020603050405020304" pitchFamily="18" charset="0"/>
                <a:cs typeface="Times New Roman" panose="02020603050405020304" pitchFamily="18" charset="0"/>
              </a:rPr>
              <a:t>ấp hơn</a:t>
            </a:r>
            <a:r>
              <a:rPr lang="vi-VN" sz="3600">
                <a:solidFill>
                  <a:srgbClr val="FFFF00"/>
                </a:solidFill>
                <a:latin typeface="Times New Roman" panose="02020603050405020304" pitchFamily="18" charset="0"/>
                <a:cs typeface="Times New Roman" panose="02020603050405020304" pitchFamily="18" charset="0"/>
              </a:rPr>
              <a:t> nghiên cứu của Nguyễn Gia Bình </a:t>
            </a:r>
            <a:r>
              <a:rPr lang="vi-VN" sz="3600">
                <a:solidFill>
                  <a:srgbClr val="FFFF00"/>
                </a:solidFill>
              </a:rPr>
              <a:t>khảo sát các bệnh nhân VTC tăng TG tại Bệnh viện Bạch Mai thì nồng độ TG là 23,40 ± 18,10 mmol/l</a:t>
            </a:r>
            <a:r>
              <a:rPr lang="en-US" sz="3600">
                <a:solidFill>
                  <a:srgbClr val="FFFF00"/>
                </a:solidFill>
              </a:rPr>
              <a:t>.</a:t>
            </a:r>
          </a:p>
        </p:txBody>
      </p:sp>
    </p:spTree>
    <p:extLst>
      <p:ext uri="{BB962C8B-B14F-4D97-AF65-F5344CB8AC3E}">
        <p14:creationId xmlns:p14="http://schemas.microsoft.com/office/powerpoint/2010/main" val="890949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7055380" cy="907194"/>
          </a:xfrm>
        </p:spPr>
        <p:txBody>
          <a:bodyPr>
            <a:normAutofit fontScale="90000"/>
          </a:bodyPr>
          <a:lstStyle/>
          <a:p>
            <a:pPr algn="ctr"/>
            <a:r>
              <a:rPr lang="en-US" sz="3200" b="1">
                <a:solidFill>
                  <a:srgbClr val="FFFF00"/>
                </a:solidFill>
                <a:latin typeface="Times New Roman" pitchFamily="18" charset="0"/>
                <a:cs typeface="Times New Roman" pitchFamily="18" charset="0"/>
              </a:rPr>
              <a:t>KẾT QUẢ NGHIÊN CỨU</a:t>
            </a:r>
            <a:br>
              <a:rPr lang="en-US" sz="3200" b="1">
                <a:solidFill>
                  <a:srgbClr val="FFFF00"/>
                </a:solidFill>
                <a:latin typeface="Times New Roman" pitchFamily="18" charset="0"/>
                <a:cs typeface="Times New Roman" pitchFamily="18" charset="0"/>
              </a:rPr>
            </a:br>
            <a:br>
              <a:rPr lang="en-US" sz="3200" b="1">
                <a:solidFill>
                  <a:srgbClr val="FFFF00"/>
                </a:solidFill>
                <a:latin typeface="Times New Roman" pitchFamily="18" charset="0"/>
                <a:cs typeface="Times New Roman" pitchFamily="18" charset="0"/>
              </a:rPr>
            </a:br>
            <a:r>
              <a:rPr lang="vi-VN" sz="3200">
                <a:solidFill>
                  <a:srgbClr val="FFFF00"/>
                </a:solidFill>
              </a:rPr>
              <a:t>Kết quả thay huyết tương</a:t>
            </a:r>
            <a:br>
              <a:rPr lang="en-US" sz="3200" b="1">
                <a:solidFill>
                  <a:srgbClr val="FFFF00"/>
                </a:solidFill>
                <a:latin typeface="Times New Roman" pitchFamily="18" charset="0"/>
                <a:cs typeface="Times New Roman" pitchFamily="18" charset="0"/>
              </a:rPr>
            </a:br>
            <a:br>
              <a:rPr lang="en-US" sz="3200" b="1">
                <a:solidFill>
                  <a:srgbClr val="FFFF00"/>
                </a:solidFill>
                <a:latin typeface="Times New Roman" pitchFamily="18" charset="0"/>
                <a:cs typeface="Times New Roman" pitchFamily="18" charset="0"/>
              </a:rPr>
            </a:br>
            <a:endParaRPr lang="en-US" sz="3200" b="1"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323528" y="1916832"/>
            <a:ext cx="8229600" cy="4389120"/>
          </a:xfrm>
        </p:spPr>
        <p:txBody>
          <a:bodyPr/>
          <a:lstStyle/>
          <a:p>
            <a:r>
              <a:rPr lang="en-US" sz="2400" err="1">
                <a:solidFill>
                  <a:srgbClr val="FFFF00"/>
                </a:solidFill>
                <a:latin typeface="Times New Roman" pitchFamily="18" charset="0"/>
                <a:cs typeface="Times New Roman" pitchFamily="18" charset="0"/>
              </a:rPr>
              <a:t>Kết</a:t>
            </a:r>
            <a:r>
              <a:rPr lang="en-US" sz="2400">
                <a:solidFill>
                  <a:srgbClr val="FFFF00"/>
                </a:solidFill>
                <a:latin typeface="Times New Roman" pitchFamily="18" charset="0"/>
                <a:cs typeface="Times New Roman" pitchFamily="18" charset="0"/>
              </a:rPr>
              <a:t> quả nông độ Trighycerid sau khi </a:t>
            </a:r>
            <a:r>
              <a:rPr lang="en-US" sz="2400" dirty="0" err="1">
                <a:solidFill>
                  <a:srgbClr val="FFFF00"/>
                </a:solidFill>
                <a:latin typeface="Times New Roman" pitchFamily="18" charset="0"/>
                <a:cs typeface="Times New Roman" pitchFamily="18" charset="0"/>
              </a:rPr>
              <a:t>thay</a:t>
            </a:r>
            <a:r>
              <a:rPr lang="en-US" sz="2400" dirty="0">
                <a:solidFill>
                  <a:srgbClr val="FFFF00"/>
                </a:solidFill>
                <a:latin typeface="Times New Roman" pitchFamily="18" charset="0"/>
                <a:cs typeface="Times New Roman" pitchFamily="18" charset="0"/>
              </a:rPr>
              <a:t> </a:t>
            </a:r>
            <a:r>
              <a:rPr lang="en-US" sz="2400" dirty="0" err="1">
                <a:solidFill>
                  <a:srgbClr val="FFFF00"/>
                </a:solidFill>
                <a:latin typeface="Times New Roman" pitchFamily="18" charset="0"/>
                <a:cs typeface="Times New Roman" pitchFamily="18" charset="0"/>
              </a:rPr>
              <a:t>huyết</a:t>
            </a:r>
            <a:r>
              <a:rPr lang="en-US" sz="2400" dirty="0">
                <a:solidFill>
                  <a:srgbClr val="FFFF00"/>
                </a:solidFill>
                <a:latin typeface="Times New Roman" pitchFamily="18" charset="0"/>
                <a:cs typeface="Times New Roman" pitchFamily="18" charset="0"/>
              </a:rPr>
              <a:t> </a:t>
            </a:r>
            <a:r>
              <a:rPr lang="en-US" sz="2400" dirty="0" err="1">
                <a:solidFill>
                  <a:srgbClr val="FFFF00"/>
                </a:solidFill>
                <a:latin typeface="Times New Roman" pitchFamily="18" charset="0"/>
                <a:cs typeface="Times New Roman" pitchFamily="18" charset="0"/>
              </a:rPr>
              <a:t>tương</a:t>
            </a:r>
            <a:endParaRPr lang="en-US" sz="2400" dirty="0">
              <a:solidFill>
                <a:srgbClr val="FFFF00"/>
              </a:solidFill>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graphicFrame>
        <p:nvGraphicFramePr>
          <p:cNvPr id="5" name="Chart 4"/>
          <p:cNvGraphicFramePr/>
          <p:nvPr/>
        </p:nvGraphicFramePr>
        <p:xfrm>
          <a:off x="971600" y="2636912"/>
          <a:ext cx="5760640" cy="311212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2483768" y="5733256"/>
            <a:ext cx="403244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Triglyceride (</a:t>
            </a:r>
            <a:r>
              <a:rPr lang="en-US" dirty="0" err="1">
                <a:solidFill>
                  <a:schemeClr val="tx1"/>
                </a:solidFill>
              </a:rPr>
              <a:t>mmol</a:t>
            </a:r>
            <a:r>
              <a:rPr lang="en-US" dirty="0">
                <a:solidFill>
                  <a:schemeClr val="tx1"/>
                </a:solidFill>
              </a:rPr>
              <a:t>/l) </a:t>
            </a:r>
          </a:p>
        </p:txBody>
      </p:sp>
      <p:cxnSp>
        <p:nvCxnSpPr>
          <p:cNvPr id="9" name="Straight Arrow Connector 8"/>
          <p:cNvCxnSpPr/>
          <p:nvPr/>
        </p:nvCxnSpPr>
        <p:spPr>
          <a:xfrm>
            <a:off x="2051720" y="3356992"/>
            <a:ext cx="1152128" cy="13681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051720" y="3356992"/>
            <a:ext cx="2304256" cy="16561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419872" y="4023066"/>
            <a:ext cx="936104" cy="1620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latin typeface="Times New Roman" pitchFamily="18" charset="0"/>
                <a:cs typeface="Times New Roman" pitchFamily="18" charset="0"/>
              </a:rPr>
              <a:t>P&lt;0,01</a:t>
            </a:r>
          </a:p>
        </p:txBody>
      </p:sp>
    </p:spTree>
    <p:extLst>
      <p:ext uri="{BB962C8B-B14F-4D97-AF65-F5344CB8AC3E}">
        <p14:creationId xmlns:p14="http://schemas.microsoft.com/office/powerpoint/2010/main" val="320813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C28893-ADA8-43FB-BE22-1CB69B3DC24E}"/>
              </a:ext>
            </a:extLst>
          </p:cNvPr>
          <p:cNvSpPr>
            <a:spLocks noGrp="1"/>
          </p:cNvSpPr>
          <p:nvPr>
            <p:ph idx="1"/>
          </p:nvPr>
        </p:nvSpPr>
        <p:spPr>
          <a:xfrm>
            <a:off x="304800" y="685800"/>
            <a:ext cx="8229600" cy="5562607"/>
          </a:xfrm>
        </p:spPr>
        <p:txBody>
          <a:bodyPr>
            <a:normAutofit/>
          </a:bodyPr>
          <a:lstStyle/>
          <a:p>
            <a:r>
              <a:rPr lang="vi-VN" sz="3200">
                <a:solidFill>
                  <a:srgbClr val="FFFF00"/>
                </a:solidFill>
                <a:latin typeface="Times New Roman" panose="02020603050405020304" pitchFamily="18" charset="0"/>
                <a:cs typeface="Times New Roman" panose="02020603050405020304" pitchFamily="18" charset="0"/>
              </a:rPr>
              <a:t>Sau thay huyết tương lần 1, nồng độ TG</a:t>
            </a:r>
            <a:r>
              <a:rPr lang="en-US" sz="3200">
                <a:solidFill>
                  <a:srgbClr val="FFFF00"/>
                </a:solidFill>
                <a:latin typeface="Times New Roman" panose="02020603050405020304" pitchFamily="18" charset="0"/>
                <a:cs typeface="Times New Roman" panose="02020603050405020304" pitchFamily="18" charset="0"/>
              </a:rPr>
              <a:t> từ </a:t>
            </a:r>
            <a:r>
              <a:rPr lang="en-US" sz="3200"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20,36 ± 15,99 </a:t>
            </a:r>
            <a:r>
              <a:rPr lang="vi-VN" sz="3200">
                <a:solidFill>
                  <a:srgbClr val="FFFF00"/>
                </a:solidFill>
                <a:latin typeface="Times New Roman" panose="02020603050405020304" pitchFamily="18" charset="0"/>
                <a:cs typeface="Times New Roman" panose="02020603050405020304" pitchFamily="18" charset="0"/>
              </a:rPr>
              <a:t>giảm xuống còn 5,59 ± 2,71 mmol/l, sau lần 2 giảm tiếp là: 2,71± 1,77mmol/l. Sự giảm có ý nghĩa thống kê với p&lt; 0.001. </a:t>
            </a:r>
            <a:endParaRPr lang="en-US" sz="3200">
              <a:solidFill>
                <a:srgbClr val="FFFF00"/>
              </a:solidFill>
              <a:latin typeface="Times New Roman" panose="02020603050405020304" pitchFamily="18" charset="0"/>
              <a:cs typeface="Times New Roman" panose="02020603050405020304" pitchFamily="18" charset="0"/>
            </a:endParaRPr>
          </a:p>
          <a:p>
            <a:pPr marL="0" indent="0">
              <a:buNone/>
            </a:pPr>
            <a:r>
              <a:rPr lang="en-US" sz="3200">
                <a:solidFill>
                  <a:srgbClr val="FFFF00"/>
                </a:solidFill>
                <a:latin typeface="Times New Roman" panose="02020603050405020304" pitchFamily="18" charset="0"/>
                <a:cs typeface="Times New Roman" panose="02020603050405020304" pitchFamily="18" charset="0"/>
              </a:rPr>
              <a:t> NC của chúng tôi giống với các tác giả như  </a:t>
            </a:r>
            <a:r>
              <a:rPr lang="vi-VN" sz="3200">
                <a:solidFill>
                  <a:srgbClr val="FFFF00"/>
                </a:solidFill>
                <a:latin typeface="Times New Roman" panose="02020603050405020304" pitchFamily="18" charset="0"/>
                <a:cs typeface="Times New Roman" panose="02020603050405020304" pitchFamily="18" charset="0"/>
              </a:rPr>
              <a:t>Nguyễn Hữu Nhượng</a:t>
            </a:r>
            <a:r>
              <a:rPr lang="en-US" sz="3200">
                <a:solidFill>
                  <a:srgbClr val="FFFF00"/>
                </a:solidFill>
                <a:latin typeface="Times New Roman" panose="02020603050405020304" pitchFamily="18" charset="0"/>
                <a:cs typeface="Times New Roman" panose="02020603050405020304" pitchFamily="18" charset="0"/>
              </a:rPr>
              <a:t>,</a:t>
            </a:r>
            <a:r>
              <a:rPr lang="vi-VN" sz="3200">
                <a:solidFill>
                  <a:srgbClr val="FFFF00"/>
                </a:solidFill>
                <a:latin typeface="Times New Roman" panose="02020603050405020304" pitchFamily="18" charset="0"/>
                <a:cs typeface="Times New Roman" panose="02020603050405020304" pitchFamily="18" charset="0"/>
              </a:rPr>
              <a:t> Đỗ Thanh Hoà</a:t>
            </a:r>
            <a:r>
              <a:rPr lang="en-US" sz="3200">
                <a:solidFill>
                  <a:srgbClr val="FFFF00"/>
                </a:solidFill>
                <a:latin typeface="Times New Roman" panose="02020603050405020304" pitchFamily="18" charset="0"/>
                <a:cs typeface="Times New Roman" panose="02020603050405020304" pitchFamily="18" charset="0"/>
              </a:rPr>
              <a:t>. </a:t>
            </a:r>
            <a:r>
              <a:rPr lang="vi-VN" sz="3200">
                <a:solidFill>
                  <a:srgbClr val="FFFF00"/>
                </a:solidFill>
                <a:latin typeface="Times New Roman" panose="02020603050405020304" pitchFamily="18" charset="0"/>
                <a:cs typeface="Times New Roman" panose="02020603050405020304" pitchFamily="18" charset="0"/>
              </a:rPr>
              <a:t> Tô </a:t>
            </a:r>
            <a:r>
              <a:rPr lang="en-US" sz="3200">
                <a:solidFill>
                  <a:srgbClr val="FFFF00"/>
                </a:solidFill>
                <a:latin typeface="Times New Roman" panose="02020603050405020304" pitchFamily="18" charset="0"/>
                <a:cs typeface="Times New Roman" panose="02020603050405020304" pitchFamily="18" charset="0"/>
              </a:rPr>
              <a:t> </a:t>
            </a:r>
            <a:r>
              <a:rPr lang="vi-VN" sz="3200">
                <a:solidFill>
                  <a:srgbClr val="FFFF00"/>
                </a:solidFill>
                <a:latin typeface="Times New Roman" panose="02020603050405020304" pitchFamily="18" charset="0"/>
                <a:cs typeface="Times New Roman" panose="02020603050405020304" pitchFamily="18" charset="0"/>
              </a:rPr>
              <a:t>Hoàng Dương</a:t>
            </a:r>
            <a:r>
              <a:rPr lang="en-US" sz="3200">
                <a:solidFill>
                  <a:srgbClr val="FFFF00"/>
                </a:solidFill>
                <a:latin typeface="Times New Roman" panose="02020603050405020304" pitchFamily="18" charset="0"/>
                <a:cs typeface="Times New Roman" panose="02020603050405020304" pitchFamily="18" charset="0"/>
              </a:rPr>
              <a:t>, </a:t>
            </a:r>
            <a:r>
              <a:rPr lang="vi-VN" sz="3200">
                <a:solidFill>
                  <a:srgbClr val="FFFF00"/>
                </a:solidFill>
                <a:latin typeface="Times New Roman" panose="02020603050405020304" pitchFamily="18" charset="0"/>
                <a:cs typeface="Times New Roman" panose="02020603050405020304" pitchFamily="18" charset="0"/>
              </a:rPr>
              <a:t> Lea U. </a:t>
            </a:r>
            <a:r>
              <a:rPr lang="en-US" sz="3200">
                <a:solidFill>
                  <a:srgbClr val="FFFF00"/>
                </a:solidFill>
                <a:latin typeface="Times New Roman" panose="02020603050405020304" pitchFamily="18" charset="0"/>
                <a:cs typeface="Times New Roman" panose="02020603050405020304" pitchFamily="18" charset="0"/>
              </a:rPr>
              <a:t>và </a:t>
            </a:r>
            <a:r>
              <a:rPr lang="vi-VN" sz="3200">
                <a:solidFill>
                  <a:srgbClr val="FFFF00"/>
                </a:solidFill>
                <a:latin typeface="Times New Roman" panose="02020603050405020304" pitchFamily="18" charset="0"/>
                <a:cs typeface="Times New Roman" panose="02020603050405020304" pitchFamily="18" charset="0"/>
              </a:rPr>
              <a:t>Altay Kandemir</a:t>
            </a:r>
            <a:endParaRPr lang="en-US" sz="320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0656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7055380" cy="907194"/>
          </a:xfrm>
        </p:spPr>
        <p:txBody>
          <a:bodyPr>
            <a:normAutofit/>
          </a:bodyPr>
          <a:lstStyle/>
          <a:p>
            <a:pPr algn="ctr"/>
            <a:r>
              <a:rPr lang="en-US" sz="3200" b="1" dirty="0">
                <a:solidFill>
                  <a:srgbClr val="FFFF00"/>
                </a:solidFill>
                <a:latin typeface="Times New Roman" pitchFamily="18" charset="0"/>
                <a:cs typeface="Times New Roman" pitchFamily="18" charset="0"/>
              </a:rPr>
              <a:t>KẾT QUẢ NGHIÊN CỨU</a:t>
            </a:r>
          </a:p>
        </p:txBody>
      </p:sp>
      <p:sp>
        <p:nvSpPr>
          <p:cNvPr id="3" name="Content Placeholder 2"/>
          <p:cNvSpPr>
            <a:spLocks noGrp="1"/>
          </p:cNvSpPr>
          <p:nvPr>
            <p:ph idx="1"/>
          </p:nvPr>
        </p:nvSpPr>
        <p:spPr>
          <a:xfrm>
            <a:off x="323528" y="1916832"/>
            <a:ext cx="8229600" cy="4389120"/>
          </a:xfrm>
        </p:spPr>
        <p:txBody>
          <a:bodyPr/>
          <a:lstStyle/>
          <a:p>
            <a:r>
              <a:rPr lang="en-US" sz="2400">
                <a:solidFill>
                  <a:srgbClr val="FFFF00"/>
                </a:solidFill>
                <a:latin typeface="Times New Roman" pitchFamily="18" charset="0"/>
                <a:cs typeface="Times New Roman" pitchFamily="18" charset="0"/>
              </a:rPr>
              <a:t>Kết quả nông độ Cholesterol sau khi thay huyết tương</a:t>
            </a:r>
          </a:p>
          <a:p>
            <a:endParaRPr lang="en-US" dirty="0">
              <a:latin typeface="Times New Roman" pitchFamily="18" charset="0"/>
              <a:cs typeface="Times New Roman" pitchFamily="18" charset="0"/>
            </a:endParaRPr>
          </a:p>
        </p:txBody>
      </p:sp>
      <p:graphicFrame>
        <p:nvGraphicFramePr>
          <p:cNvPr id="5" name="Chart 4"/>
          <p:cNvGraphicFramePr/>
          <p:nvPr/>
        </p:nvGraphicFramePr>
        <p:xfrm>
          <a:off x="971600" y="2636912"/>
          <a:ext cx="5760640" cy="311212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2483768" y="5733256"/>
            <a:ext cx="403244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Cholesterol (</a:t>
            </a:r>
            <a:r>
              <a:rPr lang="en-US" dirty="0" err="1">
                <a:solidFill>
                  <a:schemeClr val="tx1"/>
                </a:solidFill>
              </a:rPr>
              <a:t>mmol</a:t>
            </a:r>
            <a:r>
              <a:rPr lang="en-US" dirty="0">
                <a:solidFill>
                  <a:schemeClr val="tx1"/>
                </a:solidFill>
              </a:rPr>
              <a:t>/l) </a:t>
            </a:r>
          </a:p>
        </p:txBody>
      </p:sp>
      <p:cxnSp>
        <p:nvCxnSpPr>
          <p:cNvPr id="9" name="Straight Arrow Connector 8"/>
          <p:cNvCxnSpPr/>
          <p:nvPr/>
        </p:nvCxnSpPr>
        <p:spPr>
          <a:xfrm>
            <a:off x="2051720" y="3140968"/>
            <a:ext cx="1152128" cy="57606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051720" y="3140968"/>
            <a:ext cx="2304256" cy="88209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887924" y="3501008"/>
            <a:ext cx="936104" cy="1620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latin typeface="Times New Roman" pitchFamily="18" charset="0"/>
                <a:cs typeface="Times New Roman" pitchFamily="18" charset="0"/>
              </a:rPr>
              <a:t>P&lt;0,01</a:t>
            </a:r>
          </a:p>
        </p:txBody>
      </p:sp>
    </p:spTree>
    <p:extLst>
      <p:ext uri="{BB962C8B-B14F-4D97-AF65-F5344CB8AC3E}">
        <p14:creationId xmlns:p14="http://schemas.microsoft.com/office/powerpoint/2010/main" val="9937308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727D0D-5F10-43FE-9287-96B9C31D722F}"/>
              </a:ext>
            </a:extLst>
          </p:cNvPr>
          <p:cNvSpPr>
            <a:spLocks noGrp="1"/>
          </p:cNvSpPr>
          <p:nvPr>
            <p:ph idx="1"/>
          </p:nvPr>
        </p:nvSpPr>
        <p:spPr>
          <a:xfrm>
            <a:off x="828436" y="609600"/>
            <a:ext cx="8010764" cy="5810527"/>
          </a:xfrm>
        </p:spPr>
        <p:txBody>
          <a:bodyPr>
            <a:normAutofit/>
          </a:bodyPr>
          <a:lstStyle/>
          <a:p>
            <a:r>
              <a:rPr lang="vi-VN" sz="3200">
                <a:solidFill>
                  <a:srgbClr val="FFFF00"/>
                </a:solidFill>
              </a:rPr>
              <a:t>Nồng độ cholesterol trung bình chung trước lọc 9,11± 5,34 mmol/l. Sau thay huyết tương lần 1, nồng độ cholesterol giảm xuống còn 6.3 ± 3.2 mmol/l, sau lần 2 giảm tiếp là: 5,5 ± 0,6 mmol/l có ý nghĩa thống kê với p&lt; 0.01</a:t>
            </a:r>
            <a:endParaRPr lang="en-US" sz="3200">
              <a:solidFill>
                <a:srgbClr val="FFFF00"/>
              </a:solidFill>
            </a:endParaRPr>
          </a:p>
          <a:p>
            <a:pPr marL="0" indent="0">
              <a:buNone/>
            </a:pPr>
            <a:r>
              <a:rPr lang="en-US" sz="3200">
                <a:solidFill>
                  <a:srgbClr val="FFFF00"/>
                </a:solidFill>
                <a:latin typeface="Times New Roman" panose="02020603050405020304" pitchFamily="18" charset="0"/>
                <a:cs typeface="Times New Roman" panose="02020603050405020304" pitchFamily="18" charset="0"/>
              </a:rPr>
              <a:t>   Giống với NC của </a:t>
            </a:r>
            <a:r>
              <a:rPr lang="vi-VN" sz="3200">
                <a:solidFill>
                  <a:srgbClr val="FFFF00"/>
                </a:solidFill>
                <a:latin typeface="Times New Roman" panose="02020603050405020304" pitchFamily="18" charset="0"/>
                <a:cs typeface="Times New Roman" panose="02020603050405020304" pitchFamily="18" charset="0"/>
              </a:rPr>
              <a:t>Nguyễn Hữu Nhượng</a:t>
            </a:r>
            <a:r>
              <a:rPr lang="en-US" sz="3200">
                <a:solidFill>
                  <a:srgbClr val="FFFF00"/>
                </a:solidFill>
                <a:latin typeface="Times New Roman" panose="02020603050405020304" pitchFamily="18" charset="0"/>
                <a:cs typeface="Times New Roman" panose="02020603050405020304" pitchFamily="18" charset="0"/>
              </a:rPr>
              <a:t>,</a:t>
            </a:r>
            <a:r>
              <a:rPr lang="vi-VN" sz="3200">
                <a:solidFill>
                  <a:srgbClr val="FFFF00"/>
                </a:solidFill>
                <a:latin typeface="Times New Roman" panose="02020603050405020304" pitchFamily="18" charset="0"/>
                <a:cs typeface="Times New Roman" panose="02020603050405020304" pitchFamily="18" charset="0"/>
              </a:rPr>
              <a:t> </a:t>
            </a:r>
            <a:r>
              <a:rPr lang="en-US" sz="3200">
                <a:solidFill>
                  <a:srgbClr val="FFFF00"/>
                </a:solidFill>
                <a:latin typeface="Times New Roman" panose="02020603050405020304" pitchFamily="18" charset="0"/>
                <a:cs typeface="Times New Roman" panose="02020603050405020304" pitchFamily="18" charset="0"/>
              </a:rPr>
              <a:t>Yuchen Wang  và Altay Kandemir</a:t>
            </a:r>
          </a:p>
        </p:txBody>
      </p:sp>
    </p:spTree>
    <p:extLst>
      <p:ext uri="{BB962C8B-B14F-4D97-AF65-F5344CB8AC3E}">
        <p14:creationId xmlns:p14="http://schemas.microsoft.com/office/powerpoint/2010/main" val="615904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56C1C-7D0D-0F2D-998B-EED110DB8C72}"/>
              </a:ext>
            </a:extLst>
          </p:cNvPr>
          <p:cNvSpPr>
            <a:spLocks noGrp="1"/>
          </p:cNvSpPr>
          <p:nvPr>
            <p:ph type="title"/>
          </p:nvPr>
        </p:nvSpPr>
        <p:spPr/>
        <p:txBody>
          <a:bodyPr/>
          <a:lstStyle/>
          <a:p>
            <a:r>
              <a:rPr lang="en-US" sz="32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Kết quả đánh giá độ nặng của VTC</a:t>
            </a:r>
            <a:br>
              <a:rPr lang="en-US" sz="1800" kern="100">
                <a:effectLst/>
                <a:latin typeface="Times New Roman" panose="02020603050405020304" pitchFamily="18" charset="0"/>
                <a:ea typeface="Calibri" panose="020F0502020204030204" pitchFamily="34" charset="0"/>
                <a:cs typeface="Times New Roman" panose="02020603050405020304" pitchFamily="18" charset="0"/>
              </a:rPr>
            </a:br>
            <a:endParaRPr lang="en-US"/>
          </a:p>
        </p:txBody>
      </p:sp>
      <p:graphicFrame>
        <p:nvGraphicFramePr>
          <p:cNvPr id="5" name="Content Placeholder 4">
            <a:extLst>
              <a:ext uri="{FF2B5EF4-FFF2-40B4-BE49-F238E27FC236}">
                <a16:creationId xmlns:a16="http://schemas.microsoft.com/office/drawing/2014/main" id="{635C2086-6A93-8164-C451-0F01AF78A8A4}"/>
              </a:ext>
            </a:extLst>
          </p:cNvPr>
          <p:cNvGraphicFramePr>
            <a:graphicFrameLocks noGrp="1"/>
          </p:cNvGraphicFramePr>
          <p:nvPr>
            <p:ph idx="1"/>
            <p:extLst>
              <p:ext uri="{D42A27DB-BD31-4B8C-83A1-F6EECF244321}">
                <p14:modId xmlns:p14="http://schemas.microsoft.com/office/powerpoint/2010/main" val="31759304"/>
              </p:ext>
            </p:extLst>
          </p:nvPr>
        </p:nvGraphicFramePr>
        <p:xfrm>
          <a:off x="647700" y="1295400"/>
          <a:ext cx="7848600" cy="3124200"/>
        </p:xfrm>
        <a:graphic>
          <a:graphicData uri="http://schemas.openxmlformats.org/drawingml/2006/table">
            <a:tbl>
              <a:tblPr firstRow="1" firstCol="1" bandRow="1"/>
              <a:tblGrid>
                <a:gridCol w="2384933">
                  <a:extLst>
                    <a:ext uri="{9D8B030D-6E8A-4147-A177-3AD203B41FA5}">
                      <a16:colId xmlns:a16="http://schemas.microsoft.com/office/drawing/2014/main" val="919489651"/>
                    </a:ext>
                  </a:extLst>
                </a:gridCol>
                <a:gridCol w="2059716">
                  <a:extLst>
                    <a:ext uri="{9D8B030D-6E8A-4147-A177-3AD203B41FA5}">
                      <a16:colId xmlns:a16="http://schemas.microsoft.com/office/drawing/2014/main" val="1417769002"/>
                    </a:ext>
                  </a:extLst>
                </a:gridCol>
                <a:gridCol w="1695952">
                  <a:extLst>
                    <a:ext uri="{9D8B030D-6E8A-4147-A177-3AD203B41FA5}">
                      <a16:colId xmlns:a16="http://schemas.microsoft.com/office/drawing/2014/main" val="855020863"/>
                    </a:ext>
                  </a:extLst>
                </a:gridCol>
                <a:gridCol w="1707999">
                  <a:extLst>
                    <a:ext uri="{9D8B030D-6E8A-4147-A177-3AD203B41FA5}">
                      <a16:colId xmlns:a16="http://schemas.microsoft.com/office/drawing/2014/main" val="3582997415"/>
                    </a:ext>
                  </a:extLst>
                </a:gridCol>
              </a:tblGrid>
              <a:tr h="1279233">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Thời điểm</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SOFA</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TB ± SD</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BISAP</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TB ± SD</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Ranson</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TB ± SD</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2822898"/>
                  </a:ext>
                </a:extLst>
              </a:tr>
              <a:tr h="618778">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Lúc nhập viện</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7 ± 1,6</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3,15± 0,98</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3,15 ± 0,74</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1838412"/>
                  </a:ext>
                </a:extLst>
              </a:tr>
              <a:tr h="618778">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Chuyển trại</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2,29 ± 0,8</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1,8 ± 0,6</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1,3 ± 0.47</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718888"/>
                  </a:ext>
                </a:extLst>
              </a:tr>
              <a:tr h="607411">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p</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&lt;0,001</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&lt;0,001</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b="1" kern="16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&lt;0,001</a:t>
                      </a:r>
                      <a:endParaRPr lang="en-US" sz="24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588647"/>
                  </a:ext>
                </a:extLst>
              </a:tr>
            </a:tbl>
          </a:graphicData>
        </a:graphic>
      </p:graphicFrame>
      <p:sp>
        <p:nvSpPr>
          <p:cNvPr id="6" name="TextBox 5">
            <a:extLst>
              <a:ext uri="{FF2B5EF4-FFF2-40B4-BE49-F238E27FC236}">
                <a16:creationId xmlns:a16="http://schemas.microsoft.com/office/drawing/2014/main" id="{99C3247B-2C53-431D-9FB2-8B445891F317}"/>
              </a:ext>
            </a:extLst>
          </p:cNvPr>
          <p:cNvSpPr txBox="1"/>
          <p:nvPr/>
        </p:nvSpPr>
        <p:spPr>
          <a:xfrm>
            <a:off x="762000" y="4800616"/>
            <a:ext cx="7924800" cy="1384995"/>
          </a:xfrm>
          <a:prstGeom prst="rect">
            <a:avLst/>
          </a:prstGeom>
          <a:noFill/>
        </p:spPr>
        <p:txBody>
          <a:bodyPr wrap="square">
            <a:spAutoFit/>
          </a:bodyPr>
          <a:lstStyle/>
          <a:p>
            <a:r>
              <a:rPr lang="en-US" sz="2800">
                <a:solidFill>
                  <a:srgbClr val="FFFF00"/>
                </a:solidFill>
                <a:latin typeface="Times New Roman" panose="02020603050405020304" pitchFamily="18" charset="0"/>
                <a:cs typeface="Times New Roman" panose="02020603050405020304" pitchFamily="18" charset="0"/>
              </a:rPr>
              <a:t>T</a:t>
            </a:r>
            <a:r>
              <a:rPr lang="vi-VN" sz="2800">
                <a:solidFill>
                  <a:srgbClr val="FFFF00"/>
                </a:solidFill>
                <a:latin typeface="Times New Roman" panose="02020603050405020304" pitchFamily="18" charset="0"/>
                <a:cs typeface="Times New Roman" panose="02020603050405020304" pitchFamily="18" charset="0"/>
              </a:rPr>
              <a:t>ương đương tác giả Nguyễn Hữu Nhượng, điểm SOFA giảm từ 8,3 ± 3,93 xuống còn 3,0 ± 2,69 có ý nghĩa thống kê với p&lt; 0,05 [3]</a:t>
            </a:r>
            <a:endParaRPr lang="en-US" sz="280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2943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54DC4-1E84-EC05-1A88-95089A769191}"/>
              </a:ext>
            </a:extLst>
          </p:cNvPr>
          <p:cNvSpPr>
            <a:spLocks noGrp="1"/>
          </p:cNvSpPr>
          <p:nvPr>
            <p:ph type="title"/>
          </p:nvPr>
        </p:nvSpPr>
        <p:spPr/>
        <p:txBody>
          <a:bodyPr/>
          <a:lstStyle/>
          <a:p>
            <a:pPr algn="ctr"/>
            <a:r>
              <a:rPr lang="vi-VN">
                <a:solidFill>
                  <a:srgbClr val="FFFF00"/>
                </a:solidFill>
              </a:rPr>
              <a:t>Kết quả điều trị </a:t>
            </a:r>
            <a:endParaRPr lang="en-US">
              <a:solidFill>
                <a:srgbClr val="FFFF00"/>
              </a:solidFill>
            </a:endParaRPr>
          </a:p>
        </p:txBody>
      </p:sp>
      <p:sp>
        <p:nvSpPr>
          <p:cNvPr id="3" name="Content Placeholder 2">
            <a:extLst>
              <a:ext uri="{FF2B5EF4-FFF2-40B4-BE49-F238E27FC236}">
                <a16:creationId xmlns:a16="http://schemas.microsoft.com/office/drawing/2014/main" id="{9B6F37DD-F878-D9B6-A5FC-F7A5600BA261}"/>
              </a:ext>
            </a:extLst>
          </p:cNvPr>
          <p:cNvSpPr>
            <a:spLocks noGrp="1"/>
          </p:cNvSpPr>
          <p:nvPr>
            <p:ph idx="1"/>
          </p:nvPr>
        </p:nvSpPr>
        <p:spPr>
          <a:xfrm>
            <a:off x="609600" y="1676401"/>
            <a:ext cx="7391400" cy="4572006"/>
          </a:xfrm>
        </p:spPr>
        <p:txBody>
          <a:bodyPr>
            <a:normAutofit/>
          </a:bodyPr>
          <a:lstStyle/>
          <a:p>
            <a:r>
              <a:rPr lang="vi-VN" sz="3200">
                <a:solidFill>
                  <a:srgbClr val="FFFF00"/>
                </a:solidFill>
              </a:rPr>
              <a:t>Tỷ lệ khỏi hoàn toàn là 100%, số ngày năm ở ICU là 4 ± 2,2 ngày, kết  quả của chúng tôi tương đồng với nghiên cứu của Nguyễn Hữu Nhượng cũng không ghi nhận trường hợp nào tử vong. Giống với tác giả Lea U  và Altay Kandemir .</a:t>
            </a:r>
            <a:endParaRPr lang="en-US" sz="3200">
              <a:solidFill>
                <a:srgbClr val="FFFF00"/>
              </a:solidFill>
            </a:endParaRPr>
          </a:p>
        </p:txBody>
      </p:sp>
    </p:spTree>
    <p:extLst>
      <p:ext uri="{BB962C8B-B14F-4D97-AF65-F5344CB8AC3E}">
        <p14:creationId xmlns:p14="http://schemas.microsoft.com/office/powerpoint/2010/main" val="2853551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F33D7-46DF-A8DF-F8C9-40DBEF7B516D}"/>
              </a:ext>
            </a:extLst>
          </p:cNvPr>
          <p:cNvSpPr>
            <a:spLocks noGrp="1"/>
          </p:cNvSpPr>
          <p:nvPr>
            <p:ph type="title"/>
          </p:nvPr>
        </p:nvSpPr>
        <p:spPr>
          <a:xfrm>
            <a:off x="484710" y="452718"/>
            <a:ext cx="7055380" cy="842682"/>
          </a:xfrm>
        </p:spPr>
        <p:txBody>
          <a:bodyPr/>
          <a:lstStyle/>
          <a:p>
            <a:pPr algn="ctr"/>
            <a:r>
              <a:rPr lang="en-US" sz="3200" b="1" kern="10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rPr>
              <a:t>ĐẶT VẤN ĐỀ</a:t>
            </a:r>
            <a:endParaRPr lang="en-US" sz="3200">
              <a:solidFill>
                <a:srgbClr val="FFC000"/>
              </a:solidFill>
            </a:endParaRPr>
          </a:p>
        </p:txBody>
      </p:sp>
      <p:sp>
        <p:nvSpPr>
          <p:cNvPr id="3" name="Content Placeholder 2">
            <a:extLst>
              <a:ext uri="{FF2B5EF4-FFF2-40B4-BE49-F238E27FC236}">
                <a16:creationId xmlns:a16="http://schemas.microsoft.com/office/drawing/2014/main" id="{41584D3C-3432-48A9-416C-931B77447866}"/>
              </a:ext>
            </a:extLst>
          </p:cNvPr>
          <p:cNvSpPr>
            <a:spLocks noGrp="1"/>
          </p:cNvSpPr>
          <p:nvPr>
            <p:ph idx="1"/>
          </p:nvPr>
        </p:nvSpPr>
        <p:spPr>
          <a:xfrm>
            <a:off x="827700" y="1524001"/>
            <a:ext cx="8316300" cy="4724406"/>
          </a:xfrm>
        </p:spPr>
        <p:txBody>
          <a:bodyPr>
            <a:normAutofit/>
          </a:bodyPr>
          <a:lstStyle/>
          <a:p>
            <a:r>
              <a:rPr lang="en-US" sz="3200">
                <a:solidFill>
                  <a:srgbClr val="FFFF00"/>
                </a:solidFill>
                <a:effectLst/>
                <a:latin typeface="Times New Roman" panose="02020603050405020304" pitchFamily="18" charset="0"/>
                <a:ea typeface="Calibri" panose="020F0502020204030204" pitchFamily="34" charset="0"/>
              </a:rPr>
              <a:t>Viêm tụy cấp (VTC) là quá trình tổn thương cấp tính của tụy, bệnh thường xảy ra đột ngột với triệu chứng lâm sàng đa dạng, phức tạp từ viêm tụy cấp nhẹ thể phù nề đến viêm tụy cấp nặng thể hoại tử với các biến chứng suy đa tạng nặng nề, tỷ lệ tử vong cao. </a:t>
            </a:r>
            <a:endParaRPr lang="en-US" sz="3200">
              <a:solidFill>
                <a:srgbClr val="FFFF00"/>
              </a:solidFill>
            </a:endParaRPr>
          </a:p>
        </p:txBody>
      </p:sp>
    </p:spTree>
    <p:extLst>
      <p:ext uri="{BB962C8B-B14F-4D97-AF65-F5344CB8AC3E}">
        <p14:creationId xmlns:p14="http://schemas.microsoft.com/office/powerpoint/2010/main" val="2727741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FD566-4DE1-4087-9AE7-5446CED02386}"/>
              </a:ext>
            </a:extLst>
          </p:cNvPr>
          <p:cNvSpPr>
            <a:spLocks noGrp="1"/>
          </p:cNvSpPr>
          <p:nvPr>
            <p:ph type="title"/>
          </p:nvPr>
        </p:nvSpPr>
        <p:spPr/>
        <p:txBody>
          <a:bodyPr/>
          <a:lstStyle/>
          <a:p>
            <a:pPr algn="ctr"/>
            <a:r>
              <a:rPr lang="en-US" b="1">
                <a:solidFill>
                  <a:srgbClr val="FFFF00"/>
                </a:solidFill>
                <a:latin typeface="Times New Roman" panose="02020603050405020304" pitchFamily="18" charset="0"/>
                <a:cs typeface="Times New Roman" panose="02020603050405020304" pitchFamily="18" charset="0"/>
              </a:rPr>
              <a:t>KẾT LUẬN</a:t>
            </a:r>
          </a:p>
        </p:txBody>
      </p:sp>
      <p:sp>
        <p:nvSpPr>
          <p:cNvPr id="3" name="Content Placeholder 2">
            <a:extLst>
              <a:ext uri="{FF2B5EF4-FFF2-40B4-BE49-F238E27FC236}">
                <a16:creationId xmlns:a16="http://schemas.microsoft.com/office/drawing/2014/main" id="{39FD2820-A941-470E-A840-A53E3C644728}"/>
              </a:ext>
            </a:extLst>
          </p:cNvPr>
          <p:cNvSpPr>
            <a:spLocks noGrp="1"/>
          </p:cNvSpPr>
          <p:nvPr>
            <p:ph idx="1"/>
          </p:nvPr>
        </p:nvSpPr>
        <p:spPr>
          <a:xfrm>
            <a:off x="827700" y="1447801"/>
            <a:ext cx="7630500" cy="4800606"/>
          </a:xfrm>
        </p:spPr>
        <p:txBody>
          <a:bodyPr>
            <a:noAutofit/>
          </a:bodyPr>
          <a:lstStyle/>
          <a:p>
            <a:r>
              <a:rPr lang="vi-VN" sz="3200">
                <a:solidFill>
                  <a:srgbClr val="FFFF00"/>
                </a:solidFill>
              </a:rPr>
              <a:t>Thay huyết tương cho bệnh nhân viêm tụy cấp do tăng triglycerid là phương pháp điều trị hiệu quả, nhanh chóng và an toàn, bên cạnh nồng độ triglyceride máu giảm nhanh sau lọc,  phương pháp này còn cải thiện đáng kể kết quả lâm sàng của bệnh nhân. Cần được triển khai rộng rãi và thường quy trong bệnh viện.</a:t>
            </a:r>
            <a:endParaRPr lang="en-US" sz="3200">
              <a:solidFill>
                <a:srgbClr val="FFFF00"/>
              </a:solidFill>
            </a:endParaRPr>
          </a:p>
        </p:txBody>
      </p:sp>
    </p:spTree>
    <p:extLst>
      <p:ext uri="{BB962C8B-B14F-4D97-AF65-F5344CB8AC3E}">
        <p14:creationId xmlns:p14="http://schemas.microsoft.com/office/powerpoint/2010/main" val="4277145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1564" y="152400"/>
            <a:ext cx="8600876"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94416" y="2967335"/>
            <a:ext cx="8355172" cy="923330"/>
          </a:xfrm>
          <a:prstGeom prst="rect">
            <a:avLst/>
          </a:prstGeom>
          <a:noFill/>
        </p:spPr>
        <p:txBody>
          <a:bodyPr wrap="none" lIns="91440" tIns="45720" rIns="91440" bIns="45720">
            <a:prstTxWarp prst="textChevron">
              <a:avLst/>
            </a:prstTxWarp>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err="1">
                <a:ln w="11430">
                  <a:solidFill>
                    <a:srgbClr val="FFC000"/>
                  </a:solidFill>
                </a:ln>
                <a:solidFill>
                  <a:srgbClr val="92D050"/>
                </a:solidFill>
                <a:effectLst>
                  <a:outerShdw blurRad="80000" dist="40000" dir="5040000" algn="tl">
                    <a:srgbClr val="000000">
                      <a:alpha val="30000"/>
                    </a:srgbClr>
                  </a:outerShdw>
                </a:effectLst>
              </a:rPr>
              <a:t>Xin</a:t>
            </a:r>
            <a:r>
              <a:rPr lang="en-US" sz="5400" b="1" dirty="0">
                <a:ln w="11430">
                  <a:solidFill>
                    <a:srgbClr val="FFC000"/>
                  </a:solidFill>
                </a:ln>
                <a:solidFill>
                  <a:srgbClr val="92D050"/>
                </a:solidFill>
                <a:effectLst>
                  <a:outerShdw blurRad="80000" dist="40000" dir="5040000" algn="tl">
                    <a:srgbClr val="000000">
                      <a:alpha val="30000"/>
                    </a:srgbClr>
                  </a:outerShdw>
                </a:effectLst>
              </a:rPr>
              <a:t> </a:t>
            </a:r>
            <a:r>
              <a:rPr lang="en-US" sz="5400" b="1" dirty="0" err="1">
                <a:ln w="11430">
                  <a:solidFill>
                    <a:srgbClr val="FFC000"/>
                  </a:solidFill>
                </a:ln>
                <a:solidFill>
                  <a:srgbClr val="92D050"/>
                </a:solidFill>
                <a:effectLst>
                  <a:outerShdw blurRad="80000" dist="40000" dir="5040000" algn="tl">
                    <a:srgbClr val="000000">
                      <a:alpha val="30000"/>
                    </a:srgbClr>
                  </a:outerShdw>
                </a:effectLst>
              </a:rPr>
              <a:t>Chân</a:t>
            </a:r>
            <a:r>
              <a:rPr lang="en-US" sz="5400" b="1" dirty="0">
                <a:ln w="11430">
                  <a:solidFill>
                    <a:srgbClr val="FFC000"/>
                  </a:solidFill>
                </a:ln>
                <a:solidFill>
                  <a:srgbClr val="92D050"/>
                </a:solidFill>
                <a:effectLst>
                  <a:outerShdw blurRad="80000" dist="40000" dir="5040000" algn="tl">
                    <a:srgbClr val="000000">
                      <a:alpha val="30000"/>
                    </a:srgbClr>
                  </a:outerShdw>
                </a:effectLst>
              </a:rPr>
              <a:t> </a:t>
            </a:r>
            <a:r>
              <a:rPr lang="en-US" sz="5400" b="1" dirty="0" err="1">
                <a:ln w="11430">
                  <a:solidFill>
                    <a:srgbClr val="FFC000"/>
                  </a:solidFill>
                </a:ln>
                <a:solidFill>
                  <a:srgbClr val="92D050"/>
                </a:solidFill>
                <a:effectLst>
                  <a:outerShdw blurRad="80000" dist="40000" dir="5040000" algn="tl">
                    <a:srgbClr val="000000">
                      <a:alpha val="30000"/>
                    </a:srgbClr>
                  </a:outerShdw>
                </a:effectLst>
              </a:rPr>
              <a:t>Thành</a:t>
            </a:r>
            <a:r>
              <a:rPr lang="en-US" sz="5400" b="1" dirty="0">
                <a:ln w="11430">
                  <a:solidFill>
                    <a:srgbClr val="FFC000"/>
                  </a:solidFill>
                </a:ln>
                <a:solidFill>
                  <a:srgbClr val="92D050"/>
                </a:solidFill>
                <a:effectLst>
                  <a:outerShdw blurRad="80000" dist="40000" dir="5040000" algn="tl">
                    <a:srgbClr val="000000">
                      <a:alpha val="30000"/>
                    </a:srgbClr>
                  </a:outerShdw>
                </a:effectLst>
              </a:rPr>
              <a:t> </a:t>
            </a:r>
            <a:r>
              <a:rPr lang="en-US" sz="5400" b="1" dirty="0" err="1">
                <a:ln w="11430">
                  <a:solidFill>
                    <a:srgbClr val="FFC000"/>
                  </a:solidFill>
                </a:ln>
                <a:solidFill>
                  <a:srgbClr val="92D050"/>
                </a:solidFill>
                <a:effectLst>
                  <a:outerShdw blurRad="80000" dist="40000" dir="5040000" algn="tl">
                    <a:srgbClr val="000000">
                      <a:alpha val="30000"/>
                    </a:srgbClr>
                  </a:outerShdw>
                </a:effectLst>
              </a:rPr>
              <a:t>Cảm</a:t>
            </a:r>
            <a:r>
              <a:rPr lang="en-US" sz="5400" b="1" dirty="0">
                <a:ln w="11430">
                  <a:solidFill>
                    <a:srgbClr val="FFC000"/>
                  </a:solidFill>
                </a:ln>
                <a:solidFill>
                  <a:srgbClr val="92D050"/>
                </a:solidFill>
                <a:effectLst>
                  <a:outerShdw blurRad="80000" dist="40000" dir="5040000" algn="tl">
                    <a:srgbClr val="000000">
                      <a:alpha val="30000"/>
                    </a:srgbClr>
                  </a:outerShdw>
                </a:effectLst>
              </a:rPr>
              <a:t> </a:t>
            </a:r>
            <a:r>
              <a:rPr lang="en-US" sz="5400" b="1" dirty="0" err="1">
                <a:ln w="11430">
                  <a:solidFill>
                    <a:srgbClr val="FFC000"/>
                  </a:solidFill>
                </a:ln>
                <a:solidFill>
                  <a:srgbClr val="92D050"/>
                </a:solidFill>
                <a:effectLst>
                  <a:outerShdw blurRad="80000" dist="40000" dir="5040000" algn="tl">
                    <a:srgbClr val="000000">
                      <a:alpha val="30000"/>
                    </a:srgbClr>
                  </a:outerShdw>
                </a:effectLst>
              </a:rPr>
              <a:t>Ơn</a:t>
            </a:r>
            <a:endParaRPr lang="en-US" sz="5400" b="1" cap="none" spc="0" dirty="0">
              <a:ln w="11430">
                <a:solidFill>
                  <a:srgbClr val="FFC000"/>
                </a:solidFill>
              </a:ln>
              <a:solidFill>
                <a:srgbClr val="92D050"/>
              </a:soli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123657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2F175-4562-9336-1568-645ABBFF0728}"/>
              </a:ext>
            </a:extLst>
          </p:cNvPr>
          <p:cNvSpPr>
            <a:spLocks noGrp="1"/>
          </p:cNvSpPr>
          <p:nvPr>
            <p:ph type="title"/>
          </p:nvPr>
        </p:nvSpPr>
        <p:spPr/>
        <p:txBody>
          <a:bodyPr/>
          <a:lstStyle/>
          <a:p>
            <a:pPr algn="ctr"/>
            <a:r>
              <a:rPr lang="en-US" sz="4400" b="1" kern="10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rPr>
              <a:t>ĐẶT VẤN ĐỀ</a:t>
            </a:r>
            <a:endParaRPr lang="en-US"/>
          </a:p>
        </p:txBody>
      </p:sp>
      <p:sp>
        <p:nvSpPr>
          <p:cNvPr id="3" name="Content Placeholder 2">
            <a:extLst>
              <a:ext uri="{FF2B5EF4-FFF2-40B4-BE49-F238E27FC236}">
                <a16:creationId xmlns:a16="http://schemas.microsoft.com/office/drawing/2014/main" id="{6F43C292-9CEA-A707-2E35-9CE426272762}"/>
              </a:ext>
            </a:extLst>
          </p:cNvPr>
          <p:cNvSpPr>
            <a:spLocks noGrp="1"/>
          </p:cNvSpPr>
          <p:nvPr>
            <p:ph idx="1"/>
          </p:nvPr>
        </p:nvSpPr>
        <p:spPr>
          <a:xfrm>
            <a:off x="484710" y="1524000"/>
            <a:ext cx="8506890" cy="4881281"/>
          </a:xfrm>
        </p:spPr>
        <p:txBody>
          <a:bodyPr>
            <a:normAutofit/>
          </a:bodyPr>
          <a:lstStyle/>
          <a:p>
            <a:r>
              <a:rPr lang="en-US" sz="3200">
                <a:solidFill>
                  <a:srgbClr val="FFFF00"/>
                </a:solidFill>
                <a:effectLst/>
                <a:latin typeface="Times New Roman" panose="02020603050405020304" pitchFamily="18" charset="0"/>
                <a:ea typeface="Calibri" panose="020F0502020204030204" pitchFamily="34" charset="0"/>
              </a:rPr>
              <a:t>Tăng triglyceride (TG) máu là nguyên nhân phổ biến thứ ba gây viêm tụy cấp, sau sỏi và rượu, chiếm đến 10% trường hợp trong dân số chung, thường gặp ở nam, trung niên, có thói quen uống rượu. </a:t>
            </a:r>
            <a:endParaRPr lang="en-US" sz="3200">
              <a:solidFill>
                <a:srgbClr val="FFFF00"/>
              </a:solidFill>
            </a:endParaRPr>
          </a:p>
        </p:txBody>
      </p:sp>
      <p:pic>
        <p:nvPicPr>
          <p:cNvPr id="4" name="Picture 2">
            <a:extLst>
              <a:ext uri="{FF2B5EF4-FFF2-40B4-BE49-F238E27FC236}">
                <a16:creationId xmlns:a16="http://schemas.microsoft.com/office/drawing/2014/main" id="{834076C1-E646-40F6-BDD9-B35DD99B4E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710" y="4114800"/>
            <a:ext cx="8174580" cy="2290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2516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BE8F7-708A-571B-647A-765BD16B9E09}"/>
              </a:ext>
            </a:extLst>
          </p:cNvPr>
          <p:cNvSpPr>
            <a:spLocks noGrp="1"/>
          </p:cNvSpPr>
          <p:nvPr>
            <p:ph type="title"/>
          </p:nvPr>
        </p:nvSpPr>
        <p:spPr/>
        <p:txBody>
          <a:bodyPr/>
          <a:lstStyle/>
          <a:p>
            <a:pPr algn="ctr"/>
            <a:r>
              <a:rPr lang="en-US" sz="4000" b="1" kern="10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rPr>
              <a:t>ĐẶT VẤN ĐỀ</a:t>
            </a:r>
            <a:endParaRPr lang="en-US"/>
          </a:p>
        </p:txBody>
      </p:sp>
      <p:sp>
        <p:nvSpPr>
          <p:cNvPr id="3" name="Content Placeholder 2">
            <a:extLst>
              <a:ext uri="{FF2B5EF4-FFF2-40B4-BE49-F238E27FC236}">
                <a16:creationId xmlns:a16="http://schemas.microsoft.com/office/drawing/2014/main" id="{3F48022E-48C3-4013-42B4-4D2B74C63C76}"/>
              </a:ext>
            </a:extLst>
          </p:cNvPr>
          <p:cNvSpPr>
            <a:spLocks noGrp="1"/>
          </p:cNvSpPr>
          <p:nvPr>
            <p:ph idx="1"/>
          </p:nvPr>
        </p:nvSpPr>
        <p:spPr>
          <a:xfrm>
            <a:off x="304800" y="1295400"/>
            <a:ext cx="8686800" cy="5410199"/>
          </a:xfrm>
        </p:spPr>
        <p:txBody>
          <a:bodyPr>
            <a:normAutofit/>
          </a:bodyPr>
          <a:lstStyle/>
          <a:p>
            <a:r>
              <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Thay huyết tương (Therapeutic plasma exchange- </a:t>
            </a:r>
            <a:r>
              <a:rPr lang="en-US" sz="2800" kern="1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TPE</a:t>
            </a:r>
            <a:r>
              <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hoặc </a:t>
            </a:r>
            <a:r>
              <a:rPr lang="en-US" sz="2800" kern="1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PEX</a:t>
            </a:r>
            <a:r>
              <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là một kỹ thuật tách huyết tương sử dụng máy siêu lọc và màng lọc tách huyết tương thông qua vòng tuần hoàn ngoài cơ thể để tiến hành tách bỏ huyết tương có chứa thành phần gây bệnh có trọng lượng phân tử lớn trong huyết tương và đồng thời bù lại thể tích huyết tương đã bị loại bỏ bằng dung dịch điện giải, dung dịch keo, huyết tương tươi đông lạnh hoặc dung dịch albumin 5%.</a:t>
            </a:r>
          </a:p>
          <a:p>
            <a:endParaRPr lang="en-US"/>
          </a:p>
        </p:txBody>
      </p:sp>
    </p:spTree>
    <p:extLst>
      <p:ext uri="{BB962C8B-B14F-4D97-AF65-F5344CB8AC3E}">
        <p14:creationId xmlns:p14="http://schemas.microsoft.com/office/powerpoint/2010/main" val="202704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61ED8-BB63-A03E-296C-36E559830551}"/>
              </a:ext>
            </a:extLst>
          </p:cNvPr>
          <p:cNvSpPr>
            <a:spLocks noGrp="1"/>
          </p:cNvSpPr>
          <p:nvPr>
            <p:ph type="title"/>
          </p:nvPr>
        </p:nvSpPr>
        <p:spPr/>
        <p:txBody>
          <a:bodyPr/>
          <a:lstStyle/>
          <a:p>
            <a:pPr algn="ctr"/>
            <a:r>
              <a:rPr lang="en-US" sz="4400" b="1" kern="100">
                <a:solidFill>
                  <a:srgbClr val="FFC000"/>
                </a:solidFill>
                <a:effectLst/>
                <a:latin typeface="Times New Roman" panose="02020603050405020304" pitchFamily="18" charset="0"/>
                <a:ea typeface="Calibri" panose="020F0502020204030204" pitchFamily="34" charset="0"/>
                <a:cs typeface="Times New Roman" panose="02020603050405020304" pitchFamily="18" charset="0"/>
              </a:rPr>
              <a:t>ĐẶT VẤN ĐỀ</a:t>
            </a:r>
            <a:endParaRPr lang="en-US"/>
          </a:p>
        </p:txBody>
      </p:sp>
      <p:sp>
        <p:nvSpPr>
          <p:cNvPr id="3" name="Content Placeholder 2">
            <a:extLst>
              <a:ext uri="{FF2B5EF4-FFF2-40B4-BE49-F238E27FC236}">
                <a16:creationId xmlns:a16="http://schemas.microsoft.com/office/drawing/2014/main" id="{91113521-E824-6B55-C86D-069DE07EB5D6}"/>
              </a:ext>
            </a:extLst>
          </p:cNvPr>
          <p:cNvSpPr>
            <a:spLocks noGrp="1"/>
          </p:cNvSpPr>
          <p:nvPr>
            <p:ph idx="1"/>
          </p:nvPr>
        </p:nvSpPr>
        <p:spPr>
          <a:xfrm>
            <a:off x="450074" y="1371600"/>
            <a:ext cx="8506890" cy="5181599"/>
          </a:xfrm>
        </p:spPr>
        <p:txBody>
          <a:bodyPr>
            <a:normAutofit/>
          </a:bodyPr>
          <a:lstStyle/>
          <a:p>
            <a:r>
              <a:rPr lang="vi-VN" sz="3200">
                <a:solidFill>
                  <a:srgbClr val="FFFF00"/>
                </a:solidFill>
              </a:rPr>
              <a:t>Thay huyết tương được chứng minh hạ nồng độ triglyceride đáng kể và nhanh chóng, có thể bắt đầu trong vòng 48 giờ sau chẩn đoán, điều trị mỗi ngày trong 01 đến 03 ngày đến khi đạt mục tiêu nồng độ triglyceride. </a:t>
            </a:r>
            <a:endParaRPr lang="en-US" sz="3200">
              <a:solidFill>
                <a:srgbClr val="FFFF00"/>
              </a:solidFill>
            </a:endParaRPr>
          </a:p>
        </p:txBody>
      </p:sp>
      <p:pic>
        <p:nvPicPr>
          <p:cNvPr id="4" name="Picture 3">
            <a:extLst>
              <a:ext uri="{FF2B5EF4-FFF2-40B4-BE49-F238E27FC236}">
                <a16:creationId xmlns:a16="http://schemas.microsoft.com/office/drawing/2014/main" id="{0BD40297-5A6B-4E6A-9FD2-1AFC0B525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198159"/>
            <a:ext cx="302433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98B4C347-E449-4F43-885D-BF73C03021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198159"/>
            <a:ext cx="2340260" cy="2242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6552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A3021-FC1E-B62F-A856-89E25D1F1819}"/>
              </a:ext>
            </a:extLst>
          </p:cNvPr>
          <p:cNvSpPr>
            <a:spLocks noGrp="1"/>
          </p:cNvSpPr>
          <p:nvPr>
            <p:ph type="title"/>
          </p:nvPr>
        </p:nvSpPr>
        <p:spPr/>
        <p:txBody>
          <a:bodyPr/>
          <a:lstStyle/>
          <a:p>
            <a:r>
              <a:rPr lang="en-US" sz="4400" b="1" kern="100">
                <a:solidFill>
                  <a:srgbClr val="FFFF00"/>
                </a:solidFill>
                <a:latin typeface="Times New Roman" panose="02020603050405020304" pitchFamily="18" charset="0"/>
                <a:ea typeface="Calibri" panose="020F0502020204030204" pitchFamily="34" charset="0"/>
                <a:cs typeface="Times New Roman" panose="02020603050405020304" pitchFamily="18" charset="0"/>
              </a:rPr>
              <a:t>Mục tiêu nghiên cứu: </a:t>
            </a:r>
            <a:endParaRPr lang="en-US">
              <a:solidFill>
                <a:srgbClr val="FFFF00"/>
              </a:solidFill>
            </a:endParaRPr>
          </a:p>
        </p:txBody>
      </p:sp>
      <p:sp>
        <p:nvSpPr>
          <p:cNvPr id="3" name="Content Placeholder 2">
            <a:extLst>
              <a:ext uri="{FF2B5EF4-FFF2-40B4-BE49-F238E27FC236}">
                <a16:creationId xmlns:a16="http://schemas.microsoft.com/office/drawing/2014/main" id="{24D88A9F-4E9D-DF52-8F7C-8F32F0A7A7C3}"/>
              </a:ext>
            </a:extLst>
          </p:cNvPr>
          <p:cNvSpPr>
            <a:spLocks noGrp="1"/>
          </p:cNvSpPr>
          <p:nvPr>
            <p:ph idx="1"/>
          </p:nvPr>
        </p:nvSpPr>
        <p:spPr/>
        <p:txBody>
          <a:bodyPr/>
          <a:lstStyle/>
          <a:p>
            <a:pPr marL="0" indent="0">
              <a:lnSpc>
                <a:spcPct val="150000"/>
              </a:lnSpc>
              <a:buNone/>
            </a:pPr>
            <a:r>
              <a:rPr lang="en-US" sz="36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Xác định hiệu quả của việc thay huyết tương trên bệnh nhân viêm tụy cấp do tăng triglycerid máu.</a:t>
            </a:r>
          </a:p>
          <a:p>
            <a:endParaRPr lang="en-US"/>
          </a:p>
        </p:txBody>
      </p:sp>
    </p:spTree>
    <p:extLst>
      <p:ext uri="{BB962C8B-B14F-4D97-AF65-F5344CB8AC3E}">
        <p14:creationId xmlns:p14="http://schemas.microsoft.com/office/powerpoint/2010/main" val="3236415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36C3A-2038-32D0-75B4-EA8663B1BF15}"/>
              </a:ext>
            </a:extLst>
          </p:cNvPr>
          <p:cNvSpPr>
            <a:spLocks noGrp="1"/>
          </p:cNvSpPr>
          <p:nvPr>
            <p:ph type="title"/>
          </p:nvPr>
        </p:nvSpPr>
        <p:spPr>
          <a:xfrm>
            <a:off x="484710" y="452718"/>
            <a:ext cx="7055380" cy="918882"/>
          </a:xfrm>
        </p:spPr>
        <p:txBody>
          <a:bodyPr/>
          <a:lstStyle/>
          <a:p>
            <a:pPr algn="ctr"/>
            <a:r>
              <a:rPr lang="nl-NL" sz="32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PHƯƠNG PHÁP NGHIÊN CỨU</a:t>
            </a:r>
            <a:br>
              <a:rPr lang="en-US" sz="1800" kern="100">
                <a:effectLst/>
                <a:latin typeface="Times New Roman" panose="02020603050405020304" pitchFamily="18" charset="0"/>
                <a:ea typeface="Calibri" panose="020F0502020204030204" pitchFamily="34" charset="0"/>
                <a:cs typeface="Times New Roman" panose="02020603050405020304" pitchFamily="18" charset="0"/>
              </a:rPr>
            </a:br>
            <a:endParaRPr lang="en-US"/>
          </a:p>
        </p:txBody>
      </p:sp>
      <p:sp>
        <p:nvSpPr>
          <p:cNvPr id="3" name="Content Placeholder 2">
            <a:extLst>
              <a:ext uri="{FF2B5EF4-FFF2-40B4-BE49-F238E27FC236}">
                <a16:creationId xmlns:a16="http://schemas.microsoft.com/office/drawing/2014/main" id="{8D81499C-AC15-B318-3BF1-1F5E122FE9C3}"/>
              </a:ext>
            </a:extLst>
          </p:cNvPr>
          <p:cNvSpPr>
            <a:spLocks noGrp="1"/>
          </p:cNvSpPr>
          <p:nvPr>
            <p:ph idx="1"/>
          </p:nvPr>
        </p:nvSpPr>
        <p:spPr>
          <a:xfrm>
            <a:off x="484710" y="2052925"/>
            <a:ext cx="7897290" cy="4195481"/>
          </a:xfrm>
        </p:spPr>
        <p:txBody>
          <a:bodyPr/>
          <a:lstStyle/>
          <a:p>
            <a:pPr marL="342900" marR="0" lvl="0" indent="-342900" algn="just">
              <a:lnSpc>
                <a:spcPct val="115000"/>
              </a:lnSpc>
              <a:spcBef>
                <a:spcPts val="0"/>
              </a:spcBef>
              <a:spcAft>
                <a:spcPts val="0"/>
              </a:spcAft>
              <a:buFont typeface="+mj-lt"/>
              <a:buAutoNum type="arabicPeriod"/>
            </a:pPr>
            <a:r>
              <a:rPr lang="nl-NL"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Phương pháp nghiên cứu:  </a:t>
            </a:r>
            <a:r>
              <a:rPr lang="pt-BR"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Cắt ngang mô tả</a:t>
            </a:r>
            <a:endPar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mj-lt"/>
              <a:buAutoNum type="arabicPeriod"/>
            </a:pPr>
            <a:r>
              <a:rPr lang="nl-NL"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Cỡ mẫu: Thuận tiện trong quá trình nghiên cứu</a:t>
            </a:r>
            <a:endPar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mj-lt"/>
              <a:buAutoNum type="arabicPeriod"/>
            </a:pPr>
            <a:r>
              <a:rPr lang="nl-NL"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Đối tượng nghiên cứu: </a:t>
            </a:r>
            <a:r>
              <a:rPr lang="pt-BR"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Các bệnh nhân từ 16 tuổi vào Khoa HS được chẩn đoán </a:t>
            </a:r>
            <a:r>
              <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viêm tụy cấp do tăng triglycerid máu.</a:t>
            </a:r>
          </a:p>
          <a:p>
            <a:pPr marL="342900" marR="0" lvl="0" indent="-342900" algn="just">
              <a:lnSpc>
                <a:spcPct val="115000"/>
              </a:lnSpc>
              <a:spcBef>
                <a:spcPts val="0"/>
              </a:spcBef>
              <a:spcAft>
                <a:spcPts val="0"/>
              </a:spcAft>
              <a:buFont typeface="+mj-lt"/>
              <a:buAutoNum type="arabicPeriod"/>
            </a:pPr>
            <a:r>
              <a:rPr lang="nl-NL"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Địa điểm: Khoa Hồi Sức tích cực. BVĐKTT An Giang.</a:t>
            </a:r>
            <a:endParaRPr lang="en-US" sz="28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3952346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05801-5BA3-6100-EFC9-1D95D825C18B}"/>
              </a:ext>
            </a:extLst>
          </p:cNvPr>
          <p:cNvSpPr>
            <a:spLocks noGrp="1"/>
          </p:cNvSpPr>
          <p:nvPr>
            <p:ph type="title"/>
          </p:nvPr>
        </p:nvSpPr>
        <p:spPr>
          <a:xfrm>
            <a:off x="484710" y="452718"/>
            <a:ext cx="7055380" cy="766482"/>
          </a:xfrm>
        </p:spPr>
        <p:txBody>
          <a:bodyPr/>
          <a:lstStyle/>
          <a:p>
            <a:r>
              <a:rPr lang="nl-NL" sz="3600" b="1"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PHƯƠNG PHÁP NGHIÊN CỨU</a:t>
            </a:r>
            <a:endParaRPr lang="en-US" sz="3600"/>
          </a:p>
        </p:txBody>
      </p:sp>
      <p:sp>
        <p:nvSpPr>
          <p:cNvPr id="3" name="Content Placeholder 2">
            <a:extLst>
              <a:ext uri="{FF2B5EF4-FFF2-40B4-BE49-F238E27FC236}">
                <a16:creationId xmlns:a16="http://schemas.microsoft.com/office/drawing/2014/main" id="{B2522825-ED9C-1C28-84DF-A65E07908572}"/>
              </a:ext>
            </a:extLst>
          </p:cNvPr>
          <p:cNvSpPr>
            <a:spLocks noGrp="1"/>
          </p:cNvSpPr>
          <p:nvPr>
            <p:ph idx="1"/>
          </p:nvPr>
        </p:nvSpPr>
        <p:spPr>
          <a:xfrm>
            <a:off x="484710" y="1371600"/>
            <a:ext cx="8125890" cy="5333999"/>
          </a:xfrm>
        </p:spPr>
        <p:txBody>
          <a:bodyPr>
            <a:normAutofit/>
          </a:bodyPr>
          <a:lstStyle/>
          <a:p>
            <a:pPr marL="342900" marR="0" lvl="0" indent="-342900" algn="just">
              <a:lnSpc>
                <a:spcPct val="115000"/>
              </a:lnSpc>
              <a:spcBef>
                <a:spcPts val="0"/>
              </a:spcBef>
              <a:spcAft>
                <a:spcPts val="0"/>
              </a:spcAft>
              <a:buFont typeface="+mj-lt"/>
              <a:buAutoNum type="arabicPeriod"/>
            </a:pPr>
            <a:r>
              <a:rPr lang="nl-NL"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Cách tiến hành:</a:t>
            </a:r>
            <a:r>
              <a:rPr lang="pt-BR"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Bệnh nhân vào khoa ICU được chẩn đoán </a:t>
            </a: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viêm tụy cấp theo tiêu chuẩn </a:t>
            </a:r>
            <a:r>
              <a:rPr lang="en-US" sz="2400" kern="1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Atlanta </a:t>
            </a: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sửa đổi năm 2012.</a:t>
            </a:r>
          </a:p>
          <a:p>
            <a:pPr marL="11430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Lâm sàng: cơn đau bụng điển hình</a:t>
            </a:r>
          </a:p>
          <a:p>
            <a:pPr marL="11430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 Amylase máu tăng cao &gt; 3 lần</a:t>
            </a:r>
          </a:p>
          <a:p>
            <a:pPr marL="11430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 Lipase máu tăng cao &gt; 3 lần</a:t>
            </a:r>
          </a:p>
          <a:p>
            <a:pPr marL="11430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 Chụp cắt lớp vi tính: Hình ảnh viêm tuỵ cấp</a:t>
            </a:r>
          </a:p>
          <a:p>
            <a:pPr marL="11430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 Triglyceride máu &gt; 11.3 mmol/L</a:t>
            </a:r>
          </a:p>
          <a:p>
            <a:pPr marL="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(Thay huyết tương được chỉ định khi </a:t>
            </a:r>
            <a:r>
              <a:rPr lang="en-US" sz="2400" kern="1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TG &gt; 11,3mmol/l  </a:t>
            </a: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(TG &gt; 1000 mg/dl)).</a:t>
            </a:r>
          </a:p>
          <a:p>
            <a:pPr marL="114300" marR="0" indent="0" algn="just">
              <a:lnSpc>
                <a:spcPct val="115000"/>
              </a:lnSpc>
              <a:spcBef>
                <a:spcPts val="0"/>
              </a:spcBef>
              <a:spcAft>
                <a:spcPts val="0"/>
              </a:spcAft>
              <a:buNone/>
            </a:pP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Đánh giá độ nặng bằng các thang điểm </a:t>
            </a:r>
            <a:r>
              <a:rPr lang="en-US" sz="2400" kern="1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SOFA, SAPS II, Ranson</a:t>
            </a:r>
            <a:r>
              <a:rPr lang="en-US" sz="24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Triglycerid được đo khi nhập viện và sau mỗi lần thay huyết tương, ít nhất là 01 lần nhiều nhất là 03 lần.</a:t>
            </a:r>
          </a:p>
          <a:p>
            <a:endParaRPr lang="en-US"/>
          </a:p>
        </p:txBody>
      </p:sp>
    </p:spTree>
    <p:extLst>
      <p:ext uri="{BB962C8B-B14F-4D97-AF65-F5344CB8AC3E}">
        <p14:creationId xmlns:p14="http://schemas.microsoft.com/office/powerpoint/2010/main" val="99305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4C027-79F6-09A9-65D2-23377641A132}"/>
              </a:ext>
            </a:extLst>
          </p:cNvPr>
          <p:cNvSpPr>
            <a:spLocks noGrp="1"/>
          </p:cNvSpPr>
          <p:nvPr>
            <p:ph type="title"/>
          </p:nvPr>
        </p:nvSpPr>
        <p:spPr/>
        <p:txBody>
          <a:bodyPr/>
          <a:lstStyle/>
          <a:p>
            <a:r>
              <a:rPr lang="en-US" sz="4400" b="1" kern="100">
                <a:solidFill>
                  <a:srgbClr val="FFFF00"/>
                </a:solidFill>
                <a:latin typeface="Times New Roman" panose="02020603050405020304" pitchFamily="18" charset="0"/>
                <a:ea typeface="Calibri" panose="020F0502020204030204" pitchFamily="34" charset="0"/>
                <a:cs typeface="Times New Roman" panose="02020603050405020304" pitchFamily="18" charset="0"/>
              </a:rPr>
              <a:t>*Tiêu chuẩn loại trừ:</a:t>
            </a:r>
            <a:br>
              <a:rPr lang="en-US" sz="4400" kern="100">
                <a:solidFill>
                  <a:srgbClr val="FFFF00"/>
                </a:solidFill>
                <a:latin typeface="Times New Roman" panose="02020603050405020304" pitchFamily="18" charset="0"/>
                <a:ea typeface="Calibri" panose="020F0502020204030204" pitchFamily="34" charset="0"/>
                <a:cs typeface="Times New Roman" panose="02020603050405020304" pitchFamily="18" charset="0"/>
              </a:rPr>
            </a:br>
            <a:endParaRPr lang="en-US">
              <a:solidFill>
                <a:srgbClr val="FFFF00"/>
              </a:solidFill>
            </a:endParaRPr>
          </a:p>
        </p:txBody>
      </p:sp>
      <p:sp>
        <p:nvSpPr>
          <p:cNvPr id="3" name="Content Placeholder 2">
            <a:extLst>
              <a:ext uri="{FF2B5EF4-FFF2-40B4-BE49-F238E27FC236}">
                <a16:creationId xmlns:a16="http://schemas.microsoft.com/office/drawing/2014/main" id="{7CE1C225-2649-6D43-5B0B-1106E8CCE8CB}"/>
              </a:ext>
            </a:extLst>
          </p:cNvPr>
          <p:cNvSpPr>
            <a:spLocks noGrp="1"/>
          </p:cNvSpPr>
          <p:nvPr>
            <p:ph idx="1"/>
          </p:nvPr>
        </p:nvSpPr>
        <p:spPr>
          <a:xfrm>
            <a:off x="381000" y="1331259"/>
            <a:ext cx="7772400" cy="4195481"/>
          </a:xfrm>
        </p:spPr>
        <p:txBody>
          <a:bodyPr>
            <a:normAutofit/>
          </a:bodyPr>
          <a:lstStyle/>
          <a:p>
            <a:pPr marL="114300" marR="0" indent="0" algn="just">
              <a:lnSpc>
                <a:spcPct val="115000"/>
              </a:lnSpc>
              <a:spcBef>
                <a:spcPts val="0"/>
              </a:spcBef>
              <a:spcAft>
                <a:spcPts val="0"/>
              </a:spcAft>
              <a:buNone/>
            </a:pPr>
            <a:r>
              <a:rPr lang="en-US" sz="32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-Viêm tuỵ cấp do nguyên nhân khác: sỏi mật, giun chui ống mật, do chấn thương</a:t>
            </a:r>
          </a:p>
          <a:p>
            <a:pPr marL="114300" marR="0" indent="0" algn="just">
              <a:lnSpc>
                <a:spcPct val="115000"/>
              </a:lnSpc>
              <a:spcBef>
                <a:spcPts val="0"/>
              </a:spcBef>
              <a:spcAft>
                <a:spcPts val="0"/>
              </a:spcAft>
              <a:buNone/>
            </a:pPr>
            <a:r>
              <a:rPr lang="en-US" sz="32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 Bệnh nhân và người nhà không đồng ý lọc máu</a:t>
            </a:r>
          </a:p>
          <a:p>
            <a:pPr marL="571500" marR="0" indent="-457200" algn="just">
              <a:lnSpc>
                <a:spcPct val="115000"/>
              </a:lnSpc>
              <a:spcBef>
                <a:spcPts val="0"/>
              </a:spcBef>
              <a:spcAft>
                <a:spcPts val="0"/>
              </a:spcAft>
              <a:buFontTx/>
              <a:buChar char="-"/>
            </a:pPr>
            <a:r>
              <a:rPr lang="en-US" sz="32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Bệnh nhân không đủ điều kiện thay huyết tương</a:t>
            </a:r>
          </a:p>
          <a:p>
            <a:pPr marL="114300" indent="0" algn="just">
              <a:lnSpc>
                <a:spcPct val="115000"/>
              </a:lnSpc>
              <a:spcBef>
                <a:spcPts val="0"/>
              </a:spcBef>
              <a:buNone/>
            </a:pPr>
            <a:r>
              <a:rPr lang="en-US" sz="4000">
                <a:solidFill>
                  <a:srgbClr val="FFFF00"/>
                </a:solidFill>
                <a:latin typeface="Times New Roman" panose="02020603050405020304" pitchFamily="18" charset="0"/>
                <a:cs typeface="Times New Roman" panose="02020603050405020304" pitchFamily="18" charset="0"/>
              </a:rPr>
              <a:t>*</a:t>
            </a:r>
            <a:r>
              <a:rPr lang="vi-VN" sz="4000">
                <a:solidFill>
                  <a:srgbClr val="FFFF00"/>
                </a:solidFill>
                <a:latin typeface="Times New Roman" panose="02020603050405020304" pitchFamily="18" charset="0"/>
                <a:cs typeface="Times New Roman" panose="02020603050405020304" pitchFamily="18" charset="0"/>
              </a:rPr>
              <a:t>Xử lý số liệu: Phần mềm SPSS 26</a:t>
            </a:r>
            <a:r>
              <a:rPr lang="en-US" sz="3200">
                <a:solidFill>
                  <a:srgbClr val="FFFF00"/>
                </a:solidFill>
              </a:rPr>
              <a:t>.</a:t>
            </a:r>
            <a:endParaRPr lang="vi-VN" sz="3200">
              <a:solidFill>
                <a:srgbClr val="FFFF00"/>
              </a:solidFill>
            </a:endParaRPr>
          </a:p>
          <a:p>
            <a:pPr marL="571500" marR="0" indent="-457200" algn="just">
              <a:lnSpc>
                <a:spcPct val="115000"/>
              </a:lnSpc>
              <a:spcBef>
                <a:spcPts val="0"/>
              </a:spcBef>
              <a:spcAft>
                <a:spcPts val="0"/>
              </a:spcAft>
              <a:buFontTx/>
              <a:buChar char="-"/>
            </a:pPr>
            <a:endParaRPr lang="en-US" sz="3200" kern="10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15258989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4018</TotalTime>
  <Words>1313</Words>
  <Application>Microsoft Office PowerPoint</Application>
  <PresentationFormat>On-screen Show (4:3)</PresentationFormat>
  <Paragraphs>110</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Century Gothic</vt:lpstr>
      <vt:lpstr>Times New Roman</vt:lpstr>
      <vt:lpstr>Wingdings 3</vt:lpstr>
      <vt:lpstr>Ion</vt:lpstr>
      <vt:lpstr>Đề tài </vt:lpstr>
      <vt:lpstr>ĐẶT VẤN ĐỀ</vt:lpstr>
      <vt:lpstr>ĐẶT VẤN ĐỀ</vt:lpstr>
      <vt:lpstr>ĐẶT VẤN ĐỀ</vt:lpstr>
      <vt:lpstr>ĐẶT VẤN ĐỀ</vt:lpstr>
      <vt:lpstr>Mục tiêu nghiên cứu: </vt:lpstr>
      <vt:lpstr>PHƯƠNG PHÁP NGHIÊN CỨU </vt:lpstr>
      <vt:lpstr>PHƯƠNG PHÁP NGHIÊN CỨU</vt:lpstr>
      <vt:lpstr>*Tiêu chuẩn loại trừ: </vt:lpstr>
      <vt:lpstr>KẾT QUẢ VÀ BÀN LUẬN </vt:lpstr>
      <vt:lpstr>Đặc điểm nhóm nghiên cứu </vt:lpstr>
      <vt:lpstr>Đặc điểm nhóm nghiên cứu </vt:lpstr>
      <vt:lpstr>PowerPoint Presentation</vt:lpstr>
      <vt:lpstr>KẾT QUẢ NGHIÊN CỨU  Kết quả thay huyết tương  </vt:lpstr>
      <vt:lpstr>PowerPoint Presentation</vt:lpstr>
      <vt:lpstr>KẾT QUẢ NGHIÊN CỨU</vt:lpstr>
      <vt:lpstr>PowerPoint Presentation</vt:lpstr>
      <vt:lpstr>Kết quả đánh giá độ nặng của VTC </vt:lpstr>
      <vt:lpstr>Kết quả điều trị </vt:lpstr>
      <vt:lpstr>KẾT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BỆNH ÁN</dc:title>
  <dc:creator>ADMIN</dc:creator>
  <cp:lastModifiedBy>Win 10</cp:lastModifiedBy>
  <cp:revision>317</cp:revision>
  <cp:lastPrinted>2020-02-11T02:22:35Z</cp:lastPrinted>
  <dcterms:created xsi:type="dcterms:W3CDTF">2013-11-22T08:14:44Z</dcterms:created>
  <dcterms:modified xsi:type="dcterms:W3CDTF">2023-11-20T07:43:04Z</dcterms:modified>
</cp:coreProperties>
</file>