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56" r:id="rId2"/>
    <p:sldId id="289" r:id="rId3"/>
    <p:sldId id="305" r:id="rId4"/>
    <p:sldId id="257" r:id="rId5"/>
    <p:sldId id="258" r:id="rId6"/>
    <p:sldId id="259" r:id="rId7"/>
    <p:sldId id="260" r:id="rId8"/>
    <p:sldId id="261" r:id="rId9"/>
    <p:sldId id="287" r:id="rId10"/>
    <p:sldId id="279" r:id="rId11"/>
    <p:sldId id="262" r:id="rId12"/>
    <p:sldId id="291" r:id="rId13"/>
    <p:sldId id="263" r:id="rId14"/>
    <p:sldId id="264" r:id="rId15"/>
    <p:sldId id="267" r:id="rId16"/>
    <p:sldId id="266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636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62404741744284"/>
          <c:y val="0.26315789473684209"/>
          <c:w val="0.63928873835732425"/>
          <c:h val="0.35578222130128473"/>
        </c:manualLayout>
      </c:layout>
      <c:lineChart>
        <c:grouping val="stacked"/>
        <c:varyColors val="0"/>
        <c:ser>
          <c:idx val="0"/>
          <c:order val="0"/>
          <c:marker>
            <c:symbol val="none"/>
          </c:marker>
          <c:cat>
            <c:strRef>
              <c:f>Sheet1!$A$1:$A$5</c:f>
              <c:strCache>
                <c:ptCount val="5"/>
                <c:pt idx="0">
                  <c:v>Năm 2019</c:v>
                </c:pt>
                <c:pt idx="1">
                  <c:v>Năm 2020</c:v>
                </c:pt>
                <c:pt idx="2">
                  <c:v>Năm 2021</c:v>
                </c:pt>
                <c:pt idx="3">
                  <c:v>Năm 2022</c:v>
                </c:pt>
                <c:pt idx="4">
                  <c:v>Năm 2023</c:v>
                </c:pt>
              </c:strCache>
            </c:strRef>
          </c:cat>
          <c:val>
            <c:numRef>
              <c:f>Sheet1!$B$1:$B$5</c:f>
              <c:numCache>
                <c:formatCode>General</c:formatCode>
                <c:ptCount val="5"/>
              </c:numCache>
            </c:numRef>
          </c:val>
          <c:smooth val="0"/>
        </c:ser>
        <c:ser>
          <c:idx val="1"/>
          <c:order val="1"/>
          <c:marker>
            <c:symbol val="none"/>
          </c:marker>
          <c:cat>
            <c:strRef>
              <c:f>Sheet1!$A$1:$A$5</c:f>
              <c:strCache>
                <c:ptCount val="5"/>
                <c:pt idx="0">
                  <c:v>Năm 2019</c:v>
                </c:pt>
                <c:pt idx="1">
                  <c:v>Năm 2020</c:v>
                </c:pt>
                <c:pt idx="2">
                  <c:v>Năm 2021</c:v>
                </c:pt>
                <c:pt idx="3">
                  <c:v>Năm 2022</c:v>
                </c:pt>
                <c:pt idx="4">
                  <c:v>Năm 2023</c:v>
                </c:pt>
              </c:strCache>
            </c:strRef>
          </c:cat>
          <c:val>
            <c:numRef>
              <c:f>Sheet1!$C$1:$C$5</c:f>
              <c:numCache>
                <c:formatCode>0.00%</c:formatCode>
                <c:ptCount val="5"/>
                <c:pt idx="0">
                  <c:v>3.7999999999999999E-2</c:v>
                </c:pt>
                <c:pt idx="1">
                  <c:v>3.2099999999999997E-2</c:v>
                </c:pt>
                <c:pt idx="2">
                  <c:v>2.4400000000000002E-2</c:v>
                </c:pt>
                <c:pt idx="3">
                  <c:v>3.78E-2</c:v>
                </c:pt>
                <c:pt idx="4">
                  <c:v>4.2999999999999997E-2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2861952"/>
        <c:axId val="177792704"/>
      </c:lineChart>
      <c:catAx>
        <c:axId val="528619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77792704"/>
        <c:crosses val="autoZero"/>
        <c:auto val="1"/>
        <c:lblAlgn val="ctr"/>
        <c:lblOffset val="100"/>
        <c:noMultiLvlLbl val="0"/>
      </c:catAx>
      <c:valAx>
        <c:axId val="1777927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2861952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6269506084466707"/>
          <c:y val="0.20024409448818897"/>
          <c:w val="0.62046992232031606"/>
          <c:h val="0.75201387326584179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Sheet1!$A$1:$A$3</c:f>
              <c:strCache>
                <c:ptCount val="3"/>
                <c:pt idx="0">
                  <c:v>Không biết chữ</c:v>
                </c:pt>
                <c:pt idx="1">
                  <c:v>Trung học </c:v>
                </c:pt>
                <c:pt idx="2">
                  <c:v>Đại học</c:v>
                </c:pt>
              </c:strCache>
            </c:strRef>
          </c:cat>
          <c:val>
            <c:numRef>
              <c:f>Sheet1!$B$1:$B$3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invertIfNegative val="0"/>
          <c:cat>
            <c:strRef>
              <c:f>Sheet1!$A$1:$A$3</c:f>
              <c:strCache>
                <c:ptCount val="3"/>
                <c:pt idx="0">
                  <c:v>Không biết chữ</c:v>
                </c:pt>
                <c:pt idx="1">
                  <c:v>Trung học </c:v>
                </c:pt>
                <c:pt idx="2">
                  <c:v>Đại học</c:v>
                </c:pt>
              </c:strCache>
            </c:strRef>
          </c:cat>
          <c:val>
            <c:numRef>
              <c:f>Sheet1!$C$1:$C$3</c:f>
              <c:numCache>
                <c:formatCode>0.00%</c:formatCode>
                <c:ptCount val="3"/>
                <c:pt idx="0">
                  <c:v>8.2400000000000001E-2</c:v>
                </c:pt>
                <c:pt idx="1">
                  <c:v>0.88239999999999996</c:v>
                </c:pt>
                <c:pt idx="2">
                  <c:v>3.5299999999999998E-2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3204480"/>
        <c:axId val="177796160"/>
        <c:axId val="0"/>
      </c:bar3DChart>
      <c:catAx>
        <c:axId val="53204480"/>
        <c:scaling>
          <c:orientation val="minMax"/>
        </c:scaling>
        <c:delete val="0"/>
        <c:axPos val="b"/>
        <c:majorTickMark val="out"/>
        <c:minorTickMark val="none"/>
        <c:tickLblPos val="nextTo"/>
        <c:crossAx val="177796160"/>
        <c:crosses val="autoZero"/>
        <c:auto val="1"/>
        <c:lblAlgn val="ctr"/>
        <c:lblOffset val="100"/>
        <c:noMultiLvlLbl val="0"/>
      </c:catAx>
      <c:valAx>
        <c:axId val="177796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3204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r>
              <a:rPr lang="en-US" sz="1100"/>
              <a:t>Biểu đồ3.6: tỉ lệ nhạy kháng sinh với Staphylococcus aureus</a:t>
            </a:r>
          </a:p>
        </c:rich>
      </c:tx>
      <c:layout>
        <c:manualLayout>
          <c:xMode val="edge"/>
          <c:yMode val="edge"/>
          <c:x val="0.11863861381590914"/>
          <c:y val="0.86746056742907141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070311016317757E-2"/>
          <c:y val="2.3359994748982614E-2"/>
          <c:w val="0.88629765435164765"/>
          <c:h val="0.75758316566691941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2263450834879406E-2"/>
                  <c:y val="-2.5518337034943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A5-4CFC-B7EE-CB540B9A7283}"/>
                </c:ext>
              </c:extLst>
            </c:dLbl>
            <c:dLbl>
              <c:idx val="1"/>
              <c:layout>
                <c:manualLayout>
                  <c:x val="1.9789734075448269E-2"/>
                  <c:y val="-2.5518337034943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FA5-4CFC-B7EE-CB540B9A7283}"/>
                </c:ext>
              </c:extLst>
            </c:dLbl>
            <c:dLbl>
              <c:idx val="2"/>
              <c:layout>
                <c:manualLayout>
                  <c:x val="2.2263450834879316E-2"/>
                  <c:y val="-2.5518337034943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A5-4CFC-B7EE-CB540B9A7283}"/>
                </c:ext>
              </c:extLst>
            </c:dLbl>
            <c:dLbl>
              <c:idx val="3"/>
              <c:layout>
                <c:manualLayout>
                  <c:x val="1.4842300556586271E-2"/>
                  <c:y val="-2.1265280862452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A5-4CFC-B7EE-CB540B9A72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'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Sheet1!$B$2:$B$5</c:f>
              <c:strCache>
                <c:ptCount val="4"/>
                <c:pt idx="0">
                  <c:v>Vancomycin</c:v>
                </c:pt>
                <c:pt idx="1">
                  <c:v>Linezolid</c:v>
                </c:pt>
                <c:pt idx="2">
                  <c:v>Ciproflocaxin</c:v>
                </c:pt>
                <c:pt idx="3">
                  <c:v>Clindamycin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1</c:v>
                </c:pt>
                <c:pt idx="1">
                  <c:v>0.75</c:v>
                </c:pt>
                <c:pt idx="2" formatCode="0.00%">
                  <c:v>0.41599999999999998</c:v>
                </c:pt>
                <c:pt idx="3" formatCode="0.00%">
                  <c:v>0.41599999999999998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A5-4CFC-B7EE-CB540B9A72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785344"/>
        <c:axId val="53277760"/>
        <c:axId val="0"/>
      </c:bar3DChart>
      <c:catAx>
        <c:axId val="15378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FF0000"/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53277760"/>
        <c:crosses val="autoZero"/>
        <c:auto val="1"/>
        <c:lblAlgn val="ctr"/>
        <c:lblOffset val="100"/>
        <c:noMultiLvlLbl val="0"/>
      </c:catAx>
      <c:valAx>
        <c:axId val="5327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78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'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r>
              <a:rPr lang="en-US" sz="1100"/>
              <a:t>Biểu đồ3.7: tỉ lệ nhạy kháng sinh với Staphylococcus species</a:t>
            </a:r>
          </a:p>
        </c:rich>
      </c:tx>
      <c:layout>
        <c:manualLayout>
          <c:xMode val="edge"/>
          <c:yMode val="edge"/>
          <c:x val="0.12620133982225529"/>
          <c:y val="0.86791801510248101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771374199067688"/>
          <c:y val="3.2807962313682812E-2"/>
          <c:w val="0.77542003480163646"/>
          <c:h val="0.76911545210030607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1462105969148222E-2"/>
                  <c:y val="-2.1893811222940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44E-4BF4-B119-86100D20B637}"/>
                </c:ext>
              </c:extLst>
            </c:dLbl>
            <c:dLbl>
              <c:idx val="1"/>
              <c:layout>
                <c:manualLayout>
                  <c:x val="2.4144869215291749E-2"/>
                  <c:y val="-1.7515048978352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44E-4BF4-B119-86100D20B637}"/>
                </c:ext>
              </c:extLst>
            </c:dLbl>
            <c:dLbl>
              <c:idx val="2"/>
              <c:layout>
                <c:manualLayout>
                  <c:x val="2.1462105969148125E-2"/>
                  <c:y val="-1.3136286733764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44E-4BF4-B119-86100D20B6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'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Sheet1!$B$23:$B$25</c:f>
              <c:strCache>
                <c:ptCount val="3"/>
                <c:pt idx="0">
                  <c:v>Vancomycin</c:v>
                </c:pt>
                <c:pt idx="1">
                  <c:v>Linezolid</c:v>
                </c:pt>
                <c:pt idx="2">
                  <c:v>Clindamycin</c:v>
                </c:pt>
              </c:strCache>
            </c:strRef>
          </c:cat>
          <c:val>
            <c:numRef>
              <c:f>Sheet1!$C$23:$C$25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 formatCode="0.00%">
                  <c:v>0.66600000000000004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44E-4BF4-B119-86100D20B6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785856"/>
        <c:axId val="53278336"/>
        <c:axId val="0"/>
      </c:bar3DChart>
      <c:catAx>
        <c:axId val="15378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FF0000"/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53278336"/>
        <c:crosses val="autoZero"/>
        <c:auto val="1"/>
        <c:lblAlgn val="ctr"/>
        <c:lblOffset val="100"/>
        <c:noMultiLvlLbl val="0"/>
      </c:catAx>
      <c:valAx>
        <c:axId val="53278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7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'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r>
              <a:rPr lang="en-US" sz="1100" dirty="0" err="1"/>
              <a:t>Biểu</a:t>
            </a:r>
            <a:r>
              <a:rPr lang="en-US" sz="1100" dirty="0"/>
              <a:t> </a:t>
            </a:r>
            <a:r>
              <a:rPr lang="en-US" sz="1100" dirty="0" err="1"/>
              <a:t>đồ</a:t>
            </a:r>
            <a:r>
              <a:rPr lang="en-US" sz="1100" dirty="0"/>
              <a:t> 3.8: </a:t>
            </a:r>
            <a:r>
              <a:rPr lang="en-US" sz="1100" dirty="0" err="1"/>
              <a:t>tỉ</a:t>
            </a:r>
            <a:r>
              <a:rPr lang="en-US" sz="1100" dirty="0"/>
              <a:t> </a:t>
            </a:r>
            <a:r>
              <a:rPr lang="en-US" sz="1100" dirty="0" err="1"/>
              <a:t>lệ</a:t>
            </a:r>
            <a:r>
              <a:rPr lang="en-US" sz="1100" dirty="0"/>
              <a:t> </a:t>
            </a:r>
            <a:r>
              <a:rPr lang="en-US" sz="1100" dirty="0" err="1"/>
              <a:t>nhạy</a:t>
            </a:r>
            <a:r>
              <a:rPr lang="en-US" sz="1100" dirty="0"/>
              <a:t> </a:t>
            </a:r>
            <a:r>
              <a:rPr lang="en-US" sz="1100" dirty="0" err="1"/>
              <a:t>kháng</a:t>
            </a:r>
            <a:r>
              <a:rPr lang="en-US" sz="1100" dirty="0"/>
              <a:t> </a:t>
            </a:r>
            <a:r>
              <a:rPr lang="en-US" sz="1100" dirty="0" err="1"/>
              <a:t>sinh</a:t>
            </a:r>
            <a:r>
              <a:rPr lang="en-US" sz="1100" dirty="0"/>
              <a:t> </a:t>
            </a:r>
            <a:r>
              <a:rPr lang="en-US" sz="1100" dirty="0" err="1"/>
              <a:t>với</a:t>
            </a:r>
            <a:r>
              <a:rPr lang="en-US" sz="1100" dirty="0"/>
              <a:t> Pseudomonas </a:t>
            </a:r>
            <a:r>
              <a:rPr lang="en-US" sz="1100" dirty="0" err="1"/>
              <a:t>aeruginosa</a:t>
            </a:r>
            <a:endParaRPr lang="en-US" sz="1100" dirty="0"/>
          </a:p>
        </c:rich>
      </c:tx>
      <c:layout>
        <c:manualLayout>
          <c:xMode val="edge"/>
          <c:yMode val="edge"/>
          <c:x val="0.14003097112860893"/>
          <c:y val="0.89988057742782157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5845910382417716E-2"/>
          <c:y val="2.0983838338259293E-2"/>
          <c:w val="0.91343845566060999"/>
          <c:h val="0.76035045762546161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552644584678271E-2"/>
                  <c:y val="-1.5281757402101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4A-496F-81AF-D30B2D1B622F}"/>
                </c:ext>
              </c:extLst>
            </c:dLbl>
            <c:dLbl>
              <c:idx val="1"/>
              <c:layout>
                <c:manualLayout>
                  <c:x val="1.5526445846782673E-2"/>
                  <c:y val="-1.5281757402101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4A-496F-81AF-D30B2D1B622F}"/>
                </c:ext>
              </c:extLst>
            </c:dLbl>
            <c:dLbl>
              <c:idx val="2"/>
              <c:layout>
                <c:manualLayout>
                  <c:x val="1.552644584678271E-2"/>
                  <c:y val="-3.82043935052531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4A-496F-81AF-D30B2D1B622F}"/>
                </c:ext>
              </c:extLst>
            </c:dLbl>
            <c:dLbl>
              <c:idx val="3"/>
              <c:layout>
                <c:manualLayout>
                  <c:x val="1.3585640115934799E-2"/>
                  <c:y val="-3.82043935052531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4A-496F-81AF-D30B2D1B622F}"/>
                </c:ext>
              </c:extLst>
            </c:dLbl>
            <c:dLbl>
              <c:idx val="4"/>
              <c:layout>
                <c:manualLayout>
                  <c:x val="1.552644584678271E-2"/>
                  <c:y val="-7.64087870105063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4A-496F-81AF-D30B2D1B622F}"/>
                </c:ext>
              </c:extLst>
            </c:dLbl>
            <c:dLbl>
              <c:idx val="5"/>
              <c:layout>
                <c:manualLayout>
                  <c:x val="1.5526445846782568E-2"/>
                  <c:y val="-1.1461318051575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4A-496F-81AF-D30B2D1B62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'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Sheet1!$B$43:$B$48</c:f>
              <c:strCache>
                <c:ptCount val="6"/>
                <c:pt idx="0">
                  <c:v>Ceftazidime</c:v>
                </c:pt>
                <c:pt idx="1">
                  <c:v>Amikacin</c:v>
                </c:pt>
                <c:pt idx="2">
                  <c:v>Cefepime</c:v>
                </c:pt>
                <c:pt idx="3">
                  <c:v>Imipenem</c:v>
                </c:pt>
                <c:pt idx="4">
                  <c:v>Meropenem</c:v>
                </c:pt>
                <c:pt idx="5">
                  <c:v>Ciprofloxacin</c:v>
                </c:pt>
              </c:strCache>
            </c:strRef>
          </c:cat>
          <c:val>
            <c:numRef>
              <c:f>Sheet1!$C$43:$C$48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 formatCode="0.00%">
                  <c:v>0.83299999999999996</c:v>
                </c:pt>
                <c:pt idx="3" formatCode="0.00%">
                  <c:v>0.83299999999999996</c:v>
                </c:pt>
                <c:pt idx="4" formatCode="0.00%">
                  <c:v>0.83299999999999996</c:v>
                </c:pt>
                <c:pt idx="5" formatCode="0.00%">
                  <c:v>0.66600000000000004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24A-496F-81AF-D30B2D1B62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990656"/>
        <c:axId val="153699456"/>
        <c:axId val="0"/>
      </c:bar3DChart>
      <c:catAx>
        <c:axId val="15399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FF0000"/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699456"/>
        <c:crosses val="autoZero"/>
        <c:auto val="1"/>
        <c:lblAlgn val="ctr"/>
        <c:lblOffset val="100"/>
        <c:noMultiLvlLbl val="0"/>
      </c:catAx>
      <c:valAx>
        <c:axId val="15369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99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'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r>
              <a:rPr lang="en-US" sz="1100"/>
              <a:t>Biểu</a:t>
            </a:r>
            <a:r>
              <a:rPr lang="en-US" sz="1100" baseline="0"/>
              <a:t> đồ3.9: tỉ lệ nhạy cảm kháng sinh với Escherichia coli</a:t>
            </a:r>
            <a:endParaRPr lang="en-US" sz="1100"/>
          </a:p>
        </c:rich>
      </c:tx>
      <c:layout>
        <c:manualLayout>
          <c:xMode val="edge"/>
          <c:yMode val="edge"/>
          <c:x val="0.13731639140775273"/>
          <c:y val="0.925281803542673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335768498251798"/>
          <c:y val="2.1056603723356465E-2"/>
          <c:w val="0.81791883415295108"/>
          <c:h val="0.72943664650614326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'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Sheet1!$B$62:$B$68</c:f>
              <c:strCache>
                <c:ptCount val="7"/>
                <c:pt idx="0">
                  <c:v>Ceftazidime</c:v>
                </c:pt>
                <c:pt idx="1">
                  <c:v>Amikacin</c:v>
                </c:pt>
                <c:pt idx="2">
                  <c:v>Ciprofloxacin</c:v>
                </c:pt>
                <c:pt idx="3">
                  <c:v>Cefepime</c:v>
                </c:pt>
                <c:pt idx="4">
                  <c:v>Imipenem</c:v>
                </c:pt>
                <c:pt idx="5">
                  <c:v>Meropenem</c:v>
                </c:pt>
                <c:pt idx="6">
                  <c:v>Cefazolin</c:v>
                </c:pt>
              </c:strCache>
            </c:strRef>
          </c:cat>
          <c:val>
            <c:numRef>
              <c:f>Sheet1!$C$62:$C$68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7C-46FF-8080-C8C82D6BAC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3991680"/>
        <c:axId val="153700032"/>
        <c:axId val="0"/>
      </c:bar3DChart>
      <c:catAx>
        <c:axId val="15399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FF0000"/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700032"/>
        <c:crosses val="autoZero"/>
        <c:auto val="1"/>
        <c:lblAlgn val="ctr"/>
        <c:lblOffset val="100"/>
        <c:noMultiLvlLbl val="0"/>
      </c:catAx>
      <c:valAx>
        <c:axId val="15370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99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'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r>
              <a:rPr lang="en-US" sz="1100" b="1" dirty="0" err="1"/>
              <a:t>Biểu</a:t>
            </a:r>
            <a:r>
              <a:rPr lang="en-US" sz="1100" b="1" baseline="0" dirty="0"/>
              <a:t> </a:t>
            </a:r>
            <a:r>
              <a:rPr lang="en-US" sz="1100" b="1" baseline="0" dirty="0" err="1"/>
              <a:t>đồ</a:t>
            </a:r>
            <a:r>
              <a:rPr lang="en-US" sz="1100" b="1" baseline="0" dirty="0"/>
              <a:t> 3.10 </a:t>
            </a:r>
            <a:r>
              <a:rPr lang="en-US" sz="1100" baseline="0" dirty="0"/>
              <a:t>:</a:t>
            </a:r>
            <a:r>
              <a:rPr lang="en-US" sz="1100" baseline="0" dirty="0" err="1" smtClean="0"/>
              <a:t>tỷ</a:t>
            </a:r>
            <a:r>
              <a:rPr lang="en-US" sz="1100" baseline="0" dirty="0" smtClean="0"/>
              <a:t> </a:t>
            </a:r>
            <a:r>
              <a:rPr lang="en-US" sz="1100" baseline="0" dirty="0" err="1"/>
              <a:t>lệ</a:t>
            </a:r>
            <a:r>
              <a:rPr lang="en-US" sz="1100" baseline="0" dirty="0"/>
              <a:t> </a:t>
            </a:r>
            <a:r>
              <a:rPr lang="en-US" sz="1100" baseline="0" dirty="0" err="1"/>
              <a:t>nhạy</a:t>
            </a:r>
            <a:r>
              <a:rPr lang="en-US" sz="1100" baseline="0" dirty="0"/>
              <a:t> </a:t>
            </a:r>
            <a:r>
              <a:rPr lang="en-US" sz="1100" baseline="0" dirty="0" err="1"/>
              <a:t>kháng</a:t>
            </a:r>
            <a:r>
              <a:rPr lang="en-US" sz="1100" baseline="0" dirty="0"/>
              <a:t> </a:t>
            </a:r>
            <a:r>
              <a:rPr lang="en-US" sz="1100" baseline="0" dirty="0" err="1"/>
              <a:t>sinh</a:t>
            </a:r>
            <a:r>
              <a:rPr lang="en-US" sz="1100" baseline="0" dirty="0"/>
              <a:t> </a:t>
            </a:r>
            <a:r>
              <a:rPr lang="en-US" sz="1100" baseline="0" dirty="0" err="1"/>
              <a:t>với</a:t>
            </a:r>
            <a:r>
              <a:rPr lang="en-US" sz="1100" baseline="0" dirty="0"/>
              <a:t> </a:t>
            </a:r>
            <a:r>
              <a:rPr lang="en-US" sz="1100" baseline="0" dirty="0" err="1" smtClean="0"/>
              <a:t>Klebsiella</a:t>
            </a:r>
            <a:r>
              <a:rPr lang="en-US" sz="1100" baseline="0" dirty="0" smtClean="0"/>
              <a:t> Pneumonia</a:t>
            </a:r>
            <a:endParaRPr lang="en-US" sz="1100" dirty="0"/>
          </a:p>
        </c:rich>
      </c:tx>
      <c:layout>
        <c:manualLayout>
          <c:xMode val="edge"/>
          <c:yMode val="edge"/>
          <c:x val="0.3348968278528503"/>
          <c:y val="0.8903291022056433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037715582581869E-2"/>
          <c:y val="2.7661330533380754E-2"/>
          <c:w val="0.90400237424261232"/>
          <c:h val="0.73976599331010806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3201320132013222E-2"/>
                  <c:y val="-8.6439747582324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41-42C9-8345-63EEA79B6D51}"/>
                </c:ext>
              </c:extLst>
            </c:dLbl>
            <c:dLbl>
              <c:idx val="1"/>
              <c:layout>
                <c:manualLayout>
                  <c:x val="8.8008800880087605E-3"/>
                  <c:y val="-8.64397475823245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41-42C9-8345-63EEA79B6D51}"/>
                </c:ext>
              </c:extLst>
            </c:dLbl>
            <c:dLbl>
              <c:idx val="2"/>
              <c:layout>
                <c:manualLayout>
                  <c:x val="1.1001100110011002E-2"/>
                  <c:y val="-8.64397475823245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41-42C9-8345-63EEA79B6D51}"/>
                </c:ext>
              </c:extLst>
            </c:dLbl>
            <c:dLbl>
              <c:idx val="3"/>
              <c:layout>
                <c:manualLayout>
                  <c:x val="1.100110011001092E-2"/>
                  <c:y val="-4.3219873791162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41-42C9-8345-63EEA79B6D51}"/>
                </c:ext>
              </c:extLst>
            </c:dLbl>
            <c:dLbl>
              <c:idx val="4"/>
              <c:layout>
                <c:manualLayout>
                  <c:x val="8.8008800880088004E-3"/>
                  <c:y val="-1.2965962137348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41-42C9-8345-63EEA79B6D51}"/>
                </c:ext>
              </c:extLst>
            </c:dLbl>
            <c:dLbl>
              <c:idx val="5"/>
              <c:layout>
                <c:manualLayout>
                  <c:x val="1.3201320132013201E-2"/>
                  <c:y val="-8.64397475823244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41-42C9-8345-63EEA79B6D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'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Sheet1!$B$81:$B$86</c:f>
              <c:strCache>
                <c:ptCount val="6"/>
                <c:pt idx="0">
                  <c:v>Ceftazidime</c:v>
                </c:pt>
                <c:pt idx="1">
                  <c:v>Ciprofloxacin</c:v>
                </c:pt>
                <c:pt idx="2">
                  <c:v>Cefepime</c:v>
                </c:pt>
                <c:pt idx="3">
                  <c:v>Imipenem</c:v>
                </c:pt>
                <c:pt idx="4">
                  <c:v>Cefazolin</c:v>
                </c:pt>
                <c:pt idx="5">
                  <c:v>Amikacin</c:v>
                </c:pt>
              </c:strCache>
            </c:strRef>
          </c:cat>
          <c:val>
            <c:numRef>
              <c:f>Sheet1!$C$81:$C$86</c:f>
              <c:numCache>
                <c:formatCode>0%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0%">
                  <c:v>0.66600000000000004</c:v>
                </c:pt>
                <c:pt idx="5" formatCode="0.00%">
                  <c:v>0.66600000000000004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541-42C9-8345-63EEA79B6D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4768896"/>
        <c:axId val="153702336"/>
        <c:axId val="0"/>
      </c:bar3DChart>
      <c:catAx>
        <c:axId val="15476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FF0000"/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3702336"/>
        <c:crosses val="autoZero"/>
        <c:auto val="1"/>
        <c:lblAlgn val="ctr"/>
        <c:lblOffset val="100"/>
        <c:noMultiLvlLbl val="0"/>
      </c:catAx>
      <c:valAx>
        <c:axId val="15370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'"/>
                <a:ea typeface="+mn-ea"/>
                <a:cs typeface="+mn-cs"/>
              </a:defRPr>
            </a:pPr>
            <a:endParaRPr lang="en-US"/>
          </a:p>
        </c:txPr>
        <c:crossAx val="15476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'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0.11346</cdr:x>
      <cdr:y>0.72368</cdr:y>
    </cdr:from>
    <cdr:to>
      <cdr:x>0.83489</cdr:x>
      <cdr:y>0.84211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50900" y="4191000"/>
          <a:ext cx="54102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 err="1" smtClean="0">
              <a:latin typeface="Times New Roman" pitchFamily="18" charset="0"/>
              <a:cs typeface="Times New Roman" pitchFamily="18" charset="0"/>
            </a:rPr>
            <a:t>Biểu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b="1" dirty="0" err="1" smtClean="0">
              <a:latin typeface="Times New Roman" pitchFamily="18" charset="0"/>
              <a:cs typeface="Times New Roman" pitchFamily="18" charset="0"/>
            </a:rPr>
            <a:t>đồ</a:t>
          </a:r>
          <a:r>
            <a:rPr lang="en-US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Tỷ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lệ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viêm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phúc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mạc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trung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bình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3.52%/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năm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. </a:t>
          </a:r>
        </a:p>
        <a:p xmlns:a="http://schemas.openxmlformats.org/drawingml/2006/main"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Theo ISPD 2022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tỷ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lệ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không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VPM &gt; 80%</a:t>
          </a:r>
        </a:p>
        <a:p xmlns:a="http://schemas.openxmlformats.org/drawingml/2006/main">
          <a:endParaRPr lang="en-US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718AD-2A7B-494F-B326-B33DEDE245D9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6A2BF-6DE1-4345-8C12-2FFDB65EB2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65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3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1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4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84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65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6A2BF-6DE1-4345-8C12-2FFDB65EB2A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90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8DC1F15-A1D0-44CA-9C6B-28C886078F02}" type="datetimeFigureOut">
              <a:rPr lang="en-US" smtClean="0"/>
              <a:t>20/11/2023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83E5565-1460-4727-A4B2-FD3CC56F1E3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667000"/>
            <a:ext cx="8610600" cy="18288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 ĐIỂM VÀ KẾT QUẢ ĐIỀU TRỊ VIÊM PHÚC MẠC Ở BỆNH NHÂN  SUY THẬN MẠN LỌC MÀNG BỤNG TẠI BỆNH VIỆN ĐA KHOA TRUNG TÂM AN GIANG NĂM 2019- 2023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7315200" cy="1371600"/>
          </a:xfrm>
        </p:spPr>
        <p:txBody>
          <a:bodyPr>
            <a:normAutofit/>
          </a:bodyPr>
          <a:lstStyle/>
          <a:p>
            <a:pPr algn="r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Bs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CKII  Lữ Công Trung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Đa Khoa Trung Tâm An Giang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81878"/>
            <a:ext cx="9067800" cy="150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95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ổ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98,2%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78.82 %,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21.18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marL="82296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 r =0.026)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 APD ).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VPM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14- 21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1120263"/>
              </p:ext>
            </p:extLst>
          </p:nvPr>
        </p:nvGraphicFramePr>
        <p:xfrm>
          <a:off x="2209800" y="-152400"/>
          <a:ext cx="64008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000" y="55626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Biểu đồ 3.2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Không có mối liên giữa viêm phúc mạc và trình độ học vấn (r= 0.13)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11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TIÊU CHUẨN CHẨN ĐOÁN VIÊM PHÚC MẠC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lvl="0" indent="0">
              <a:buNone/>
            </a:pP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ISPD 2016 guidelines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chẩn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39496" indent="-457200">
              <a:buFont typeface="+mj-lt"/>
              <a:buAutoNum type="arabicPeriod"/>
            </a:pP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sàng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xả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GB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39496" indent="-457200">
              <a:buFont typeface="+mj-lt"/>
              <a:buAutoNum type="arabicPeriod"/>
            </a:pP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xả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&gt;100/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μL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hay &gt;0.1 x 10</a:t>
            </a:r>
            <a:r>
              <a:rPr lang="en-US" sz="2000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/L (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&gt;50%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9496" indent="-457200">
              <a:buFont typeface="+mj-lt"/>
              <a:buAutoNum type="arabicPeriod"/>
            </a:pP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endParaRPr lang="en-US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r>
              <a:rPr lang="en-NZ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( Li </a:t>
            </a:r>
            <a:r>
              <a:rPr lang="en-NZ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PK </a:t>
            </a:r>
            <a:r>
              <a:rPr lang="en-NZ" sz="14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et al</a:t>
            </a:r>
            <a:r>
              <a:rPr lang="en-NZ" sz="1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400" i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Perit</a:t>
            </a:r>
            <a:r>
              <a:rPr lang="en-US" sz="14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Dial </a:t>
            </a:r>
            <a:r>
              <a:rPr lang="en-US" sz="1400" i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sz="1400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2016;36:481–508 )</a:t>
            </a:r>
            <a:endParaRPr lang="en-US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9496" indent="-457200">
              <a:buFont typeface="+mj-lt"/>
              <a:buAutoNum type="arabicPeriod"/>
            </a:pPr>
            <a:endParaRPr lang="en-US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54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3.1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:Triệu chứng lâm sàng của viêm phúc mạc: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Theo nghiên cứu của Nguyễn văn Thanh (2016) ở 68 lượt bệnh nhân viêm phúc thì đau bụng chiếm 93.7 %  cao hơn nghiên cứu của chúng tôi , nhưng dịch lọc đục tương tự với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[2].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356366"/>
              </p:ext>
            </p:extLst>
          </p:nvPr>
        </p:nvGraphicFramePr>
        <p:xfrm>
          <a:off x="1219200" y="304801"/>
          <a:ext cx="7543799" cy="2285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8851"/>
                <a:gridCol w="2438514"/>
                <a:gridCol w="2166434"/>
              </a:tblGrid>
              <a:tr h="8762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Triệu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chứng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lâm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sàng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Tỷ lệ phần trăm</a:t>
                      </a:r>
                      <a:endParaRPr lang="en-US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33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Đau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bụng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en-US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49,41 %</a:t>
                      </a:r>
                      <a:endParaRPr lang="en-US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33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Dịch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lọc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đục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96,47 %</a:t>
                      </a:r>
                      <a:endParaRPr lang="en-US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313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 lượng BC &gt;100 tế bào</a:t>
                      </a:r>
                      <a:endParaRPr lang="en-US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lang="en-US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05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09601"/>
            <a:ext cx="3886200" cy="266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9601"/>
            <a:ext cx="4343400" cy="266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28600" y="3657600"/>
            <a:ext cx="4419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Biểu đồ 3.3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:Kết quả cấy dương tính 61.53%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nấm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2%, âm tính : 36.47%</a:t>
            </a: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Gr ( + ): 31/56 : 55.35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% ( p&lt;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0.0001 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Gr (-) : 44.65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48200" y="3657600"/>
            <a:ext cx="4419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Biểu đồ 3.4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: Cheuk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– chun szeto et al  Causative organism of peritoneal dialysis – related peritonitis in Prince of  Wales hospital from 2010 to 2019 ( 2021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)[3]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1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Theo ISPD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(2022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 cấy dịch lọc âm tính  không nên vượt quá 15%, theo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Nguyễn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hị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Chải ( 2009) tỷ lệ cấy dịch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lọc dương tính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chỉ có 25 %, theo Nguyễn Văn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Thanh (2016)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dịch lọc dương tính 32.3 %, chúng tôi cấy dịch vào chai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Bactec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tỷ lệ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dương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tính 61.53 % cao hơn các tác giả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[1],[2].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4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81001"/>
            <a:ext cx="74676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3581400"/>
            <a:ext cx="7162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đồ 3.5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ác nhân gây viêm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BVĐKTT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3886200"/>
            <a:ext cx="746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Gr (-),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Ecoli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VPM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( 10.3 %),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8.8%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nấm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Theo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Chải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60%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do Gr (-)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nấm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Gr (+)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nấm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Cheu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szeto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( 2021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)[3].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1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10="urn:schemas-microsoft-com:office:word" xmlns:w="http://schemas.openxmlformats.org/wordprocessingml/2006/main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B5199BDB-BB2D-023A-588F-646A46372B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0655658"/>
              </p:ext>
            </p:extLst>
          </p:nvPr>
        </p:nvGraphicFramePr>
        <p:xfrm>
          <a:off x="1600200" y="1676400"/>
          <a:ext cx="3809999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10="urn:schemas-microsoft-com:office:word" xmlns:w="http://schemas.openxmlformats.org/wordprocessingml/2006/main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F58895F4-3399-E76D-AB2C-4AF108D260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2792361"/>
              </p:ext>
            </p:extLst>
          </p:nvPr>
        </p:nvGraphicFramePr>
        <p:xfrm>
          <a:off x="5562600" y="1676401"/>
          <a:ext cx="3352800" cy="3224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623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10="urn:schemas-microsoft-com:office:word" xmlns:w="http://schemas.openxmlformats.org/wordprocessingml/2006/main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B05A3626-B5F5-EE7F-F636-86BB230A62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8409624"/>
              </p:ext>
            </p:extLst>
          </p:nvPr>
        </p:nvGraphicFramePr>
        <p:xfrm>
          <a:off x="1676400" y="838200"/>
          <a:ext cx="3810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10="urn:schemas-microsoft-com:office:word" xmlns:w="http://schemas.openxmlformats.org/wordprocessingml/2006/main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521D7622-BA45-A6A4-8693-A4954CC0B3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4352343"/>
              </p:ext>
            </p:extLst>
          </p:nvPr>
        </p:nvGraphicFramePr>
        <p:xfrm>
          <a:off x="5562600" y="1219200"/>
          <a:ext cx="3352799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05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lc="http://schemas.openxmlformats.org/drawingml/2006/lockedCanvas" xmlns="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aink="http://schemas.microsoft.com/office/drawing/2016/ink" xmlns:am3d="http://schemas.microsoft.com/office/drawing/2017/model3d" xmlns:o="urn:schemas-microsoft-com:office:office" xmlns:oel="http://schemas.microsoft.com/office/2019/extlst" xmlns:v="urn:schemas-microsoft-com:vml" xmlns:w10="urn:schemas-microsoft-com:office:word" xmlns:w="http://schemas.openxmlformats.org/wordprocessingml/2006/main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du="http://schemas.microsoft.com/office/word/2023/wordml/word16du" xmlns:w16sdtdh="http://schemas.microsoft.com/office/word/2020/wordml/sdtdatahash" xmlns:w16se="http://schemas.microsoft.com/office/word/2015/wordml/symex" xmlns:a16="http://schemas.microsoft.com/office/drawing/2014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id="{42895B65-728A-21F8-9C51-46908F0966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4414741"/>
              </p:ext>
            </p:extLst>
          </p:nvPr>
        </p:nvGraphicFramePr>
        <p:xfrm>
          <a:off x="1685924" y="1959927"/>
          <a:ext cx="6924676" cy="2938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19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0" y="49530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0" y="51054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38400" y="52578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91200" y="1295400"/>
            <a:ext cx="3124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Hiện trên thế giới có khoảng 850 TRIỆU NGƯỜI được ước tính mắc các bệnh lý về </a:t>
            </a:r>
            <a:r>
              <a:rPr lang="vi-VN" dirty="0" smtClean="0"/>
              <a:t>thận</a:t>
            </a:r>
            <a:endParaRPr lang="en-US" dirty="0" smtClean="0"/>
          </a:p>
          <a:p>
            <a:pPr lvl="0"/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Tỷ lệ mắc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trên toàn thế giới là 10,4% ở nam giới và 11,8% ở nữ giới.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0" y="4876800"/>
            <a:ext cx="647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heo USRDS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%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2020 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98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85064"/>
              </p:ext>
            </p:extLst>
          </p:nvPr>
        </p:nvGraphicFramePr>
        <p:xfrm>
          <a:off x="1371600" y="457201"/>
          <a:ext cx="7010400" cy="228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9440"/>
                <a:gridCol w="3790960"/>
              </a:tblGrid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Kháng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sinh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Tỷ lệ phần trăm ( %)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Ceftazidime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95,29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Cefazoline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77,65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Ciprofloxacine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15,29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Amikacine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15,29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Vancomycine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10,59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Cefepime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7,06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Imipenem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8,24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Gentamycine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1,18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28194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3.2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BVĐKTT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695893"/>
              </p:ext>
            </p:extLst>
          </p:nvPr>
        </p:nvGraphicFramePr>
        <p:xfrm>
          <a:off x="1066799" y="3314008"/>
          <a:ext cx="7772400" cy="2629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401"/>
                <a:gridCol w="914400"/>
                <a:gridCol w="987987"/>
                <a:gridCol w="1143653"/>
                <a:gridCol w="1143653"/>
                <a:gridCol w="1143653"/>
                <a:gridCol w="1143653"/>
              </a:tblGrid>
              <a:tr h="3882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Kháng sinh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Australia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Canada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Japan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Thailan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UK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USA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Vancomycine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35%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47%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88%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81%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Aminoglycoside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71%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42%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23%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2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Cefazoline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59%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95%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Ceftazidime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35%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42%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80%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1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ciprofloxacine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5%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38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66800" y="5867400"/>
            <a:ext cx="746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/>
              <a:t>   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3.3: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Muthana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Al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Sahalawi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et al ( 2021 ), Variation in peritoneal Dialysis- Related peritonitis outcomes in the peritoneal Dialysis outcomes and practice patterns study ( PDOPPS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)[4]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54102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386271"/>
              </p:ext>
            </p:extLst>
          </p:nvPr>
        </p:nvGraphicFramePr>
        <p:xfrm>
          <a:off x="6553200" y="1905001"/>
          <a:ext cx="2438399" cy="1676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313"/>
                <a:gridCol w="1459390"/>
                <a:gridCol w="729696"/>
              </a:tblGrid>
              <a:tr h="425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Thành công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72.94%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8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Chuyển</a:t>
                      </a:r>
                      <a:r>
                        <a:rPr lang="en-US" sz="11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Thận nhân tạo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18.82%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5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Tử</a:t>
                      </a:r>
                      <a:r>
                        <a:rPr lang="en-US" sz="11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vong</a:t>
                      </a:r>
                      <a:r>
                        <a:rPr lang="en-US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 bệnh khác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9.41%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5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Tử</a:t>
                      </a:r>
                      <a:r>
                        <a:rPr lang="en-US" sz="11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vong</a:t>
                      </a:r>
                      <a:r>
                        <a:rPr lang="en-US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 VPM</a:t>
                      </a:r>
                      <a:endParaRPr lang="en-US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5.88%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52825" y="3478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45720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Biểu đồ 3.5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ết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quả điều trị viêm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BVĐKTT 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70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38200"/>
            <a:ext cx="7543800" cy="297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3000" y="3810000"/>
            <a:ext cx="7772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864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 err="1" smtClean="0">
                <a:effectLst/>
                <a:latin typeface="Times New Roman"/>
                <a:ea typeface="Times New Roman"/>
              </a:rPr>
              <a:t>Biểu</a:t>
            </a:r>
            <a:r>
              <a:rPr lang="en-US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latin typeface="Times New Roman"/>
                <a:ea typeface="Times New Roman"/>
              </a:rPr>
              <a:t>đồ</a:t>
            </a:r>
            <a:r>
              <a:rPr lang="en-US" b="1" dirty="0" smtClean="0">
                <a:latin typeface="Times New Roman"/>
                <a:ea typeface="Times New Roman"/>
              </a:rPr>
              <a:t> 3.6 </a:t>
            </a:r>
            <a:r>
              <a:rPr lang="en-US" dirty="0" smtClean="0">
                <a:latin typeface="Times New Roman"/>
                <a:ea typeface="Times New Roman"/>
              </a:rPr>
              <a:t>: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Theo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nghiên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cứu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của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tác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giả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Muthana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Al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Sahalawi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( 2021 )[4]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trên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smtClean="0">
                <a:latin typeface="Times New Roman"/>
                <a:ea typeface="Times New Roman"/>
              </a:rPr>
              <a:t>1990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bệnh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nhân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ở 126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trung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tâm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điểu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trị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khỏi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trung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bình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65%( 54- 68 % ),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tử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vong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do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viêm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phúc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mạc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trung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bình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6%,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chuyển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thận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nhân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tạo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16 %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37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155195"/>
              </p:ext>
            </p:extLst>
          </p:nvPr>
        </p:nvGraphicFramePr>
        <p:xfrm>
          <a:off x="1295400" y="1142999"/>
          <a:ext cx="7696200" cy="2209800"/>
        </p:xfrm>
        <a:graphic>
          <a:graphicData uri="http://schemas.openxmlformats.org/drawingml/2006/table">
            <a:tbl>
              <a:tblPr firstRow="1" firstCol="1" bandRow="1"/>
              <a:tblGrid>
                <a:gridCol w="2997467"/>
                <a:gridCol w="2133333"/>
                <a:gridCol w="2565400"/>
              </a:tblGrid>
              <a:tr h="552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Chuyển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thận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nhân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tạo</a:t>
                      </a:r>
                      <a:r>
                        <a:rPr lang="en-US" sz="1600" b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US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Odds Ratio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khuẩn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Gr ( + 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0.467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Số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đợt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viêm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phúc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mạc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Thời gian </a:t>
                      </a: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lọc </a:t>
                      </a: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màng bụng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0600" y="68580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Logistic regression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39624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36576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b="1" dirty="0" smtClean="0">
                <a:effectLst/>
                <a:latin typeface="Times New Roman"/>
                <a:ea typeface="Times New Roman"/>
              </a:rPr>
              <a:t>Bảng 3.6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:  </a:t>
            </a:r>
            <a:r>
              <a:rPr lang="en-US" dirty="0">
                <a:latin typeface="Times New Roman"/>
                <a:ea typeface="Times New Roman"/>
              </a:rPr>
              <a:t>P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hân tích hồi quy đa biến số đợt  viêm phúc mạc</a:t>
            </a:r>
            <a:r>
              <a:rPr lang="en-US" dirty="0" smtClean="0">
                <a:latin typeface="Times New Roman"/>
                <a:ea typeface="Times New Roman"/>
              </a:rPr>
              <a:t>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có nguy cơ tăng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gấp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         2,4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lần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chuyển sang lọc máu chu kỳ ( Hemodialysis) </a:t>
            </a:r>
            <a:endParaRPr lang="en-US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226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Vi khuẩn ở các trung tâm khác nhau, vi khuẩn của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chủ yếu là Gr( +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tỷ lệ cấy vi tương đối cao so với các trung tâm do chúng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tôi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cấy sớm trước sử dụng kháng sinh và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cấy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chai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Bactec phù hợp với khiến cáo của ISPD ( 2022).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ợt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viêm phúc mạc càng nhiều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thì nguy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cơ chuyển thận nhân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tạo tăng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gấp 2,4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lần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Kháng sinh theo kinh nghiệm vẫn đáp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3.52%/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40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58847"/>
            <a:ext cx="7467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cap="all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b="1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b="1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smtClean="0"/>
              <a:t>:</a:t>
            </a:r>
          </a:p>
          <a:p>
            <a:endParaRPr lang="en-US" cap="all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Chải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Bùi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( 2009),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Y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TP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Minh, 13(1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265-270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(2016),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Mai,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HN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X( VUNA),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III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Cheuk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Chun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szeto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et al ( 2023), Peritonitis in Peritoneal Dialysis, 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Handbook of Dialysis Therapy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: 272- 278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Muthana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Sahalawi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et al ( 2021 ), Variation in peritoneal Dialysis- Related peritonitis outcomes in the peritoneal Dialysis outcomes and practice patterns study ( PDOPPS )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Jeffrey Perl et al (2020), Peritoneal Dialysis – Related infection Rate and outcomes: Result from the peritoneal Dialysis outcomes and Practice Pattern study (PDOPPS )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Phillip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Kam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- Tao li ( 2022) ISPD peritonitis guideline recommendations: 2022 update on prevention and treatment</a:t>
            </a:r>
          </a:p>
        </p:txBody>
      </p:sp>
    </p:spTree>
    <p:extLst>
      <p:ext uri="{BB962C8B-B14F-4D97-AF65-F5344CB8AC3E}">
        <p14:creationId xmlns:p14="http://schemas.microsoft.com/office/powerpoint/2010/main" val="100220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7400" y="4724400"/>
            <a:ext cx="655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20574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447800"/>
            <a:ext cx="6781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67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25115"/>
            <a:ext cx="8153400" cy="4513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85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2800" cap="all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Viêm phúc mạc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15- 35 %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trong số nguyên nhân nhập viện của người bệnh lọc màng bụng và là nguyên nhân chính khiến bệnh nhân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thận nhân tạo và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(ISPD)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2016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%. [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5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Mục tiêu </a:t>
            </a:r>
            <a:r>
              <a:rPr lang="en-US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số yếu tố liên quan đến viêm phúc mạc: tuổi, giới tính, trình độ văn hóa của người thực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tại nhà, tự thay dịch hoặc người trợ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giúp</a:t>
            </a:r>
          </a:p>
          <a:p>
            <a:pPr lvl="0"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%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mạc,tác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4/2019- 4/ 2023</a:t>
            </a:r>
          </a:p>
          <a:p>
            <a:pPr marL="82296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2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 PHÁP  VÀ ĐỐI TƯỢNG  NGHIÊN 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mạc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BN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( 136-145)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Trên 18 tuổi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4/ 2019-4/2023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Thời gian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≥ 1 tháng. 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80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STATA 12</a:t>
            </a:r>
          </a:p>
          <a:p>
            <a:pPr lvl="0"/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7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QUẢ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85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phúc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mạc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3.1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50,6 ±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( 21-85), 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61,18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% (52),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nữ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38,82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%(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33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màng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43,91 ± 3,3 </a:t>
            </a:r>
            <a:r>
              <a:rPr lang="en-US" sz="25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552" y="2514600"/>
            <a:ext cx="514844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26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146736"/>
              </p:ext>
            </p:extLst>
          </p:nvPr>
        </p:nvGraphicFramePr>
        <p:xfrm>
          <a:off x="1435100" y="457200"/>
          <a:ext cx="749935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167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2560</TotalTime>
  <Words>1665</Words>
  <Application>Microsoft Office PowerPoint</Application>
  <PresentationFormat>On-screen Show (4:3)</PresentationFormat>
  <Paragraphs>205</Paragraphs>
  <Slides>26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ĐẶC ĐIỂM VÀ KẾT QUẢ ĐIỀU TRỊ VIÊM PHÚC MẠC Ở BỆNH NHÂN  SUY THẬN MẠN LỌC MÀNG BỤNG TẠI BỆNH VIỆN ĐA KHOA TRUNG TÂM AN GIANG NĂM 2019- 2023</vt:lpstr>
      <vt:lpstr>PowerPoint Presentation</vt:lpstr>
      <vt:lpstr>PowerPoint Presentation</vt:lpstr>
      <vt:lpstr> I. Đặt vấn đề :</vt:lpstr>
      <vt:lpstr>PowerPoint Presentation</vt:lpstr>
      <vt:lpstr>PHƯƠNG PHÁP  VÀ ĐỐI TƯỢNG  NGHIÊN CỨU </vt:lpstr>
      <vt:lpstr>PowerPoint Presentation</vt:lpstr>
      <vt:lpstr>KẾT QUẢ</vt:lpstr>
      <vt:lpstr>PowerPoint Presentation</vt:lpstr>
      <vt:lpstr>PowerPoint Presentation</vt:lpstr>
      <vt:lpstr>PowerPoint Presentation</vt:lpstr>
      <vt:lpstr>TIÊU CHUẨN CHẨN ĐOÁN VIÊM PHÚC MẠC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LUẬN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ĐẶC ĐIỂM VÀ KẾT QUẢ ĐIỀU TRỊ VIÊM PHÚC MẠC Ở BỆNH NHÂN  SUY THẬN MẠN LỌC MÀNG BỤNG TẠI BỆNH VIỆN ĐA KHOA TRUNG TÂM AN GIANG NĂM 2019- 2023</dc:title>
  <dc:creator>DELL</dc:creator>
  <cp:lastModifiedBy>DELL</cp:lastModifiedBy>
  <cp:revision>147</cp:revision>
  <dcterms:created xsi:type="dcterms:W3CDTF">2023-05-31T02:06:24Z</dcterms:created>
  <dcterms:modified xsi:type="dcterms:W3CDTF">2023-11-20T02:56:59Z</dcterms:modified>
</cp:coreProperties>
</file>