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6" r:id="rId2"/>
    <p:sldId id="388" r:id="rId3"/>
    <p:sldId id="341" r:id="rId4"/>
    <p:sldId id="301" r:id="rId5"/>
    <p:sldId id="439" r:id="rId6"/>
    <p:sldId id="416" r:id="rId7"/>
    <p:sldId id="418" r:id="rId8"/>
    <p:sldId id="421" r:id="rId9"/>
    <p:sldId id="399" r:id="rId10"/>
    <p:sldId id="435" r:id="rId11"/>
    <p:sldId id="441" r:id="rId12"/>
    <p:sldId id="442" r:id="rId13"/>
    <p:sldId id="424" r:id="rId14"/>
    <p:sldId id="443" r:id="rId15"/>
    <p:sldId id="444" r:id="rId16"/>
    <p:sldId id="445" r:id="rId17"/>
    <p:sldId id="446" r:id="rId18"/>
    <p:sldId id="426" r:id="rId19"/>
    <p:sldId id="447" r:id="rId20"/>
    <p:sldId id="448" r:id="rId21"/>
    <p:sldId id="440" r:id="rId22"/>
    <p:sldId id="411" r:id="rId23"/>
    <p:sldId id="358" r:id="rId2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2B2B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9802D20-3997-4829-AF56-57FA27318A47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5713" y="719138"/>
            <a:ext cx="48037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1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3E8BECB-343C-455A-BD4D-9D800EE3A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582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808C-64E8-491A-BF40-94255E28548D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CF142-F567-46C0-A21B-E70888F3AB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C60FC-5F1B-4F1A-9CA3-F9879A85E933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5EE3B-4E81-46F6-9739-C06E0D195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435EF-50ED-4288-9D9B-945FF9204E8C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4753F-773E-4C8B-9BF1-ABB0C7AC68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648F-984A-43A2-89DA-9D95B98DA05F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6D983-B6D9-4925-A12F-F8AB188B3B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A2232-6F64-4760-9496-8693B8F9B093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433D7-459E-4B69-AABD-6AC627726C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F1079-D69E-4114-A2DD-D582987C7AFD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D588A-4BAA-4F16-BDE7-32175A821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F6F4-7D9C-4E59-85C0-CC5BAC25A870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1328E-60AE-4D5D-B108-CC7C2FFD7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E2E3C-2081-4B25-A0C6-711487BA8639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4AA70-4AAE-4B97-8DDD-74F758D76D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5A466-47C9-4F44-A16B-A69E95282B6E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8C977-99BF-44CE-BC84-C2F98041F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777AC-ED6B-4A08-9569-49159DC424F8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2266-5096-4984-9BBD-30A00F1347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EE710-3325-4629-8EE1-AC49C5AE919B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2B4BA-02F3-4480-B8A6-5EAD2F463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732060FA-9B38-4D61-8F06-5AE46ADA61FF}" type="datetimeFigureOut">
              <a:rPr lang="en-US"/>
              <a:pPr>
                <a:defRPr/>
              </a:pPr>
              <a:t>11/3/2023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EB3E10DB-EC42-41F6-A64A-AD81A3D5B5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0" y="2386920"/>
            <a:ext cx="9144000" cy="24384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vi-VN" sz="3200" b="1" dirty="0">
                <a:solidFill>
                  <a:srgbClr val="0070C0"/>
                </a:solidFill>
              </a:rPr>
              <a:t>ĐÁNH GIÁ </a:t>
            </a:r>
            <a:r>
              <a:rPr lang="vi-VN" sz="3200" b="1" dirty="0" smtClean="0">
                <a:solidFill>
                  <a:srgbClr val="0070C0"/>
                </a:solidFill>
              </a:rPr>
              <a:t>KẾT </a:t>
            </a:r>
            <a:r>
              <a:rPr lang="vi-VN" sz="3200" b="1" dirty="0">
                <a:solidFill>
                  <a:srgbClr val="0070C0"/>
                </a:solidFill>
              </a:rPr>
              <a:t>QUẢ ĐIỀU TRỊ THOÁT VỊ BẸN </a:t>
            </a:r>
            <a:r>
              <a:rPr lang="vi-VN" sz="3200" b="1" dirty="0" smtClean="0">
                <a:solidFill>
                  <a:srgbClr val="0070C0"/>
                </a:solidFill>
              </a:rPr>
              <a:t>BẰNG 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PTNS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vi-VN" sz="3200" b="1" dirty="0" smtClean="0">
                <a:solidFill>
                  <a:srgbClr val="0070C0"/>
                </a:solidFill>
              </a:rPr>
              <a:t>ĐẶT </a:t>
            </a:r>
            <a:r>
              <a:rPr lang="vi-VN" sz="3200" b="1" dirty="0">
                <a:solidFill>
                  <a:srgbClr val="0070C0"/>
                </a:solidFill>
              </a:rPr>
              <a:t>MẢNH GHÉP NGOÀI PHÚC MẠC TẠI </a:t>
            </a:r>
            <a:r>
              <a:rPr lang="vi-VN" sz="3200" b="1" dirty="0" smtClean="0">
                <a:solidFill>
                  <a:srgbClr val="0070C0"/>
                </a:solidFill>
              </a:rPr>
              <a:t>BVĐKKV 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vi-VN" sz="3200" b="1" dirty="0" smtClean="0">
                <a:solidFill>
                  <a:srgbClr val="0070C0"/>
                </a:solidFill>
              </a:rPr>
              <a:t> 2014 </a:t>
            </a:r>
            <a:r>
              <a:rPr lang="en-US" sz="3200" b="1" dirty="0" smtClean="0">
                <a:solidFill>
                  <a:srgbClr val="0070C0"/>
                </a:solidFill>
              </a:rPr>
              <a:t>-</a:t>
            </a:r>
            <a:r>
              <a:rPr lang="vi-VN" sz="3200" b="1" dirty="0" smtClean="0">
                <a:solidFill>
                  <a:srgbClr val="0070C0"/>
                </a:solidFill>
              </a:rPr>
              <a:t> </a:t>
            </a:r>
            <a:r>
              <a:rPr lang="vi-VN" sz="3200" b="1" dirty="0">
                <a:solidFill>
                  <a:srgbClr val="0070C0"/>
                </a:solidFill>
              </a:rPr>
              <a:t>2023</a:t>
            </a:r>
            <a:endParaRPr lang="en-US" sz="3200" b="1" dirty="0" smtClean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98813" y="4953000"/>
            <a:ext cx="4721741" cy="960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vi-V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 Hữu Tuấn, Trần Nguyên Khang,</a:t>
            </a:r>
          </a:p>
          <a:p>
            <a:pPr algn="ctr">
              <a:lnSpc>
                <a:spcPct val="150000"/>
              </a:lnSpc>
              <a:defRPr/>
            </a:pPr>
            <a:r>
              <a:rPr lang="vi-V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Nguyễn Trường Giang, Nguyễn Tấn Huy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75950" y="6400800"/>
            <a:ext cx="3148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CHÂU ĐỐC, 11/2023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LOGO_benh_vien_6x6c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6234" y="138124"/>
            <a:ext cx="2765961" cy="236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72196" y="2060802"/>
              <a:ext cx="4854156" cy="2512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 smtClean="0">
                  <a:solidFill>
                    <a:srgbClr val="0070C0"/>
                  </a:solidFill>
                </a:rPr>
                <a:t>Thời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cũng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phụ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thuộc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trình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độ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PTV.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sẽ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giảm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dần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PTV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đã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quen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thuộc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với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từ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sau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nhiều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nghiệm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hơn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về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PT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này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TB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với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pháp</a:t>
              </a:r>
              <a:r>
                <a:rPr lang="en-US" sz="2400" dirty="0">
                  <a:solidFill>
                    <a:srgbClr val="0070C0"/>
                  </a:solidFill>
                </a:rPr>
                <a:t> TEP </a:t>
              </a:r>
              <a:r>
                <a:rPr lang="en-US" sz="2400" dirty="0" err="1">
                  <a:solidFill>
                    <a:srgbClr val="0070C0"/>
                  </a:solidFill>
                </a:rPr>
                <a:t>của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Nguyễn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Văn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Phước</a:t>
              </a:r>
              <a:r>
                <a:rPr lang="en-US" sz="2400" dirty="0" smtClean="0">
                  <a:solidFill>
                    <a:srgbClr val="0070C0"/>
                  </a:solidFill>
                </a:rPr>
                <a:t> [</a:t>
              </a:r>
              <a:r>
                <a:rPr lang="en-US" sz="2400" dirty="0">
                  <a:solidFill>
                    <a:srgbClr val="0070C0"/>
                  </a:solidFill>
                </a:rPr>
                <a:t>5]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74.9 ± 10.4 </a:t>
              </a:r>
              <a:r>
                <a:rPr lang="en-US" sz="2400" dirty="0" err="1">
                  <a:solidFill>
                    <a:srgbClr val="0070C0"/>
                  </a:solidFill>
                </a:rPr>
                <a:t>phút</a:t>
              </a:r>
              <a:r>
                <a:rPr lang="en-US" sz="2400" dirty="0">
                  <a:solidFill>
                    <a:srgbClr val="0070C0"/>
                  </a:solidFill>
                </a:rPr>
                <a:t> (60-100 </a:t>
              </a:r>
              <a:r>
                <a:rPr lang="en-US" sz="2400" dirty="0" err="1">
                  <a:solidFill>
                    <a:srgbClr val="0070C0"/>
                  </a:solidFill>
                </a:rPr>
                <a:t>phút</a:t>
              </a:r>
              <a:r>
                <a:rPr lang="en-US" sz="2400" dirty="0">
                  <a:solidFill>
                    <a:srgbClr val="0070C0"/>
                  </a:solidFill>
                </a:rPr>
                <a:t>), </a:t>
              </a:r>
              <a:r>
                <a:rPr lang="en-US" sz="2400" dirty="0" err="1">
                  <a:solidFill>
                    <a:srgbClr val="0070C0"/>
                  </a:solidFill>
                </a:rPr>
                <a:t>Đỗ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Văn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Chiều</a:t>
              </a:r>
              <a:r>
                <a:rPr lang="en-US" sz="2400" dirty="0" smtClean="0">
                  <a:solidFill>
                    <a:srgbClr val="0070C0"/>
                  </a:solidFill>
                </a:rPr>
                <a:t> [</a:t>
              </a:r>
              <a:r>
                <a:rPr lang="en-US" sz="2400" dirty="0">
                  <a:solidFill>
                    <a:srgbClr val="0070C0"/>
                  </a:solidFill>
                </a:rPr>
                <a:t>1]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65 ± 13 </a:t>
              </a:r>
              <a:r>
                <a:rPr lang="en-US" sz="2400" dirty="0" err="1">
                  <a:solidFill>
                    <a:srgbClr val="0070C0"/>
                  </a:solidFill>
                </a:rPr>
                <a:t>phút</a:t>
              </a:r>
              <a:r>
                <a:rPr lang="en-US" sz="2400" dirty="0">
                  <a:solidFill>
                    <a:srgbClr val="0070C0"/>
                  </a:solidFill>
                </a:rPr>
                <a:t> (40 - 90 </a:t>
              </a:r>
              <a:r>
                <a:rPr lang="en-US" sz="2400" dirty="0" err="1">
                  <a:solidFill>
                    <a:srgbClr val="0070C0"/>
                  </a:solidFill>
                </a:rPr>
                <a:t>phút</a:t>
              </a:r>
              <a:r>
                <a:rPr lang="en-US" sz="2400" dirty="0">
                  <a:solidFill>
                    <a:srgbClr val="0070C0"/>
                  </a:solidFill>
                </a:rPr>
                <a:t>),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Guangbo</a:t>
              </a:r>
              <a:r>
                <a:rPr lang="en-US" sz="2400" dirty="0" smtClean="0">
                  <a:solidFill>
                    <a:srgbClr val="0070C0"/>
                  </a:solidFill>
                </a:rPr>
                <a:t> [</a:t>
              </a:r>
              <a:r>
                <a:rPr lang="en-US" sz="2400" dirty="0">
                  <a:solidFill>
                    <a:srgbClr val="0070C0"/>
                  </a:solidFill>
                </a:rPr>
                <a:t>9] 43.3 ± 15.2 </a:t>
              </a:r>
              <a:r>
                <a:rPr lang="en-US" sz="2400" dirty="0" err="1">
                  <a:solidFill>
                    <a:srgbClr val="0070C0"/>
                  </a:solidFill>
                </a:rPr>
                <a:t>phút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917285"/>
            <a:ext cx="5000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solidFill>
                  <a:srgbClr val="FFFF00"/>
                </a:solidFill>
                <a:ea typeface="Aachen" panose="02020500000000000000" pitchFamily="18" charset="0"/>
              </a:rPr>
              <a:t>Đặc</a:t>
            </a:r>
            <a:r>
              <a:rPr lang="en-US" sz="3000" b="1" dirty="0">
                <a:solidFill>
                  <a:srgbClr val="FFFF00"/>
                </a:solidFill>
                <a:ea typeface="Aachen" panose="02020500000000000000" pitchFamily="18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ea typeface="Aachen" panose="02020500000000000000" pitchFamily="18" charset="0"/>
              </a:rPr>
              <a:t>điểm</a:t>
            </a:r>
            <a:r>
              <a:rPr lang="en-US" sz="3000" b="1" dirty="0">
                <a:solidFill>
                  <a:srgbClr val="FFFF00"/>
                </a:solidFill>
                <a:ea typeface="Aachen" panose="02020500000000000000" pitchFamily="18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ea typeface="Aachen" panose="02020500000000000000" pitchFamily="18" charset="0"/>
              </a:rPr>
              <a:t>phẫu</a:t>
            </a:r>
            <a:r>
              <a:rPr lang="en-US" sz="3000" b="1" dirty="0">
                <a:solidFill>
                  <a:srgbClr val="FFFF00"/>
                </a:solidFill>
                <a:ea typeface="Aachen" panose="02020500000000000000" pitchFamily="18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ea typeface="Aachen" panose="02020500000000000000" pitchFamily="18" charset="0"/>
              </a:rPr>
              <a:t>thuật</a:t>
            </a:r>
            <a:endParaRPr lang="en-GB" sz="3000" b="1" dirty="0">
              <a:solidFill>
                <a:srgbClr val="FFFF00"/>
              </a:solidFill>
              <a:ea typeface="Aachen" panose="02020500000000000000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513598"/>
              </p:ext>
            </p:extLst>
          </p:nvPr>
        </p:nvGraphicFramePr>
        <p:xfrm>
          <a:off x="380998" y="4412245"/>
          <a:ext cx="8305802" cy="2247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52901">
                  <a:extLst>
                    <a:ext uri="{9D8B030D-6E8A-4147-A177-3AD203B41FA5}">
                      <a16:colId xmlns:a16="http://schemas.microsoft.com/office/drawing/2014/main" val="638363724"/>
                    </a:ext>
                  </a:extLst>
                </a:gridCol>
                <a:gridCol w="4152901">
                  <a:extLst>
                    <a:ext uri="{9D8B030D-6E8A-4147-A177-3AD203B41FA5}">
                      <a16:colId xmlns:a16="http://schemas.microsoft.com/office/drawing/2014/main" val="1260213562"/>
                    </a:ext>
                  </a:extLst>
                </a:gridCol>
              </a:tblGrid>
              <a:tr h="2920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mtClean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Tác giả</a:t>
                      </a:r>
                      <a:endParaRPr lang="en-US" sz="22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Thời</a:t>
                      </a:r>
                      <a:r>
                        <a:rPr lang="en-US" sz="22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gian</a:t>
                      </a:r>
                      <a:r>
                        <a:rPr lang="en-US" sz="22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PT (</a:t>
                      </a:r>
                      <a:r>
                        <a:rPr lang="en-US" sz="22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phút</a:t>
                      </a:r>
                      <a:r>
                        <a:rPr lang="en-US" sz="22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2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3893567"/>
                  </a:ext>
                </a:extLst>
              </a:tr>
              <a:tr h="29201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Đỗ Văn Chiều [1]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7736722"/>
                  </a:ext>
                </a:extLst>
              </a:tr>
              <a:tr h="31448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Nguyễn Văn Phước </a:t>
                      </a: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[5]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74.9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2416308"/>
                  </a:ext>
                </a:extLst>
              </a:tr>
              <a:tr h="31448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Trần Thanh Tuấn </a:t>
                      </a: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[6]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60.91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0692436"/>
                  </a:ext>
                </a:extLst>
              </a:tr>
              <a:tr h="31448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Guangbo </a:t>
                      </a: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[9]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43.3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5759236"/>
                  </a:ext>
                </a:extLst>
              </a:tr>
              <a:tr h="31448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b="1" u="none" strike="noStrike" spc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Chúng tôi</a:t>
                      </a:r>
                      <a:endParaRPr lang="en-US" sz="22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86.95</a:t>
                      </a:r>
                      <a:endParaRPr lang="en-US" sz="22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257926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839747"/>
              </p:ext>
            </p:extLst>
          </p:nvPr>
        </p:nvGraphicFramePr>
        <p:xfrm>
          <a:off x="297767" y="1910716"/>
          <a:ext cx="8610599" cy="4185283"/>
        </p:xfrm>
        <a:graphic>
          <a:graphicData uri="http://schemas.openxmlformats.org/drawingml/2006/table">
            <a:tbl>
              <a:tblPr/>
              <a:tblGrid>
                <a:gridCol w="1454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97024440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2327676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66512562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994281023"/>
                    </a:ext>
                  </a:extLst>
                </a:gridCol>
                <a:gridCol w="754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828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200" b="1" spc="-2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200" b="1" spc="-2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spc="-2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2000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200" b="1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200" b="1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ca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2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TB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200" b="1" spc="-2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fr-FR" sz="2200" b="1" spc="-2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200" b="1" spc="-2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fr-FR" sz="2200" b="1" spc="-2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hất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200" b="1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200" b="1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nhất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200" b="1" spc="-2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p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147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Chẩn</a:t>
                      </a:r>
                      <a:r>
                        <a:rPr lang="en-US" sz="2000" kern="12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đoán</a:t>
                      </a:r>
                      <a:r>
                        <a:rPr lang="en-US" sz="2000" kern="12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000" kern="12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PT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TVB </a:t>
                      </a:r>
                      <a:r>
                        <a:rPr lang="en-US" sz="200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phát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169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86.92 ± 31.53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0.939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737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TVB </a:t>
                      </a:r>
                      <a:r>
                        <a:rPr lang="en-US" sz="200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tái</a:t>
                      </a:r>
                      <a:r>
                        <a:rPr lang="en-US" sz="2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phát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88.33 ± 12.58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822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BMI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Béo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phì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91.36 ± 37.02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0.630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822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 béo phì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86.65 ± 30.96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85596"/>
                  </a:ext>
                </a:extLst>
              </a:tr>
              <a:tr h="432822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TVB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TVB trái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81.76 ± 29.02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0.162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726"/>
                  </a:ext>
                </a:extLst>
              </a:tr>
              <a:tr h="432822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TVB phải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90.69 ± 32.10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19210"/>
                  </a:ext>
                </a:extLst>
              </a:tr>
              <a:tr h="432822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TVB 2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bên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95.00 ± 46.55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122324"/>
                  </a:ext>
                </a:extLst>
              </a:tr>
            </a:tbl>
          </a:graphicData>
        </a:graphic>
      </p:graphicFrame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748600"/>
            <a:ext cx="50006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phẫu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TVB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2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533400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0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569595"/>
              </p:ext>
            </p:extLst>
          </p:nvPr>
        </p:nvGraphicFramePr>
        <p:xfrm>
          <a:off x="304801" y="1472418"/>
          <a:ext cx="8610599" cy="3638068"/>
        </p:xfrm>
        <a:graphic>
          <a:graphicData uri="http://schemas.openxmlformats.org/drawingml/2006/table">
            <a:tbl>
              <a:tblPr/>
              <a:tblGrid>
                <a:gridCol w="1454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7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97024440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92327676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66512562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942810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584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spc="-2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000" b="1" spc="-2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spc="-2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2000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ca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TB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spc="-2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fr-FR" sz="2000" b="1" spc="-2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000" b="1" spc="-2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fr-FR" sz="2000" b="1" spc="-2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hất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nhất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spc="-2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p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881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20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000" kern="12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thoát</a:t>
                      </a:r>
                      <a:r>
                        <a:rPr lang="en-US" sz="2000" kern="12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vị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TVB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gián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91.05 ± 32.43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0.198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376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TVB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trực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84.64 ± 30.52</a:t>
                      </a:r>
                      <a:endParaRPr lang="en-US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7396410"/>
                  </a:ext>
                </a:extLst>
              </a:tr>
              <a:tr h="422226">
                <a:tc rowSpan="4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74.50 ± 33.40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0.571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268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18-&lt;45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87.74 ± 30.66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268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45-≤60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90.11 ± 36.49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85596"/>
                  </a:ext>
                </a:extLst>
              </a:tr>
              <a:tr h="336268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82.94 ± 24.84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86726"/>
                  </a:ext>
                </a:extLst>
              </a:tr>
              <a:tr h="336268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Tai </a:t>
                      </a:r>
                      <a:r>
                        <a:rPr lang="en-US" sz="2000" kern="120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000" kern="12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mổ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en-US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78.41 ± 28.10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en-US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kern="12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&lt;0.001</a:t>
                      </a:r>
                      <a:endParaRPr 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19210"/>
                  </a:ext>
                </a:extLst>
              </a:tr>
              <a:tr h="336268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108.37±28.71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122324"/>
                  </a:ext>
                </a:extLst>
              </a:tr>
            </a:tbl>
          </a:graphicData>
        </a:graphic>
      </p:graphicFrame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533400"/>
            <a:ext cx="50006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phẫu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TVB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5000603"/>
            <a:ext cx="8534399" cy="1566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80340" algn="l"/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US" sz="22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tai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mổ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xảy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mổ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kéo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kê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 &lt;0.001.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tai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phẫu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chậm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rãi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kéo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165 </a:t>
            </a:r>
            <a:r>
              <a:rPr lang="en-US" sz="2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r>
              <a:rPr lang="en-US" sz="2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0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6" name="Text Box 20"/>
            <p:cNvSpPr txBox="1">
              <a:spLocks noChangeArrowheads="1"/>
            </p:cNvSpPr>
            <p:nvPr/>
          </p:nvSpPr>
          <p:spPr bwMode="gray">
            <a:xfrm>
              <a:off x="4895411" y="1288547"/>
              <a:ext cx="2895983" cy="519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 err="1" smtClean="0">
                  <a:solidFill>
                    <a:srgbClr val="FFFF00"/>
                  </a:solidFill>
                </a:rPr>
                <a:t>Kết</a:t>
              </a:r>
              <a:r>
                <a:rPr lang="en-US" sz="3000" b="1" dirty="0" smtClean="0">
                  <a:solidFill>
                    <a:srgbClr val="FFFF00"/>
                  </a:solidFill>
                </a:rPr>
                <a:t> </a:t>
              </a:r>
              <a:r>
                <a:rPr lang="en-US" sz="3000" b="1" dirty="0" err="1" smtClean="0">
                  <a:solidFill>
                    <a:srgbClr val="FFFF00"/>
                  </a:solidFill>
                </a:rPr>
                <a:t>quả</a:t>
              </a:r>
              <a:r>
                <a:rPr lang="en-US" sz="3000" b="1" dirty="0" smtClean="0">
                  <a:solidFill>
                    <a:srgbClr val="FFFF00"/>
                  </a:solidFill>
                </a:rPr>
                <a:t> </a:t>
              </a:r>
              <a:r>
                <a:rPr lang="en-US" sz="3000" b="1" dirty="0" err="1" smtClean="0">
                  <a:solidFill>
                    <a:srgbClr val="FFFF00"/>
                  </a:solidFill>
                </a:rPr>
                <a:t>sớm</a:t>
              </a:r>
              <a:r>
                <a:rPr lang="en-US" sz="3000" b="1" dirty="0" smtClean="0">
                  <a:solidFill>
                    <a:srgbClr val="FFFF00"/>
                  </a:solidFill>
                </a:rPr>
                <a:t> </a:t>
              </a:r>
              <a:r>
                <a:rPr lang="en-US" sz="3000" b="1" dirty="0" err="1" smtClean="0">
                  <a:solidFill>
                    <a:srgbClr val="FFFF00"/>
                  </a:solidFill>
                </a:rPr>
                <a:t>sau</a:t>
              </a:r>
              <a:r>
                <a:rPr lang="en-US" sz="3000" b="1" dirty="0" smtClean="0">
                  <a:solidFill>
                    <a:srgbClr val="FFFF00"/>
                  </a:solidFill>
                </a:rPr>
                <a:t> </a:t>
              </a:r>
              <a:r>
                <a:rPr lang="en-US" sz="3000" b="1" dirty="0" err="1" smtClean="0">
                  <a:solidFill>
                    <a:srgbClr val="FFFF00"/>
                  </a:solidFill>
                </a:rPr>
                <a:t>mổ</a:t>
              </a:r>
              <a:endParaRPr lang="en-GB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44154" y="2000712"/>
              <a:ext cx="5014584" cy="4475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vi-VN" sz="2400" b="1" dirty="0">
                  <a:solidFill>
                    <a:srgbClr val="FF0000"/>
                  </a:solidFill>
                </a:rPr>
                <a:t>Thời gian nằm viện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Thời </a:t>
              </a:r>
              <a:r>
                <a:rPr lang="vi-VN" sz="2400" dirty="0">
                  <a:solidFill>
                    <a:srgbClr val="0070C0"/>
                  </a:solidFill>
                </a:rPr>
                <a:t>gian nằm viện trung bình:5.8 ± 1.6 ngày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Thời </a:t>
              </a:r>
              <a:r>
                <a:rPr lang="vi-VN" sz="2400" dirty="0">
                  <a:solidFill>
                    <a:srgbClr val="0070C0"/>
                  </a:solidFill>
                </a:rPr>
                <a:t>gian nằm viện ngắn nhất: 02 ngày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Thời </a:t>
              </a:r>
              <a:r>
                <a:rPr lang="vi-VN" sz="2400" dirty="0">
                  <a:solidFill>
                    <a:srgbClr val="0070C0"/>
                  </a:solidFill>
                </a:rPr>
                <a:t>gian nằm viện dài nhất: 09 ngày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vi-VN" sz="2400" b="1" dirty="0">
                  <a:solidFill>
                    <a:srgbClr val="FF0000"/>
                  </a:solidFill>
                </a:rPr>
                <a:t>Thời gian dùng thuốc giảm đau sau mổ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Thời </a:t>
              </a:r>
              <a:r>
                <a:rPr lang="vi-VN" sz="2400" dirty="0">
                  <a:solidFill>
                    <a:srgbClr val="0070C0"/>
                  </a:solidFill>
                </a:rPr>
                <a:t>gian dùng thuốc giảm đau sau mổ </a:t>
              </a:r>
              <a:r>
                <a:rPr lang="en-US" sz="2400" dirty="0" smtClean="0">
                  <a:solidFill>
                    <a:srgbClr val="0070C0"/>
                  </a:solidFill>
                </a:rPr>
                <a:t>TB</a:t>
              </a:r>
              <a:r>
                <a:rPr lang="vi-VN" sz="2400" dirty="0" smtClean="0">
                  <a:solidFill>
                    <a:srgbClr val="0070C0"/>
                  </a:solidFill>
                </a:rPr>
                <a:t>: </a:t>
              </a:r>
              <a:r>
                <a:rPr lang="vi-VN" sz="2400" dirty="0">
                  <a:solidFill>
                    <a:srgbClr val="0070C0"/>
                  </a:solidFill>
                </a:rPr>
                <a:t>4.6 ± 1.4 ngày 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Thời </a:t>
              </a:r>
              <a:r>
                <a:rPr lang="vi-VN" sz="2400" dirty="0">
                  <a:solidFill>
                    <a:srgbClr val="0070C0"/>
                  </a:solidFill>
                </a:rPr>
                <a:t>gian dùng thuốc giảm đau sau mổ ngắn nhất: 02 ngày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Thời </a:t>
              </a:r>
              <a:r>
                <a:rPr lang="vi-VN" sz="2400" dirty="0">
                  <a:solidFill>
                    <a:srgbClr val="0070C0"/>
                  </a:solidFill>
                </a:rPr>
                <a:t>gian dùng thuốc giảm đau sau mổ dài nhất: 09 ngày</a:t>
              </a:r>
            </a:p>
            <a:p>
              <a:pPr algn="just">
                <a:spcBef>
                  <a:spcPts val="300"/>
                </a:spcBef>
                <a:spcAft>
                  <a:spcPts val="300"/>
                </a:spcAft>
              </a:pPr>
              <a:r>
                <a:rPr lang="vi-VN" sz="2400" b="1" dirty="0">
                  <a:solidFill>
                    <a:srgbClr val="FF0000"/>
                  </a:solidFill>
                </a:rPr>
                <a:t>Biến chứng sớm sau </a:t>
              </a:r>
              <a:r>
                <a:rPr lang="vi-VN" sz="2400" b="1" dirty="0" smtClean="0">
                  <a:solidFill>
                    <a:srgbClr val="FF0000"/>
                  </a:solidFill>
                </a:rPr>
                <a:t>mổ</a:t>
              </a:r>
              <a:r>
                <a:rPr lang="en-US" sz="2400" b="1" dirty="0" smtClean="0">
                  <a:solidFill>
                    <a:srgbClr val="FF0000"/>
                  </a:solidFill>
                </a:rPr>
                <a:t>: </a:t>
              </a:r>
              <a:r>
                <a:rPr lang="vi-VN" sz="2400" dirty="0" smtClean="0">
                  <a:solidFill>
                    <a:srgbClr val="0070C0"/>
                  </a:solidFill>
                </a:rPr>
                <a:t>Tụ </a:t>
              </a:r>
              <a:r>
                <a:rPr lang="vi-VN" sz="2400" dirty="0">
                  <a:solidFill>
                    <a:srgbClr val="0070C0"/>
                  </a:solidFill>
                </a:rPr>
                <a:t>dịch bìu: 04 bệnh </a:t>
              </a:r>
              <a:r>
                <a:rPr lang="vi-VN" sz="2400" dirty="0" smtClean="0">
                  <a:solidFill>
                    <a:srgbClr val="0070C0"/>
                  </a:solidFill>
                </a:rPr>
                <a:t>nhân </a:t>
              </a:r>
              <a:r>
                <a:rPr lang="en-US" sz="2400" dirty="0" smtClean="0">
                  <a:solidFill>
                    <a:srgbClr val="0070C0"/>
                  </a:solidFill>
                </a:rPr>
                <a:t>(</a:t>
              </a:r>
              <a:r>
                <a:rPr lang="vi-VN" sz="2400" dirty="0" smtClean="0">
                  <a:solidFill>
                    <a:srgbClr val="0070C0"/>
                  </a:solidFill>
                </a:rPr>
                <a:t>2.3%</a:t>
              </a:r>
              <a:r>
                <a:rPr lang="en-US" sz="2400" dirty="0" smtClean="0">
                  <a:solidFill>
                    <a:srgbClr val="0070C0"/>
                  </a:solidFill>
                </a:rPr>
                <a:t>); </a:t>
              </a:r>
              <a:r>
                <a:rPr lang="vi-VN" sz="2400" dirty="0" smtClean="0">
                  <a:solidFill>
                    <a:srgbClr val="0070C0"/>
                  </a:solidFill>
                </a:rPr>
                <a:t>Các </a:t>
              </a:r>
              <a:r>
                <a:rPr lang="vi-VN" sz="2400" dirty="0">
                  <a:solidFill>
                    <a:srgbClr val="0070C0"/>
                  </a:solidFill>
                </a:rPr>
                <a:t>biến chứng sớm khác như: </a:t>
              </a:r>
              <a:r>
                <a:rPr lang="en-US" sz="2400" dirty="0" smtClean="0">
                  <a:solidFill>
                    <a:srgbClr val="0070C0"/>
                  </a:solidFill>
                </a:rPr>
                <a:t>N</a:t>
              </a:r>
              <a:r>
                <a:rPr lang="vi-VN" sz="2400" dirty="0" smtClean="0">
                  <a:solidFill>
                    <a:srgbClr val="0070C0"/>
                  </a:solidFill>
                </a:rPr>
                <a:t>hiễm </a:t>
              </a:r>
              <a:r>
                <a:rPr lang="vi-VN" sz="2400" dirty="0">
                  <a:solidFill>
                    <a:srgbClr val="0070C0"/>
                  </a:solidFill>
                </a:rPr>
                <a:t>trùng vết mổ (chân trocar rốn) 04 bệnh nhân, chiếm tỉ lệ 2.3</a:t>
              </a:r>
              <a:r>
                <a:rPr lang="vi-VN" sz="2400" dirty="0" smtClean="0">
                  <a:solidFill>
                    <a:srgbClr val="0070C0"/>
                  </a:solidFill>
                </a:rPr>
                <a:t>%.</a:t>
              </a:r>
              <a:endParaRPr lang="vi-VN" sz="24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609600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72196" y="2059093"/>
              <a:ext cx="4898284" cy="2512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của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trường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hợp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nằm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viện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lâu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nhất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09 </a:t>
              </a:r>
              <a:r>
                <a:rPr lang="en-US" sz="2400" dirty="0" err="1">
                  <a:solidFill>
                    <a:srgbClr val="0070C0"/>
                  </a:solidFill>
                </a:rPr>
                <a:t>ngày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ngắn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nhất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2 </a:t>
              </a:r>
              <a:r>
                <a:rPr lang="en-US" sz="2400" dirty="0" err="1">
                  <a:solidFill>
                    <a:srgbClr val="0070C0"/>
                  </a:solidFill>
                </a:rPr>
                <a:t>ngày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err="1">
                  <a:solidFill>
                    <a:srgbClr val="0070C0"/>
                  </a:solidFill>
                </a:rPr>
                <a:t>gian</a:t>
              </a:r>
              <a:r>
                <a:rPr lang="en-US" sz="2400">
                  <a:solidFill>
                    <a:srgbClr val="0070C0"/>
                  </a:solidFill>
                </a:rPr>
                <a:t> </a:t>
              </a:r>
              <a:r>
                <a:rPr lang="en-US" sz="2400" smtClean="0">
                  <a:solidFill>
                    <a:srgbClr val="0070C0"/>
                  </a:solidFill>
                </a:rPr>
                <a:t>TB là </a:t>
              </a:r>
              <a:r>
                <a:rPr lang="en-US" sz="2400" dirty="0">
                  <a:solidFill>
                    <a:srgbClr val="0070C0"/>
                  </a:solidFill>
                </a:rPr>
                <a:t>5.85 ± 1.58 </a:t>
              </a:r>
              <a:r>
                <a:rPr lang="en-US" sz="2400" dirty="0" err="1">
                  <a:solidFill>
                    <a:srgbClr val="0070C0"/>
                  </a:solidFill>
                </a:rPr>
                <a:t>ngày</a:t>
              </a:r>
              <a:r>
                <a:rPr lang="en-US" sz="2400" dirty="0">
                  <a:solidFill>
                    <a:srgbClr val="0070C0"/>
                  </a:solidFill>
                </a:rPr>
                <a:t>. So </a:t>
              </a:r>
              <a:r>
                <a:rPr lang="en-US" sz="2400" dirty="0" err="1">
                  <a:solidFill>
                    <a:srgbClr val="0070C0"/>
                  </a:solidFill>
                </a:rPr>
                <a:t>với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thì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nằm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viện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dài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hơn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Khi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mới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bắt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đầu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thực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hiện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này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chưa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nhiều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nghiệm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theo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dõi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đánh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giá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sau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mổ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nằm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viện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err="1">
                  <a:solidFill>
                    <a:srgbClr val="0070C0"/>
                  </a:solidFill>
                </a:rPr>
                <a:t>của</a:t>
              </a:r>
              <a:r>
                <a:rPr lang="en-US" sz="2400">
                  <a:solidFill>
                    <a:srgbClr val="0070C0"/>
                  </a:solidFill>
                </a:rPr>
                <a:t> </a:t>
              </a:r>
              <a:r>
                <a:rPr lang="en-US" sz="2400" smtClean="0">
                  <a:solidFill>
                    <a:srgbClr val="0070C0"/>
                  </a:solidFill>
                </a:rPr>
                <a:t>BN dài </a:t>
              </a:r>
              <a:r>
                <a:rPr lang="en-US" sz="2400" dirty="0" err="1">
                  <a:solidFill>
                    <a:srgbClr val="0070C0"/>
                  </a:solidFill>
                </a:rPr>
                <a:t>hơn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371600" y="64953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148584" y="787120"/>
            <a:ext cx="5000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solidFill>
                  <a:srgbClr val="FFFF00"/>
                </a:solidFill>
              </a:rPr>
              <a:t>Kết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quả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sớm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sau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mổ</a:t>
            </a:r>
            <a:endParaRPr lang="en-GB" sz="3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286990"/>
              </p:ext>
            </p:extLst>
          </p:nvPr>
        </p:nvGraphicFramePr>
        <p:xfrm>
          <a:off x="419099" y="4283278"/>
          <a:ext cx="8343900" cy="22270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1950">
                  <a:extLst>
                    <a:ext uri="{9D8B030D-6E8A-4147-A177-3AD203B41FA5}">
                      <a16:colId xmlns:a16="http://schemas.microsoft.com/office/drawing/2014/main" val="2565689742"/>
                    </a:ext>
                  </a:extLst>
                </a:gridCol>
                <a:gridCol w="4171950">
                  <a:extLst>
                    <a:ext uri="{9D8B030D-6E8A-4147-A177-3AD203B41FA5}">
                      <a16:colId xmlns:a16="http://schemas.microsoft.com/office/drawing/2014/main" val="2319140344"/>
                    </a:ext>
                  </a:extLst>
                </a:gridCol>
              </a:tblGrid>
              <a:tr h="3483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Tác giả</a:t>
                      </a:r>
                      <a:endParaRPr lang="en-US" sz="20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Thời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gian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nằm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viện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0235787"/>
                  </a:ext>
                </a:extLst>
              </a:tr>
              <a:tr h="36744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Vũ Ngọc Hà [3]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7375962"/>
                  </a:ext>
                </a:extLst>
              </a:tr>
              <a:tr h="36744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Phan Thanh Lương </a:t>
                      </a: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5.7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900445"/>
                  </a:ext>
                </a:extLst>
              </a:tr>
              <a:tr h="3881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Trần Thanh Tuấn </a:t>
                      </a: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[6]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3.12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5418635"/>
                  </a:ext>
                </a:extLst>
              </a:tr>
              <a:tr h="36744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Guangbo </a:t>
                      </a: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[9]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801875"/>
                  </a:ext>
                </a:extLst>
              </a:tr>
              <a:tr h="3881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1" u="none" strike="noStrike" spc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Chúng tôi</a:t>
                      </a:r>
                      <a:endParaRPr lang="en-US" sz="20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5.85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5591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35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72196" y="2059093"/>
              <a:ext cx="4942413" cy="4244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b="1" dirty="0">
                  <a:solidFill>
                    <a:srgbClr val="FF0000"/>
                  </a:solidFill>
                </a:rPr>
                <a:t>Tai </a:t>
              </a:r>
              <a:r>
                <a:rPr lang="en-US" sz="2400" b="1" dirty="0" err="1">
                  <a:solidFill>
                    <a:srgbClr val="FF0000"/>
                  </a:solidFill>
                </a:rPr>
                <a:t>biến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và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biến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chứng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sau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mổ</a:t>
              </a:r>
              <a:endParaRPr lang="en-US" sz="2400" dirty="0">
                <a:solidFill>
                  <a:srgbClr val="FF0000"/>
                </a:solidFill>
              </a:endParaRPr>
            </a:p>
            <a:p>
              <a:pPr algn="just"/>
              <a:r>
                <a:rPr lang="en-US" sz="2400" i="1" dirty="0" err="1">
                  <a:solidFill>
                    <a:srgbClr val="0070C0"/>
                  </a:solidFill>
                </a:rPr>
                <a:t>Viêm</a:t>
              </a:r>
              <a:r>
                <a:rPr lang="en-US" sz="2400" i="1" dirty="0">
                  <a:solidFill>
                    <a:srgbClr val="0070C0"/>
                  </a:solidFill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</a:rPr>
                <a:t>teo</a:t>
              </a:r>
              <a:r>
                <a:rPr lang="en-US" sz="2400" i="1" dirty="0">
                  <a:solidFill>
                    <a:srgbClr val="0070C0"/>
                  </a:solidFill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</a:rPr>
                <a:t>tinh</a:t>
              </a:r>
              <a:r>
                <a:rPr lang="en-US" sz="2400" i="1" dirty="0">
                  <a:solidFill>
                    <a:srgbClr val="0070C0"/>
                  </a:solidFill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</a:rPr>
                <a:t>hoàn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thể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xảy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ra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ta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tích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túi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vị</a:t>
              </a:r>
              <a:r>
                <a:rPr lang="en-US" sz="2400" dirty="0" smtClean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Để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phòng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ngừa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biến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chứng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này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ta </a:t>
              </a:r>
              <a:r>
                <a:rPr lang="en-US" sz="2400" dirty="0" err="1">
                  <a:solidFill>
                    <a:srgbClr val="0070C0"/>
                  </a:solidFill>
                </a:rPr>
                <a:t>cần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tránh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động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thô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bạo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thừng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hạn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chế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cầm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nắm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thừng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Khả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năng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tổn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hợp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TVB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trực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tiếp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rất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thấp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Túi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thể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được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bộc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lộ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đưa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ổ </a:t>
              </a:r>
              <a:r>
                <a:rPr lang="en-US" sz="2400" dirty="0" err="1">
                  <a:solidFill>
                    <a:srgbClr val="0070C0"/>
                  </a:solidFill>
                </a:rPr>
                <a:t>bụng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dễ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dàng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hợp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TVB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gián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tiếp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túi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 to, </a:t>
              </a:r>
              <a:r>
                <a:rPr lang="en-US" sz="2400" dirty="0" err="1">
                  <a:solidFill>
                    <a:srgbClr val="0070C0"/>
                  </a:solidFill>
                </a:rPr>
                <a:t>xuống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đến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bìu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cắt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ngang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túi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 ở </a:t>
              </a:r>
              <a:r>
                <a:rPr lang="en-US" sz="2400" dirty="0" err="1">
                  <a:solidFill>
                    <a:srgbClr val="0070C0"/>
                  </a:solidFill>
                </a:rPr>
                <a:t>lỗ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bẹn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sâu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Khi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tích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thì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tránh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cầm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nắm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tránh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đốt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điện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thừng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</a:p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gặp</a:t>
              </a:r>
              <a:r>
                <a:rPr lang="en-US" sz="2400" dirty="0">
                  <a:solidFill>
                    <a:srgbClr val="0070C0"/>
                  </a:solidFill>
                </a:rPr>
                <a:t> 01 </a:t>
              </a:r>
              <a:r>
                <a:rPr lang="en-US" sz="2400" dirty="0" smtClean="0">
                  <a:solidFill>
                    <a:srgbClr val="0070C0"/>
                  </a:solidFill>
                </a:rPr>
                <a:t>BN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teo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hoàn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172 </a:t>
              </a:r>
              <a:r>
                <a:rPr lang="en-US" sz="2400" dirty="0" smtClean="0">
                  <a:solidFill>
                    <a:srgbClr val="0070C0"/>
                  </a:solidFill>
                </a:rPr>
                <a:t>BN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nghiên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 smtClean="0">
                  <a:solidFill>
                    <a:srgbClr val="0070C0"/>
                  </a:solidFill>
                </a:rPr>
                <a:t>.</a:t>
              </a:r>
              <a:endParaRPr lang="en-US" sz="24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917285"/>
            <a:ext cx="5000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solidFill>
                  <a:srgbClr val="FFFF00"/>
                </a:solidFill>
              </a:rPr>
              <a:t>Kết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quả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sớm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sau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mổ</a:t>
            </a:r>
            <a:endParaRPr lang="en-GB" sz="3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08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53162" y="2000712"/>
              <a:ext cx="4917318" cy="2165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b="1" dirty="0" err="1" smtClean="0">
                  <a:solidFill>
                    <a:srgbClr val="FF0000"/>
                  </a:solidFill>
                </a:rPr>
                <a:t>Tụ</a:t>
              </a:r>
              <a:r>
                <a:rPr lang="en-US" sz="24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máu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Tụ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máu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do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tích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hoặc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cầm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máu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tốt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Nguyên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nhân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gặp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từ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những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mạch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máu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nhỏ</a:t>
              </a:r>
              <a:r>
                <a:rPr lang="en-US" sz="2400" dirty="0">
                  <a:solidFill>
                    <a:srgbClr val="0070C0"/>
                  </a:solidFill>
                </a:rPr>
                <a:t> ở </a:t>
              </a:r>
              <a:r>
                <a:rPr lang="en-US" sz="2400" dirty="0" err="1">
                  <a:solidFill>
                    <a:srgbClr val="0070C0"/>
                  </a:solidFill>
                </a:rPr>
                <a:t>khoang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tiền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phúc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bao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túi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phòng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tránh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chảy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máu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bằng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cách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tích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cẩn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thận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khoảng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vô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mạch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cố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gắng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cắt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hết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túi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917285"/>
            <a:ext cx="5000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Kết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quả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sớm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sau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mổ</a:t>
            </a:r>
            <a:endParaRPr kumimoji="0" lang="en-GB" sz="3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89594"/>
              </p:ext>
            </p:extLst>
          </p:nvPr>
        </p:nvGraphicFramePr>
        <p:xfrm>
          <a:off x="457201" y="4038600"/>
          <a:ext cx="8196734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4199">
                  <a:extLst>
                    <a:ext uri="{9D8B030D-6E8A-4147-A177-3AD203B41FA5}">
                      <a16:colId xmlns:a16="http://schemas.microsoft.com/office/drawing/2014/main" val="643984362"/>
                    </a:ext>
                  </a:extLst>
                </a:gridCol>
                <a:gridCol w="2010961">
                  <a:extLst>
                    <a:ext uri="{9D8B030D-6E8A-4147-A177-3AD203B41FA5}">
                      <a16:colId xmlns:a16="http://schemas.microsoft.com/office/drawing/2014/main" val="4000934106"/>
                    </a:ext>
                  </a:extLst>
                </a:gridCol>
                <a:gridCol w="1593399">
                  <a:extLst>
                    <a:ext uri="{9D8B030D-6E8A-4147-A177-3AD203B41FA5}">
                      <a16:colId xmlns:a16="http://schemas.microsoft.com/office/drawing/2014/main" val="4250801544"/>
                    </a:ext>
                  </a:extLst>
                </a:gridCol>
                <a:gridCol w="1468175">
                  <a:extLst>
                    <a:ext uri="{9D8B030D-6E8A-4147-A177-3AD203B41FA5}">
                      <a16:colId xmlns:a16="http://schemas.microsoft.com/office/drawing/2014/main" val="2832338081"/>
                    </a:ext>
                  </a:extLst>
                </a:gridCol>
              </a:tblGrid>
              <a:tr h="410882"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effectLst/>
                        </a:rPr>
                        <a:t>Tác giả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effectLst/>
                        </a:rPr>
                        <a:t>Số bệnh nhân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effectLst/>
                        </a:rPr>
                        <a:t>Tụ dịch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effectLst/>
                        </a:rPr>
                        <a:t>Tụ máu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558462501"/>
                  </a:ext>
                </a:extLst>
              </a:tr>
              <a:tr h="401918">
                <a:tc>
                  <a:txBody>
                    <a:bodyPr/>
                    <a:lstStyle/>
                    <a:p>
                      <a:pPr marL="0" marR="0" indent="8382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effectLst/>
                        </a:rPr>
                        <a:t>Phan Đình Tuấn Dũng</a:t>
                      </a:r>
                      <a:r>
                        <a:rPr lang="en-US" sz="2000">
                          <a:effectLst/>
                        </a:rPr>
                        <a:t>[2]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solidFill>
                            <a:srgbClr val="0070C0"/>
                          </a:solidFill>
                          <a:effectLst/>
                        </a:rPr>
                        <a:t>67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solidFill>
                            <a:srgbClr val="0070C0"/>
                          </a:solidFill>
                          <a:effectLst/>
                        </a:rPr>
                        <a:t>0%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solidFill>
                            <a:srgbClr val="0070C0"/>
                          </a:solidFill>
                          <a:effectLst/>
                        </a:rPr>
                        <a:t>1.5%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4086899609"/>
                  </a:ext>
                </a:extLst>
              </a:tr>
              <a:tr h="401918"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effectLst/>
                        </a:rPr>
                        <a:t>Phan Thanh Lương</a:t>
                      </a:r>
                      <a:r>
                        <a:rPr lang="en-US" sz="2000">
                          <a:effectLst/>
                        </a:rPr>
                        <a:t>[4]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solidFill>
                            <a:srgbClr val="0070C0"/>
                          </a:solidFill>
                          <a:effectLst/>
                        </a:rPr>
                        <a:t>69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solidFill>
                            <a:srgbClr val="0070C0"/>
                          </a:solidFill>
                          <a:effectLst/>
                        </a:rPr>
                        <a:t>2.9%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u="none" strike="noStrike" spc="0">
                          <a:solidFill>
                            <a:srgbClr val="0070C0"/>
                          </a:solidFill>
                          <a:effectLst/>
                        </a:rPr>
                        <a:t>0%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2170922545"/>
                  </a:ext>
                </a:extLst>
              </a:tr>
              <a:tr h="407894"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</a:rPr>
                        <a:t>Trần Thanh Tuấn [6]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</a:rPr>
                        <a:t>49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</a:rPr>
                        <a:t>10.2%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</a:rPr>
                        <a:t>0%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4197600672"/>
                  </a:ext>
                </a:extLst>
              </a:tr>
              <a:tr h="407894"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</a:rPr>
                        <a:t>Zhigang Pan [10]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</a:rPr>
                        <a:t>65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</a:rPr>
                        <a:t>6.15%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</a:rPr>
                        <a:t>0%</a:t>
                      </a:r>
                      <a:endParaRPr lang="en-US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85048729"/>
                  </a:ext>
                </a:extLst>
              </a:tr>
              <a:tr h="407894">
                <a:tc>
                  <a:txBody>
                    <a:bodyPr/>
                    <a:lstStyle/>
                    <a:p>
                      <a:pPr marL="0" marR="0" indent="83820" algn="just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b="1" u="none" strike="noStrike" spc="0">
                          <a:solidFill>
                            <a:srgbClr val="FF0000"/>
                          </a:solidFill>
                          <a:effectLst/>
                        </a:rPr>
                        <a:t>Chúng tôi</a:t>
                      </a:r>
                      <a:endParaRPr lang="en-US" sz="20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b="1" u="none" strike="noStrike" spc="0">
                          <a:solidFill>
                            <a:srgbClr val="FF0000"/>
                          </a:solidFill>
                          <a:effectLst/>
                        </a:rPr>
                        <a:t>172</a:t>
                      </a:r>
                      <a:endParaRPr lang="en-US" sz="20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b="1" u="none" strike="noStrike" spc="0">
                          <a:solidFill>
                            <a:srgbClr val="FF0000"/>
                          </a:solidFill>
                          <a:effectLst/>
                        </a:rPr>
                        <a:t>2.3%</a:t>
                      </a:r>
                      <a:endParaRPr lang="en-US" sz="20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382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vi-VN" sz="2000" b="1" u="none" strike="noStrike" spc="0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3554765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38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2000"/>
            <a:ext cx="8686800" cy="5943601"/>
            <a:chOff x="3828067" y="1142866"/>
            <a:chExt cx="5030671" cy="5576003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6"/>
              <a:ext cx="3385958" cy="72326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72196" y="1920526"/>
              <a:ext cx="4986542" cy="4590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b="1" dirty="0" err="1">
                  <a:solidFill>
                    <a:srgbClr val="FF0000"/>
                  </a:solidFill>
                </a:rPr>
                <a:t>Tổn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tương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ống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dẫn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tinh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 algn="just"/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Giải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vùng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bẹn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tiếp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cận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từ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sau</a:t>
              </a:r>
              <a:r>
                <a:rPr lang="en-US" sz="2400" dirty="0">
                  <a:solidFill>
                    <a:srgbClr val="0070C0"/>
                  </a:solidFill>
                </a:rPr>
                <a:t> qua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nội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soi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nhiều</a:t>
              </a:r>
              <a:r>
                <a:rPr lang="en-US" sz="2400" dirty="0">
                  <a:solidFill>
                    <a:srgbClr val="0070C0"/>
                  </a:solidFill>
                </a:rPr>
                <a:t> so </a:t>
              </a:r>
              <a:r>
                <a:rPr lang="en-US" sz="2400" dirty="0" err="1">
                  <a:solidFill>
                    <a:srgbClr val="0070C0"/>
                  </a:solidFill>
                </a:rPr>
                <a:t>với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tiếp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cận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từ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trước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Tổn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ống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dẫn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do </a:t>
              </a:r>
              <a:r>
                <a:rPr lang="en-US" sz="2400" dirty="0" err="1">
                  <a:solidFill>
                    <a:srgbClr val="0070C0"/>
                  </a:solidFill>
                </a:rPr>
                <a:t>bóc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bao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tổn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ống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dẫn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. Theo </a:t>
              </a:r>
              <a:r>
                <a:rPr lang="en-US" sz="2400" dirty="0" err="1">
                  <a:solidFill>
                    <a:srgbClr val="0070C0"/>
                  </a:solidFill>
                </a:rPr>
                <a:t>nghiên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của</a:t>
              </a:r>
              <a:r>
                <a:rPr lang="en-US" sz="2400" dirty="0">
                  <a:solidFill>
                    <a:srgbClr val="0070C0"/>
                  </a:solidFill>
                </a:rPr>
                <a:t> Phan </a:t>
              </a:r>
              <a:r>
                <a:rPr lang="en-US" sz="2400" dirty="0" err="1">
                  <a:solidFill>
                    <a:srgbClr val="0070C0"/>
                  </a:solidFill>
                </a:rPr>
                <a:t>Thanh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CS [4] </a:t>
              </a:r>
              <a:r>
                <a:rPr lang="en-US" sz="2400" dirty="0" err="1">
                  <a:solidFill>
                    <a:srgbClr val="0070C0"/>
                  </a:solidFill>
                </a:rPr>
                <a:t>tại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bệnh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viện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khoa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tỉnh</a:t>
              </a:r>
              <a:r>
                <a:rPr lang="en-US" sz="2400" dirty="0">
                  <a:solidFill>
                    <a:srgbClr val="0070C0"/>
                  </a:solidFill>
                </a:rPr>
                <a:t> Nam </a:t>
              </a:r>
              <a:r>
                <a:rPr lang="en-US" sz="2400" dirty="0" err="1">
                  <a:solidFill>
                    <a:srgbClr val="0070C0"/>
                  </a:solidFill>
                </a:rPr>
                <a:t>Định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thì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tỉ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lệ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tổn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thừng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2.9%. Theo Alberto </a:t>
              </a:r>
              <a:r>
                <a:rPr lang="en-US" sz="2400" dirty="0" smtClean="0">
                  <a:solidFill>
                    <a:srgbClr val="0070C0"/>
                  </a:solidFill>
                </a:rPr>
                <a:t>Meyer [</a:t>
              </a:r>
              <a:r>
                <a:rPr lang="en-US" sz="2400" dirty="0">
                  <a:solidFill>
                    <a:srgbClr val="0070C0"/>
                  </a:solidFill>
                </a:rPr>
                <a:t>7], </a:t>
              </a:r>
              <a:r>
                <a:rPr lang="en-US" sz="2400" dirty="0" err="1">
                  <a:solidFill>
                    <a:srgbClr val="0070C0"/>
                  </a:solidFill>
                </a:rPr>
                <a:t>tỷ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lệ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tổn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ống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dẫn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nội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soi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 </a:t>
              </a:r>
              <a:r>
                <a:rPr lang="en-US" sz="2400" dirty="0" err="1">
                  <a:solidFill>
                    <a:srgbClr val="0070C0"/>
                  </a:solidFill>
                </a:rPr>
                <a:t>khoảng</a:t>
              </a:r>
              <a:r>
                <a:rPr lang="en-US" sz="2400" dirty="0">
                  <a:solidFill>
                    <a:srgbClr val="0070C0"/>
                  </a:solidFill>
                </a:rPr>
                <a:t> 0,04%.</a:t>
              </a:r>
            </a:p>
            <a:p>
              <a:pPr algn="just"/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Trong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của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01 </a:t>
              </a:r>
              <a:r>
                <a:rPr lang="en-US" sz="2400" dirty="0" smtClean="0">
                  <a:solidFill>
                    <a:srgbClr val="0070C0"/>
                  </a:solidFill>
                </a:rPr>
                <a:t>BN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bị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tổn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đứt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ống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dẫn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chiếm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tỉ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lệ</a:t>
              </a:r>
              <a:r>
                <a:rPr lang="en-US" sz="2400" dirty="0">
                  <a:solidFill>
                    <a:srgbClr val="0070C0"/>
                  </a:solidFill>
                </a:rPr>
                <a:t> 0.6%. </a:t>
              </a:r>
              <a:r>
                <a:rPr lang="en-US" sz="2400" dirty="0" err="1">
                  <a:solidFill>
                    <a:srgbClr val="0070C0"/>
                  </a:solidFill>
                </a:rPr>
                <a:t>Thực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tế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hợp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này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vẫn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xử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trí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khâu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nối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ống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dẫn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tinh</a:t>
              </a:r>
              <a:r>
                <a:rPr lang="en-US" sz="2400" dirty="0">
                  <a:solidFill>
                    <a:srgbClr val="0070C0"/>
                  </a:solidFill>
                </a:rPr>
                <a:t> qua </a:t>
              </a:r>
              <a:r>
                <a:rPr lang="en-US" sz="2400" dirty="0" err="1">
                  <a:solidFill>
                    <a:srgbClr val="0070C0"/>
                  </a:solidFill>
                </a:rPr>
                <a:t>đường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mổ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nhỏ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vùng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lổ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bẹn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ngoài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sau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tiếp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tục</a:t>
              </a:r>
              <a:r>
                <a:rPr lang="en-US" sz="2400" dirty="0">
                  <a:solidFill>
                    <a:srgbClr val="0070C0"/>
                  </a:solidFill>
                </a:rPr>
                <a:t> PTNS </a:t>
              </a:r>
              <a:r>
                <a:rPr lang="en-US" sz="2400" dirty="0" err="1">
                  <a:solidFill>
                    <a:srgbClr val="0070C0"/>
                  </a:solidFill>
                </a:rPr>
                <a:t>đặt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mảnh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ghép</a:t>
              </a:r>
              <a:r>
                <a:rPr lang="en-US" sz="2400" dirty="0">
                  <a:solidFill>
                    <a:srgbClr val="0070C0"/>
                  </a:solidFill>
                </a:rPr>
                <a:t> qua </a:t>
              </a:r>
              <a:r>
                <a:rPr lang="en-US" sz="2400" dirty="0" err="1">
                  <a:solidFill>
                    <a:srgbClr val="0070C0"/>
                  </a:solidFill>
                </a:rPr>
                <a:t>ngã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tiền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phúc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thành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smtClean="0">
                  <a:solidFill>
                    <a:srgbClr val="0070C0"/>
                  </a:solidFill>
                </a:rPr>
                <a:t>BN.</a:t>
              </a:r>
              <a:endParaRPr lang="en-US" sz="24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148584" y="819981"/>
            <a:ext cx="5000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Kết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quả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sớm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sau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mổ</a:t>
            </a:r>
            <a:endParaRPr kumimoji="0" lang="en-GB" sz="3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88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6" name="Text Box 20"/>
            <p:cNvSpPr txBox="1">
              <a:spLocks noChangeArrowheads="1"/>
            </p:cNvSpPr>
            <p:nvPr/>
          </p:nvSpPr>
          <p:spPr bwMode="gray">
            <a:xfrm>
              <a:off x="4895411" y="1285925"/>
              <a:ext cx="2895983" cy="490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FFFF00"/>
                  </a:solidFill>
                </a:rPr>
                <a:t>Đánh</a:t>
              </a:r>
              <a:r>
                <a:rPr lang="en-US" sz="2800" b="1" dirty="0">
                  <a:solidFill>
                    <a:srgbClr val="FFFF00"/>
                  </a:solidFill>
                </a:rPr>
                <a:t> </a:t>
              </a:r>
              <a:r>
                <a:rPr lang="en-US" sz="2800" b="1" dirty="0" err="1">
                  <a:solidFill>
                    <a:srgbClr val="FFFF00"/>
                  </a:solidFill>
                </a:rPr>
                <a:t>giá</a:t>
              </a:r>
              <a:r>
                <a:rPr lang="en-US" sz="2800" b="1" dirty="0">
                  <a:solidFill>
                    <a:srgbClr val="FFFF00"/>
                  </a:solidFill>
                </a:rPr>
                <a:t> </a:t>
              </a:r>
              <a:r>
                <a:rPr lang="en-US" sz="2800" b="1" dirty="0" err="1">
                  <a:solidFill>
                    <a:srgbClr val="FFFF00"/>
                  </a:solidFill>
                </a:rPr>
                <a:t>kết</a:t>
              </a:r>
              <a:r>
                <a:rPr lang="en-US" sz="2800" b="1" dirty="0">
                  <a:solidFill>
                    <a:srgbClr val="FFFF00"/>
                  </a:solidFill>
                </a:rPr>
                <a:t> </a:t>
              </a:r>
              <a:r>
                <a:rPr lang="en-US" sz="2800" b="1" dirty="0" err="1">
                  <a:solidFill>
                    <a:srgbClr val="FFFF00"/>
                  </a:solidFill>
                </a:rPr>
                <a:t>quả</a:t>
              </a:r>
              <a:r>
                <a:rPr lang="en-US" sz="2800" b="1" dirty="0">
                  <a:solidFill>
                    <a:srgbClr val="FFFF00"/>
                  </a:solidFill>
                </a:rPr>
                <a:t> </a:t>
              </a:r>
              <a:r>
                <a:rPr lang="en-US" sz="2800" b="1" dirty="0" err="1">
                  <a:solidFill>
                    <a:srgbClr val="FFFF00"/>
                  </a:solidFill>
                </a:rPr>
                <a:t>xa</a:t>
              </a:r>
              <a:endParaRPr lang="en-GB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72196" y="2208678"/>
              <a:ext cx="4986542" cy="3192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400" b="1" dirty="0">
                  <a:solidFill>
                    <a:srgbClr val="FF0000"/>
                  </a:solidFill>
                </a:rPr>
                <a:t>- </a:t>
              </a:r>
              <a:r>
                <a:rPr lang="en-US" sz="2400" b="1" dirty="0" err="1">
                  <a:solidFill>
                    <a:srgbClr val="FF0000"/>
                  </a:solidFill>
                </a:rPr>
                <a:t>Thời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gian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theo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dõi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lang="en-US" sz="2400" dirty="0">
                  <a:solidFill>
                    <a:srgbClr val="0070C0"/>
                  </a:solidFill>
                </a:rPr>
                <a:t>+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theo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dõi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trung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bình</a:t>
              </a:r>
              <a:r>
                <a:rPr lang="en-US" sz="2400" dirty="0">
                  <a:solidFill>
                    <a:srgbClr val="0070C0"/>
                  </a:solidFill>
                </a:rPr>
                <a:t>: 23 </a:t>
              </a:r>
              <a:r>
                <a:rPr lang="en-US" sz="2400" dirty="0" err="1">
                  <a:solidFill>
                    <a:srgbClr val="0070C0"/>
                  </a:solidFill>
                </a:rPr>
                <a:t>tháng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</a:p>
            <a:p>
              <a:pPr>
                <a:lnSpc>
                  <a:spcPct val="130000"/>
                </a:lnSpc>
              </a:pPr>
              <a:r>
                <a:rPr lang="en-US" sz="2400" dirty="0">
                  <a:solidFill>
                    <a:srgbClr val="0070C0"/>
                  </a:solidFill>
                </a:rPr>
                <a:t>+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theo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dõi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lâu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nhất</a:t>
              </a:r>
              <a:r>
                <a:rPr lang="en-US" sz="2400" dirty="0">
                  <a:solidFill>
                    <a:srgbClr val="0070C0"/>
                  </a:solidFill>
                </a:rPr>
                <a:t>: 108 </a:t>
              </a:r>
              <a:r>
                <a:rPr lang="en-US" sz="2400" dirty="0" err="1">
                  <a:solidFill>
                    <a:srgbClr val="0070C0"/>
                  </a:solidFill>
                </a:rPr>
                <a:t>tháng</a:t>
              </a:r>
              <a:r>
                <a:rPr lang="en-US" sz="2400" dirty="0">
                  <a:solidFill>
                    <a:srgbClr val="0070C0"/>
                  </a:solidFill>
                </a:rPr>
                <a:t>,</a:t>
              </a:r>
            </a:p>
            <a:p>
              <a:pPr>
                <a:lnSpc>
                  <a:spcPct val="130000"/>
                </a:lnSpc>
              </a:pPr>
              <a:r>
                <a:rPr lang="en-US" sz="2400" dirty="0">
                  <a:solidFill>
                    <a:srgbClr val="0070C0"/>
                  </a:solidFill>
                </a:rPr>
                <a:t>+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theo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dõi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ngắn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nhất</a:t>
              </a:r>
              <a:r>
                <a:rPr lang="en-US" sz="2400" dirty="0">
                  <a:solidFill>
                    <a:srgbClr val="0070C0"/>
                  </a:solidFill>
                </a:rPr>
                <a:t>: 01 </a:t>
              </a:r>
              <a:r>
                <a:rPr lang="en-US" sz="2400" dirty="0" err="1">
                  <a:solidFill>
                    <a:srgbClr val="0070C0"/>
                  </a:solidFill>
                </a:rPr>
                <a:t>tháng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>
                <a:lnSpc>
                  <a:spcPct val="130000"/>
                </a:lnSpc>
              </a:pPr>
              <a:r>
                <a:rPr lang="en-US" sz="2400" b="1" dirty="0">
                  <a:solidFill>
                    <a:srgbClr val="FF0000"/>
                  </a:solidFill>
                </a:rPr>
                <a:t>- </a:t>
              </a:r>
              <a:r>
                <a:rPr lang="en-US" sz="2400" b="1" dirty="0" err="1">
                  <a:solidFill>
                    <a:srgbClr val="FF0000"/>
                  </a:solidFill>
                </a:rPr>
                <a:t>Tái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phát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lang="en-US" sz="2400" dirty="0">
                  <a:solidFill>
                    <a:srgbClr val="0070C0"/>
                  </a:solidFill>
                </a:rPr>
                <a:t>+ </a:t>
              </a:r>
              <a:r>
                <a:rPr lang="en-US" sz="2400" dirty="0" err="1">
                  <a:solidFill>
                    <a:srgbClr val="0070C0"/>
                  </a:solidFill>
                </a:rPr>
                <a:t>Thời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gian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: 03 </a:t>
              </a:r>
              <a:r>
                <a:rPr lang="en-US" sz="2400" dirty="0" err="1">
                  <a:solidFill>
                    <a:srgbClr val="0070C0"/>
                  </a:solidFill>
                </a:rPr>
                <a:t>tháng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sau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mỗ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>
                <a:lnSpc>
                  <a:spcPct val="130000"/>
                </a:lnSpc>
              </a:pPr>
              <a:r>
                <a:rPr lang="en-US" sz="2400" dirty="0">
                  <a:solidFill>
                    <a:srgbClr val="0070C0"/>
                  </a:solidFill>
                </a:rPr>
                <a:t>+ </a:t>
              </a:r>
              <a:r>
                <a:rPr lang="en-US" sz="2400" dirty="0" err="1">
                  <a:solidFill>
                    <a:srgbClr val="0070C0"/>
                  </a:solidFill>
                </a:rPr>
                <a:t>Số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bệnh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nhân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: 01 </a:t>
              </a:r>
              <a:r>
                <a:rPr lang="en-US" sz="2400" dirty="0" err="1">
                  <a:solidFill>
                    <a:srgbClr val="0070C0"/>
                  </a:solidFill>
                </a:rPr>
                <a:t>bệnh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nhân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chiếm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tỉ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lệ</a:t>
              </a:r>
              <a:r>
                <a:rPr lang="en-US" sz="2400" dirty="0">
                  <a:solidFill>
                    <a:srgbClr val="0070C0"/>
                  </a:solidFill>
                </a:rPr>
                <a:t> 0.6%</a:t>
              </a: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711049" cy="5943601"/>
            <a:chOff x="3828067" y="1142865"/>
            <a:chExt cx="5044714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86239" y="2093507"/>
              <a:ext cx="4986542" cy="4619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 err="1">
                  <a:solidFill>
                    <a:srgbClr val="FF0000"/>
                  </a:solidFill>
                </a:rPr>
                <a:t>Tái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</a:rPr>
                <a:t>phát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dirty="0" err="1" smtClean="0">
                  <a:solidFill>
                    <a:srgbClr val="0070C0"/>
                  </a:solidFill>
                </a:rPr>
                <a:t>Trong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điều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trị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nếu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bệnh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nhân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thì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cũng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đồng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nghĩa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cuộc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thành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công</a:t>
              </a:r>
              <a:r>
                <a:rPr lang="en-US" sz="2400" dirty="0">
                  <a:solidFill>
                    <a:srgbClr val="0070C0"/>
                  </a:solidFill>
                </a:rPr>
                <a:t>. </a:t>
              </a:r>
              <a:r>
                <a:rPr lang="en-US" sz="2400" dirty="0" err="1">
                  <a:solidFill>
                    <a:srgbClr val="0070C0"/>
                  </a:solidFill>
                </a:rPr>
                <a:t>Tỷ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lệ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cũng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thước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của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phương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điều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trị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thoát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vị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bẹn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thể</a:t>
              </a:r>
              <a:r>
                <a:rPr lang="en-US" sz="2400" dirty="0">
                  <a:solidFill>
                    <a:srgbClr val="0070C0"/>
                  </a:solidFill>
                </a:rPr>
                <a:t> do </a:t>
              </a:r>
              <a:r>
                <a:rPr lang="en-US" sz="2400" dirty="0" err="1">
                  <a:solidFill>
                    <a:srgbClr val="0070C0"/>
                  </a:solidFill>
                </a:rPr>
                <a:t>nhiều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nguyên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nhân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nhau</a:t>
              </a:r>
              <a:r>
                <a:rPr lang="en-US" sz="2400" dirty="0">
                  <a:solidFill>
                    <a:srgbClr val="0070C0"/>
                  </a:solidFill>
                </a:rPr>
                <a:t>:</a:t>
              </a:r>
            </a:p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Phẫu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tích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đủ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Mảnh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ghép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bị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cuộn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che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phủ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đủ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vùng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khiếm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khuyết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Mảnh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ghép</a:t>
              </a:r>
              <a:r>
                <a:rPr lang="en-US" sz="2400" dirty="0">
                  <a:solidFill>
                    <a:srgbClr val="0070C0"/>
                  </a:solidFill>
                </a:rPr>
                <a:t> di </a:t>
              </a:r>
              <a:r>
                <a:rPr lang="en-US" sz="2400" dirty="0" err="1">
                  <a:solidFill>
                    <a:srgbClr val="0070C0"/>
                  </a:solidFill>
                </a:rPr>
                <a:t>chuyển</a:t>
              </a:r>
              <a:r>
                <a:rPr lang="en-US" sz="2400" dirty="0">
                  <a:solidFill>
                    <a:srgbClr val="0070C0"/>
                  </a:solidFill>
                </a:rPr>
                <a:t> do </a:t>
              </a:r>
              <a:r>
                <a:rPr lang="en-US" sz="2400" dirty="0" err="1">
                  <a:solidFill>
                    <a:srgbClr val="0070C0"/>
                  </a:solidFill>
                </a:rPr>
                <a:t>xả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hơi</a:t>
              </a:r>
              <a:r>
                <a:rPr lang="en-US" sz="2400" dirty="0">
                  <a:solidFill>
                    <a:srgbClr val="0070C0"/>
                  </a:solidFill>
                </a:rPr>
                <a:t> CO</a:t>
              </a:r>
              <a:r>
                <a:rPr lang="en-US" sz="2400" baseline="-25000" dirty="0">
                  <a:solidFill>
                    <a:srgbClr val="0070C0"/>
                  </a:solidFill>
                </a:rPr>
                <a:t>2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quá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nhanh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hoặc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tụ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dịch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tụ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khoang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trước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phúc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mạc</a:t>
              </a:r>
              <a:r>
                <a:rPr lang="en-US" sz="2400" dirty="0" smtClean="0">
                  <a:solidFill>
                    <a:srgbClr val="0070C0"/>
                  </a:solidFill>
                </a:rPr>
                <a:t>.</a:t>
              </a:r>
              <a:endParaRPr lang="en-US" sz="24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917285"/>
            <a:ext cx="50006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</a:rPr>
              <a:t>Đánh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giá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kết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quả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xa</a:t>
            </a:r>
            <a:endParaRPr lang="en-GB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>
            <a:grpSpLocks/>
          </p:cNvGrpSpPr>
          <p:nvPr/>
        </p:nvGrpSpPr>
        <p:grpSpPr bwMode="auto">
          <a:xfrm rot="21051639">
            <a:off x="2909579" y="801854"/>
            <a:ext cx="2497139" cy="3331229"/>
            <a:chOff x="2681543" y="881623"/>
            <a:chExt cx="3572743" cy="4125489"/>
          </a:xfrm>
        </p:grpSpPr>
        <p:sp>
          <p:nvSpPr>
            <p:cNvPr id="81" name="Freeform 22"/>
            <p:cNvSpPr>
              <a:spLocks/>
            </p:cNvSpPr>
            <p:nvPr/>
          </p:nvSpPr>
          <p:spPr bwMode="gray">
            <a:xfrm rot="1548147">
              <a:off x="3238011" y="4234473"/>
              <a:ext cx="2466622" cy="772639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gray">
            <a:xfrm rot="7544095">
              <a:off x="2178852" y="2611912"/>
              <a:ext cx="1979768" cy="974385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000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gray">
            <a:xfrm rot="13972037">
              <a:off x="3313801" y="1728342"/>
              <a:ext cx="2463405" cy="769968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gray">
            <a:xfrm rot="18650552">
              <a:off x="4633515" y="3382409"/>
              <a:ext cx="2469303" cy="772239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89" name="Oval 41"/>
            <p:cNvSpPr>
              <a:spLocks noChangeArrowheads="1"/>
            </p:cNvSpPr>
            <p:nvPr/>
          </p:nvSpPr>
          <p:spPr bwMode="gray">
            <a:xfrm>
              <a:off x="3335684" y="2427675"/>
              <a:ext cx="2389428" cy="2084738"/>
            </a:xfrm>
            <a:prstGeom prst="ellipse">
              <a:avLst/>
            </a:prstGeom>
            <a:ln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1">
              <a:schemeClr val="accent1"/>
            </a:lnRef>
            <a:fillRef idx="1003">
              <a:schemeClr val="l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CC00"/>
                </a:solidFill>
                <a:latin typeface="Arial" charset="0"/>
              </a:endParaRPr>
            </a:p>
          </p:txBody>
        </p:sp>
        <p:sp>
          <p:nvSpPr>
            <p:cNvPr id="88" name="Text Box 51"/>
            <p:cNvSpPr txBox="1">
              <a:spLocks noChangeArrowheads="1"/>
            </p:cNvSpPr>
            <p:nvPr/>
          </p:nvSpPr>
          <p:spPr bwMode="gray">
            <a:xfrm rot="548361">
              <a:off x="3226654" y="3032282"/>
              <a:ext cx="2616527" cy="102913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400" b="1" kern="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THOÁT VỊ BẸN</a:t>
              </a:r>
              <a:endParaRPr lang="en-GB" sz="2400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7171" name="Rectangle 90"/>
          <p:cNvSpPr>
            <a:spLocks noChangeArrowheads="1"/>
          </p:cNvSpPr>
          <p:nvPr/>
        </p:nvSpPr>
        <p:spPr bwMode="auto">
          <a:xfrm>
            <a:off x="235535" y="824340"/>
            <a:ext cx="311726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TVB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là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bệnh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lý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thường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gặp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ở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nam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giới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# 0,13%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Rectangle 92"/>
          <p:cNvSpPr>
            <a:spLocks noChangeArrowheads="1"/>
          </p:cNvSpPr>
          <p:nvPr/>
        </p:nvSpPr>
        <p:spPr bwMode="auto">
          <a:xfrm>
            <a:off x="5446438" y="2987797"/>
            <a:ext cx="35952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nl-NL" sz="2800" dirty="0" smtClean="0">
                <a:solidFill>
                  <a:schemeClr val="accent6">
                    <a:lumMod val="75000"/>
                  </a:schemeClr>
                </a:solidFill>
              </a:rPr>
              <a:t>Sau PT, BN </a:t>
            </a:r>
            <a:r>
              <a:rPr lang="nl-NL" sz="2800" dirty="0">
                <a:solidFill>
                  <a:schemeClr val="accent6">
                    <a:lumMod val="75000"/>
                  </a:schemeClr>
                </a:solidFill>
              </a:rPr>
              <a:t>cần đi làm sớm, </a:t>
            </a:r>
            <a:r>
              <a:rPr lang="nl-NL" sz="2800" dirty="0" smtClean="0">
                <a:solidFill>
                  <a:schemeClr val="accent6">
                    <a:lumMod val="75000"/>
                  </a:schemeClr>
                </a:solidFill>
              </a:rPr>
              <a:t>vận động, </a:t>
            </a:r>
            <a:r>
              <a:rPr lang="nl-NL" sz="2800" dirty="0">
                <a:solidFill>
                  <a:schemeClr val="accent6">
                    <a:lumMod val="75000"/>
                  </a:schemeClr>
                </a:solidFill>
              </a:rPr>
              <a:t>mang vác nặng nên việc đánh giá </a:t>
            </a:r>
            <a:r>
              <a:rPr lang="nl-NL" sz="2800" dirty="0" smtClean="0">
                <a:solidFill>
                  <a:schemeClr val="accent6">
                    <a:lumMod val="75000"/>
                  </a:schemeClr>
                </a:solidFill>
              </a:rPr>
              <a:t>KQ điều </a:t>
            </a:r>
            <a:r>
              <a:rPr lang="nl-NL" sz="2800" dirty="0">
                <a:solidFill>
                  <a:schemeClr val="accent6">
                    <a:lumMod val="75000"/>
                  </a:schemeClr>
                </a:solidFill>
              </a:rPr>
              <a:t>trị là rất cần thiết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96"/>
          <p:cNvSpPr>
            <a:spLocks noChangeArrowheads="1"/>
          </p:cNvSpPr>
          <p:nvPr/>
        </p:nvSpPr>
        <p:spPr bwMode="auto">
          <a:xfrm>
            <a:off x="721224" y="3529331"/>
            <a:ext cx="30301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BN TVB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là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người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lớn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thường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chọn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PTNS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đặt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mảnh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ghép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ngã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tiền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PM</a:t>
            </a:r>
            <a:endParaRPr lang="vi-VN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Rectangle 2"/>
          <p:cNvSpPr>
            <a:spLocks noChangeArrowheads="1"/>
          </p:cNvSpPr>
          <p:nvPr/>
        </p:nvSpPr>
        <p:spPr bwMode="auto">
          <a:xfrm>
            <a:off x="3034145" y="90045"/>
            <a:ext cx="3459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ĐẶT VẤN ĐỀ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791200" y="803560"/>
            <a:ext cx="331123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92D050"/>
                </a:solidFill>
              </a:rPr>
              <a:t>Các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kỹ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thuật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mổ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dùng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mô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tự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thân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như</a:t>
            </a:r>
            <a:r>
              <a:rPr lang="en-US" sz="2800" dirty="0">
                <a:solidFill>
                  <a:srgbClr val="92D050"/>
                </a:solidFill>
              </a:rPr>
              <a:t> </a:t>
            </a:r>
            <a:r>
              <a:rPr lang="en-US" sz="2800" dirty="0" err="1">
                <a:solidFill>
                  <a:srgbClr val="92D050"/>
                </a:solidFill>
              </a:rPr>
              <a:t>Bassini</a:t>
            </a:r>
            <a:r>
              <a:rPr lang="en-US" sz="2800" dirty="0">
                <a:solidFill>
                  <a:srgbClr val="92D050"/>
                </a:solidFill>
              </a:rPr>
              <a:t>, </a:t>
            </a:r>
            <a:r>
              <a:rPr lang="en-US" sz="2800" dirty="0" err="1">
                <a:solidFill>
                  <a:srgbClr val="92D050"/>
                </a:solidFill>
              </a:rPr>
              <a:t>McVay</a:t>
            </a:r>
            <a:r>
              <a:rPr lang="en-US" sz="2800" dirty="0">
                <a:solidFill>
                  <a:srgbClr val="92D050"/>
                </a:solidFill>
              </a:rPr>
              <a:t>, </a:t>
            </a:r>
            <a:r>
              <a:rPr lang="en-US" sz="2800" dirty="0" err="1">
                <a:solidFill>
                  <a:srgbClr val="92D050"/>
                </a:solidFill>
              </a:rPr>
              <a:t>Shouldice</a:t>
            </a:r>
            <a:endParaRPr lang="en-US" sz="28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69630" y="5492261"/>
            <a:ext cx="8610600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1" indent="-457200" algn="just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N/c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LS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TVB ở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indent="-457200" algn="just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KQ PTNS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mảnh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PM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TVB</a:t>
            </a:r>
            <a:endParaRPr lang="en-US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72196" y="2059093"/>
              <a:ext cx="4854156" cy="1819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>
                  <a:solidFill>
                    <a:srgbClr val="0070C0"/>
                  </a:solidFill>
                </a:rPr>
                <a:t>Ca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sớm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sau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mỗ</a:t>
              </a:r>
              <a:r>
                <a:rPr lang="en-US" sz="2400" dirty="0">
                  <a:solidFill>
                    <a:srgbClr val="0070C0"/>
                  </a:solidFill>
                </a:rPr>
                <a:t> 3 </a:t>
              </a:r>
              <a:r>
                <a:rPr lang="en-US" sz="2400" dirty="0" err="1">
                  <a:solidFill>
                    <a:srgbClr val="0070C0"/>
                  </a:solidFill>
                </a:rPr>
                <a:t>tháng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trong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nghiên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chúng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tôi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bệnh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nhân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trở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khám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xin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được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tuyến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trên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đặt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mảnh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ghép</a:t>
              </a:r>
              <a:r>
                <a:rPr lang="en-US" sz="2400" dirty="0">
                  <a:solidFill>
                    <a:srgbClr val="0070C0"/>
                  </a:solidFill>
                </a:rPr>
                <a:t> qua </a:t>
              </a:r>
              <a:r>
                <a:rPr lang="en-US" sz="2400" dirty="0" err="1">
                  <a:solidFill>
                    <a:srgbClr val="0070C0"/>
                  </a:solidFill>
                </a:rPr>
                <a:t>ngã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nội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soi</a:t>
              </a:r>
              <a:r>
                <a:rPr lang="en-US" sz="2400" dirty="0">
                  <a:solidFill>
                    <a:srgbClr val="0070C0"/>
                  </a:solidFill>
                </a:rPr>
                <a:t> ổ </a:t>
              </a:r>
              <a:r>
                <a:rPr lang="en-US" sz="2400" dirty="0" err="1">
                  <a:solidFill>
                    <a:srgbClr val="0070C0"/>
                  </a:solidFill>
                </a:rPr>
                <a:t>bụng</a:t>
              </a:r>
              <a:r>
                <a:rPr lang="en-US" sz="2400" dirty="0">
                  <a:solidFill>
                    <a:srgbClr val="0070C0"/>
                  </a:solidFill>
                </a:rPr>
                <a:t>.  </a:t>
              </a:r>
            </a:p>
            <a:p>
              <a:pPr algn="just"/>
              <a:r>
                <a:rPr lang="en-US" sz="2400" dirty="0" err="1">
                  <a:solidFill>
                    <a:srgbClr val="0070C0"/>
                  </a:solidFill>
                </a:rPr>
                <a:t>Có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giả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nhận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xét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yếu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tố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nguy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cơ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tái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phát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kích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thước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mảnh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ghép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và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trình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độ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của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phẫu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thuật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viên</a:t>
              </a:r>
              <a:r>
                <a:rPr lang="en-US" sz="2400" dirty="0">
                  <a:solidFill>
                    <a:srgbClr val="0070C0"/>
                  </a:solidFill>
                </a:rPr>
                <a:t>.</a:t>
              </a: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KẾT </a:t>
            </a:r>
            <a:r>
              <a:rPr kumimoji="0" lang="en-GB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 </a:t>
            </a:r>
            <a:r>
              <a:rPr kumimoji="0" lang="en-GB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 BÀN LUẬN</a:t>
            </a:r>
            <a:endParaRPr kumimoji="0" lang="en-GB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gray">
          <a:xfrm>
            <a:off x="2071655" y="917285"/>
            <a:ext cx="50006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</a:rPr>
              <a:t>Đánh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giá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kết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quả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xa</a:t>
            </a:r>
            <a:endParaRPr lang="en-GB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602613"/>
              </p:ext>
            </p:extLst>
          </p:nvPr>
        </p:nvGraphicFramePr>
        <p:xfrm>
          <a:off x="381000" y="3739851"/>
          <a:ext cx="8305801" cy="2737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4121">
                  <a:extLst>
                    <a:ext uri="{9D8B030D-6E8A-4147-A177-3AD203B41FA5}">
                      <a16:colId xmlns:a16="http://schemas.microsoft.com/office/drawing/2014/main" val="289577586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651359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438425657"/>
                    </a:ext>
                  </a:extLst>
                </a:gridCol>
                <a:gridCol w="1208880">
                  <a:extLst>
                    <a:ext uri="{9D8B030D-6E8A-4147-A177-3AD203B41FA5}">
                      <a16:colId xmlns:a16="http://schemas.microsoft.com/office/drawing/2014/main" val="101994337"/>
                    </a:ext>
                  </a:extLst>
                </a:gridCol>
              </a:tblGrid>
              <a:tr h="925517">
                <a:tc>
                  <a:txBody>
                    <a:bodyPr/>
                    <a:lstStyle/>
                    <a:p>
                      <a:pPr marL="0" marR="0" indent="8445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Tác giả</a:t>
                      </a:r>
                      <a:endParaRPr lang="en-US" sz="2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 ca</a:t>
                      </a:r>
                      <a:endParaRPr lang="en-US" sz="2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Thời gian theo dõi</a:t>
                      </a:r>
                      <a:endParaRPr lang="en-US" sz="23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 bình (tháng)</a:t>
                      </a:r>
                      <a:endParaRPr lang="en-US" sz="2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Tỷ lệ tái phát</a:t>
                      </a:r>
                      <a:endParaRPr lang="en-US" sz="2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3453615193"/>
                  </a:ext>
                </a:extLst>
              </a:tr>
              <a:tr h="886115">
                <a:tc>
                  <a:txBody>
                    <a:bodyPr/>
                    <a:lstStyle/>
                    <a:p>
                      <a:pPr marL="0" marR="0" indent="8445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Phan Đình Tuấn Dũng </a:t>
                      </a:r>
                      <a:r>
                        <a:rPr lang="en-US" sz="23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[2]</a:t>
                      </a:r>
                      <a:endParaRPr lang="en-US" sz="2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lang="en-US" sz="23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23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23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3489059368"/>
                  </a:ext>
                </a:extLst>
              </a:tr>
              <a:tr h="462758">
                <a:tc>
                  <a:txBody>
                    <a:bodyPr/>
                    <a:lstStyle/>
                    <a:p>
                      <a:pPr marL="0" marR="0" indent="8445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Vũ Ngọc Hà </a:t>
                      </a:r>
                      <a:r>
                        <a:rPr lang="en-US" sz="23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  <a:endParaRPr lang="en-US" sz="2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en-US" sz="23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23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u="none" strike="noStrike" spc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23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3318042945"/>
                  </a:ext>
                </a:extLst>
              </a:tr>
              <a:tr h="462758">
                <a:tc>
                  <a:txBody>
                    <a:bodyPr/>
                    <a:lstStyle/>
                    <a:p>
                      <a:pPr marL="0" marR="0" indent="8445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b="1" u="none" strike="noStrike" spc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Chúng tôi</a:t>
                      </a:r>
                      <a:endParaRPr lang="en-US" sz="23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b="1" u="none" strike="noStrike" spc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</a:t>
                      </a:r>
                      <a:endParaRPr lang="en-US" sz="23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b="1" u="none" strike="noStrike" spc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23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844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300" b="1" u="none" strike="noStrike" spc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0.6%</a:t>
                      </a:r>
                      <a:endParaRPr lang="en-US" sz="23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339415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1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28067" y="2429636"/>
              <a:ext cx="4942413" cy="490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en-US" sz="28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gray">
          <a:xfrm>
            <a:off x="2071655" y="914490"/>
            <a:ext cx="50006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FFFF00"/>
                </a:solidFill>
              </a:rPr>
              <a:t>Đánh giá kết quả xa</a:t>
            </a:r>
            <a:endParaRPr lang="en-GB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768832"/>
            <a:ext cx="8381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>
                <a:solidFill>
                  <a:srgbClr val="FF0000"/>
                </a:solidFill>
              </a:rPr>
              <a:t>- Biến chứng xa sau mổ</a:t>
            </a:r>
          </a:p>
          <a:p>
            <a:r>
              <a:rPr lang="vi-VN" sz="2400">
                <a:solidFill>
                  <a:srgbClr val="0070C0"/>
                </a:solidFill>
              </a:rPr>
              <a:t>+ Đau và tê vùng bẹn: 03 bệnh nhân</a:t>
            </a:r>
          </a:p>
          <a:p>
            <a:r>
              <a:rPr lang="vi-VN" sz="2400">
                <a:solidFill>
                  <a:srgbClr val="0070C0"/>
                </a:solidFill>
              </a:rPr>
              <a:t>+ Teo tinh hoàn: 01 bệnh nhân</a:t>
            </a:r>
          </a:p>
          <a:p>
            <a:r>
              <a:rPr lang="vi-VN" sz="2400">
                <a:solidFill>
                  <a:srgbClr val="0070C0"/>
                </a:solidFill>
              </a:rPr>
              <a:t>+ Biến chứng xa khác như: tức nhẹ vùng mổ: 01 bệnh nhân.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2723" y="3338492"/>
            <a:ext cx="2113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</a:rPr>
              <a:t>- Tỉ </a:t>
            </a:r>
            <a:r>
              <a:rPr lang="en-US" sz="2400">
                <a:solidFill>
                  <a:srgbClr val="FF0000"/>
                </a:solidFill>
              </a:rPr>
              <a:t>lệ hài lòng</a:t>
            </a:r>
          </a:p>
        </p:txBody>
      </p:sp>
      <p:pic>
        <p:nvPicPr>
          <p:cNvPr id="13" name="Picture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700066" y="3625170"/>
            <a:ext cx="4843734" cy="2817197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0" y="838200"/>
            <a:ext cx="9032730" cy="5562599"/>
            <a:chOff x="3765523" y="1194992"/>
            <a:chExt cx="5030671" cy="5523877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765523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34335" y="1214353"/>
              <a:ext cx="3362055" cy="4616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4" name="AutoShape 10"/>
            <p:cNvSpPr>
              <a:spLocks noChangeArrowheads="1"/>
            </p:cNvSpPr>
            <p:nvPr/>
          </p:nvSpPr>
          <p:spPr bwMode="gray">
            <a:xfrm flipH="1">
              <a:off x="7547850" y="1357457"/>
              <a:ext cx="149131" cy="200381"/>
            </a:xfrm>
            <a:prstGeom prst="octagon">
              <a:avLst>
                <a:gd name="adj" fmla="val 29287"/>
              </a:avLst>
            </a:prstGeom>
            <a:solidFill>
              <a:srgbClr val="F1D08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7655" name="AutoShape 11"/>
            <p:cNvSpPr>
              <a:spLocks noChangeArrowheads="1"/>
            </p:cNvSpPr>
            <p:nvPr/>
          </p:nvSpPr>
          <p:spPr bwMode="gray">
            <a:xfrm flipH="1">
              <a:off x="4948483" y="1357457"/>
              <a:ext cx="145890" cy="200381"/>
            </a:xfrm>
            <a:prstGeom prst="octagon">
              <a:avLst>
                <a:gd name="adj" fmla="val 29287"/>
              </a:avLst>
            </a:prstGeom>
            <a:solidFill>
              <a:srgbClr val="F1D08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7656" name="Text Box 20"/>
            <p:cNvSpPr txBox="1">
              <a:spLocks noChangeArrowheads="1"/>
            </p:cNvSpPr>
            <p:nvPr/>
          </p:nvSpPr>
          <p:spPr bwMode="gray">
            <a:xfrm>
              <a:off x="4903667" y="1194992"/>
              <a:ext cx="2823450" cy="519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en-GB" sz="28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935278" y="1929341"/>
              <a:ext cx="4625816" cy="2659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smtClean="0">
                  <a:solidFill>
                    <a:srgbClr val="0070C0"/>
                  </a:solidFill>
                </a:rPr>
                <a:t>Phẫu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thuật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nội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soi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đặt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mảnh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ghép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hoàn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toàn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ngoài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phúc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mạc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điều</a:t>
              </a:r>
              <a:r>
                <a:rPr lang="en-US" sz="2800" dirty="0" smtClean="0">
                  <a:solidFill>
                    <a:srgbClr val="0070C0"/>
                  </a:solidFill>
                </a:rPr>
                <a:t> trị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thoát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vị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bẹn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điều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trị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thoát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vị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bẹn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có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tính</a:t>
              </a:r>
              <a:r>
                <a:rPr lang="en-US" sz="2800" dirty="0" smtClean="0">
                  <a:solidFill>
                    <a:srgbClr val="0070C0"/>
                  </a:solidFill>
                </a:rPr>
                <a:t> an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toàn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và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hiệu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quả</a:t>
              </a:r>
              <a:r>
                <a:rPr lang="en-US" sz="2800" dirty="0" smtClean="0">
                  <a:solidFill>
                    <a:srgbClr val="0070C0"/>
                  </a:solidFill>
                </a:rPr>
                <a:t>,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ít</a:t>
              </a:r>
              <a:r>
                <a:rPr lang="en-US" sz="2800" dirty="0" smtClean="0">
                  <a:solidFill>
                    <a:srgbClr val="0070C0"/>
                  </a:solidFill>
                </a:rPr>
                <a:t> tai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biến</a:t>
              </a:r>
              <a:r>
                <a:rPr lang="en-US" sz="2800" dirty="0" smtClean="0">
                  <a:solidFill>
                    <a:srgbClr val="0070C0"/>
                  </a:solidFill>
                </a:rPr>
                <a:t>,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biến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chứng</a:t>
              </a:r>
              <a:r>
                <a:rPr lang="en-US" sz="2800" dirty="0" smtClean="0">
                  <a:solidFill>
                    <a:srgbClr val="0070C0"/>
                  </a:solidFill>
                </a:rPr>
                <a:t>,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tỉ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lệ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tái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phát</a:t>
              </a:r>
              <a:r>
                <a:rPr lang="en-US" sz="2800" dirty="0" smtClean="0">
                  <a:solidFill>
                    <a:srgbClr val="0070C0"/>
                  </a:solidFill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</a:rPr>
                <a:t>thấp</a:t>
              </a:r>
              <a:r>
                <a:rPr lang="en-US" sz="2800" dirty="0" smtClean="0">
                  <a:solidFill>
                    <a:srgbClr val="0070C0"/>
                  </a:solidFill>
                </a:rPr>
                <a:t>.</a:t>
              </a:r>
              <a:endParaRPr lang="en-US" sz="2800" dirty="0">
                <a:solidFill>
                  <a:srgbClr val="0070C0"/>
                </a:solidFill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433950" y="177225"/>
            <a:ext cx="649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User\My Documents\My Pictures\oanhntk2011121692234209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676400"/>
            <a:ext cx="38100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WordArt 4"/>
          <p:cNvSpPr>
            <a:spLocks noChangeArrowheads="1" noChangeShapeType="1" noTextEdit="1"/>
          </p:cNvSpPr>
          <p:nvPr/>
        </p:nvSpPr>
        <p:spPr bwMode="gray">
          <a:xfrm>
            <a:off x="228600" y="1143000"/>
            <a:ext cx="8763000" cy="266700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  <p:txBody>
          <a:bodyPr wrap="none" fromWordArt="1">
            <a:prstTxWarp prst="textDeflateInflate">
              <a:avLst>
                <a:gd name="adj" fmla="val 31824"/>
              </a:avLst>
            </a:prstTxWarp>
          </a:bodyPr>
          <a:lstStyle/>
          <a:p>
            <a:pPr>
              <a:defRPr/>
            </a:pPr>
            <a:r>
              <a:rPr lang="vi-VN" sz="72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66"/>
                    </a:gs>
                    <a:gs pos="100000">
                      <a:srgbClr val="FF9900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Chân thành </a:t>
            </a:r>
            <a:r>
              <a:rPr lang="vi-VN" sz="72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66"/>
                    </a:gs>
                    <a:gs pos="100000">
                      <a:srgbClr val="FF9900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cảm </a:t>
            </a:r>
            <a:r>
              <a:rPr lang="vi-VN" sz="7200" b="1" kern="10" smtClean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66"/>
                    </a:gs>
                    <a:gs pos="100000">
                      <a:srgbClr val="FF9900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ơn!</a:t>
            </a:r>
            <a:endParaRPr lang="en-US" sz="7200" b="1" kern="10" dirty="0">
              <a:ln w="285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6666"/>
                  </a:gs>
                  <a:gs pos="100000">
                    <a:srgbClr val="FF9900"/>
                  </a:gs>
                </a:gsLst>
                <a:lin ang="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3"/>
          <p:cNvGrpSpPr>
            <a:grpSpLocks/>
          </p:cNvGrpSpPr>
          <p:nvPr/>
        </p:nvGrpSpPr>
        <p:grpSpPr bwMode="auto">
          <a:xfrm>
            <a:off x="228600" y="695325"/>
            <a:ext cx="8686800" cy="6037263"/>
            <a:chOff x="374650" y="1206971"/>
            <a:chExt cx="3968750" cy="5255741"/>
          </a:xfrm>
        </p:grpSpPr>
        <p:sp>
          <p:nvSpPr>
            <p:cNvPr id="13318" name="Text Box 24"/>
            <p:cNvSpPr txBox="1">
              <a:spLocks noChangeArrowheads="1"/>
            </p:cNvSpPr>
            <p:nvPr/>
          </p:nvSpPr>
          <p:spPr bwMode="auto">
            <a:xfrm>
              <a:off x="457200" y="1787326"/>
              <a:ext cx="3733800" cy="378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pPr marL="285750" indent="-285750" algn="just"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v"/>
              </a:pPr>
              <a:endParaRPr lang="en-GB" sz="2000">
                <a:solidFill>
                  <a:srgbClr val="FFFFFF"/>
                </a:solidFill>
              </a:endParaRPr>
            </a:p>
          </p:txBody>
        </p:sp>
        <p:grpSp>
          <p:nvGrpSpPr>
            <p:cNvPr id="13320" name="Group 11"/>
            <p:cNvGrpSpPr>
              <a:grpSpLocks/>
            </p:cNvGrpSpPr>
            <p:nvPr/>
          </p:nvGrpSpPr>
          <p:grpSpPr bwMode="auto">
            <a:xfrm>
              <a:off x="374650" y="1206971"/>
              <a:ext cx="3968750" cy="5255741"/>
              <a:chOff x="5934075" y="2006095"/>
              <a:chExt cx="2295525" cy="3310443"/>
            </a:xfrm>
          </p:grpSpPr>
          <p:sp>
            <p:nvSpPr>
              <p:cNvPr id="13321" name="AutoShape 12"/>
              <p:cNvSpPr>
                <a:spLocks noChangeArrowheads="1"/>
              </p:cNvSpPr>
              <p:nvPr/>
            </p:nvSpPr>
            <p:spPr bwMode="auto">
              <a:xfrm>
                <a:off x="5934075" y="2160588"/>
                <a:ext cx="2295525" cy="3155950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rgbClr val="4B71D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 sz="2400"/>
              </a:p>
            </p:txBody>
          </p:sp>
          <p:sp>
            <p:nvSpPr>
              <p:cNvPr id="13322" name="AutoShape 13"/>
              <p:cNvSpPr>
                <a:spLocks noChangeArrowheads="1"/>
              </p:cNvSpPr>
              <p:nvPr/>
            </p:nvSpPr>
            <p:spPr bwMode="gray">
              <a:xfrm>
                <a:off x="6276390" y="2017713"/>
                <a:ext cx="1510214" cy="28733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D8CE5"/>
                  </a:gs>
                  <a:gs pos="100000">
                    <a:srgbClr val="32416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3323" name="AutoShape 14"/>
              <p:cNvSpPr>
                <a:spLocks noChangeArrowheads="1"/>
              </p:cNvSpPr>
              <p:nvPr/>
            </p:nvSpPr>
            <p:spPr bwMode="gray">
              <a:xfrm flipH="1">
                <a:off x="7565106" y="2110050"/>
                <a:ext cx="71438" cy="142875"/>
              </a:xfrm>
              <a:prstGeom prst="octagon">
                <a:avLst>
                  <a:gd name="adj" fmla="val 29287"/>
                </a:avLst>
              </a:prstGeom>
              <a:solidFill>
                <a:srgbClr val="6FC5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3324" name="AutoShape 15"/>
              <p:cNvSpPr>
                <a:spLocks noChangeArrowheads="1"/>
              </p:cNvSpPr>
              <p:nvPr/>
            </p:nvSpPr>
            <p:spPr bwMode="gray">
              <a:xfrm flipH="1">
                <a:off x="6437480" y="2110050"/>
                <a:ext cx="60409" cy="142875"/>
              </a:xfrm>
              <a:prstGeom prst="octagon">
                <a:avLst>
                  <a:gd name="adj" fmla="val 29287"/>
                </a:avLst>
              </a:prstGeom>
              <a:solidFill>
                <a:srgbClr val="6FC5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3325" name="Text Box 21"/>
              <p:cNvSpPr txBox="1">
                <a:spLocks noChangeArrowheads="1"/>
              </p:cNvSpPr>
              <p:nvPr/>
            </p:nvSpPr>
            <p:spPr bwMode="gray">
              <a:xfrm>
                <a:off x="6212411" y="2006095"/>
                <a:ext cx="1689099" cy="28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GB" sz="2800" b="1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ĐỐI TƯỢNG</a:t>
                </a:r>
              </a:p>
            </p:txBody>
          </p:sp>
        </p:grpSp>
      </p:grpSp>
      <p:sp>
        <p:nvSpPr>
          <p:cNvPr id="13317" name="Rectangle 23"/>
          <p:cNvSpPr>
            <a:spLocks noChangeArrowheads="1"/>
          </p:cNvSpPr>
          <p:nvPr/>
        </p:nvSpPr>
        <p:spPr bwMode="auto">
          <a:xfrm>
            <a:off x="0" y="131763"/>
            <a:ext cx="9144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 TƯỢNG VÀ PHƯƠNG PHÁP NGHIÊN CỨU</a:t>
            </a:r>
            <a:endParaRPr 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HAM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09285" y="1468493"/>
            <a:ext cx="4162715" cy="450006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77390" y="2821840"/>
            <a:ext cx="402650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600">
                <a:solidFill>
                  <a:srgbClr val="0070C0"/>
                </a:solidFill>
              </a:rPr>
              <a:t>Tất cả bệnh nhân được phẫu thuật điều thoát vị bẹn bằng phẫu thuật nội soi đặt mảnh ghép ngã tiền phúc mạc, tuổi từ 16 tuổi trở lên; theo dõi được sau mổ liên tục.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80999" y="2133600"/>
            <a:ext cx="42062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70844" y="1561089"/>
            <a:ext cx="3439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Tiêu chuẩn chọn bệnh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676241" y="1441454"/>
            <a:ext cx="4162715" cy="450006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647955" y="2106561"/>
            <a:ext cx="42062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198202" y="1550610"/>
            <a:ext cx="2945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Tiêu chuẩn </a:t>
            </a:r>
            <a:r>
              <a:rPr lang="en-US" sz="2400" b="1" smtClean="0">
                <a:solidFill>
                  <a:srgbClr val="C00000"/>
                </a:solidFill>
              </a:rPr>
              <a:t>loại trừ</a:t>
            </a:r>
            <a:endParaRPr lang="en-US" sz="2400" b="1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37653" y="2925706"/>
            <a:ext cx="40895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600">
                <a:solidFill>
                  <a:srgbClr val="0070C0"/>
                </a:solidFill>
              </a:rPr>
              <a:t>Không theo dõi được bệnh nhân sau mổ.</a:t>
            </a:r>
          </a:p>
        </p:txBody>
      </p:sp>
      <p:sp>
        <p:nvSpPr>
          <p:cNvPr id="8" name="Down Arrow 7"/>
          <p:cNvSpPr/>
          <p:nvPr/>
        </p:nvSpPr>
        <p:spPr>
          <a:xfrm>
            <a:off x="2276064" y="2161765"/>
            <a:ext cx="533399" cy="617909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6341998" y="2127116"/>
            <a:ext cx="533399" cy="617909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4"/>
          <p:cNvGrpSpPr>
            <a:grpSpLocks/>
          </p:cNvGrpSpPr>
          <p:nvPr/>
        </p:nvGrpSpPr>
        <p:grpSpPr bwMode="auto">
          <a:xfrm>
            <a:off x="76200" y="0"/>
            <a:ext cx="9067800" cy="6909096"/>
            <a:chOff x="3828067" y="1194991"/>
            <a:chExt cx="5030671" cy="5523878"/>
          </a:xfrm>
        </p:grpSpPr>
        <p:sp>
          <p:nvSpPr>
            <p:cNvPr id="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4342" name="AutoShape 9"/>
            <p:cNvSpPr>
              <a:spLocks noChangeArrowheads="1"/>
            </p:cNvSpPr>
            <p:nvPr/>
          </p:nvSpPr>
          <p:spPr bwMode="gray">
            <a:xfrm>
              <a:off x="4634335" y="1214353"/>
              <a:ext cx="3362055" cy="4616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14344" name="Text Box 20"/>
            <p:cNvSpPr txBox="1">
              <a:spLocks noChangeArrowheads="1"/>
            </p:cNvSpPr>
            <p:nvPr/>
          </p:nvSpPr>
          <p:spPr bwMode="gray">
            <a:xfrm>
              <a:off x="4797041" y="1194991"/>
              <a:ext cx="3092723" cy="44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PHƯƠNG </a:t>
              </a:r>
              <a:r>
                <a:rPr lang="en-GB" sz="2800" b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PHÁP NGHIÊN CỨU</a:t>
              </a:r>
              <a:endParaRPr lang="en-GB" sz="28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45" name="Text Box 25"/>
            <p:cNvSpPr txBox="1">
              <a:spLocks noChangeArrowheads="1"/>
            </p:cNvSpPr>
            <p:nvPr/>
          </p:nvSpPr>
          <p:spPr bwMode="auto">
            <a:xfrm>
              <a:off x="3872196" y="1985187"/>
              <a:ext cx="4942414" cy="4202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342900" indent="-342900" eaLnBrk="0" hangingPunct="0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b="1" dirty="0" err="1" smtClean="0">
                  <a:solidFill>
                    <a:srgbClr val="0070C0"/>
                  </a:solidFill>
                </a:rPr>
                <a:t>Địa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điểm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và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thời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gian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nghiên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cứu</a:t>
              </a:r>
              <a:r>
                <a:rPr lang="en-US" sz="24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</a:p>
            <a:p>
              <a:pPr marL="342900" indent="-342900" eaLnBrk="0" hangingPunct="0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Địa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điểm</a:t>
              </a:r>
              <a:r>
                <a:rPr lang="en-US" sz="2400" dirty="0" smtClean="0">
                  <a:solidFill>
                    <a:srgbClr val="0070C0"/>
                  </a:solidFill>
                </a:rPr>
                <a:t>: 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Khoa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Ngoại</a:t>
              </a:r>
              <a:r>
                <a:rPr lang="en-US" sz="2400" dirty="0" smtClean="0">
                  <a:solidFill>
                    <a:srgbClr val="0070C0"/>
                  </a:solidFill>
                </a:rPr>
                <a:t> BVĐKKV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tỉnh</a:t>
              </a:r>
              <a:r>
                <a:rPr lang="en-US" sz="2400" dirty="0" smtClean="0">
                  <a:solidFill>
                    <a:srgbClr val="0070C0"/>
                  </a:solidFill>
                </a:rPr>
                <a:t> An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Giang</a:t>
              </a:r>
              <a:r>
                <a:rPr lang="en-US" sz="2400" dirty="0" smtClean="0">
                  <a:solidFill>
                    <a:srgbClr val="0070C0"/>
                  </a:solidFill>
                </a:rPr>
                <a:t>.</a:t>
              </a:r>
            </a:p>
            <a:p>
              <a:pPr marL="342900" indent="-342900" eaLnBrk="0" hangingPunct="0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 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Thời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gian</a:t>
              </a:r>
              <a:r>
                <a:rPr lang="en-US" sz="2400" dirty="0" smtClean="0">
                  <a:solidFill>
                    <a:srgbClr val="0070C0"/>
                  </a:solidFill>
                </a:rPr>
                <a:t>: 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Từ</a:t>
              </a:r>
              <a:r>
                <a:rPr lang="en-US" sz="2400" dirty="0" smtClean="0">
                  <a:solidFill>
                    <a:srgbClr val="0070C0"/>
                  </a:solidFill>
                </a:rPr>
                <a:t> 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năm</a:t>
              </a:r>
              <a:r>
                <a:rPr lang="en-US" sz="2400" dirty="0" smtClean="0">
                  <a:solidFill>
                    <a:srgbClr val="0070C0"/>
                  </a:solidFill>
                </a:rPr>
                <a:t> 2014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đến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năm</a:t>
              </a:r>
              <a:r>
                <a:rPr lang="en-US" sz="2400" dirty="0" smtClean="0">
                  <a:solidFill>
                    <a:srgbClr val="0070C0"/>
                  </a:solidFill>
                </a:rPr>
                <a:t> 2023.</a:t>
              </a:r>
            </a:p>
            <a:p>
              <a:pPr algn="just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b="1" dirty="0" err="1" smtClean="0">
                  <a:solidFill>
                    <a:srgbClr val="0070C0"/>
                  </a:solidFill>
                </a:rPr>
                <a:t>Thiết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kế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nghiên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cứu</a:t>
              </a:r>
              <a:r>
                <a:rPr lang="en-US" sz="2400" dirty="0" smtClean="0">
                  <a:solidFill>
                    <a:srgbClr val="0070C0"/>
                  </a:solidFill>
                </a:rPr>
                <a:t>: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Nghiên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hồi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cứu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mô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tả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loạt</a:t>
              </a:r>
              <a:r>
                <a:rPr lang="en-US" sz="2400" dirty="0">
                  <a:solidFill>
                    <a:srgbClr val="0070C0"/>
                  </a:solidFill>
                </a:rPr>
                <a:t> ca </a:t>
              </a:r>
              <a:r>
                <a:rPr lang="en-US" sz="2400" dirty="0" err="1">
                  <a:solidFill>
                    <a:srgbClr val="0070C0"/>
                  </a:solidFill>
                </a:rPr>
                <a:t>bệnh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theo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dõi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dọc</a:t>
              </a:r>
              <a:r>
                <a:rPr lang="en-US" sz="2400" dirty="0">
                  <a:solidFill>
                    <a:srgbClr val="0070C0"/>
                  </a:solidFill>
                </a:rPr>
                <a:t>, </a:t>
              </a:r>
              <a:r>
                <a:rPr lang="en-US" sz="2400" dirty="0" err="1">
                  <a:solidFill>
                    <a:srgbClr val="0070C0"/>
                  </a:solidFill>
                </a:rPr>
                <a:t>không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>
                  <a:solidFill>
                    <a:srgbClr val="0070C0"/>
                  </a:solidFill>
                </a:rPr>
                <a:t>đối</a:t>
              </a:r>
              <a:r>
                <a:rPr lang="en-US" sz="2400" dirty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chứng</a:t>
              </a:r>
              <a:r>
                <a:rPr lang="en-US" sz="2400" dirty="0" smtClean="0">
                  <a:solidFill>
                    <a:srgbClr val="0070C0"/>
                  </a:solidFill>
                </a:rPr>
                <a:t>.</a:t>
              </a:r>
              <a:endParaRPr lang="en-GB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b="1" dirty="0" err="1" smtClean="0">
                  <a:solidFill>
                    <a:srgbClr val="0070C0"/>
                  </a:solidFill>
                </a:rPr>
                <a:t>Phương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tiện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nghiên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cứu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:</a:t>
              </a:r>
            </a:p>
            <a:p>
              <a:pPr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Dàn </a:t>
              </a:r>
              <a:r>
                <a:rPr lang="vi-VN" sz="2400" dirty="0">
                  <a:solidFill>
                    <a:srgbClr val="0070C0"/>
                  </a:solidFill>
                </a:rPr>
                <a:t>phẫu thuật nội soi đồng bộ của hãng Karl </a:t>
              </a:r>
              <a:r>
                <a:rPr lang="vi-VN" sz="2400" dirty="0" smtClean="0">
                  <a:solidFill>
                    <a:srgbClr val="0070C0"/>
                  </a:solidFill>
                </a:rPr>
                <a:t>Storz</a:t>
              </a:r>
              <a:endParaRPr lang="en-US" sz="2400" dirty="0" smtClean="0">
                <a:solidFill>
                  <a:srgbClr val="0070C0"/>
                </a:solidFill>
              </a:endParaRPr>
            </a:p>
            <a:p>
              <a:pPr algn="just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Bộ </a:t>
              </a:r>
              <a:r>
                <a:rPr lang="vi-VN" sz="2400" dirty="0">
                  <a:solidFill>
                    <a:srgbClr val="0070C0"/>
                  </a:solidFill>
                </a:rPr>
                <a:t>dụng cụ phẫu thuật nội </a:t>
              </a:r>
              <a:r>
                <a:rPr lang="vi-VN" sz="2400" dirty="0" smtClean="0">
                  <a:solidFill>
                    <a:srgbClr val="0070C0"/>
                  </a:solidFill>
                </a:rPr>
                <a:t>soi.</a:t>
              </a:r>
              <a:endParaRPr lang="en-US" sz="2400" dirty="0" smtClean="0">
                <a:solidFill>
                  <a:srgbClr val="0070C0"/>
                </a:solidFill>
              </a:endParaRPr>
            </a:p>
            <a:p>
              <a:pPr algn="just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vi-VN" sz="2400" dirty="0" smtClean="0">
                  <a:solidFill>
                    <a:srgbClr val="0070C0"/>
                  </a:solidFill>
                </a:rPr>
                <a:t>Bộ </a:t>
              </a:r>
              <a:r>
                <a:rPr lang="vi-VN" sz="2400" dirty="0">
                  <a:solidFill>
                    <a:srgbClr val="0070C0"/>
                  </a:solidFill>
                </a:rPr>
                <a:t>dụng cụ phẫu thuật </a:t>
              </a:r>
              <a:r>
                <a:rPr lang="vi-VN" sz="2400" dirty="0" smtClean="0">
                  <a:solidFill>
                    <a:srgbClr val="0070C0"/>
                  </a:solidFill>
                </a:rPr>
                <a:t>mở.</a:t>
              </a:r>
              <a:endParaRPr lang="vi-VN" sz="2400" dirty="0">
                <a:solidFill>
                  <a:srgbClr val="0070C0"/>
                </a:solidFill>
              </a:endParaRPr>
            </a:p>
            <a:p>
              <a:pPr eaLnBrk="0" hangingPunct="0">
                <a:lnSpc>
                  <a:spcPct val="13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2400" b="1" dirty="0" err="1" smtClean="0">
                  <a:solidFill>
                    <a:srgbClr val="0070C0"/>
                  </a:solidFill>
                </a:rPr>
                <a:t>Xử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lý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số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liệu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: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vi-VN" sz="2400" dirty="0" smtClean="0">
                  <a:solidFill>
                    <a:srgbClr val="0070C0"/>
                  </a:solidFill>
                </a:rPr>
                <a:t>Số </a:t>
              </a:r>
              <a:r>
                <a:rPr lang="vi-VN" sz="2400" dirty="0">
                  <a:solidFill>
                    <a:srgbClr val="0070C0"/>
                  </a:solidFill>
                </a:rPr>
                <a:t>liệu được xử bằng </a:t>
              </a:r>
              <a:r>
                <a:rPr lang="en-US" sz="2400" dirty="0" smtClean="0">
                  <a:solidFill>
                    <a:srgbClr val="0070C0"/>
                  </a:solidFill>
                </a:rPr>
                <a:t>PM </a:t>
              </a:r>
              <a:r>
                <a:rPr lang="vi-VN" sz="2400" dirty="0" smtClean="0">
                  <a:solidFill>
                    <a:srgbClr val="0070C0"/>
                  </a:solidFill>
                </a:rPr>
                <a:t>SPSS 16.0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vi-VN" sz="2400" dirty="0" smtClean="0">
                  <a:solidFill>
                    <a:srgbClr val="0070C0"/>
                  </a:solidFill>
                </a:rPr>
                <a:t>Windows</a:t>
              </a:r>
              <a:r>
                <a:rPr lang="en-US" sz="24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GB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28600" y="609601"/>
            <a:ext cx="8686800" cy="6096000"/>
            <a:chOff x="3828067" y="1194992"/>
            <a:chExt cx="5030671" cy="5523877"/>
          </a:xfrm>
        </p:grpSpPr>
        <p:sp>
          <p:nvSpPr>
            <p:cNvPr id="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4342" name="AutoShape 9"/>
            <p:cNvSpPr>
              <a:spLocks noChangeArrowheads="1"/>
            </p:cNvSpPr>
            <p:nvPr/>
          </p:nvSpPr>
          <p:spPr bwMode="gray">
            <a:xfrm>
              <a:off x="4634335" y="1214353"/>
              <a:ext cx="3362055" cy="4616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3" name="AutoShape 10"/>
            <p:cNvSpPr>
              <a:spLocks noChangeArrowheads="1"/>
            </p:cNvSpPr>
            <p:nvPr/>
          </p:nvSpPr>
          <p:spPr bwMode="gray">
            <a:xfrm flipH="1">
              <a:off x="7547850" y="1357457"/>
              <a:ext cx="149131" cy="200381"/>
            </a:xfrm>
            <a:prstGeom prst="octagon">
              <a:avLst>
                <a:gd name="adj" fmla="val 29287"/>
              </a:avLst>
            </a:prstGeom>
            <a:solidFill>
              <a:srgbClr val="F1D08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4343" name="AutoShape 11"/>
            <p:cNvSpPr>
              <a:spLocks noChangeArrowheads="1"/>
            </p:cNvSpPr>
            <p:nvPr/>
          </p:nvSpPr>
          <p:spPr bwMode="gray">
            <a:xfrm flipH="1">
              <a:off x="4948483" y="1357457"/>
              <a:ext cx="145890" cy="200381"/>
            </a:xfrm>
            <a:prstGeom prst="octagon">
              <a:avLst>
                <a:gd name="adj" fmla="val 29287"/>
              </a:avLst>
            </a:prstGeom>
            <a:solidFill>
              <a:srgbClr val="F1D08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4344" name="Text Box 20"/>
            <p:cNvSpPr txBox="1">
              <a:spLocks noChangeArrowheads="1"/>
            </p:cNvSpPr>
            <p:nvPr/>
          </p:nvSpPr>
          <p:spPr bwMode="gray">
            <a:xfrm>
              <a:off x="4903667" y="1194992"/>
              <a:ext cx="2823450" cy="4908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PHƯƠNG PHÁP</a:t>
              </a:r>
            </a:p>
          </p:txBody>
        </p:sp>
      </p:grpSp>
      <p:sp>
        <p:nvSpPr>
          <p:cNvPr id="14340" name="Rectangle 23"/>
          <p:cNvSpPr>
            <a:spLocks noChangeArrowheads="1"/>
          </p:cNvSpPr>
          <p:nvPr/>
        </p:nvSpPr>
        <p:spPr bwMode="auto">
          <a:xfrm>
            <a:off x="0" y="146050"/>
            <a:ext cx="9144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 TƯỢNG VÀ PHƯƠNG PHÁP NGHIÊN CỨU</a:t>
            </a:r>
            <a:endParaRPr lang="en-US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IEUAM\Downloads\IMG-4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890" y="1178169"/>
            <a:ext cx="3943350" cy="5468815"/>
          </a:xfrm>
          <a:prstGeom prst="rect">
            <a:avLst/>
          </a:prstGeom>
          <a:noFill/>
        </p:spPr>
      </p:pic>
      <p:pic>
        <p:nvPicPr>
          <p:cNvPr id="1029" name="Picture 5" descr="C:\Users\SIEUAM\Downloads\IMG-4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026246" y="3455400"/>
            <a:ext cx="2954264" cy="3429002"/>
          </a:xfrm>
          <a:prstGeom prst="rect">
            <a:avLst/>
          </a:prstGeom>
          <a:noFill/>
        </p:spPr>
      </p:pic>
      <p:pic>
        <p:nvPicPr>
          <p:cNvPr id="1030" name="Picture 6" descr="C:\Users\SIEUAM\Downloads\IMG-45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4738" y="1166446"/>
            <a:ext cx="3430270" cy="2493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609600"/>
            <a:ext cx="8686800" cy="5971167"/>
            <a:chOff x="3828067" y="1117004"/>
            <a:chExt cx="5030671" cy="5601865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6" name="Text Box 20"/>
            <p:cNvSpPr txBox="1">
              <a:spLocks noChangeArrowheads="1"/>
            </p:cNvSpPr>
            <p:nvPr/>
          </p:nvSpPr>
          <p:spPr bwMode="gray">
            <a:xfrm>
              <a:off x="4903666" y="1117004"/>
              <a:ext cx="2895983" cy="779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fr-FR" sz="2800" b="1" dirty="0" err="1" smtClean="0">
                  <a:solidFill>
                    <a:srgbClr val="FFFF00"/>
                  </a:solidFill>
                </a:rPr>
                <a:t>Đặc</a:t>
              </a:r>
              <a:r>
                <a:rPr lang="fr-FR" sz="2800" b="1" dirty="0" smtClean="0">
                  <a:solidFill>
                    <a:srgbClr val="FFFF00"/>
                  </a:solidFill>
                </a:rPr>
                <a:t> </a:t>
              </a:r>
              <a:r>
                <a:rPr lang="fr-FR" sz="2800" b="1" dirty="0" err="1" smtClean="0">
                  <a:solidFill>
                    <a:srgbClr val="FFFF00"/>
                  </a:solidFill>
                </a:rPr>
                <a:t>điểm</a:t>
              </a:r>
              <a:r>
                <a:rPr lang="fr-FR" sz="2800" b="1" dirty="0" smtClean="0">
                  <a:solidFill>
                    <a:srgbClr val="FFFF00"/>
                  </a:solidFill>
                </a:rPr>
                <a:t> </a:t>
              </a:r>
              <a:r>
                <a:rPr lang="fr-FR" sz="2800" b="1" dirty="0" err="1" smtClean="0">
                  <a:solidFill>
                    <a:srgbClr val="FFFF00"/>
                  </a:solidFill>
                </a:rPr>
                <a:t>chung</a:t>
              </a:r>
              <a:r>
                <a:rPr lang="fr-FR" sz="2800" b="1" dirty="0" smtClean="0">
                  <a:solidFill>
                    <a:srgbClr val="FFFF00"/>
                  </a:solidFill>
                </a:rPr>
                <a:t> </a:t>
              </a:r>
            </a:p>
            <a:p>
              <a:pPr algn="ctr"/>
              <a:r>
                <a:rPr lang="fr-FR" sz="2000" b="1" dirty="0" smtClean="0">
                  <a:solidFill>
                    <a:srgbClr val="FFFF00"/>
                  </a:solidFill>
                </a:rPr>
                <a:t>( 172TH – 10 </a:t>
              </a:r>
              <a:r>
                <a:rPr lang="fr-FR" sz="2000" b="1" dirty="0" err="1" smtClean="0">
                  <a:solidFill>
                    <a:srgbClr val="FFFF00"/>
                  </a:solidFill>
                </a:rPr>
                <a:t>năm</a:t>
              </a:r>
              <a:r>
                <a:rPr lang="fr-FR" sz="2000" b="1" dirty="0" smtClean="0">
                  <a:solidFill>
                    <a:srgbClr val="FFFF00"/>
                  </a:solidFill>
                </a:rPr>
                <a:t>)</a:t>
              </a:r>
              <a:endParaRPr lang="en-GB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50130" y="2018383"/>
              <a:ext cx="4967467" cy="1819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Char char="-"/>
              </a:pPr>
              <a:r>
                <a:rPr lang="en-US" sz="2400" dirty="0" smtClean="0">
                  <a:solidFill>
                    <a:schemeClr val="tx2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Tuổi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trung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bình</a:t>
              </a:r>
              <a:r>
                <a:rPr lang="en-US" sz="2400" dirty="0" smtClean="0">
                  <a:solidFill>
                    <a:srgbClr val="0070C0"/>
                  </a:solidFill>
                </a:rPr>
                <a:t> 43 ± 16 (16 - 85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tuổi</a:t>
              </a:r>
              <a:r>
                <a:rPr lang="en-US" sz="2400" dirty="0" smtClean="0">
                  <a:solidFill>
                    <a:srgbClr val="0070C0"/>
                  </a:solidFill>
                </a:rPr>
                <a:t>)</a:t>
              </a:r>
            </a:p>
            <a:p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Thời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gian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mắc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bệnh</a:t>
              </a:r>
              <a:r>
                <a:rPr lang="en-US" sz="2400" dirty="0" smtClean="0">
                  <a:solidFill>
                    <a:srgbClr val="0070C0"/>
                  </a:solidFill>
                </a:rPr>
                <a:t> TB 21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tháng</a:t>
              </a:r>
              <a:r>
                <a:rPr lang="en-US" sz="2400" dirty="0" smtClean="0">
                  <a:solidFill>
                    <a:srgbClr val="0070C0"/>
                  </a:solidFill>
                </a:rPr>
                <a:t> (01 - 204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tháng</a:t>
              </a:r>
              <a:r>
                <a:rPr lang="en-US" sz="2400" dirty="0" smtClean="0">
                  <a:solidFill>
                    <a:srgbClr val="0070C0"/>
                  </a:solidFill>
                </a:rPr>
                <a:t>)</a:t>
              </a:r>
            </a:p>
            <a:p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Tiền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sử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nội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khoa</a:t>
              </a:r>
              <a:r>
                <a:rPr lang="en-US" sz="2400" dirty="0" smtClean="0">
                  <a:solidFill>
                    <a:srgbClr val="0070C0"/>
                  </a:solidFill>
                </a:rPr>
                <a:t>: TM 1.7%; Lao: 0.6%;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áp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xe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lách</a:t>
              </a:r>
              <a:r>
                <a:rPr lang="en-US" sz="2400" dirty="0" smtClean="0">
                  <a:solidFill>
                    <a:srgbClr val="0070C0"/>
                  </a:solidFill>
                </a:rPr>
                <a:t>: 0.6%.</a:t>
              </a:r>
            </a:p>
            <a:p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Tiền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sử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đã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mỗ</a:t>
              </a:r>
              <a:r>
                <a:rPr lang="en-US" sz="2400" dirty="0" smtClean="0">
                  <a:solidFill>
                    <a:srgbClr val="0070C0"/>
                  </a:solidFill>
                </a:rPr>
                <a:t> TVB:3 BN # 1.7% (1 BN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mỗ</a:t>
              </a:r>
              <a:r>
                <a:rPr lang="en-US" sz="2400" dirty="0" smtClean="0">
                  <a:solidFill>
                    <a:srgbClr val="0070C0"/>
                  </a:solidFill>
                </a:rPr>
                <a:t> NS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bên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đối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diện</a:t>
              </a:r>
              <a:r>
                <a:rPr lang="en-US" sz="2400" dirty="0" smtClean="0">
                  <a:solidFill>
                    <a:srgbClr val="0070C0"/>
                  </a:solidFill>
                </a:rPr>
                <a:t>)</a:t>
              </a:r>
            </a:p>
            <a:p>
              <a:r>
                <a:rPr lang="en-US" sz="2400" dirty="0" smtClean="0">
                  <a:solidFill>
                    <a:srgbClr val="0070C0"/>
                  </a:solidFill>
                </a:rPr>
                <a:t>-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Giới</a:t>
              </a:r>
              <a:r>
                <a:rPr lang="en-US" sz="2400" dirty="0" smtClean="0">
                  <a:solidFill>
                    <a:srgbClr val="0070C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70C0"/>
                  </a:solidFill>
                </a:rPr>
                <a:t>tính</a:t>
              </a:r>
              <a:r>
                <a:rPr lang="en-US" sz="2400" dirty="0" smtClean="0">
                  <a:solidFill>
                    <a:srgbClr val="0070C0"/>
                  </a:solidFill>
                </a:rPr>
                <a:t>: N</a:t>
              </a:r>
              <a:r>
                <a:rPr lang="pl-PL" sz="2400" dirty="0" smtClean="0">
                  <a:solidFill>
                    <a:srgbClr val="0070C0"/>
                  </a:solidFill>
                </a:rPr>
                <a:t>am </a:t>
              </a:r>
              <a:r>
                <a:rPr lang="pl-PL" sz="2400" dirty="0">
                  <a:solidFill>
                    <a:srgbClr val="0070C0"/>
                  </a:solidFill>
                </a:rPr>
                <a:t>170 BN (</a:t>
              </a:r>
              <a:r>
                <a:rPr lang="pl-PL" sz="2400" dirty="0" smtClean="0">
                  <a:solidFill>
                    <a:srgbClr val="0070C0"/>
                  </a:solidFill>
                </a:rPr>
                <a:t>98</a:t>
              </a:r>
              <a:r>
                <a:rPr lang="en-US" sz="2400" dirty="0" smtClean="0">
                  <a:solidFill>
                    <a:srgbClr val="0070C0"/>
                  </a:solidFill>
                </a:rPr>
                <a:t>.</a:t>
              </a:r>
              <a:r>
                <a:rPr lang="pl-PL" sz="2400" dirty="0" smtClean="0">
                  <a:solidFill>
                    <a:srgbClr val="0070C0"/>
                  </a:solidFill>
                </a:rPr>
                <a:t>8</a:t>
              </a:r>
              <a:r>
                <a:rPr lang="pl-PL" sz="2400" dirty="0">
                  <a:solidFill>
                    <a:srgbClr val="0070C0"/>
                  </a:solidFill>
                </a:rPr>
                <a:t>%); nữ 2 BN (</a:t>
              </a:r>
              <a:r>
                <a:rPr lang="pl-PL" sz="2400" dirty="0" smtClean="0">
                  <a:solidFill>
                    <a:srgbClr val="0070C0"/>
                  </a:solidFill>
                </a:rPr>
                <a:t>1</a:t>
              </a:r>
              <a:r>
                <a:rPr lang="en-US" sz="2400" dirty="0" smtClean="0">
                  <a:solidFill>
                    <a:srgbClr val="0070C0"/>
                  </a:solidFill>
                </a:rPr>
                <a:t>.</a:t>
              </a:r>
              <a:r>
                <a:rPr lang="pl-PL" sz="2400" dirty="0" smtClean="0">
                  <a:solidFill>
                    <a:srgbClr val="0070C0"/>
                  </a:solidFill>
                </a:rPr>
                <a:t>2</a:t>
              </a:r>
              <a:r>
                <a:rPr lang="pl-PL" sz="2400" dirty="0">
                  <a:solidFill>
                    <a:srgbClr val="0070C0"/>
                  </a:solidFill>
                </a:rPr>
                <a:t>%)</a:t>
              </a:r>
              <a:endParaRPr lang="en-US" sz="24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0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296108"/>
              </p:ext>
            </p:extLst>
          </p:nvPr>
        </p:nvGraphicFramePr>
        <p:xfrm>
          <a:off x="299640" y="3570844"/>
          <a:ext cx="8544720" cy="3007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6960">
                  <a:extLst>
                    <a:ext uri="{9D8B030D-6E8A-4147-A177-3AD203B41FA5}">
                      <a16:colId xmlns:a16="http://schemas.microsoft.com/office/drawing/2014/main" val="180274658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312904384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625515059"/>
                    </a:ext>
                  </a:extLst>
                </a:gridCol>
                <a:gridCol w="1605360">
                  <a:extLst>
                    <a:ext uri="{9D8B030D-6E8A-4147-A177-3AD203B41FA5}">
                      <a16:colId xmlns:a16="http://schemas.microsoft.com/office/drawing/2014/main" val="1086813839"/>
                    </a:ext>
                  </a:extLst>
                </a:gridCol>
              </a:tblGrid>
              <a:tr h="5533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BN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Tỷ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lệ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1382959"/>
                  </a:ext>
                </a:extLst>
              </a:tr>
              <a:tr h="19368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Đỗ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1]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Vũ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Ngọc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3]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Phước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5]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Trần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Tuấn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6]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Alberto 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Meyer [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7]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Guangbo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9]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54.3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63.3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85.3%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96.7%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98.8%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201903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457200"/>
            <a:ext cx="8686800" cy="6400800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6" name="Text Box 20"/>
            <p:cNvSpPr txBox="1">
              <a:spLocks noChangeArrowheads="1"/>
            </p:cNvSpPr>
            <p:nvPr/>
          </p:nvSpPr>
          <p:spPr bwMode="gray">
            <a:xfrm>
              <a:off x="4895411" y="1326358"/>
              <a:ext cx="2895983" cy="490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fr-FR" sz="2800" b="1" dirty="0" err="1" smtClean="0">
                  <a:solidFill>
                    <a:srgbClr val="FFFF00"/>
                  </a:solidFill>
                </a:rPr>
                <a:t>Đặc</a:t>
              </a:r>
              <a:r>
                <a:rPr lang="fr-FR" sz="2800" b="1" dirty="0" smtClean="0">
                  <a:solidFill>
                    <a:srgbClr val="FFFF00"/>
                  </a:solidFill>
                </a:rPr>
                <a:t> </a:t>
              </a:r>
              <a:r>
                <a:rPr lang="fr-FR" sz="2800" b="1" dirty="0" err="1" smtClean="0">
                  <a:solidFill>
                    <a:srgbClr val="FFFF00"/>
                  </a:solidFill>
                </a:rPr>
                <a:t>điểm</a:t>
              </a:r>
              <a:r>
                <a:rPr lang="fr-FR" sz="2800" b="1" dirty="0" smtClean="0">
                  <a:solidFill>
                    <a:srgbClr val="FFFF00"/>
                  </a:solidFill>
                </a:rPr>
                <a:t> </a:t>
              </a:r>
              <a:r>
                <a:rPr lang="fr-FR" sz="2800" b="1" dirty="0" err="1" smtClean="0">
                  <a:solidFill>
                    <a:srgbClr val="FFFF00"/>
                  </a:solidFill>
                </a:rPr>
                <a:t>chung</a:t>
              </a:r>
              <a:endParaRPr lang="en-GB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371600" y="-91023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8190" y="1506415"/>
            <a:ext cx="83923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- </a:t>
            </a:r>
            <a:r>
              <a:rPr lang="en-US" sz="2400" b="1" dirty="0" err="1" smtClean="0">
                <a:solidFill>
                  <a:srgbClr val="FF0000"/>
                </a:solidFill>
              </a:rPr>
              <a:t>Về</a:t>
            </a:r>
            <a:r>
              <a:rPr lang="en-US" sz="2400" b="1" dirty="0" smtClean="0">
                <a:solidFill>
                  <a:srgbClr val="FF0000"/>
                </a:solidFill>
              </a:rPr>
              <a:t> BMI: </a:t>
            </a:r>
            <a:r>
              <a:rPr lang="en-US" sz="2400" dirty="0" smtClean="0">
                <a:solidFill>
                  <a:srgbClr val="0070C0"/>
                </a:solidFill>
              </a:rPr>
              <a:t>Theo n/c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Đỗ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Văn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Chiều</a:t>
            </a:r>
            <a:r>
              <a:rPr lang="en-US" sz="2400" dirty="0">
                <a:solidFill>
                  <a:srgbClr val="0070C0"/>
                </a:solidFill>
              </a:rPr>
              <a:t> [1], BN </a:t>
            </a:r>
            <a:r>
              <a:rPr lang="en-US" sz="2400" dirty="0" err="1">
                <a:solidFill>
                  <a:srgbClr val="0070C0"/>
                </a:solidFill>
              </a:rPr>
              <a:t>thừa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cân</a:t>
            </a:r>
            <a:r>
              <a:rPr lang="en-US" sz="2400" dirty="0">
                <a:solidFill>
                  <a:srgbClr val="0070C0"/>
                </a:solidFill>
              </a:rPr>
              <a:t> (</a:t>
            </a:r>
            <a:r>
              <a:rPr lang="en-US" sz="2400" dirty="0" err="1">
                <a:solidFill>
                  <a:srgbClr val="0070C0"/>
                </a:solidFill>
              </a:rPr>
              <a:t>chỉ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số</a:t>
            </a:r>
            <a:r>
              <a:rPr lang="en-US" sz="2400" dirty="0">
                <a:solidFill>
                  <a:srgbClr val="0070C0"/>
                </a:solidFill>
              </a:rPr>
              <a:t> BMI ≥ 25) </a:t>
            </a:r>
            <a:r>
              <a:rPr lang="en-US" sz="2400" dirty="0" err="1">
                <a:solidFill>
                  <a:srgbClr val="0070C0"/>
                </a:solidFill>
              </a:rPr>
              <a:t>chiếm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tỉ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lệ</a:t>
            </a:r>
            <a:r>
              <a:rPr lang="en-US" sz="2400" dirty="0">
                <a:solidFill>
                  <a:srgbClr val="0070C0"/>
                </a:solidFill>
              </a:rPr>
              <a:t> 26.1</a:t>
            </a:r>
            <a:r>
              <a:rPr lang="en-US" sz="2400" dirty="0" smtClean="0">
                <a:solidFill>
                  <a:srgbClr val="0070C0"/>
                </a:solidFill>
              </a:rPr>
              <a:t>%, </a:t>
            </a:r>
            <a:r>
              <a:rPr lang="en-US" sz="2400" dirty="0" err="1" smtClean="0">
                <a:solidFill>
                  <a:srgbClr val="0070C0"/>
                </a:solidFill>
              </a:rPr>
              <a:t>còn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theo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Vũ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Ngọc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Hà</a:t>
            </a:r>
            <a:r>
              <a:rPr lang="en-US" sz="2400" dirty="0">
                <a:solidFill>
                  <a:srgbClr val="0070C0"/>
                </a:solidFill>
              </a:rPr>
              <a:t> [3] BN </a:t>
            </a:r>
            <a:r>
              <a:rPr lang="en-US" sz="2400" dirty="0" err="1">
                <a:solidFill>
                  <a:srgbClr val="0070C0"/>
                </a:solidFill>
              </a:rPr>
              <a:t>thừa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cân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chiêm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tỉ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lệ</a:t>
            </a:r>
            <a:r>
              <a:rPr lang="en-US" sz="2400" dirty="0">
                <a:solidFill>
                  <a:srgbClr val="0070C0"/>
                </a:solidFill>
              </a:rPr>
              <a:t> 3.2%. </a:t>
            </a:r>
            <a:r>
              <a:rPr lang="en-US" sz="2400" dirty="0" smtClean="0">
                <a:solidFill>
                  <a:srgbClr val="0070C0"/>
                </a:solidFill>
              </a:rPr>
              <a:t>N/c </a:t>
            </a:r>
            <a:r>
              <a:rPr lang="en-US" sz="2400" dirty="0" err="1" smtClean="0">
                <a:solidFill>
                  <a:srgbClr val="0070C0"/>
                </a:solidFill>
              </a:rPr>
              <a:t>chúng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tôi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BMI </a:t>
            </a:r>
            <a:r>
              <a:rPr lang="en-US" sz="2400" dirty="0" smtClean="0">
                <a:solidFill>
                  <a:srgbClr val="0070C0"/>
                </a:solidFill>
              </a:rPr>
              <a:t>TB </a:t>
            </a:r>
            <a:r>
              <a:rPr lang="en-US" sz="2400" dirty="0" err="1" smtClean="0">
                <a:solidFill>
                  <a:srgbClr val="0070C0"/>
                </a:solidFill>
              </a:rPr>
              <a:t>là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21,5 </a:t>
            </a:r>
            <a:r>
              <a:rPr lang="en-US" sz="2400" dirty="0" smtClean="0">
                <a:solidFill>
                  <a:srgbClr val="0070C0"/>
                </a:solidFill>
              </a:rPr>
              <a:t>(</a:t>
            </a:r>
            <a:r>
              <a:rPr lang="en-US" sz="2400" dirty="0">
                <a:solidFill>
                  <a:srgbClr val="0070C0"/>
                </a:solidFill>
              </a:rPr>
              <a:t>BN </a:t>
            </a:r>
            <a:r>
              <a:rPr lang="en-US" sz="2400" dirty="0" err="1">
                <a:solidFill>
                  <a:srgbClr val="0070C0"/>
                </a:solidFill>
              </a:rPr>
              <a:t>thừa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cân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chiếm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tỉ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lệ</a:t>
            </a:r>
            <a:r>
              <a:rPr lang="en-US" sz="2400" dirty="0">
                <a:solidFill>
                  <a:srgbClr val="0070C0"/>
                </a:solidFill>
              </a:rPr>
              <a:t> 6.4%). </a:t>
            </a:r>
            <a:endParaRPr lang="en-US" sz="2400" dirty="0" smtClean="0">
              <a:solidFill>
                <a:srgbClr val="0070C0"/>
              </a:solidFill>
            </a:endParaRPr>
          </a:p>
          <a:p>
            <a:pPr algn="just"/>
            <a:r>
              <a:rPr lang="en-US" sz="2400" b="1" i="1" dirty="0" smtClean="0">
                <a:solidFill>
                  <a:srgbClr val="FF0000"/>
                </a:solidFill>
              </a:rPr>
              <a:t>-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Về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thời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gian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mắc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bệnh</a:t>
            </a:r>
            <a:r>
              <a:rPr lang="en-US" sz="2400" b="1" i="1" dirty="0" smtClean="0">
                <a:solidFill>
                  <a:srgbClr val="FF0000"/>
                </a:solidFill>
              </a:rPr>
              <a:t>: </a:t>
            </a:r>
            <a:r>
              <a:rPr lang="en-US" sz="2400" dirty="0" err="1" smtClean="0">
                <a:solidFill>
                  <a:srgbClr val="0070C0"/>
                </a:solidFill>
              </a:rPr>
              <a:t>Số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BN </a:t>
            </a:r>
            <a:r>
              <a:rPr lang="en-US" sz="2400" dirty="0" err="1">
                <a:solidFill>
                  <a:srgbClr val="0070C0"/>
                </a:solidFill>
              </a:rPr>
              <a:t>mắc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bệnh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thoát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bẹn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dưới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một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năm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theo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nghiên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cứu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Đỗ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Văn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Chiều</a:t>
            </a:r>
            <a:r>
              <a:rPr lang="en-US" sz="2400" dirty="0">
                <a:solidFill>
                  <a:srgbClr val="0070C0"/>
                </a:solidFill>
              </a:rPr>
              <a:t> [1] </a:t>
            </a:r>
            <a:r>
              <a:rPr lang="en-US" sz="2400" dirty="0" err="1">
                <a:solidFill>
                  <a:srgbClr val="0070C0"/>
                </a:solidFill>
              </a:rPr>
              <a:t>chiếm</a:t>
            </a:r>
            <a:r>
              <a:rPr lang="en-US" sz="2400" dirty="0">
                <a:solidFill>
                  <a:srgbClr val="0070C0"/>
                </a:solidFill>
              </a:rPr>
              <a:t> 58%. </a:t>
            </a:r>
            <a:r>
              <a:rPr lang="en-US" sz="2400" dirty="0" err="1">
                <a:solidFill>
                  <a:srgbClr val="0070C0"/>
                </a:solidFill>
              </a:rPr>
              <a:t>Nghiên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cứu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chúng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tôi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tỉ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lệ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BN </a:t>
            </a:r>
            <a:r>
              <a:rPr lang="en-US" sz="2400" dirty="0" err="1" smtClean="0">
                <a:solidFill>
                  <a:srgbClr val="0070C0"/>
                </a:solidFill>
              </a:rPr>
              <a:t>đến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điều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thoát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bẹn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trước</a:t>
            </a:r>
            <a:r>
              <a:rPr lang="en-US" sz="2400" dirty="0">
                <a:solidFill>
                  <a:srgbClr val="0070C0"/>
                </a:solidFill>
              </a:rPr>
              <a:t> 1 </a:t>
            </a:r>
            <a:r>
              <a:rPr lang="en-US" sz="2400" dirty="0" err="1">
                <a:solidFill>
                  <a:srgbClr val="0070C0"/>
                </a:solidFill>
              </a:rPr>
              <a:t>năm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chiếm</a:t>
            </a:r>
            <a:r>
              <a:rPr lang="en-US" sz="2400" dirty="0">
                <a:solidFill>
                  <a:srgbClr val="0070C0"/>
                </a:solidFill>
              </a:rPr>
              <a:t> 52,9 %, </a:t>
            </a:r>
            <a:r>
              <a:rPr lang="en-US" sz="2400" dirty="0" err="1">
                <a:solidFill>
                  <a:srgbClr val="0070C0"/>
                </a:solidFill>
              </a:rPr>
              <a:t>điều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này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chứng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tỏ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xu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hướng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BN </a:t>
            </a:r>
            <a:r>
              <a:rPr lang="en-US" sz="2400" dirty="0" err="1" smtClean="0">
                <a:solidFill>
                  <a:srgbClr val="0070C0"/>
                </a:solidFill>
              </a:rPr>
              <a:t>đến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khám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bệnh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để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được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điều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sớm</a:t>
            </a:r>
            <a:r>
              <a:rPr lang="en-US" sz="2400" dirty="0">
                <a:solidFill>
                  <a:srgbClr val="0070C0"/>
                </a:solidFill>
              </a:rPr>
              <a:t>.</a:t>
            </a: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- </a:t>
            </a:r>
            <a:r>
              <a:rPr lang="en-US" sz="2400" b="1" dirty="0" err="1" smtClean="0">
                <a:solidFill>
                  <a:srgbClr val="FF0000"/>
                </a:solidFill>
              </a:rPr>
              <a:t>Về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Đường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túi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vị</a:t>
            </a:r>
            <a:r>
              <a:rPr lang="en-US" sz="2400" b="1" dirty="0" smtClean="0">
                <a:solidFill>
                  <a:srgbClr val="FF0000"/>
                </a:solidFill>
              </a:rPr>
              <a:t>: </a:t>
            </a:r>
            <a:r>
              <a:rPr lang="en-US" sz="2400" dirty="0" smtClean="0">
                <a:solidFill>
                  <a:srgbClr val="0070C0"/>
                </a:solidFill>
              </a:rPr>
              <a:t>NC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Nguyễn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Văn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Phước</a:t>
            </a:r>
            <a:r>
              <a:rPr lang="en-US" sz="2400" dirty="0">
                <a:solidFill>
                  <a:srgbClr val="0070C0"/>
                </a:solidFill>
              </a:rPr>
              <a:t> [5], </a:t>
            </a:r>
            <a:r>
              <a:rPr lang="en-US" sz="2400" dirty="0" err="1">
                <a:solidFill>
                  <a:srgbClr val="0070C0"/>
                </a:solidFill>
              </a:rPr>
              <a:t>đường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kính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túi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thoát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TB </a:t>
            </a:r>
            <a:r>
              <a:rPr lang="en-US" sz="2400" dirty="0" err="1" smtClean="0">
                <a:solidFill>
                  <a:srgbClr val="0070C0"/>
                </a:solidFill>
              </a:rPr>
              <a:t>là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3.2 cm (2-9 cm), </a:t>
            </a:r>
            <a:r>
              <a:rPr lang="en-US" sz="2400" dirty="0" err="1">
                <a:solidFill>
                  <a:srgbClr val="0070C0"/>
                </a:solidFill>
              </a:rPr>
              <a:t>tương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đương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kết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quả</a:t>
            </a:r>
            <a:r>
              <a:rPr lang="en-US" sz="2400" dirty="0">
                <a:solidFill>
                  <a:srgbClr val="0070C0"/>
                </a:solidFill>
              </a:rPr>
              <a:t> NC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chúng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tôi</a:t>
            </a:r>
            <a:r>
              <a:rPr lang="en-US" sz="2400" dirty="0">
                <a:solidFill>
                  <a:srgbClr val="0070C0"/>
                </a:solidFill>
              </a:rPr>
              <a:t>: </a:t>
            </a:r>
            <a:r>
              <a:rPr lang="en-US" sz="2400" dirty="0" err="1">
                <a:solidFill>
                  <a:srgbClr val="0070C0"/>
                </a:solidFill>
              </a:rPr>
              <a:t>đường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kính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túi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thoát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TB </a:t>
            </a:r>
            <a:r>
              <a:rPr lang="en-US" sz="2400" dirty="0" err="1" smtClean="0">
                <a:solidFill>
                  <a:srgbClr val="0070C0"/>
                </a:solidFill>
              </a:rPr>
              <a:t>là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4,02 cm, </a:t>
            </a:r>
            <a:r>
              <a:rPr lang="en-US" sz="2400" dirty="0" err="1">
                <a:solidFill>
                  <a:srgbClr val="0070C0"/>
                </a:solidFill>
              </a:rPr>
              <a:t>nhưng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đường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kính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túi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thoát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vị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lớn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nhất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chỉ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là</a:t>
            </a:r>
            <a:r>
              <a:rPr lang="en-US" sz="2400" dirty="0">
                <a:solidFill>
                  <a:srgbClr val="0070C0"/>
                </a:solidFill>
              </a:rPr>
              <a:t> 10 cm </a:t>
            </a:r>
            <a:r>
              <a:rPr lang="en-US" sz="2400" dirty="0" err="1">
                <a:solidFill>
                  <a:srgbClr val="0070C0"/>
                </a:solidFill>
              </a:rPr>
              <a:t>và</a:t>
            </a:r>
            <a:r>
              <a:rPr lang="en-US" sz="2400" dirty="0">
                <a:solidFill>
                  <a:srgbClr val="0070C0"/>
                </a:solidFill>
              </a:rPr>
              <a:t> 69.2% BN </a:t>
            </a:r>
            <a:r>
              <a:rPr lang="en-US" sz="2400" dirty="0" err="1">
                <a:solidFill>
                  <a:srgbClr val="0070C0"/>
                </a:solidFill>
              </a:rPr>
              <a:t>có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đường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kính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túi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thoát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vị</a:t>
            </a:r>
            <a:r>
              <a:rPr lang="en-US" sz="2400" dirty="0">
                <a:solidFill>
                  <a:srgbClr val="0070C0"/>
                </a:solidFill>
              </a:rPr>
              <a:t> &lt; 5 cm</a:t>
            </a:r>
            <a:r>
              <a:rPr lang="en-US" sz="2400" dirty="0" smtClean="0">
                <a:solidFill>
                  <a:srgbClr val="0070C0"/>
                </a:solidFill>
              </a:rPr>
              <a:t>.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6" name="Text Box 20"/>
            <p:cNvSpPr txBox="1">
              <a:spLocks noChangeArrowheads="1"/>
            </p:cNvSpPr>
            <p:nvPr/>
          </p:nvSpPr>
          <p:spPr bwMode="gray">
            <a:xfrm>
              <a:off x="4622382" y="1326358"/>
              <a:ext cx="3385958" cy="43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FFFF00"/>
                  </a:solidFill>
                </a:rPr>
                <a:t>Đặc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</a:rPr>
                <a:t>điểm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</a:rPr>
                <a:t>thái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smtClean="0">
                  <a:solidFill>
                    <a:srgbClr val="FFFF00"/>
                  </a:solidFill>
                </a:rPr>
                <a:t>&amp; </a:t>
              </a:r>
              <a:r>
                <a:rPr lang="en-US" sz="2400" b="1" dirty="0" err="1">
                  <a:solidFill>
                    <a:srgbClr val="FFFF00"/>
                  </a:solidFill>
                </a:rPr>
                <a:t>phân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</a:rPr>
                <a:t>loại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</a:rPr>
                <a:t>thoát</a:t>
              </a:r>
              <a:r>
                <a:rPr lang="en-US" sz="2400" b="1" dirty="0">
                  <a:solidFill>
                    <a:srgbClr val="FFFF00"/>
                  </a:solidFill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</a:rPr>
                <a:t>vị</a:t>
              </a:r>
              <a:endParaRPr lang="en-GB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799566"/>
            <a:ext cx="4857750" cy="2495550"/>
          </a:xfrm>
          <a:prstGeom prst="rect">
            <a:avLst/>
          </a:prstGeom>
          <a:ln w="9525">
            <a:solidFill>
              <a:schemeClr val="accent1"/>
            </a:solidFill>
          </a:ln>
        </p:spPr>
      </p:pic>
      <p:pic>
        <p:nvPicPr>
          <p:cNvPr id="12" name="Pictur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4953000" y="4418284"/>
            <a:ext cx="3810000" cy="2160270"/>
          </a:xfrm>
          <a:prstGeom prst="rect">
            <a:avLst/>
          </a:prstGeom>
          <a:ln w="9525">
            <a:solidFill>
              <a:schemeClr val="accent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6082880" y="1776688"/>
            <a:ext cx="2045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Vị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vị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508070" y="5498419"/>
            <a:ext cx="144493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5343632" y="2222147"/>
            <a:ext cx="3524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Thoát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bên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phải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chiếm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ea typeface="Times New Roman" panose="02020603050405020304" pitchFamily="18" charset="0"/>
              </a:rPr>
              <a:t>54.7%,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thoát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bên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trái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chiếm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ea typeface="Times New Roman" panose="02020603050405020304" pitchFamily="18" charset="0"/>
              </a:rPr>
              <a:t>42%</a:t>
            </a:r>
            <a:r>
              <a:rPr lang="en-US" sz="2400" dirty="0"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4 </a:t>
            </a:r>
            <a:r>
              <a:rPr lang="en-US" sz="2400" dirty="0" smtClean="0">
                <a:solidFill>
                  <a:srgbClr val="0070C0"/>
                </a:solidFill>
                <a:ea typeface="Times New Roman" panose="02020603050405020304" pitchFamily="18" charset="0"/>
              </a:rPr>
              <a:t>BN </a:t>
            </a:r>
            <a:r>
              <a:rPr lang="en-US" sz="2400" dirty="0" err="1" smtClean="0">
                <a:solidFill>
                  <a:srgbClr val="0070C0"/>
                </a:solidFill>
                <a:ea typeface="Times New Roman" panose="02020603050405020304" pitchFamily="18" charset="0"/>
              </a:rPr>
              <a:t>thoát</a:t>
            </a:r>
            <a:r>
              <a:rPr lang="en-US" sz="2400" dirty="0" smtClean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bẹn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bên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chiếm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ea typeface="Times New Roman" panose="02020603050405020304" pitchFamily="18" charset="0"/>
              </a:rPr>
              <a:t>2.3%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6835" y="4812076"/>
            <a:ext cx="2978835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80340" algn="l"/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US" sz="2400" dirty="0" err="1" smtClean="0">
                <a:solidFill>
                  <a:srgbClr val="0070C0"/>
                </a:solidFill>
                <a:ea typeface="Times New Roman" panose="02020603050405020304" pitchFamily="18" charset="0"/>
              </a:rPr>
              <a:t>Thoát</a:t>
            </a:r>
            <a:r>
              <a:rPr lang="en-US" sz="2400" dirty="0" smtClean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ea typeface="Times New Roman" panose="02020603050405020304" pitchFamily="18" charset="0"/>
              </a:rPr>
              <a:t>bẹn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ea typeface="Times New Roman" panose="02020603050405020304" pitchFamily="18" charset="0"/>
              </a:rPr>
              <a:t>thể</a:t>
            </a:r>
            <a:r>
              <a:rPr lang="en-US" sz="2400" dirty="0" smtClean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gián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chiếm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rgbClr val="0070C0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ea typeface="Times New Roman" panose="02020603050405020304" pitchFamily="18" charset="0"/>
              </a:rPr>
              <a:t>64%</a:t>
            </a:r>
            <a:endParaRPr lang="en-US" sz="2400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238750" y="2007520"/>
            <a:ext cx="9144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761999"/>
            <a:ext cx="8686800" cy="5943601"/>
            <a:chOff x="3828067" y="1142865"/>
            <a:chExt cx="5030671" cy="5576004"/>
          </a:xfrm>
        </p:grpSpPr>
        <p:sp>
          <p:nvSpPr>
            <p:cNvPr id="27652" name="AutoShape 8"/>
            <p:cNvSpPr>
              <a:spLocks noChangeArrowheads="1"/>
            </p:cNvSpPr>
            <p:nvPr/>
          </p:nvSpPr>
          <p:spPr bwMode="auto">
            <a:xfrm>
              <a:off x="3828067" y="1453508"/>
              <a:ext cx="5030671" cy="526536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D791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gray">
            <a:xfrm>
              <a:off x="4622383" y="1142865"/>
              <a:ext cx="3385958" cy="8578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79133"/>
                </a:gs>
                <a:gs pos="100000">
                  <a:srgbClr val="6343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GB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endParaRPr>
            </a:p>
          </p:txBody>
        </p:sp>
        <p:sp>
          <p:nvSpPr>
            <p:cNvPr id="27657" name="Text Box 25"/>
            <p:cNvSpPr txBox="1">
              <a:spLocks noChangeArrowheads="1"/>
            </p:cNvSpPr>
            <p:nvPr/>
          </p:nvSpPr>
          <p:spPr bwMode="auto">
            <a:xfrm>
              <a:off x="3828067" y="2042751"/>
              <a:ext cx="4854156" cy="1472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400">
                  <a:solidFill>
                    <a:srgbClr val="0070C0"/>
                  </a:solidFill>
                </a:rPr>
                <a:t>- Thời gian phẫu thuật</a:t>
              </a:r>
            </a:p>
            <a:p>
              <a:r>
                <a:rPr lang="en-US" sz="2400" smtClean="0">
                  <a:solidFill>
                    <a:srgbClr val="0070C0"/>
                  </a:solidFill>
                </a:rPr>
                <a:t>+ </a:t>
              </a:r>
              <a:r>
                <a:rPr lang="en-US" sz="2400">
                  <a:solidFill>
                    <a:srgbClr val="0070C0"/>
                  </a:solidFill>
                </a:rPr>
                <a:t>Thời gian mổ trung bình: 87 ± 31 phút </a:t>
              </a:r>
            </a:p>
            <a:p>
              <a:r>
                <a:rPr lang="en-US" sz="2400" smtClean="0">
                  <a:solidFill>
                    <a:srgbClr val="0070C0"/>
                  </a:solidFill>
                </a:rPr>
                <a:t>+ </a:t>
              </a:r>
              <a:r>
                <a:rPr lang="en-US" sz="2400">
                  <a:solidFill>
                    <a:srgbClr val="0070C0"/>
                  </a:solidFill>
                </a:rPr>
                <a:t>Thời gian mổ ngắn nhất: 30 phút </a:t>
              </a:r>
            </a:p>
            <a:p>
              <a:r>
                <a:rPr lang="en-US" sz="2400" smtClean="0">
                  <a:solidFill>
                    <a:srgbClr val="0070C0"/>
                  </a:solidFill>
                </a:rPr>
                <a:t>+ </a:t>
              </a:r>
              <a:r>
                <a:rPr lang="en-US" sz="2400">
                  <a:solidFill>
                    <a:srgbClr val="0070C0"/>
                  </a:solidFill>
                </a:rPr>
                <a:t>Thời gian mổ dài nhất: 165 phút</a:t>
              </a:r>
            </a:p>
          </p:txBody>
        </p:sp>
      </p:grp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33950" y="110835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GB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GB" alt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BÀN LUẬN</a:t>
            </a:r>
            <a:endParaRPr lang="en-GB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301870" y="3343016"/>
            <a:ext cx="6096000" cy="3048000"/>
          </a:xfrm>
          <a:prstGeom prst="rect">
            <a:avLst/>
          </a:prstGeom>
          <a:ln w="9525">
            <a:solidFill>
              <a:schemeClr val="accent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6781800" y="4648200"/>
            <a:ext cx="21306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Nhóm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phẫu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thuật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397870" y="5074486"/>
            <a:ext cx="5334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20"/>
          <p:cNvSpPr txBox="1">
            <a:spLocks noChangeArrowheads="1"/>
          </p:cNvSpPr>
          <p:nvPr/>
        </p:nvSpPr>
        <p:spPr bwMode="gray">
          <a:xfrm>
            <a:off x="2071655" y="917285"/>
            <a:ext cx="5000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solidFill>
                  <a:srgbClr val="FFFF00"/>
                </a:solidFill>
              </a:rPr>
              <a:t>Đặc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điểm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phẫu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thuật</a:t>
            </a:r>
            <a:endParaRPr lang="en-GB" sz="3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9069</TotalTime>
  <Words>2375</Words>
  <Application>Microsoft Office PowerPoint</Application>
  <PresentationFormat>On-screen Show (4:3)</PresentationFormat>
  <Paragraphs>321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Aachen</vt:lpstr>
      <vt:lpstr>Arial</vt:lpstr>
      <vt:lpstr>Calibri</vt:lpstr>
      <vt:lpstr>Times New Roman</vt:lpstr>
      <vt:lpstr>TOHAMA</vt:lpstr>
      <vt:lpstr>Wingdings</vt:lpstr>
      <vt:lpstr>Office Theme</vt:lpstr>
      <vt:lpstr>ĐÁNH GIÁ KẾT QUẢ ĐIỀU TRỊ THOÁT VỊ BẸN BẰNG PTNS ĐẶT MẢNH GHÉP NGOÀI PHÚC MẠC TẠI BVĐKKV AG 2014 - 2023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TNC 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SOI OMC</dc:title>
  <dc:creator>TNC</dc:creator>
  <cp:lastModifiedBy>BS TAN HUY</cp:lastModifiedBy>
  <cp:revision>844</cp:revision>
  <dcterms:created xsi:type="dcterms:W3CDTF">2007-12-31T17:33:20Z</dcterms:created>
  <dcterms:modified xsi:type="dcterms:W3CDTF">2023-11-03T02:28:46Z</dcterms:modified>
</cp:coreProperties>
</file>