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notesMasterIdLst>
    <p:notesMasterId r:id="rId26"/>
  </p:notesMasterIdLst>
  <p:handoutMasterIdLst>
    <p:handoutMasterId r:id="rId27"/>
  </p:handoutMasterIdLst>
  <p:sldIdLst>
    <p:sldId id="256" r:id="rId2"/>
    <p:sldId id="311" r:id="rId3"/>
    <p:sldId id="283" r:id="rId4"/>
    <p:sldId id="291" r:id="rId5"/>
    <p:sldId id="292" r:id="rId6"/>
    <p:sldId id="293" r:id="rId7"/>
    <p:sldId id="294" r:id="rId8"/>
    <p:sldId id="295" r:id="rId9"/>
    <p:sldId id="296" r:id="rId10"/>
    <p:sldId id="297" r:id="rId11"/>
    <p:sldId id="309" r:id="rId12"/>
    <p:sldId id="298" r:id="rId13"/>
    <p:sldId id="299" r:id="rId14"/>
    <p:sldId id="300" r:id="rId15"/>
    <p:sldId id="301" r:id="rId16"/>
    <p:sldId id="302" r:id="rId17"/>
    <p:sldId id="305" r:id="rId18"/>
    <p:sldId id="304" r:id="rId19"/>
    <p:sldId id="306" r:id="rId20"/>
    <p:sldId id="307" r:id="rId21"/>
    <p:sldId id="308" r:id="rId22"/>
    <p:sldId id="310" r:id="rId23"/>
    <p:sldId id="313" r:id="rId24"/>
    <p:sldId id="312"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430A00-921D-4746-A2E1-2C78EE9DEBB2}" v="355" dt="2023-11-19T13:30:58.9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5" autoAdjust="0"/>
    <p:restoredTop sz="86437" autoAdjust="0"/>
  </p:normalViewPr>
  <p:slideViewPr>
    <p:cSldViewPr snapToGrid="0">
      <p:cViewPr varScale="1">
        <p:scale>
          <a:sx n="54" d="100"/>
          <a:sy n="54" d="100"/>
        </p:scale>
        <p:origin x="396" y="45"/>
      </p:cViewPr>
      <p:guideLst>
        <p:guide orient="horz" pos="2160"/>
        <p:guide pos="3840"/>
      </p:guideLst>
    </p:cSldViewPr>
  </p:slideViewPr>
  <p:outlineViewPr>
    <p:cViewPr>
      <p:scale>
        <a:sx n="33" d="100"/>
        <a:sy n="33" d="100"/>
      </p:scale>
      <p:origin x="0" y="-18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035644402367779E-2"/>
          <c:y val="0.19568964185265503"/>
          <c:w val="0.98964330483475071"/>
          <c:h val="0.79478695773675467"/>
        </c:manualLayout>
      </c:layout>
      <c:pie3DChart>
        <c:varyColors val="1"/>
        <c:ser>
          <c:idx val="0"/>
          <c:order val="0"/>
          <c:tx>
            <c:strRef>
              <c:f>Sheet1!$B$1</c:f>
              <c:strCache>
                <c:ptCount val="1"/>
                <c:pt idx="0">
                  <c:v>Column1</c:v>
                </c:pt>
              </c:strCache>
            </c:strRef>
          </c:tx>
          <c:explosion val="6"/>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A9A9-47BC-BAA6-F37761D79B2B}"/>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A9A9-47BC-BAA6-F37761D79B2B}"/>
              </c:ext>
            </c:extLst>
          </c:dPt>
          <c:dLbls>
            <c:dLbl>
              <c:idx val="0"/>
              <c:layout>
                <c:manualLayout>
                  <c:x val="-0.20565471416799"/>
                  <c:y val="-2.0355341258492398E-3"/>
                </c:manualLayout>
              </c:layout>
              <c:tx>
                <c:rich>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mn-lt"/>
                        <a:ea typeface="+mn-ea"/>
                        <a:cs typeface="+mn-cs"/>
                      </a:defRPr>
                    </a:pPr>
                    <a:r>
                      <a:rPr lang="en-US" sz="1400" b="1" dirty="0">
                        <a:solidFill>
                          <a:schemeClr val="bg1"/>
                        </a:solidFill>
                      </a:rPr>
                      <a:t>57,3%</a:t>
                    </a:r>
                  </a:p>
                  <a:p>
                    <a:pPr>
                      <a:defRPr sz="1400" b="1">
                        <a:solidFill>
                          <a:schemeClr val="bg1"/>
                        </a:solidFill>
                      </a:defRPr>
                    </a:pPr>
                    <a:r>
                      <a:rPr lang="en-US" sz="1400" b="1" dirty="0">
                        <a:solidFill>
                          <a:schemeClr val="bg1"/>
                        </a:solidFill>
                      </a:rPr>
                      <a:t>(n=47)</a:t>
                    </a:r>
                  </a:p>
                </c:rich>
              </c:tx>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34978634253724594"/>
                      <c:h val="0.23072460329762509"/>
                    </c:manualLayout>
                  </c15:layout>
                  <c15:showDataLabelsRange val="0"/>
                </c:ext>
                <c:ext xmlns:c16="http://schemas.microsoft.com/office/drawing/2014/chart" uri="{C3380CC4-5D6E-409C-BE32-E72D297353CC}">
                  <c16:uniqueId val="{00000001-A9A9-47BC-BAA6-F37761D79B2B}"/>
                </c:ext>
              </c:extLst>
            </c:dLbl>
            <c:dLbl>
              <c:idx val="1"/>
              <c:layout>
                <c:manualLayout>
                  <c:x val="0.22765406525116519"/>
                  <c:y val="0.10796400449943758"/>
                </c:manualLayout>
              </c:layout>
              <c:tx>
                <c:rich>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r>
                      <a:rPr lang="en-US" sz="1400" b="1">
                        <a:solidFill>
                          <a:schemeClr val="bg1"/>
                        </a:solidFill>
                      </a:rPr>
                      <a:t>42,7%</a:t>
                    </a:r>
                  </a:p>
                  <a:p>
                    <a:pPr>
                      <a:defRPr sz="1400" b="1">
                        <a:solidFill>
                          <a:schemeClr val="bg1"/>
                        </a:solidFill>
                      </a:defRPr>
                    </a:pPr>
                    <a:r>
                      <a:rPr lang="en-US" sz="1400" b="1">
                        <a:solidFill>
                          <a:schemeClr val="bg1"/>
                        </a:solidFill>
                      </a:rPr>
                      <a:t>(n=35)</a:t>
                    </a:r>
                  </a:p>
                </c:rich>
              </c:tx>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9A9-47BC-BAA6-F37761D79B2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Nam</c:v>
                </c:pt>
                <c:pt idx="1">
                  <c:v>Nữ</c:v>
                </c:pt>
              </c:strCache>
            </c:strRef>
          </c:cat>
          <c:val>
            <c:numRef>
              <c:f>Sheet1!$B$2:$B$3</c:f>
              <c:numCache>
                <c:formatCode>General</c:formatCode>
                <c:ptCount val="2"/>
                <c:pt idx="0">
                  <c:v>57.3</c:v>
                </c:pt>
                <c:pt idx="1">
                  <c:v>42.7</c:v>
                </c:pt>
              </c:numCache>
            </c:numRef>
          </c:val>
          <c:extLst>
            <c:ext xmlns:c16="http://schemas.microsoft.com/office/drawing/2014/chart" uri="{C3380CC4-5D6E-409C-BE32-E72D297353CC}">
              <c16:uniqueId val="{00000004-A9A9-47BC-BAA6-F37761D79B2B}"/>
            </c:ext>
          </c:extLst>
        </c:ser>
        <c:dLbls>
          <c:showLegendKey val="0"/>
          <c:showVal val="0"/>
          <c:showCatName val="0"/>
          <c:showSerName val="0"/>
          <c:showPercent val="0"/>
          <c:showBubbleSize val="0"/>
          <c:showLeaderLines val="1"/>
        </c:dLbls>
      </c:pie3DChart>
      <c:spPr>
        <a:noFill/>
        <a:ln>
          <a:noFill/>
        </a:ln>
        <a:effectLst/>
      </c:spPr>
    </c:plotArea>
    <c:legend>
      <c:legendPos val="b"/>
      <c:layout>
        <c:manualLayout>
          <c:xMode val="edge"/>
          <c:yMode val="edge"/>
          <c:x val="0.30218200085743735"/>
          <c:y val="0.86296600618029362"/>
          <c:w val="0.30026790410908633"/>
          <c:h val="0.13621149823469403"/>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5472318848968135E-4"/>
          <c:y val="7.6632985077971227E-2"/>
          <c:w val="0.98541698326575144"/>
          <c:h val="0.8072583377843634"/>
        </c:manualLayout>
      </c:layout>
      <c:pie3DChart>
        <c:varyColors val="1"/>
        <c:ser>
          <c:idx val="0"/>
          <c:order val="0"/>
          <c:tx>
            <c:strRef>
              <c:f>Sheet1!$B$1</c:f>
              <c:strCache>
                <c:ptCount val="1"/>
                <c:pt idx="0">
                  <c:v>Sales</c:v>
                </c:pt>
              </c:strCache>
            </c:strRef>
          </c:tx>
          <c:dPt>
            <c:idx val="0"/>
            <c:bubble3D val="0"/>
            <c:explosion val="2"/>
            <c:spPr>
              <a:pattFill prst="pct75">
                <a:fgClr>
                  <a:schemeClr val="accent2">
                    <a:lumMod val="75000"/>
                  </a:schemeClr>
                </a:fgClr>
                <a:bgClr>
                  <a:schemeClr val="bg1"/>
                </a:bgClr>
              </a:pattFill>
              <a:ln w="25400">
                <a:solidFill>
                  <a:schemeClr val="lt1"/>
                </a:solidFill>
              </a:ln>
              <a:effectLst/>
              <a:sp3d contourW="25400">
                <a:contourClr>
                  <a:schemeClr val="lt1"/>
                </a:contourClr>
              </a:sp3d>
            </c:spPr>
            <c:extLst>
              <c:ext xmlns:c16="http://schemas.microsoft.com/office/drawing/2014/chart" uri="{C3380CC4-5D6E-409C-BE32-E72D297353CC}">
                <c16:uniqueId val="{00000001-D5B7-4F97-AFCD-0BF233E15221}"/>
              </c:ext>
            </c:extLst>
          </c:dPt>
          <c:dPt>
            <c:idx val="1"/>
            <c:bubble3D val="0"/>
            <c:spPr>
              <a:pattFill prst="pct90">
                <a:fgClr>
                  <a:schemeClr val="accent4">
                    <a:lumMod val="60000"/>
                    <a:lumOff val="40000"/>
                  </a:schemeClr>
                </a:fgClr>
                <a:bgClr>
                  <a:schemeClr val="bg1"/>
                </a:bgClr>
              </a:pattFill>
              <a:ln w="25400">
                <a:solidFill>
                  <a:schemeClr val="lt1"/>
                </a:solidFill>
              </a:ln>
              <a:effectLst/>
              <a:sp3d contourW="25400">
                <a:contourClr>
                  <a:schemeClr val="lt1"/>
                </a:contourClr>
              </a:sp3d>
            </c:spPr>
            <c:extLst>
              <c:ext xmlns:c16="http://schemas.microsoft.com/office/drawing/2014/chart" uri="{C3380CC4-5D6E-409C-BE32-E72D297353CC}">
                <c16:uniqueId val="{00000003-D5B7-4F97-AFCD-0BF233E15221}"/>
              </c:ext>
            </c:extLst>
          </c:dPt>
          <c:dLbls>
            <c:dLbl>
              <c:idx val="0"/>
              <c:layout>
                <c:manualLayout>
                  <c:x val="-0.24736632126419481"/>
                  <c:y val="-0.32735426344132235"/>
                </c:manualLayout>
              </c:layout>
              <c:tx>
                <c:rich>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Times New Roman" panose="02020603050405020304" pitchFamily="18" charset="0"/>
                        <a:ea typeface="+mn-ea"/>
                        <a:cs typeface="Times New Roman" panose="02020603050405020304" pitchFamily="18" charset="0"/>
                      </a:defRPr>
                    </a:pPr>
                    <a:r>
                      <a:rPr lang="en-US" sz="1400" b="1">
                        <a:solidFill>
                          <a:schemeClr val="bg1"/>
                        </a:solidFill>
                      </a:rPr>
                      <a:t>70,7%</a:t>
                    </a:r>
                  </a:p>
                  <a:p>
                    <a:pPr>
                      <a:defRPr sz="1400" b="1">
                        <a:solidFill>
                          <a:schemeClr val="bg1"/>
                        </a:solidFill>
                        <a:latin typeface="Times New Roman" panose="02020603050405020304" pitchFamily="18" charset="0"/>
                        <a:cs typeface="Times New Roman" panose="02020603050405020304" pitchFamily="18" charset="0"/>
                      </a:defRPr>
                    </a:pPr>
                    <a:r>
                      <a:rPr lang="en-US" sz="1400" b="1">
                        <a:solidFill>
                          <a:schemeClr val="bg1"/>
                        </a:solidFill>
                      </a:rPr>
                      <a:t>(n=58)</a:t>
                    </a:r>
                  </a:p>
                </c:rich>
              </c:tx>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31777184576939399"/>
                      <c:h val="0.41483244826954768"/>
                    </c:manualLayout>
                  </c15:layout>
                  <c15:showDataLabelsRange val="0"/>
                </c:ext>
                <c:ext xmlns:c16="http://schemas.microsoft.com/office/drawing/2014/chart" uri="{C3380CC4-5D6E-409C-BE32-E72D297353CC}">
                  <c16:uniqueId val="{00000001-D5B7-4F97-AFCD-0BF233E15221}"/>
                </c:ext>
              </c:extLst>
            </c:dLbl>
            <c:dLbl>
              <c:idx val="1"/>
              <c:layout>
                <c:manualLayout>
                  <c:x val="0.17970245907452218"/>
                  <c:y val="9.4588877340422262E-2"/>
                </c:manualLayout>
              </c:layout>
              <c:tx>
                <c:rich>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Times New Roman" panose="02020603050405020304" pitchFamily="18" charset="0"/>
                        <a:ea typeface="+mn-ea"/>
                        <a:cs typeface="Times New Roman" panose="02020603050405020304" pitchFamily="18" charset="0"/>
                      </a:defRPr>
                    </a:pPr>
                    <a:r>
                      <a:rPr lang="en-US" sz="1400" b="1" dirty="0">
                        <a:solidFill>
                          <a:sysClr val="windowText" lastClr="000000"/>
                        </a:solidFill>
                      </a:rPr>
                      <a:t>29,2%</a:t>
                    </a:r>
                  </a:p>
                  <a:p>
                    <a:pPr>
                      <a:defRPr sz="1400" b="1">
                        <a:solidFill>
                          <a:schemeClr val="bg1"/>
                        </a:solidFill>
                        <a:latin typeface="Times New Roman" panose="02020603050405020304" pitchFamily="18" charset="0"/>
                        <a:cs typeface="Times New Roman" panose="02020603050405020304" pitchFamily="18" charset="0"/>
                      </a:defRPr>
                    </a:pPr>
                    <a:r>
                      <a:rPr lang="en-US" sz="1400" b="1" dirty="0">
                        <a:solidFill>
                          <a:sysClr val="windowText" lastClr="000000"/>
                        </a:solidFill>
                      </a:rPr>
                      <a:t>(n=24)</a:t>
                    </a:r>
                  </a:p>
                </c:rich>
              </c:tx>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38892814008566745"/>
                      <c:h val="0.27742097021925416"/>
                    </c:manualLayout>
                  </c15:layout>
                  <c15:showDataLabelsRange val="0"/>
                </c:ext>
                <c:ext xmlns:c16="http://schemas.microsoft.com/office/drawing/2014/chart" uri="{C3380CC4-5D6E-409C-BE32-E72D297353CC}">
                  <c16:uniqueId val="{00000003-D5B7-4F97-AFCD-0BF233E1522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Có</c:v>
                </c:pt>
                <c:pt idx="1">
                  <c:v>Không</c:v>
                </c:pt>
              </c:strCache>
            </c:strRef>
          </c:cat>
          <c:val>
            <c:numRef>
              <c:f>Sheet1!$B$2:$B$3</c:f>
              <c:numCache>
                <c:formatCode>General</c:formatCode>
                <c:ptCount val="2"/>
                <c:pt idx="0">
                  <c:v>77.099999999999994</c:v>
                </c:pt>
                <c:pt idx="1">
                  <c:v>22.9</c:v>
                </c:pt>
              </c:numCache>
            </c:numRef>
          </c:val>
          <c:extLst>
            <c:ext xmlns:c16="http://schemas.microsoft.com/office/drawing/2014/chart" uri="{C3380CC4-5D6E-409C-BE32-E72D297353CC}">
              <c16:uniqueId val="{00000004-D5B7-4F97-AFCD-0BF233E15221}"/>
            </c:ext>
          </c:extLst>
        </c:ser>
        <c:dLbls>
          <c:showLegendKey val="0"/>
          <c:showVal val="0"/>
          <c:showCatName val="0"/>
          <c:showSerName val="0"/>
          <c:showPercent val="0"/>
          <c:showBubbleSize val="0"/>
          <c:showLeaderLines val="1"/>
        </c:dLbls>
      </c:pie3DChart>
      <c:spPr>
        <a:noFill/>
        <a:ln>
          <a:noFill/>
        </a:ln>
        <a:effectLst/>
      </c:spPr>
    </c:plotArea>
    <c:legend>
      <c:legendPos val="b"/>
      <c:layout>
        <c:manualLayout>
          <c:xMode val="edge"/>
          <c:yMode val="edge"/>
          <c:x val="0.24452432602045324"/>
          <c:y val="0.89529194837848391"/>
          <c:w val="0.37694621278431195"/>
          <c:h val="6.3520044437053988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71D9DE-8498-4893-9C5A-7E7E12F0C7A1}" type="doc">
      <dgm:prSet loTypeId="urn:microsoft.com/office/officeart/2008/layout/VerticalCurvedList" loCatId="list" qsTypeId="urn:microsoft.com/office/officeart/2005/8/quickstyle/simple1" qsCatId="simple" csTypeId="urn:microsoft.com/office/officeart/2005/8/colors/accent0_3" csCatId="mainScheme" phldr="1"/>
      <dgm:spPr/>
      <dgm:t>
        <a:bodyPr/>
        <a:lstStyle/>
        <a:p>
          <a:endParaRPr lang="vi-VN"/>
        </a:p>
      </dgm:t>
    </dgm:pt>
    <dgm:pt modelId="{75686449-3A5B-45AC-8005-3F9D9CFCF9E1}">
      <dgm:prSet phldrT="[Text]" custT="1"/>
      <dgm:spPr/>
      <dgm:t>
        <a:bodyPr/>
        <a:lstStyle/>
        <a:p>
          <a:r>
            <a:rPr lang="vi-VN" sz="2700" dirty="0">
              <a:latin typeface="Verdana" pitchFamily="34" charset="0"/>
              <a:ea typeface="Verdana" pitchFamily="34" charset="0"/>
            </a:rPr>
            <a:t>    </a:t>
          </a:r>
          <a:r>
            <a:rPr lang="en-US" sz="2700" dirty="0" err="1">
              <a:latin typeface="Verdana" pitchFamily="34" charset="0"/>
              <a:ea typeface="Verdana" pitchFamily="34" charset="0"/>
            </a:rPr>
            <a:t>Mở</a:t>
          </a:r>
          <a:r>
            <a:rPr lang="en-US" sz="2700" dirty="0">
              <a:latin typeface="Verdana" pitchFamily="34" charset="0"/>
              <a:ea typeface="Verdana" pitchFamily="34" charset="0"/>
            </a:rPr>
            <a:t> </a:t>
          </a:r>
          <a:r>
            <a:rPr lang="en-US" sz="2700" dirty="0" err="1">
              <a:latin typeface="Verdana" pitchFamily="34" charset="0"/>
              <a:ea typeface="Verdana" pitchFamily="34" charset="0"/>
            </a:rPr>
            <a:t>đầu</a:t>
          </a:r>
          <a:endParaRPr lang="vi-VN" sz="2700" dirty="0">
            <a:latin typeface="Verdana" pitchFamily="34" charset="0"/>
            <a:ea typeface="Verdana" pitchFamily="34" charset="0"/>
          </a:endParaRPr>
        </a:p>
      </dgm:t>
    </dgm:pt>
    <dgm:pt modelId="{218FCF8E-F24C-4801-AA45-611E997763F7}" type="parTrans" cxnId="{1CF14C7A-63E7-41EB-A438-4C5315D29DD2}">
      <dgm:prSet/>
      <dgm:spPr/>
      <dgm:t>
        <a:bodyPr/>
        <a:lstStyle/>
        <a:p>
          <a:endParaRPr lang="vi-VN"/>
        </a:p>
      </dgm:t>
    </dgm:pt>
    <dgm:pt modelId="{A905C634-9030-4B94-995A-5B9DEFC95A00}" type="sibTrans" cxnId="{1CF14C7A-63E7-41EB-A438-4C5315D29DD2}">
      <dgm:prSet/>
      <dgm:spPr/>
      <dgm:t>
        <a:bodyPr/>
        <a:lstStyle/>
        <a:p>
          <a:endParaRPr lang="vi-VN"/>
        </a:p>
      </dgm:t>
    </dgm:pt>
    <dgm:pt modelId="{A91BD728-66F3-4475-9D1B-E593A9A42925}">
      <dgm:prSet phldrT="[Text]" custT="1"/>
      <dgm:spPr/>
      <dgm:t>
        <a:bodyPr/>
        <a:lstStyle/>
        <a:p>
          <a:r>
            <a:rPr lang="vi-VN" sz="2700" dirty="0">
              <a:latin typeface="Verdana" pitchFamily="34" charset="0"/>
              <a:ea typeface="Verdana" pitchFamily="34" charset="0"/>
            </a:rPr>
            <a:t>    Kết quả và </a:t>
          </a:r>
          <a:r>
            <a:rPr lang="en-US" sz="2700" dirty="0">
              <a:latin typeface="Verdana" pitchFamily="34" charset="0"/>
              <a:ea typeface="Verdana" pitchFamily="34" charset="0"/>
            </a:rPr>
            <a:t>B</a:t>
          </a:r>
          <a:r>
            <a:rPr lang="vi-VN" sz="2700" dirty="0">
              <a:latin typeface="Verdana" pitchFamily="34" charset="0"/>
              <a:ea typeface="Verdana" pitchFamily="34" charset="0"/>
            </a:rPr>
            <a:t>àn luận</a:t>
          </a:r>
        </a:p>
      </dgm:t>
    </dgm:pt>
    <dgm:pt modelId="{C3769D0C-D0A0-467A-920A-F1012A2323A2}" type="parTrans" cxnId="{C516EF8E-9E3E-41D2-A579-91C2E439A4E9}">
      <dgm:prSet/>
      <dgm:spPr/>
      <dgm:t>
        <a:bodyPr/>
        <a:lstStyle/>
        <a:p>
          <a:endParaRPr lang="vi-VN"/>
        </a:p>
      </dgm:t>
    </dgm:pt>
    <dgm:pt modelId="{0645D8C5-77AA-4FDA-A574-C444159952AC}" type="sibTrans" cxnId="{C516EF8E-9E3E-41D2-A579-91C2E439A4E9}">
      <dgm:prSet/>
      <dgm:spPr/>
      <dgm:t>
        <a:bodyPr/>
        <a:lstStyle/>
        <a:p>
          <a:endParaRPr lang="vi-VN"/>
        </a:p>
      </dgm:t>
    </dgm:pt>
    <dgm:pt modelId="{F8FF0D7D-6345-41B1-81CF-52E7FDBE0F03}">
      <dgm:prSet phldrT="[Text]" custT="1"/>
      <dgm:spPr/>
      <dgm:t>
        <a:bodyPr/>
        <a:lstStyle/>
        <a:p>
          <a:r>
            <a:rPr lang="vi-VN" sz="2800" dirty="0">
              <a:latin typeface="Verdana" pitchFamily="34" charset="0"/>
              <a:ea typeface="Verdana" pitchFamily="34" charset="0"/>
            </a:rPr>
            <a:t>    Kết luận và Kiến nghị</a:t>
          </a:r>
        </a:p>
      </dgm:t>
    </dgm:pt>
    <dgm:pt modelId="{EA58F148-BB5E-485E-930F-23A2EE4F24C7}" type="parTrans" cxnId="{11B071FD-86E6-4241-9E5C-22830B555426}">
      <dgm:prSet/>
      <dgm:spPr/>
      <dgm:t>
        <a:bodyPr/>
        <a:lstStyle/>
        <a:p>
          <a:endParaRPr lang="en-US"/>
        </a:p>
      </dgm:t>
    </dgm:pt>
    <dgm:pt modelId="{80DAC8F0-2761-489E-B40E-C7ACB32D291E}" type="sibTrans" cxnId="{11B071FD-86E6-4241-9E5C-22830B555426}">
      <dgm:prSet/>
      <dgm:spPr/>
      <dgm:t>
        <a:bodyPr/>
        <a:lstStyle/>
        <a:p>
          <a:endParaRPr lang="en-US"/>
        </a:p>
      </dgm:t>
    </dgm:pt>
    <dgm:pt modelId="{A7826FBC-DF8E-4EB5-8F4B-0A4CAF6FC5F4}">
      <dgm:prSet phldrT="[Text]" custT="1"/>
      <dgm:spPr/>
      <dgm:t>
        <a:bodyPr/>
        <a:lstStyle/>
        <a:p>
          <a:r>
            <a:rPr lang="vi-VN" sz="2700" dirty="0">
              <a:latin typeface="Verdana" pitchFamily="34" charset="0"/>
              <a:ea typeface="Verdana" pitchFamily="34" charset="0"/>
            </a:rPr>
            <a:t>  Đối tượng và phương pháp nghiên cứu</a:t>
          </a:r>
        </a:p>
      </dgm:t>
    </dgm:pt>
    <dgm:pt modelId="{C2AE861C-22E8-44DE-BDE8-B059D6F4CCAC}" type="sibTrans" cxnId="{D6B4B2F6-788B-45A4-8BD9-9CF5DC5B2C75}">
      <dgm:prSet/>
      <dgm:spPr/>
      <dgm:t>
        <a:bodyPr/>
        <a:lstStyle/>
        <a:p>
          <a:endParaRPr lang="vi-VN"/>
        </a:p>
      </dgm:t>
    </dgm:pt>
    <dgm:pt modelId="{191B0609-BD72-4307-BC9A-DB576743C85B}" type="parTrans" cxnId="{D6B4B2F6-788B-45A4-8BD9-9CF5DC5B2C75}">
      <dgm:prSet/>
      <dgm:spPr/>
      <dgm:t>
        <a:bodyPr/>
        <a:lstStyle/>
        <a:p>
          <a:endParaRPr lang="vi-VN"/>
        </a:p>
      </dgm:t>
    </dgm:pt>
    <dgm:pt modelId="{29A746E5-1C74-43AE-8B2F-ABF8274352E6}" type="pres">
      <dgm:prSet presAssocID="{DD71D9DE-8498-4893-9C5A-7E7E12F0C7A1}" presName="Name0" presStyleCnt="0">
        <dgm:presLayoutVars>
          <dgm:chMax val="7"/>
          <dgm:chPref val="7"/>
          <dgm:dir/>
        </dgm:presLayoutVars>
      </dgm:prSet>
      <dgm:spPr/>
    </dgm:pt>
    <dgm:pt modelId="{06283C57-9DD8-4592-AE76-3C39CAD0C077}" type="pres">
      <dgm:prSet presAssocID="{DD71D9DE-8498-4893-9C5A-7E7E12F0C7A1}" presName="Name1" presStyleCnt="0"/>
      <dgm:spPr/>
    </dgm:pt>
    <dgm:pt modelId="{278E3E74-2540-4E7D-B96C-870A019889F4}" type="pres">
      <dgm:prSet presAssocID="{DD71D9DE-8498-4893-9C5A-7E7E12F0C7A1}" presName="cycle" presStyleCnt="0"/>
      <dgm:spPr/>
    </dgm:pt>
    <dgm:pt modelId="{15DC20C9-B1E8-486B-9DFD-2248BD149044}" type="pres">
      <dgm:prSet presAssocID="{DD71D9DE-8498-4893-9C5A-7E7E12F0C7A1}" presName="srcNode" presStyleLbl="node1" presStyleIdx="0" presStyleCnt="4"/>
      <dgm:spPr/>
    </dgm:pt>
    <dgm:pt modelId="{3543101B-190B-49EA-A94D-360C00929B13}" type="pres">
      <dgm:prSet presAssocID="{DD71D9DE-8498-4893-9C5A-7E7E12F0C7A1}" presName="conn" presStyleLbl="parChTrans1D2" presStyleIdx="0" presStyleCnt="1"/>
      <dgm:spPr/>
    </dgm:pt>
    <dgm:pt modelId="{18B45B60-C560-49BF-A0CC-4FE677E90904}" type="pres">
      <dgm:prSet presAssocID="{DD71D9DE-8498-4893-9C5A-7E7E12F0C7A1}" presName="extraNode" presStyleLbl="node1" presStyleIdx="0" presStyleCnt="4"/>
      <dgm:spPr/>
    </dgm:pt>
    <dgm:pt modelId="{712CC461-C2B5-4115-8FEC-13AF99DF7528}" type="pres">
      <dgm:prSet presAssocID="{DD71D9DE-8498-4893-9C5A-7E7E12F0C7A1}" presName="dstNode" presStyleLbl="node1" presStyleIdx="0" presStyleCnt="4"/>
      <dgm:spPr/>
    </dgm:pt>
    <dgm:pt modelId="{983F0532-4DAC-4063-BC90-E70DC76044F5}" type="pres">
      <dgm:prSet presAssocID="{75686449-3A5B-45AC-8005-3F9D9CFCF9E1}" presName="text_1" presStyleLbl="node1" presStyleIdx="0" presStyleCnt="4" custScaleX="108725" custScaleY="127999">
        <dgm:presLayoutVars>
          <dgm:bulletEnabled val="1"/>
        </dgm:presLayoutVars>
      </dgm:prSet>
      <dgm:spPr/>
    </dgm:pt>
    <dgm:pt modelId="{B130C526-00F2-4388-BD65-16280C06955B}" type="pres">
      <dgm:prSet presAssocID="{75686449-3A5B-45AC-8005-3F9D9CFCF9E1}" presName="accent_1" presStyleCnt="0"/>
      <dgm:spPr/>
    </dgm:pt>
    <dgm:pt modelId="{49681981-E614-4464-94E1-1D53C993DC36}" type="pres">
      <dgm:prSet presAssocID="{75686449-3A5B-45AC-8005-3F9D9CFCF9E1}" presName="accentRepeatNode" presStyleLbl="solidFgAcc1" presStyleIdx="0" presStyleCnt="4" custLinFactNeighborX="5348" custLinFactNeighborY="1871"/>
      <dgm:spPr/>
    </dgm:pt>
    <dgm:pt modelId="{94ACDC49-03CC-4E87-B1AF-2A568A75734B}" type="pres">
      <dgm:prSet presAssocID="{A7826FBC-DF8E-4EB5-8F4B-0A4CAF6FC5F4}" presName="text_2" presStyleLbl="node1" presStyleIdx="1" presStyleCnt="4" custScaleX="107492" custScaleY="128165" custLinFactNeighborX="370" custLinFactNeighborY="-6481">
        <dgm:presLayoutVars>
          <dgm:bulletEnabled val="1"/>
        </dgm:presLayoutVars>
      </dgm:prSet>
      <dgm:spPr/>
    </dgm:pt>
    <dgm:pt modelId="{B92D39E2-8655-4830-9E49-15097EC0909D}" type="pres">
      <dgm:prSet presAssocID="{A7826FBC-DF8E-4EB5-8F4B-0A4CAF6FC5F4}" presName="accent_2" presStyleCnt="0"/>
      <dgm:spPr/>
    </dgm:pt>
    <dgm:pt modelId="{F1219DE6-579B-472C-BFFA-4EF87BCF5AA2}" type="pres">
      <dgm:prSet presAssocID="{A7826FBC-DF8E-4EB5-8F4B-0A4CAF6FC5F4}" presName="accentRepeatNode" presStyleLbl="solidFgAcc1" presStyleIdx="1" presStyleCnt="4" custLinFactNeighborX="-3057" custLinFactNeighborY="-7967"/>
      <dgm:spPr/>
    </dgm:pt>
    <dgm:pt modelId="{54D6CEB9-1D27-4344-8A9A-698AB4FB814C}" type="pres">
      <dgm:prSet presAssocID="{A91BD728-66F3-4475-9D1B-E593A9A42925}" presName="text_3" presStyleLbl="node1" presStyleIdx="2" presStyleCnt="4" custScaleX="108953" custScaleY="130178">
        <dgm:presLayoutVars>
          <dgm:bulletEnabled val="1"/>
        </dgm:presLayoutVars>
      </dgm:prSet>
      <dgm:spPr/>
    </dgm:pt>
    <dgm:pt modelId="{6629AF8B-0A3C-47DF-833C-44686B09AA6D}" type="pres">
      <dgm:prSet presAssocID="{A91BD728-66F3-4475-9D1B-E593A9A42925}" presName="accent_3" presStyleCnt="0"/>
      <dgm:spPr/>
    </dgm:pt>
    <dgm:pt modelId="{7BF1387E-63B3-4954-89DE-DDF0D0AC852D}" type="pres">
      <dgm:prSet presAssocID="{A91BD728-66F3-4475-9D1B-E593A9A42925}" presName="accentRepeatNode" presStyleLbl="solidFgAcc1" presStyleIdx="2" presStyleCnt="4"/>
      <dgm:spPr/>
    </dgm:pt>
    <dgm:pt modelId="{F4C24AC3-AD07-4D32-8B29-DB4D5EE23595}" type="pres">
      <dgm:prSet presAssocID="{F8FF0D7D-6345-41B1-81CF-52E7FDBE0F03}" presName="text_4" presStyleLbl="node1" presStyleIdx="3" presStyleCnt="4" custScaleX="107754" custScaleY="115142" custLinFactNeighborX="1434" custLinFactNeighborY="5957">
        <dgm:presLayoutVars>
          <dgm:bulletEnabled val="1"/>
        </dgm:presLayoutVars>
      </dgm:prSet>
      <dgm:spPr/>
    </dgm:pt>
    <dgm:pt modelId="{FD430DC5-4502-452F-B71B-0092B6CD7C77}" type="pres">
      <dgm:prSet presAssocID="{F8FF0D7D-6345-41B1-81CF-52E7FDBE0F03}" presName="accent_4" presStyleCnt="0"/>
      <dgm:spPr/>
    </dgm:pt>
    <dgm:pt modelId="{B12A824F-5833-4752-BE1E-A9E3BC46FF19}" type="pres">
      <dgm:prSet presAssocID="{F8FF0D7D-6345-41B1-81CF-52E7FDBE0F03}" presName="accentRepeatNode" presStyleLbl="solidFgAcc1" presStyleIdx="3" presStyleCnt="4" custLinFactNeighborX="-4693" custLinFactNeighborY="-145"/>
      <dgm:spPr/>
    </dgm:pt>
  </dgm:ptLst>
  <dgm:cxnLst>
    <dgm:cxn modelId="{FAB2FA10-19A2-41EB-9572-5CF67438CA4C}" type="presOf" srcId="{75686449-3A5B-45AC-8005-3F9D9CFCF9E1}" destId="{983F0532-4DAC-4063-BC90-E70DC76044F5}" srcOrd="0" destOrd="0" presId="urn:microsoft.com/office/officeart/2008/layout/VerticalCurvedList"/>
    <dgm:cxn modelId="{89B5E21B-5C83-43E3-8A11-8A0FBADDEABF}" type="presOf" srcId="{DD71D9DE-8498-4893-9C5A-7E7E12F0C7A1}" destId="{29A746E5-1C74-43AE-8B2F-ABF8274352E6}" srcOrd="0" destOrd="0" presId="urn:microsoft.com/office/officeart/2008/layout/VerticalCurvedList"/>
    <dgm:cxn modelId="{1CF14C7A-63E7-41EB-A438-4C5315D29DD2}" srcId="{DD71D9DE-8498-4893-9C5A-7E7E12F0C7A1}" destId="{75686449-3A5B-45AC-8005-3F9D9CFCF9E1}" srcOrd="0" destOrd="0" parTransId="{218FCF8E-F24C-4801-AA45-611E997763F7}" sibTransId="{A905C634-9030-4B94-995A-5B9DEFC95A00}"/>
    <dgm:cxn modelId="{C516EF8E-9E3E-41D2-A579-91C2E439A4E9}" srcId="{DD71D9DE-8498-4893-9C5A-7E7E12F0C7A1}" destId="{A91BD728-66F3-4475-9D1B-E593A9A42925}" srcOrd="2" destOrd="0" parTransId="{C3769D0C-D0A0-467A-920A-F1012A2323A2}" sibTransId="{0645D8C5-77AA-4FDA-A574-C444159952AC}"/>
    <dgm:cxn modelId="{E03CD69A-97A1-4543-8C40-BAEA1107AC15}" type="presOf" srcId="{A7826FBC-DF8E-4EB5-8F4B-0A4CAF6FC5F4}" destId="{94ACDC49-03CC-4E87-B1AF-2A568A75734B}" srcOrd="0" destOrd="0" presId="urn:microsoft.com/office/officeart/2008/layout/VerticalCurvedList"/>
    <dgm:cxn modelId="{3B7C1CA1-11C6-401B-B0B5-3238BE78CA3D}" type="presOf" srcId="{F8FF0D7D-6345-41B1-81CF-52E7FDBE0F03}" destId="{F4C24AC3-AD07-4D32-8B29-DB4D5EE23595}" srcOrd="0" destOrd="0" presId="urn:microsoft.com/office/officeart/2008/layout/VerticalCurvedList"/>
    <dgm:cxn modelId="{92398FDD-9A8D-46F1-B815-CDC544241B09}" type="presOf" srcId="{A91BD728-66F3-4475-9D1B-E593A9A42925}" destId="{54D6CEB9-1D27-4344-8A9A-698AB4FB814C}" srcOrd="0" destOrd="0" presId="urn:microsoft.com/office/officeart/2008/layout/VerticalCurvedList"/>
    <dgm:cxn modelId="{BA372DE0-8669-4DF8-913A-187E48DA08EA}" type="presOf" srcId="{A905C634-9030-4B94-995A-5B9DEFC95A00}" destId="{3543101B-190B-49EA-A94D-360C00929B13}" srcOrd="0" destOrd="0" presId="urn:microsoft.com/office/officeart/2008/layout/VerticalCurvedList"/>
    <dgm:cxn modelId="{D6B4B2F6-788B-45A4-8BD9-9CF5DC5B2C75}" srcId="{DD71D9DE-8498-4893-9C5A-7E7E12F0C7A1}" destId="{A7826FBC-DF8E-4EB5-8F4B-0A4CAF6FC5F4}" srcOrd="1" destOrd="0" parTransId="{191B0609-BD72-4307-BC9A-DB576743C85B}" sibTransId="{C2AE861C-22E8-44DE-BDE8-B059D6F4CCAC}"/>
    <dgm:cxn modelId="{11B071FD-86E6-4241-9E5C-22830B555426}" srcId="{DD71D9DE-8498-4893-9C5A-7E7E12F0C7A1}" destId="{F8FF0D7D-6345-41B1-81CF-52E7FDBE0F03}" srcOrd="3" destOrd="0" parTransId="{EA58F148-BB5E-485E-930F-23A2EE4F24C7}" sibTransId="{80DAC8F0-2761-489E-B40E-C7ACB32D291E}"/>
    <dgm:cxn modelId="{6F3A8AA4-3723-4266-8BAE-EDA7D4A6ABDB}" type="presParOf" srcId="{29A746E5-1C74-43AE-8B2F-ABF8274352E6}" destId="{06283C57-9DD8-4592-AE76-3C39CAD0C077}" srcOrd="0" destOrd="0" presId="urn:microsoft.com/office/officeart/2008/layout/VerticalCurvedList"/>
    <dgm:cxn modelId="{2A323C28-3A9A-4A5D-9D70-DE5E1C3B416F}" type="presParOf" srcId="{06283C57-9DD8-4592-AE76-3C39CAD0C077}" destId="{278E3E74-2540-4E7D-B96C-870A019889F4}" srcOrd="0" destOrd="0" presId="urn:microsoft.com/office/officeart/2008/layout/VerticalCurvedList"/>
    <dgm:cxn modelId="{236FAB1C-79EB-4807-B62F-641BD8A035C1}" type="presParOf" srcId="{278E3E74-2540-4E7D-B96C-870A019889F4}" destId="{15DC20C9-B1E8-486B-9DFD-2248BD149044}" srcOrd="0" destOrd="0" presId="urn:microsoft.com/office/officeart/2008/layout/VerticalCurvedList"/>
    <dgm:cxn modelId="{179CCA2A-E64D-4FF9-A582-1DC2F5016069}" type="presParOf" srcId="{278E3E74-2540-4E7D-B96C-870A019889F4}" destId="{3543101B-190B-49EA-A94D-360C00929B13}" srcOrd="1" destOrd="0" presId="urn:microsoft.com/office/officeart/2008/layout/VerticalCurvedList"/>
    <dgm:cxn modelId="{0CA52151-E6E0-40F8-8A66-83B1C70E940F}" type="presParOf" srcId="{278E3E74-2540-4E7D-B96C-870A019889F4}" destId="{18B45B60-C560-49BF-A0CC-4FE677E90904}" srcOrd="2" destOrd="0" presId="urn:microsoft.com/office/officeart/2008/layout/VerticalCurvedList"/>
    <dgm:cxn modelId="{06979F23-4C8E-4D7B-8A4C-A4A1AAA34D4F}" type="presParOf" srcId="{278E3E74-2540-4E7D-B96C-870A019889F4}" destId="{712CC461-C2B5-4115-8FEC-13AF99DF7528}" srcOrd="3" destOrd="0" presId="urn:microsoft.com/office/officeart/2008/layout/VerticalCurvedList"/>
    <dgm:cxn modelId="{BB001837-75C0-492E-9FE4-380680D91905}" type="presParOf" srcId="{06283C57-9DD8-4592-AE76-3C39CAD0C077}" destId="{983F0532-4DAC-4063-BC90-E70DC76044F5}" srcOrd="1" destOrd="0" presId="urn:microsoft.com/office/officeart/2008/layout/VerticalCurvedList"/>
    <dgm:cxn modelId="{8E14B736-88DF-4F33-A717-0A42D5DE58F5}" type="presParOf" srcId="{06283C57-9DD8-4592-AE76-3C39CAD0C077}" destId="{B130C526-00F2-4388-BD65-16280C06955B}" srcOrd="2" destOrd="0" presId="urn:microsoft.com/office/officeart/2008/layout/VerticalCurvedList"/>
    <dgm:cxn modelId="{4378E539-1802-4E64-81C5-01E4CB5A8BB3}" type="presParOf" srcId="{B130C526-00F2-4388-BD65-16280C06955B}" destId="{49681981-E614-4464-94E1-1D53C993DC36}" srcOrd="0" destOrd="0" presId="urn:microsoft.com/office/officeart/2008/layout/VerticalCurvedList"/>
    <dgm:cxn modelId="{E378DC1F-AAB0-4D6D-B7D1-516E3587D2A1}" type="presParOf" srcId="{06283C57-9DD8-4592-AE76-3C39CAD0C077}" destId="{94ACDC49-03CC-4E87-B1AF-2A568A75734B}" srcOrd="3" destOrd="0" presId="urn:microsoft.com/office/officeart/2008/layout/VerticalCurvedList"/>
    <dgm:cxn modelId="{30012009-6990-4864-9C92-889C11273501}" type="presParOf" srcId="{06283C57-9DD8-4592-AE76-3C39CAD0C077}" destId="{B92D39E2-8655-4830-9E49-15097EC0909D}" srcOrd="4" destOrd="0" presId="urn:microsoft.com/office/officeart/2008/layout/VerticalCurvedList"/>
    <dgm:cxn modelId="{F1DFA0E5-3EB0-462D-ACCC-96045CB98A7A}" type="presParOf" srcId="{B92D39E2-8655-4830-9E49-15097EC0909D}" destId="{F1219DE6-579B-472C-BFFA-4EF87BCF5AA2}" srcOrd="0" destOrd="0" presId="urn:microsoft.com/office/officeart/2008/layout/VerticalCurvedList"/>
    <dgm:cxn modelId="{4BB18173-25CB-4ADB-94EB-12A306500AAF}" type="presParOf" srcId="{06283C57-9DD8-4592-AE76-3C39CAD0C077}" destId="{54D6CEB9-1D27-4344-8A9A-698AB4FB814C}" srcOrd="5" destOrd="0" presId="urn:microsoft.com/office/officeart/2008/layout/VerticalCurvedList"/>
    <dgm:cxn modelId="{2283B57F-B362-47C0-9D6C-E133E23997BD}" type="presParOf" srcId="{06283C57-9DD8-4592-AE76-3C39CAD0C077}" destId="{6629AF8B-0A3C-47DF-833C-44686B09AA6D}" srcOrd="6" destOrd="0" presId="urn:microsoft.com/office/officeart/2008/layout/VerticalCurvedList"/>
    <dgm:cxn modelId="{02B4E92B-122A-49F9-A901-24CD880DFA2B}" type="presParOf" srcId="{6629AF8B-0A3C-47DF-833C-44686B09AA6D}" destId="{7BF1387E-63B3-4954-89DE-DDF0D0AC852D}" srcOrd="0" destOrd="0" presId="urn:microsoft.com/office/officeart/2008/layout/VerticalCurvedList"/>
    <dgm:cxn modelId="{1D745380-DB95-45C7-BD8E-A1D5AE5BB561}" type="presParOf" srcId="{06283C57-9DD8-4592-AE76-3C39CAD0C077}" destId="{F4C24AC3-AD07-4D32-8B29-DB4D5EE23595}" srcOrd="7" destOrd="0" presId="urn:microsoft.com/office/officeart/2008/layout/VerticalCurvedList"/>
    <dgm:cxn modelId="{73AFB72C-B6C6-4C46-BD0E-278105D9D43F}" type="presParOf" srcId="{06283C57-9DD8-4592-AE76-3C39CAD0C077}" destId="{FD430DC5-4502-452F-B71B-0092B6CD7C77}" srcOrd="8" destOrd="0" presId="urn:microsoft.com/office/officeart/2008/layout/VerticalCurvedList"/>
    <dgm:cxn modelId="{1AFE9B81-2471-440C-A7A6-C62CD66D8919}" type="presParOf" srcId="{FD430DC5-4502-452F-B71B-0092B6CD7C77}" destId="{B12A824F-5833-4752-BE1E-A9E3BC46FF1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43101B-190B-49EA-A94D-360C00929B13}">
      <dsp:nvSpPr>
        <dsp:cNvPr id="0" name=""/>
        <dsp:cNvSpPr/>
      </dsp:nvSpPr>
      <dsp:spPr>
        <a:xfrm>
          <a:off x="-6053857" y="-901193"/>
          <a:ext cx="7010491" cy="7010491"/>
        </a:xfrm>
        <a:prstGeom prst="blockArc">
          <a:avLst>
            <a:gd name="adj1" fmla="val 18900000"/>
            <a:gd name="adj2" fmla="val 2700000"/>
            <a:gd name="adj3" fmla="val 308"/>
          </a:avLst>
        </a:prstGeom>
        <a:noFill/>
        <a:ln w="19050" cap="rnd"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3F0532-4DAC-4063-BC90-E70DC76044F5}">
      <dsp:nvSpPr>
        <dsp:cNvPr id="0" name=""/>
        <dsp:cNvSpPr/>
      </dsp:nvSpPr>
      <dsp:spPr>
        <a:xfrm>
          <a:off x="91820" y="288232"/>
          <a:ext cx="8229626" cy="1025546"/>
        </a:xfrm>
        <a:prstGeom prst="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964" tIns="68580" rIns="68580" bIns="68580" numCol="1" spcCol="1270" anchor="ctr" anchorCtr="0">
          <a:noAutofit/>
        </a:bodyPr>
        <a:lstStyle/>
        <a:p>
          <a:pPr marL="0" lvl="0" indent="0" algn="l" defTabSz="1200150">
            <a:lnSpc>
              <a:spcPct val="90000"/>
            </a:lnSpc>
            <a:spcBef>
              <a:spcPct val="0"/>
            </a:spcBef>
            <a:spcAft>
              <a:spcPct val="35000"/>
            </a:spcAft>
            <a:buNone/>
          </a:pPr>
          <a:r>
            <a:rPr lang="vi-VN" sz="2700" kern="1200" dirty="0">
              <a:latin typeface="Verdana" pitchFamily="34" charset="0"/>
              <a:ea typeface="Verdana" pitchFamily="34" charset="0"/>
            </a:rPr>
            <a:t>    </a:t>
          </a:r>
          <a:r>
            <a:rPr lang="en-US" sz="2700" kern="1200" dirty="0" err="1">
              <a:latin typeface="Verdana" pitchFamily="34" charset="0"/>
              <a:ea typeface="Verdana" pitchFamily="34" charset="0"/>
            </a:rPr>
            <a:t>Mở</a:t>
          </a:r>
          <a:r>
            <a:rPr lang="en-US" sz="2700" kern="1200" dirty="0">
              <a:latin typeface="Verdana" pitchFamily="34" charset="0"/>
              <a:ea typeface="Verdana" pitchFamily="34" charset="0"/>
            </a:rPr>
            <a:t> </a:t>
          </a:r>
          <a:r>
            <a:rPr lang="en-US" sz="2700" kern="1200" dirty="0" err="1">
              <a:latin typeface="Verdana" pitchFamily="34" charset="0"/>
              <a:ea typeface="Verdana" pitchFamily="34" charset="0"/>
            </a:rPr>
            <a:t>đầu</a:t>
          </a:r>
          <a:endParaRPr lang="vi-VN" sz="2700" kern="1200" dirty="0">
            <a:latin typeface="Verdana" pitchFamily="34" charset="0"/>
            <a:ea typeface="Verdana" pitchFamily="34" charset="0"/>
          </a:endParaRPr>
        </a:p>
      </dsp:txBody>
      <dsp:txXfrm>
        <a:off x="91820" y="288232"/>
        <a:ext cx="8229626" cy="1025546"/>
      </dsp:txXfrm>
    </dsp:sp>
    <dsp:sp modelId="{49681981-E614-4464-94E1-1D53C993DC36}">
      <dsp:nvSpPr>
        <dsp:cNvPr id="0" name=""/>
        <dsp:cNvSpPr/>
      </dsp:nvSpPr>
      <dsp:spPr>
        <a:xfrm>
          <a:off x="-25170" y="318985"/>
          <a:ext cx="1001518" cy="1001518"/>
        </a:xfrm>
        <a:prstGeom prst="ellipse">
          <a:avLst/>
        </a:prstGeom>
        <a:solidFill>
          <a:schemeClr val="lt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ACDC49-03CC-4E87-B1AF-2A568A75734B}">
      <dsp:nvSpPr>
        <dsp:cNvPr id="0" name=""/>
        <dsp:cNvSpPr/>
      </dsp:nvSpPr>
      <dsp:spPr>
        <a:xfrm>
          <a:off x="615047" y="1437671"/>
          <a:ext cx="7642528" cy="1026876"/>
        </a:xfrm>
        <a:prstGeom prst="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964" tIns="68580" rIns="68580" bIns="68580" numCol="1" spcCol="1270" anchor="ctr" anchorCtr="0">
          <a:noAutofit/>
        </a:bodyPr>
        <a:lstStyle/>
        <a:p>
          <a:pPr marL="0" lvl="0" indent="0" algn="l" defTabSz="1200150">
            <a:lnSpc>
              <a:spcPct val="90000"/>
            </a:lnSpc>
            <a:spcBef>
              <a:spcPct val="0"/>
            </a:spcBef>
            <a:spcAft>
              <a:spcPct val="35000"/>
            </a:spcAft>
            <a:buNone/>
          </a:pPr>
          <a:r>
            <a:rPr lang="vi-VN" sz="2700" kern="1200" dirty="0">
              <a:latin typeface="Verdana" pitchFamily="34" charset="0"/>
              <a:ea typeface="Verdana" pitchFamily="34" charset="0"/>
            </a:rPr>
            <a:t>  Đối tượng và phương pháp nghiên cứu</a:t>
          </a:r>
        </a:p>
      </dsp:txBody>
      <dsp:txXfrm>
        <a:off x="615047" y="1437671"/>
        <a:ext cx="7642528" cy="1026876"/>
      </dsp:txXfrm>
    </dsp:sp>
    <dsp:sp modelId="{F1219DE6-579B-472C-BFFA-4EF87BCF5AA2}">
      <dsp:nvSpPr>
        <dsp:cNvPr id="0" name=""/>
        <dsp:cNvSpPr/>
      </dsp:nvSpPr>
      <dsp:spPr>
        <a:xfrm>
          <a:off x="350006" y="1422486"/>
          <a:ext cx="1001518" cy="1001518"/>
        </a:xfrm>
        <a:prstGeom prst="ellipse">
          <a:avLst/>
        </a:prstGeom>
        <a:solidFill>
          <a:schemeClr val="lt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D6CEB9-1D27-4344-8A9A-698AB4FB814C}">
      <dsp:nvSpPr>
        <dsp:cNvPr id="0" name=""/>
        <dsp:cNvSpPr/>
      </dsp:nvSpPr>
      <dsp:spPr>
        <a:xfrm>
          <a:off x="563109" y="2683564"/>
          <a:ext cx="7746403" cy="1043005"/>
        </a:xfrm>
        <a:prstGeom prst="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964" tIns="68580" rIns="68580" bIns="68580" numCol="1" spcCol="1270" anchor="ctr" anchorCtr="0">
          <a:noAutofit/>
        </a:bodyPr>
        <a:lstStyle/>
        <a:p>
          <a:pPr marL="0" lvl="0" indent="0" algn="l" defTabSz="1200150">
            <a:lnSpc>
              <a:spcPct val="90000"/>
            </a:lnSpc>
            <a:spcBef>
              <a:spcPct val="0"/>
            </a:spcBef>
            <a:spcAft>
              <a:spcPct val="35000"/>
            </a:spcAft>
            <a:buNone/>
          </a:pPr>
          <a:r>
            <a:rPr lang="vi-VN" sz="2700" kern="1200" dirty="0">
              <a:latin typeface="Verdana" pitchFamily="34" charset="0"/>
              <a:ea typeface="Verdana" pitchFamily="34" charset="0"/>
            </a:rPr>
            <a:t>    Kết quả và </a:t>
          </a:r>
          <a:r>
            <a:rPr lang="en-US" sz="2700" kern="1200" dirty="0">
              <a:latin typeface="Verdana" pitchFamily="34" charset="0"/>
              <a:ea typeface="Verdana" pitchFamily="34" charset="0"/>
            </a:rPr>
            <a:t>B</a:t>
          </a:r>
          <a:r>
            <a:rPr lang="vi-VN" sz="2700" kern="1200" dirty="0">
              <a:latin typeface="Verdana" pitchFamily="34" charset="0"/>
              <a:ea typeface="Verdana" pitchFamily="34" charset="0"/>
            </a:rPr>
            <a:t>àn luận</a:t>
          </a:r>
        </a:p>
      </dsp:txBody>
      <dsp:txXfrm>
        <a:off x="563109" y="2683564"/>
        <a:ext cx="7746403" cy="1043005"/>
      </dsp:txXfrm>
    </dsp:sp>
    <dsp:sp modelId="{7BF1387E-63B3-4954-89DE-DDF0D0AC852D}">
      <dsp:nvSpPr>
        <dsp:cNvPr id="0" name=""/>
        <dsp:cNvSpPr/>
      </dsp:nvSpPr>
      <dsp:spPr>
        <a:xfrm>
          <a:off x="380623" y="2704308"/>
          <a:ext cx="1001518" cy="1001518"/>
        </a:xfrm>
        <a:prstGeom prst="ellipse">
          <a:avLst/>
        </a:prstGeom>
        <a:solidFill>
          <a:schemeClr val="lt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C24AC3-AD07-4D32-8B29-DB4D5EE23595}">
      <dsp:nvSpPr>
        <dsp:cNvPr id="0" name=""/>
        <dsp:cNvSpPr/>
      </dsp:nvSpPr>
      <dsp:spPr>
        <a:xfrm>
          <a:off x="128569" y="3993558"/>
          <a:ext cx="8156129" cy="922534"/>
        </a:xfrm>
        <a:prstGeom prst="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964" tIns="71120" rIns="71120" bIns="71120" numCol="1" spcCol="1270" anchor="ctr" anchorCtr="0">
          <a:noAutofit/>
        </a:bodyPr>
        <a:lstStyle/>
        <a:p>
          <a:pPr marL="0" lvl="0" indent="0" algn="l" defTabSz="1244600">
            <a:lnSpc>
              <a:spcPct val="90000"/>
            </a:lnSpc>
            <a:spcBef>
              <a:spcPct val="0"/>
            </a:spcBef>
            <a:spcAft>
              <a:spcPct val="35000"/>
            </a:spcAft>
            <a:buNone/>
          </a:pPr>
          <a:r>
            <a:rPr lang="vi-VN" sz="2800" kern="1200" dirty="0">
              <a:latin typeface="Verdana" pitchFamily="34" charset="0"/>
              <a:ea typeface="Verdana" pitchFamily="34" charset="0"/>
            </a:rPr>
            <a:t>    Kết luận và Kiến nghị</a:t>
          </a:r>
        </a:p>
      </dsp:txBody>
      <dsp:txXfrm>
        <a:off x="128569" y="3993558"/>
        <a:ext cx="8156129" cy="922534"/>
      </dsp:txXfrm>
    </dsp:sp>
    <dsp:sp modelId="{B12A824F-5833-4752-BE1E-A9E3BC46FF19}">
      <dsp:nvSpPr>
        <dsp:cNvPr id="0" name=""/>
        <dsp:cNvSpPr/>
      </dsp:nvSpPr>
      <dsp:spPr>
        <a:xfrm>
          <a:off x="-78731" y="3904886"/>
          <a:ext cx="1001518" cy="1001518"/>
        </a:xfrm>
        <a:prstGeom prst="ellipse">
          <a:avLst/>
        </a:prstGeom>
        <a:solidFill>
          <a:schemeClr val="lt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FD994E7-BE42-9DEA-9F05-4CBFC00E043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BA6B92E-EFAF-73BE-0FB5-4CAF6F3EA70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6E3C34A-C532-4797-BD27-DE9D749E00F1}" type="datetimeFigureOut">
              <a:rPr lang="en-US" smtClean="0"/>
              <a:t>11/22/2023</a:t>
            </a:fld>
            <a:endParaRPr lang="en-US"/>
          </a:p>
        </p:txBody>
      </p:sp>
      <p:sp>
        <p:nvSpPr>
          <p:cNvPr id="4" name="Footer Placeholder 3">
            <a:extLst>
              <a:ext uri="{FF2B5EF4-FFF2-40B4-BE49-F238E27FC236}">
                <a16:creationId xmlns:a16="http://schemas.microsoft.com/office/drawing/2014/main" id="{D9586EB4-63D2-B8A0-1D66-9AECE3D0E8E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F273A35-3EC7-8932-3731-E35A6A6E27E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45AA2F-3E1C-4844-B83A-ABEEA5352C2D}" type="slidenum">
              <a:rPr lang="en-US" smtClean="0"/>
              <a:t>‹#›</a:t>
            </a:fld>
            <a:endParaRPr lang="en-US"/>
          </a:p>
        </p:txBody>
      </p:sp>
    </p:spTree>
    <p:extLst>
      <p:ext uri="{BB962C8B-B14F-4D97-AF65-F5344CB8AC3E}">
        <p14:creationId xmlns:p14="http://schemas.microsoft.com/office/powerpoint/2010/main" val="28489817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DFE17D-DF64-4D53-A043-E08B4BA21E77}" type="datetimeFigureOut">
              <a:rPr lang="en-US" smtClean="0"/>
              <a:t>11/22/2023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0CF9E9-BE50-4C0D-ACA1-955EF16C73E7}" type="slidenum">
              <a:rPr lang="en-US" smtClean="0"/>
              <a:t>‹#›</a:t>
            </a:fld>
            <a:endParaRPr lang="en-US"/>
          </a:p>
        </p:txBody>
      </p:sp>
    </p:spTree>
    <p:extLst>
      <p:ext uri="{BB962C8B-B14F-4D97-AF65-F5344CB8AC3E}">
        <p14:creationId xmlns:p14="http://schemas.microsoft.com/office/powerpoint/2010/main" val="385963602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3</a:t>
            </a:fld>
            <a:endParaRPr lang="en-US"/>
          </a:p>
        </p:txBody>
      </p:sp>
    </p:spTree>
    <p:extLst>
      <p:ext uri="{BB962C8B-B14F-4D97-AF65-F5344CB8AC3E}">
        <p14:creationId xmlns:p14="http://schemas.microsoft.com/office/powerpoint/2010/main" val="1702808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19</a:t>
            </a:fld>
            <a:endParaRPr lang="en-US"/>
          </a:p>
        </p:txBody>
      </p:sp>
    </p:spTree>
    <p:extLst>
      <p:ext uri="{BB962C8B-B14F-4D97-AF65-F5344CB8AC3E}">
        <p14:creationId xmlns:p14="http://schemas.microsoft.com/office/powerpoint/2010/main" val="477966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21</a:t>
            </a:fld>
            <a:endParaRPr lang="en-US"/>
          </a:p>
        </p:txBody>
      </p:sp>
    </p:spTree>
    <p:extLst>
      <p:ext uri="{BB962C8B-B14F-4D97-AF65-F5344CB8AC3E}">
        <p14:creationId xmlns:p14="http://schemas.microsoft.com/office/powerpoint/2010/main" val="1277805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23</a:t>
            </a:fld>
            <a:endParaRPr lang="en-US"/>
          </a:p>
        </p:txBody>
      </p:sp>
    </p:spTree>
    <p:extLst>
      <p:ext uri="{BB962C8B-B14F-4D97-AF65-F5344CB8AC3E}">
        <p14:creationId xmlns:p14="http://schemas.microsoft.com/office/powerpoint/2010/main" val="1390972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10</a:t>
            </a:fld>
            <a:endParaRPr lang="en-US"/>
          </a:p>
        </p:txBody>
      </p:sp>
    </p:spTree>
    <p:extLst>
      <p:ext uri="{BB962C8B-B14F-4D97-AF65-F5344CB8AC3E}">
        <p14:creationId xmlns:p14="http://schemas.microsoft.com/office/powerpoint/2010/main" val="2446650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12</a:t>
            </a:fld>
            <a:endParaRPr lang="en-US"/>
          </a:p>
        </p:txBody>
      </p:sp>
    </p:spTree>
    <p:extLst>
      <p:ext uri="{BB962C8B-B14F-4D97-AF65-F5344CB8AC3E}">
        <p14:creationId xmlns:p14="http://schemas.microsoft.com/office/powerpoint/2010/main" val="2512708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13</a:t>
            </a:fld>
            <a:endParaRPr lang="en-US"/>
          </a:p>
        </p:txBody>
      </p:sp>
    </p:spTree>
    <p:extLst>
      <p:ext uri="{BB962C8B-B14F-4D97-AF65-F5344CB8AC3E}">
        <p14:creationId xmlns:p14="http://schemas.microsoft.com/office/powerpoint/2010/main" val="25276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14</a:t>
            </a:fld>
            <a:endParaRPr lang="en-US"/>
          </a:p>
        </p:txBody>
      </p:sp>
    </p:spTree>
    <p:extLst>
      <p:ext uri="{BB962C8B-B14F-4D97-AF65-F5344CB8AC3E}">
        <p14:creationId xmlns:p14="http://schemas.microsoft.com/office/powerpoint/2010/main" val="2436742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15</a:t>
            </a:fld>
            <a:endParaRPr lang="en-US"/>
          </a:p>
        </p:txBody>
      </p:sp>
    </p:spTree>
    <p:extLst>
      <p:ext uri="{BB962C8B-B14F-4D97-AF65-F5344CB8AC3E}">
        <p14:creationId xmlns:p14="http://schemas.microsoft.com/office/powerpoint/2010/main" val="1434311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16</a:t>
            </a:fld>
            <a:endParaRPr lang="en-US"/>
          </a:p>
        </p:txBody>
      </p:sp>
    </p:spTree>
    <p:extLst>
      <p:ext uri="{BB962C8B-B14F-4D97-AF65-F5344CB8AC3E}">
        <p14:creationId xmlns:p14="http://schemas.microsoft.com/office/powerpoint/2010/main" val="2060432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17</a:t>
            </a:fld>
            <a:endParaRPr lang="en-US"/>
          </a:p>
        </p:txBody>
      </p:sp>
    </p:spTree>
    <p:extLst>
      <p:ext uri="{BB962C8B-B14F-4D97-AF65-F5344CB8AC3E}">
        <p14:creationId xmlns:p14="http://schemas.microsoft.com/office/powerpoint/2010/main" val="3161376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0CF9E9-BE50-4C0D-ACA1-955EF16C73E7}" type="slidenum">
              <a:rPr lang="en-US" smtClean="0"/>
              <a:t>18</a:t>
            </a:fld>
            <a:endParaRPr lang="en-US"/>
          </a:p>
        </p:txBody>
      </p:sp>
    </p:spTree>
    <p:extLst>
      <p:ext uri="{BB962C8B-B14F-4D97-AF65-F5344CB8AC3E}">
        <p14:creationId xmlns:p14="http://schemas.microsoft.com/office/powerpoint/2010/main" val="709021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1141511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38254638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592861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21245729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75384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2534384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3341955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3457120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494345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D7A10C-1E38-4EF8-ACC8-83FC8CF199DC}"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3678092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D7A10C-1E38-4EF8-ACC8-83FC8CF199DC}" type="datetimeFigureOut">
              <a:rPr lang="en-US" smtClean="0"/>
              <a:t>11/22/2023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924677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D7A10C-1E38-4EF8-ACC8-83FC8CF199DC}" type="datetimeFigureOut">
              <a:rPr lang="en-US" smtClean="0"/>
              <a:t>11/22/2023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49711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D7A10C-1E38-4EF8-ACC8-83FC8CF199DC}" type="datetimeFigureOut">
              <a:rPr lang="en-US" smtClean="0"/>
              <a:t>11/22/2023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3181623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D7A10C-1E38-4EF8-ACC8-83FC8CF199DC}" type="datetimeFigureOut">
              <a:rPr lang="en-US" smtClean="0"/>
              <a:t>11/22/2023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4103714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4D7A10C-1E38-4EF8-ACC8-83FC8CF199DC}" type="datetimeFigureOut">
              <a:rPr lang="en-US" smtClean="0"/>
              <a:t>11/22/2023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1105190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4D7A10C-1E38-4EF8-ACC8-83FC8CF199DC}" type="datetimeFigureOut">
              <a:rPr lang="en-US" smtClean="0"/>
              <a:t>11/22/2023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43B4D2-F589-4C78-B58C-5D6391B0B4BE}" type="slidenum">
              <a:rPr lang="en-US" smtClean="0"/>
              <a:t>‹#›</a:t>
            </a:fld>
            <a:endParaRPr lang="en-US"/>
          </a:p>
        </p:txBody>
      </p:sp>
    </p:spTree>
    <p:extLst>
      <p:ext uri="{BB962C8B-B14F-4D97-AF65-F5344CB8AC3E}">
        <p14:creationId xmlns:p14="http://schemas.microsoft.com/office/powerpoint/2010/main" val="1990790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4D7A10C-1E38-4EF8-ACC8-83FC8CF199DC}" type="datetimeFigureOut">
              <a:rPr lang="en-US" smtClean="0"/>
              <a:t>11/22/2023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443B4D2-F589-4C78-B58C-5D6391B0B4BE}" type="slidenum">
              <a:rPr lang="en-US" smtClean="0"/>
              <a:t>‹#›</a:t>
            </a:fld>
            <a:endParaRPr lang="en-US"/>
          </a:p>
        </p:txBody>
      </p:sp>
    </p:spTree>
    <p:extLst>
      <p:ext uri="{BB962C8B-B14F-4D97-AF65-F5344CB8AC3E}">
        <p14:creationId xmlns:p14="http://schemas.microsoft.com/office/powerpoint/2010/main" val="1273831014"/>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1079EB0-B470-D988-4AE2-125B2453AF34}"/>
              </a:ext>
            </a:extLst>
          </p:cNvPr>
          <p:cNvSpPr>
            <a:spLocks noGrp="1"/>
          </p:cNvSpPr>
          <p:nvPr>
            <p:ph type="subTitle" idx="1"/>
          </p:nvPr>
        </p:nvSpPr>
        <p:spPr>
          <a:xfrm>
            <a:off x="772357" y="4105971"/>
            <a:ext cx="8504808" cy="2107080"/>
          </a:xfrm>
        </p:spPr>
        <p:txBody>
          <a:bodyPr>
            <a:normAutofit/>
          </a:bodyPr>
          <a:lstStyle/>
          <a:p>
            <a:pPr algn="ctr"/>
            <a:r>
              <a:rPr lang="vi-VN" sz="3600" b="1" dirty="0">
                <a:ln w="0"/>
                <a:solidFill>
                  <a:srgbClr val="0070C0"/>
                </a:solidFill>
                <a:effectLst>
                  <a:outerShdw blurRad="38100" dist="25400" dir="5400000" algn="ctr" rotWithShape="0">
                    <a:srgbClr val="6E747A">
                      <a:alpha val="43000"/>
                    </a:srgbClr>
                  </a:outerShdw>
                </a:effectLst>
              </a:rPr>
              <a:t>BỆNH VIỆN ĐA KHOA TRUNG TÂM AN GIANG</a:t>
            </a:r>
            <a:r>
              <a:rPr lang="vi-VN" sz="3600" b="1" dirty="0">
                <a:ln w="0"/>
                <a:solidFill>
                  <a:schemeClr val="accent1"/>
                </a:solidFill>
                <a:effectLst>
                  <a:outerShdw blurRad="38100" dist="25400" dir="5400000" algn="ctr" rotWithShape="0">
                    <a:srgbClr val="6E747A">
                      <a:alpha val="43000"/>
                    </a:srgbClr>
                  </a:outerShdw>
                </a:effectLst>
              </a:rPr>
              <a:t> </a:t>
            </a:r>
            <a:endParaRPr lang="en-US" sz="3600" b="1" dirty="0">
              <a:ln w="0"/>
              <a:solidFill>
                <a:schemeClr val="accent1"/>
              </a:solidFill>
              <a:effectLst>
                <a:outerShdw blurRad="38100" dist="25400" dir="5400000" algn="ctr" rotWithShape="0">
                  <a:srgbClr val="6E747A">
                    <a:alpha val="43000"/>
                  </a:srgbClr>
                </a:outerShdw>
              </a:effectLst>
            </a:endParaRPr>
          </a:p>
        </p:txBody>
      </p:sp>
      <p:sp>
        <p:nvSpPr>
          <p:cNvPr id="10" name="Rectangle 9">
            <a:extLst>
              <a:ext uri="{FF2B5EF4-FFF2-40B4-BE49-F238E27FC236}">
                <a16:creationId xmlns:a16="http://schemas.microsoft.com/office/drawing/2014/main" id="{9F1DEA16-C1B7-CD03-E41A-15A2723822A7}"/>
              </a:ext>
            </a:extLst>
          </p:cNvPr>
          <p:cNvSpPr/>
          <p:nvPr/>
        </p:nvSpPr>
        <p:spPr>
          <a:xfrm>
            <a:off x="198789" y="2079512"/>
            <a:ext cx="10486144" cy="1446550"/>
          </a:xfrm>
          <a:prstGeom prst="rect">
            <a:avLst/>
          </a:prstGeom>
          <a:noFill/>
        </p:spPr>
        <p:txBody>
          <a:bodyPr wrap="square" lIns="91440" tIns="45720" rIns="91440" bIns="45720">
            <a:spAutoFit/>
          </a:bodyPr>
          <a:lstStyle/>
          <a:p>
            <a:pPr algn="ctr"/>
            <a:r>
              <a:rPr lang="vi-VN" altLang="en-US" sz="4400" b="1" dirty="0">
                <a:ln w="12700">
                  <a:solidFill>
                    <a:schemeClr val="accent1"/>
                  </a:solidFill>
                  <a:prstDash val="solid"/>
                </a:ln>
                <a:solidFill>
                  <a:srgbClr val="FF0000"/>
                </a:solidFill>
                <a:effectLst>
                  <a:outerShdw dist="38100" dir="2640000" algn="bl" rotWithShape="0">
                    <a:schemeClr val="accent1"/>
                  </a:outerShdw>
                </a:effectLst>
              </a:rPr>
              <a:t>HỘI NGHỊ KHOA HỌC CÔNG NGHỆ NĂM 2023</a:t>
            </a:r>
            <a:endParaRPr lang="en-US" sz="4400" b="1" dirty="0">
              <a:ln w="12700">
                <a:solidFill>
                  <a:schemeClr val="accent1"/>
                </a:solidFill>
                <a:prstDash val="solid"/>
              </a:ln>
              <a:solidFill>
                <a:srgbClr val="FF0000"/>
              </a:solidFill>
              <a:effectLst>
                <a:outerShdw dist="38100" dir="2640000" algn="bl" rotWithShape="0">
                  <a:schemeClr val="accent1"/>
                </a:outerShdw>
              </a:effectLst>
            </a:endParaRPr>
          </a:p>
        </p:txBody>
      </p:sp>
    </p:spTree>
    <p:extLst>
      <p:ext uri="{BB962C8B-B14F-4D97-AF65-F5344CB8AC3E}">
        <p14:creationId xmlns:p14="http://schemas.microsoft.com/office/powerpoint/2010/main" val="1552210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85BB3-82CF-F130-42A4-FCE4121C109F}"/>
              </a:ext>
            </a:extLst>
          </p:cNvPr>
          <p:cNvSpPr>
            <a:spLocks noGrp="1"/>
          </p:cNvSpPr>
          <p:nvPr>
            <p:ph type="title"/>
          </p:nvPr>
        </p:nvSpPr>
        <p:spPr>
          <a:xfrm>
            <a:off x="553046" y="235258"/>
            <a:ext cx="8596668" cy="837460"/>
          </a:xfrm>
        </p:spPr>
        <p:txBody>
          <a:bodyPr>
            <a:normAutofit/>
          </a:bodyPr>
          <a:lstStyle/>
          <a:p>
            <a:r>
              <a:rPr lang="en-US" sz="3200" b="1" dirty="0">
                <a:solidFill>
                  <a:schemeClr val="tx1"/>
                </a:solidFill>
              </a:rPr>
              <a:t>ĐỐI TƯỢNG VÀ PHƯƠNG PHÁP NGHIÊN CỨU</a:t>
            </a:r>
          </a:p>
        </p:txBody>
      </p:sp>
      <p:sp>
        <p:nvSpPr>
          <p:cNvPr id="3" name="Content Placeholder 2">
            <a:extLst>
              <a:ext uri="{FF2B5EF4-FFF2-40B4-BE49-F238E27FC236}">
                <a16:creationId xmlns:a16="http://schemas.microsoft.com/office/drawing/2014/main" id="{21452E6B-2461-2703-3F75-3AA9AB36706E}"/>
              </a:ext>
            </a:extLst>
          </p:cNvPr>
          <p:cNvSpPr>
            <a:spLocks noGrp="1"/>
          </p:cNvSpPr>
          <p:nvPr>
            <p:ph idx="1"/>
          </p:nvPr>
        </p:nvSpPr>
        <p:spPr>
          <a:xfrm>
            <a:off x="553046" y="815265"/>
            <a:ext cx="9070348" cy="5589973"/>
          </a:xfrm>
        </p:spPr>
        <p:txBody>
          <a:bodyPr>
            <a:normAutofit fontScale="25000" lnSpcReduction="20000"/>
          </a:bodyPr>
          <a:lstStyle/>
          <a:p>
            <a:pPr marL="285750" indent="-285750" algn="just" eaLnBrk="1" hangingPunct="1">
              <a:lnSpc>
                <a:spcPct val="150000"/>
              </a:lnSpc>
              <a:buFont typeface="Wingdings" panose="05000000000000000000" pitchFamily="2" charset="2"/>
              <a:buChar char="q"/>
            </a:pPr>
            <a:r>
              <a:rPr lang="vi-VN" altLang="en-US" sz="8000" b="1" dirty="0">
                <a:solidFill>
                  <a:srgbClr val="31859C"/>
                </a:solidFill>
                <a:cs typeface="Times New Roman" panose="02020603050405020304" pitchFamily="18" charset="0"/>
              </a:rPr>
              <a:t>Phương pháp chọn mẫu: </a:t>
            </a:r>
            <a:endParaRPr lang="en-US" altLang="en-US" sz="8000" b="1" dirty="0">
              <a:solidFill>
                <a:srgbClr val="31859C"/>
              </a:solidFill>
              <a:cs typeface="Times New Roman" panose="02020603050405020304" pitchFamily="18" charset="0"/>
            </a:endParaRPr>
          </a:p>
          <a:p>
            <a:pPr marL="0" indent="0" eaLnBrk="1" hangingPunct="1">
              <a:lnSpc>
                <a:spcPct val="150000"/>
              </a:lnSpc>
              <a:buNone/>
            </a:pPr>
            <a:r>
              <a:rPr lang="vi-VN" altLang="en-US" sz="8000" b="1" dirty="0">
                <a:solidFill>
                  <a:srgbClr val="558ED5"/>
                </a:solidFill>
                <a:cs typeface="Times New Roman" panose="02020603050405020304" pitchFamily="18" charset="0"/>
              </a:rPr>
              <a:t>     </a:t>
            </a:r>
            <a:r>
              <a:rPr lang="en-US" altLang="en-US" sz="8000" dirty="0" err="1">
                <a:solidFill>
                  <a:schemeClr val="tx1"/>
                </a:solidFill>
                <a:cs typeface="Times New Roman" panose="02020603050405020304" pitchFamily="18" charset="0"/>
              </a:rPr>
              <a:t>Chọn</a:t>
            </a:r>
            <a:r>
              <a:rPr lang="en-US" altLang="en-US" sz="8000" dirty="0">
                <a:solidFill>
                  <a:schemeClr val="tx1"/>
                </a:solidFill>
                <a:cs typeface="Times New Roman" panose="02020603050405020304" pitchFamily="18" charset="0"/>
              </a:rPr>
              <a:t> </a:t>
            </a:r>
            <a:r>
              <a:rPr lang="en-US" altLang="en-US" sz="8000" dirty="0" err="1">
                <a:solidFill>
                  <a:schemeClr val="tx1"/>
                </a:solidFill>
                <a:cs typeface="Times New Roman" panose="02020603050405020304" pitchFamily="18" charset="0"/>
              </a:rPr>
              <a:t>mẫu</a:t>
            </a:r>
            <a:r>
              <a:rPr lang="en-US" altLang="en-US" sz="8000" dirty="0">
                <a:solidFill>
                  <a:schemeClr val="tx1"/>
                </a:solidFill>
                <a:cs typeface="Times New Roman" panose="02020603050405020304" pitchFamily="18" charset="0"/>
              </a:rPr>
              <a:t> </a:t>
            </a:r>
            <a:r>
              <a:rPr lang="en-US" altLang="en-US" sz="8000" dirty="0" err="1">
                <a:solidFill>
                  <a:schemeClr val="tx1"/>
                </a:solidFill>
                <a:cs typeface="Times New Roman" panose="02020603050405020304" pitchFamily="18" charset="0"/>
              </a:rPr>
              <a:t>thuận</a:t>
            </a:r>
            <a:r>
              <a:rPr lang="en-US" altLang="en-US" sz="8000" dirty="0">
                <a:solidFill>
                  <a:schemeClr val="tx1"/>
                </a:solidFill>
                <a:cs typeface="Times New Roman" panose="02020603050405020304" pitchFamily="18" charset="0"/>
              </a:rPr>
              <a:t> </a:t>
            </a:r>
            <a:r>
              <a:rPr lang="en-US" altLang="en-US" sz="8000" dirty="0" err="1">
                <a:solidFill>
                  <a:schemeClr val="tx1"/>
                </a:solidFill>
                <a:cs typeface="Times New Roman" panose="02020603050405020304" pitchFamily="18" charset="0"/>
              </a:rPr>
              <a:t>tiện</a:t>
            </a:r>
            <a:r>
              <a:rPr lang="en-US" altLang="en-US" sz="8000" dirty="0">
                <a:solidFill>
                  <a:schemeClr val="tx1"/>
                </a:solidFill>
                <a:cs typeface="Times New Roman" panose="02020603050405020304" pitchFamily="18" charset="0"/>
              </a:rPr>
              <a:t>: </a:t>
            </a:r>
            <a:r>
              <a:rPr lang="en-US" altLang="en-US" sz="8000" dirty="0" err="1">
                <a:cs typeface="Times New Roman" panose="02020603050405020304" pitchFamily="18" charset="0"/>
              </a:rPr>
              <a:t>lấy</a:t>
            </a:r>
            <a:r>
              <a:rPr lang="en-US" altLang="en-US" sz="8000" dirty="0">
                <a:cs typeface="Times New Roman" panose="02020603050405020304" pitchFamily="18" charset="0"/>
              </a:rPr>
              <a:t> </a:t>
            </a:r>
            <a:r>
              <a:rPr lang="en-US" altLang="en-US" sz="8000" dirty="0" err="1">
                <a:cs typeface="Times New Roman" panose="02020603050405020304" pitchFamily="18" charset="0"/>
              </a:rPr>
              <a:t>toàn</a:t>
            </a:r>
            <a:r>
              <a:rPr lang="en-US" altLang="en-US" sz="8000" dirty="0">
                <a:cs typeface="Times New Roman" panose="02020603050405020304" pitchFamily="18" charset="0"/>
              </a:rPr>
              <a:t> </a:t>
            </a:r>
            <a:r>
              <a:rPr lang="en-US" altLang="en-US" sz="8000" dirty="0" err="1">
                <a:cs typeface="Times New Roman" panose="02020603050405020304" pitchFamily="18" charset="0"/>
              </a:rPr>
              <a:t>bộ</a:t>
            </a:r>
            <a:r>
              <a:rPr lang="en-US" altLang="en-US" sz="8000" dirty="0">
                <a:cs typeface="Times New Roman" panose="02020603050405020304" pitchFamily="18" charset="0"/>
              </a:rPr>
              <a:t> </a:t>
            </a:r>
            <a:r>
              <a:rPr lang="en-US" altLang="en-US" sz="8000" dirty="0" err="1">
                <a:cs typeface="Times New Roman" panose="02020603050405020304" pitchFamily="18" charset="0"/>
              </a:rPr>
              <a:t>những</a:t>
            </a:r>
            <a:r>
              <a:rPr lang="en-US" altLang="en-US" sz="8000" dirty="0">
                <a:cs typeface="Times New Roman" panose="02020603050405020304" pitchFamily="18" charset="0"/>
              </a:rPr>
              <a:t> </a:t>
            </a:r>
            <a:r>
              <a:rPr lang="en-US" altLang="en-US" sz="8000" dirty="0" err="1">
                <a:cs typeface="Times New Roman" panose="02020603050405020304" pitchFamily="18" charset="0"/>
              </a:rPr>
              <a:t>bệnh</a:t>
            </a:r>
            <a:r>
              <a:rPr lang="en-US" altLang="en-US" sz="8000" dirty="0">
                <a:cs typeface="Times New Roman" panose="02020603050405020304" pitchFamily="18" charset="0"/>
              </a:rPr>
              <a:t> </a:t>
            </a:r>
            <a:r>
              <a:rPr lang="en-US" altLang="en-US" sz="8000" dirty="0" err="1">
                <a:cs typeface="Times New Roman" panose="02020603050405020304" pitchFamily="18" charset="0"/>
              </a:rPr>
              <a:t>nhân</a:t>
            </a:r>
            <a:r>
              <a:rPr lang="en-US" altLang="en-US" sz="8000" dirty="0">
                <a:cs typeface="Times New Roman" panose="02020603050405020304" pitchFamily="18" charset="0"/>
              </a:rPr>
              <a:t> </a:t>
            </a:r>
            <a:r>
              <a:rPr lang="en-US" altLang="en-US" sz="8000" dirty="0" err="1">
                <a:cs typeface="Times New Roman" panose="02020603050405020304" pitchFamily="18" charset="0"/>
              </a:rPr>
              <a:t>đã</a:t>
            </a:r>
            <a:r>
              <a:rPr lang="en-US" altLang="en-US" sz="8000" dirty="0">
                <a:cs typeface="Times New Roman" panose="02020603050405020304" pitchFamily="18" charset="0"/>
              </a:rPr>
              <a:t> </a:t>
            </a:r>
            <a:r>
              <a:rPr lang="en-US" altLang="en-US" sz="8000" dirty="0" err="1">
                <a:cs typeface="Times New Roman" panose="02020603050405020304" pitchFamily="18" charset="0"/>
              </a:rPr>
              <a:t>đủ</a:t>
            </a:r>
            <a:r>
              <a:rPr lang="en-US" altLang="en-US" sz="8000" dirty="0">
                <a:cs typeface="Times New Roman" panose="02020603050405020304" pitchFamily="18" charset="0"/>
              </a:rPr>
              <a:t> </a:t>
            </a:r>
            <a:r>
              <a:rPr lang="en-US" altLang="en-US" sz="8000" dirty="0" err="1">
                <a:cs typeface="Times New Roman" panose="02020603050405020304" pitchFamily="18" charset="0"/>
              </a:rPr>
              <a:t>tiêu</a:t>
            </a:r>
            <a:r>
              <a:rPr lang="en-US" altLang="en-US" sz="8000" dirty="0">
                <a:cs typeface="Times New Roman" panose="02020603050405020304" pitchFamily="18" charset="0"/>
              </a:rPr>
              <a:t> </a:t>
            </a:r>
            <a:r>
              <a:rPr lang="en-US" altLang="en-US" sz="8000" dirty="0" err="1">
                <a:cs typeface="Times New Roman" panose="02020603050405020304" pitchFamily="18" charset="0"/>
              </a:rPr>
              <a:t>chuẩn</a:t>
            </a:r>
            <a:r>
              <a:rPr lang="en-US" altLang="en-US" sz="8000" dirty="0">
                <a:cs typeface="Times New Roman" panose="02020603050405020304" pitchFamily="18" charset="0"/>
              </a:rPr>
              <a:t> </a:t>
            </a:r>
            <a:r>
              <a:rPr lang="en-US" altLang="en-US" sz="8000" dirty="0" err="1">
                <a:cs typeface="Times New Roman" panose="02020603050405020304" pitchFamily="18" charset="0"/>
              </a:rPr>
              <a:t>vào</a:t>
            </a:r>
            <a:r>
              <a:rPr lang="en-US" altLang="en-US" sz="8000" dirty="0">
                <a:cs typeface="Times New Roman" panose="02020603050405020304" pitchFamily="18" charset="0"/>
              </a:rPr>
              <a:t> </a:t>
            </a:r>
            <a:r>
              <a:rPr lang="en-US" altLang="en-US" sz="8000" dirty="0" err="1">
                <a:cs typeface="Times New Roman" panose="02020603050405020304" pitchFamily="18" charset="0"/>
              </a:rPr>
              <a:t>mẫu</a:t>
            </a:r>
            <a:r>
              <a:rPr lang="en-US" altLang="en-US" sz="8000" dirty="0">
                <a:cs typeface="Times New Roman" panose="02020603050405020304" pitchFamily="18" charset="0"/>
              </a:rPr>
              <a:t> </a:t>
            </a:r>
            <a:r>
              <a:rPr lang="en-US" altLang="en-US" sz="8000" dirty="0" err="1">
                <a:cs typeface="Times New Roman" panose="02020603050405020304" pitchFamily="18" charset="0"/>
              </a:rPr>
              <a:t>nghiên</a:t>
            </a:r>
            <a:r>
              <a:rPr lang="en-US" altLang="en-US" sz="8000" dirty="0">
                <a:cs typeface="Times New Roman" panose="02020603050405020304" pitchFamily="18" charset="0"/>
              </a:rPr>
              <a:t> </a:t>
            </a:r>
            <a:r>
              <a:rPr lang="en-US" altLang="en-US" sz="8000" dirty="0" err="1">
                <a:cs typeface="Times New Roman" panose="02020603050405020304" pitchFamily="18" charset="0"/>
              </a:rPr>
              <a:t>cứu</a:t>
            </a:r>
            <a:r>
              <a:rPr lang="en-US" altLang="en-US" sz="8000" dirty="0">
                <a:cs typeface="Times New Roman" panose="02020603050405020304" pitchFamily="18" charset="0"/>
              </a:rPr>
              <a:t>.</a:t>
            </a:r>
          </a:p>
          <a:p>
            <a:pPr marL="285750" indent="-285750" algn="just">
              <a:lnSpc>
                <a:spcPct val="150000"/>
              </a:lnSpc>
              <a:buFont typeface="Wingdings" panose="05000000000000000000" pitchFamily="2" charset="2"/>
              <a:buChar char="q"/>
            </a:pPr>
            <a:r>
              <a:rPr lang="en-US" altLang="en-US" sz="8000" b="1" dirty="0" err="1">
                <a:solidFill>
                  <a:srgbClr val="31859C"/>
                </a:solidFill>
                <a:cs typeface="Times New Roman" panose="02020603050405020304" pitchFamily="18" charset="0"/>
              </a:rPr>
              <a:t>Nội</a:t>
            </a:r>
            <a:r>
              <a:rPr lang="en-US" altLang="en-US" sz="8000" b="1" dirty="0">
                <a:solidFill>
                  <a:srgbClr val="31859C"/>
                </a:solidFill>
                <a:cs typeface="Times New Roman" panose="02020603050405020304" pitchFamily="18" charset="0"/>
              </a:rPr>
              <a:t> dung </a:t>
            </a:r>
            <a:r>
              <a:rPr lang="en-US" altLang="en-US" sz="8000" b="1" dirty="0" err="1">
                <a:solidFill>
                  <a:srgbClr val="31859C"/>
                </a:solidFill>
                <a:cs typeface="Times New Roman" panose="02020603050405020304" pitchFamily="18" charset="0"/>
              </a:rPr>
              <a:t>nghiên</a:t>
            </a:r>
            <a:r>
              <a:rPr lang="en-US" altLang="en-US" sz="8000" b="1" dirty="0">
                <a:solidFill>
                  <a:srgbClr val="31859C"/>
                </a:solidFill>
                <a:cs typeface="Times New Roman" panose="02020603050405020304" pitchFamily="18" charset="0"/>
              </a:rPr>
              <a:t> </a:t>
            </a:r>
            <a:r>
              <a:rPr lang="en-US" altLang="en-US" sz="8000" b="1" dirty="0" err="1">
                <a:solidFill>
                  <a:srgbClr val="31859C"/>
                </a:solidFill>
                <a:cs typeface="Times New Roman" panose="02020603050405020304" pitchFamily="18" charset="0"/>
              </a:rPr>
              <a:t>cứu</a:t>
            </a:r>
            <a:r>
              <a:rPr lang="vi-VN" altLang="en-US" sz="8000" b="1" dirty="0">
                <a:solidFill>
                  <a:srgbClr val="31859C"/>
                </a:solidFill>
                <a:cs typeface="Times New Roman" panose="02020603050405020304" pitchFamily="18" charset="0"/>
              </a:rPr>
              <a:t>:</a:t>
            </a:r>
          </a:p>
          <a:p>
            <a:pPr marL="0" indent="0">
              <a:lnSpc>
                <a:spcPct val="150000"/>
              </a:lnSpc>
              <a:buNone/>
            </a:pPr>
            <a:r>
              <a:rPr lang="vi-VN" altLang="en-US" sz="8000" dirty="0">
                <a:ea typeface="Verdana" panose="020B0604030504040204" pitchFamily="34" charset="0"/>
                <a:cs typeface="Times New Roman" panose="02020603050405020304" pitchFamily="18" charset="0"/>
              </a:rPr>
              <a:t>	1. </a:t>
            </a:r>
            <a:r>
              <a:rPr lang="en-US" sz="8000" dirty="0" err="1">
                <a:ea typeface="Verdana" panose="020B0604030504040204" pitchFamily="34" charset="0"/>
                <a:cs typeface="Times New Roman" panose="02020603050405020304" pitchFamily="18" charset="0"/>
              </a:rPr>
              <a:t>Đặc</a:t>
            </a:r>
            <a:r>
              <a:rPr lang="en-US" sz="8000" dirty="0">
                <a:ea typeface="Verdana" panose="020B0604030504040204" pitchFamily="34" charset="0"/>
                <a:cs typeface="Times New Roman" panose="02020603050405020304" pitchFamily="18" charset="0"/>
              </a:rPr>
              <a:t> </a:t>
            </a:r>
            <a:r>
              <a:rPr lang="en-US" sz="8000" dirty="0" err="1">
                <a:ea typeface="Verdana" panose="020B0604030504040204" pitchFamily="34" charset="0"/>
                <a:cs typeface="Times New Roman" panose="02020603050405020304" pitchFamily="18" charset="0"/>
              </a:rPr>
              <a:t>điểm</a:t>
            </a:r>
            <a:r>
              <a:rPr lang="en-US" sz="8000" dirty="0">
                <a:ea typeface="Verdana" panose="020B0604030504040204" pitchFamily="34" charset="0"/>
                <a:cs typeface="Times New Roman" panose="02020603050405020304" pitchFamily="18" charset="0"/>
              </a:rPr>
              <a:t> </a:t>
            </a:r>
            <a:r>
              <a:rPr lang="en-US" sz="8000" dirty="0" err="1">
                <a:ea typeface="Verdana" panose="020B0604030504040204" pitchFamily="34" charset="0"/>
                <a:cs typeface="Times New Roman" panose="02020603050405020304" pitchFamily="18" charset="0"/>
              </a:rPr>
              <a:t>chung</a:t>
            </a:r>
            <a:r>
              <a:rPr lang="en-US" sz="8000" dirty="0">
                <a:ea typeface="Verdana" panose="020B0604030504040204" pitchFamily="34" charset="0"/>
                <a:cs typeface="Times New Roman" panose="02020603050405020304" pitchFamily="18" charset="0"/>
              </a:rPr>
              <a:t> </a:t>
            </a:r>
            <a:r>
              <a:rPr lang="en-US" sz="8000" dirty="0" err="1">
                <a:ea typeface="Verdana" panose="020B0604030504040204" pitchFamily="34" charset="0"/>
                <a:cs typeface="Times New Roman" panose="02020603050405020304" pitchFamily="18" charset="0"/>
              </a:rPr>
              <a:t>của</a:t>
            </a:r>
            <a:r>
              <a:rPr lang="en-US" sz="8000" dirty="0">
                <a:ea typeface="Verdana" panose="020B0604030504040204" pitchFamily="34" charset="0"/>
                <a:cs typeface="Times New Roman" panose="02020603050405020304" pitchFamily="18" charset="0"/>
              </a:rPr>
              <a:t> </a:t>
            </a:r>
            <a:r>
              <a:rPr lang="en-US" sz="8000" dirty="0" err="1">
                <a:ea typeface="Verdana" panose="020B0604030504040204" pitchFamily="34" charset="0"/>
                <a:cs typeface="Times New Roman" panose="02020603050405020304" pitchFamily="18" charset="0"/>
              </a:rPr>
              <a:t>mẫu</a:t>
            </a:r>
            <a:r>
              <a:rPr lang="en-US" sz="8000" dirty="0">
                <a:ea typeface="Verdana" panose="020B0604030504040204" pitchFamily="34" charset="0"/>
                <a:cs typeface="Times New Roman" panose="02020603050405020304" pitchFamily="18" charset="0"/>
              </a:rPr>
              <a:t> </a:t>
            </a:r>
            <a:r>
              <a:rPr lang="en-US" sz="8000" dirty="0" err="1">
                <a:ea typeface="Verdana" panose="020B0604030504040204" pitchFamily="34" charset="0"/>
                <a:cs typeface="Times New Roman" panose="02020603050405020304" pitchFamily="18" charset="0"/>
              </a:rPr>
              <a:t>nghiên</a:t>
            </a:r>
            <a:r>
              <a:rPr lang="en-US" sz="8000" dirty="0">
                <a:ea typeface="Verdana" panose="020B0604030504040204" pitchFamily="34" charset="0"/>
                <a:cs typeface="Times New Roman" panose="02020603050405020304" pitchFamily="18" charset="0"/>
              </a:rPr>
              <a:t> </a:t>
            </a:r>
            <a:r>
              <a:rPr lang="en-US" sz="8000" dirty="0" err="1">
                <a:ea typeface="Verdana" panose="020B0604030504040204" pitchFamily="34" charset="0"/>
                <a:cs typeface="Times New Roman" panose="02020603050405020304" pitchFamily="18" charset="0"/>
              </a:rPr>
              <a:t>cứu</a:t>
            </a:r>
            <a:r>
              <a:rPr lang="en-US" sz="8000" dirty="0">
                <a:ea typeface="Verdana" panose="020B0604030504040204" pitchFamily="34" charset="0"/>
                <a:cs typeface="Times New Roman" panose="02020603050405020304" pitchFamily="18" charset="0"/>
              </a:rPr>
              <a:t>;</a:t>
            </a:r>
          </a:p>
          <a:p>
            <a:pPr marL="0" indent="0">
              <a:lnSpc>
                <a:spcPct val="150000"/>
              </a:lnSpc>
              <a:buNone/>
            </a:pPr>
            <a:r>
              <a:rPr lang="vi-VN" altLang="en-US" sz="8000" dirty="0">
                <a:ea typeface="Verdana" panose="020B0604030504040204" pitchFamily="34" charset="0"/>
                <a:cs typeface="Times New Roman" panose="02020603050405020304" pitchFamily="18" charset="0"/>
              </a:rPr>
              <a:t>	2.</a:t>
            </a:r>
            <a:r>
              <a:rPr lang="en-US" sz="8000" dirty="0">
                <a:cs typeface="Times New Roman" panose="02020603050405020304" pitchFamily="18" charset="0"/>
              </a:rPr>
              <a:t> </a:t>
            </a:r>
            <a:r>
              <a:rPr lang="en-US" sz="8000" dirty="0" err="1">
                <a:cs typeface="Times New Roman" panose="02020603050405020304" pitchFamily="18" charset="0"/>
              </a:rPr>
              <a:t>Đặc</a:t>
            </a:r>
            <a:r>
              <a:rPr lang="en-US" sz="8000" dirty="0">
                <a:cs typeface="Times New Roman" panose="02020603050405020304" pitchFamily="18" charset="0"/>
              </a:rPr>
              <a:t> </a:t>
            </a:r>
            <a:r>
              <a:rPr lang="en-US" sz="8000" dirty="0" err="1">
                <a:cs typeface="Times New Roman" panose="02020603050405020304" pitchFamily="18" charset="0"/>
              </a:rPr>
              <a:t>điểm</a:t>
            </a:r>
            <a:r>
              <a:rPr lang="en-US" sz="8000" dirty="0">
                <a:cs typeface="Times New Roman" panose="02020603050405020304" pitchFamily="18" charset="0"/>
              </a:rPr>
              <a:t> </a:t>
            </a:r>
            <a:r>
              <a:rPr lang="en-US" sz="8000" dirty="0" err="1">
                <a:cs typeface="Times New Roman" panose="02020603050405020304" pitchFamily="18" charset="0"/>
              </a:rPr>
              <a:t>lâm</a:t>
            </a:r>
            <a:r>
              <a:rPr lang="en-US" sz="8000" dirty="0">
                <a:cs typeface="Times New Roman" panose="02020603050405020304" pitchFamily="18" charset="0"/>
              </a:rPr>
              <a:t> </a:t>
            </a:r>
            <a:r>
              <a:rPr lang="en-US" sz="8000" dirty="0" err="1">
                <a:cs typeface="Times New Roman" panose="02020603050405020304" pitchFamily="18" charset="0"/>
              </a:rPr>
              <a:t>sàng</a:t>
            </a:r>
            <a:r>
              <a:rPr lang="en-US" sz="8000" dirty="0">
                <a:cs typeface="Times New Roman" panose="02020603050405020304" pitchFamily="18" charset="0"/>
              </a:rPr>
              <a:t> </a:t>
            </a:r>
            <a:r>
              <a:rPr lang="en-US" sz="8000" dirty="0" err="1">
                <a:cs typeface="Times New Roman" panose="02020603050405020304" pitchFamily="18" charset="0"/>
              </a:rPr>
              <a:t>của</a:t>
            </a:r>
            <a:r>
              <a:rPr lang="en-US" sz="8000" dirty="0">
                <a:cs typeface="Times New Roman" panose="02020603050405020304" pitchFamily="18" charset="0"/>
              </a:rPr>
              <a:t> </a:t>
            </a:r>
            <a:r>
              <a:rPr lang="en-US" sz="8000" dirty="0" err="1">
                <a:cs typeface="Times New Roman" panose="02020603050405020304" pitchFamily="18" charset="0"/>
              </a:rPr>
              <a:t>bệnh</a:t>
            </a:r>
            <a:r>
              <a:rPr lang="en-US" sz="8000" dirty="0">
                <a:cs typeface="Times New Roman" panose="02020603050405020304" pitchFamily="18" charset="0"/>
              </a:rPr>
              <a:t> </a:t>
            </a:r>
            <a:r>
              <a:rPr lang="en-US" sz="8000" dirty="0" err="1">
                <a:cs typeface="Times New Roman" panose="02020603050405020304" pitchFamily="18" charset="0"/>
              </a:rPr>
              <a:t>động</a:t>
            </a:r>
            <a:r>
              <a:rPr lang="en-US" sz="8000" dirty="0">
                <a:cs typeface="Times New Roman" panose="02020603050405020304" pitchFamily="18" charset="0"/>
              </a:rPr>
              <a:t> </a:t>
            </a:r>
            <a:r>
              <a:rPr lang="en-US" sz="8000" dirty="0" err="1">
                <a:cs typeface="Times New Roman" panose="02020603050405020304" pitchFamily="18" charset="0"/>
              </a:rPr>
              <a:t>mạch</a:t>
            </a:r>
            <a:r>
              <a:rPr lang="en-US" sz="8000" dirty="0">
                <a:cs typeface="Times New Roman" panose="02020603050405020304" pitchFamily="18" charset="0"/>
              </a:rPr>
              <a:t> </a:t>
            </a:r>
            <a:r>
              <a:rPr lang="en-US" sz="8000" dirty="0" err="1">
                <a:cs typeface="Times New Roman" panose="02020603050405020304" pitchFamily="18" charset="0"/>
              </a:rPr>
              <a:t>vành</a:t>
            </a:r>
            <a:r>
              <a:rPr lang="en-US" sz="8000" dirty="0">
                <a:cs typeface="Times New Roman" panose="02020603050405020304" pitchFamily="18" charset="0"/>
              </a:rPr>
              <a:t> </a:t>
            </a:r>
            <a:r>
              <a:rPr lang="en-US" sz="8000" dirty="0" err="1">
                <a:cs typeface="Times New Roman" panose="02020603050405020304" pitchFamily="18" charset="0"/>
              </a:rPr>
              <a:t>mạn</a:t>
            </a:r>
            <a:r>
              <a:rPr lang="en-US" sz="8000" dirty="0">
                <a:cs typeface="Times New Roman" panose="02020603050405020304" pitchFamily="18" charset="0"/>
              </a:rPr>
              <a:t> </a:t>
            </a:r>
            <a:r>
              <a:rPr lang="en-US" sz="8000" dirty="0" err="1">
                <a:cs typeface="Times New Roman" panose="02020603050405020304" pitchFamily="18" charset="0"/>
              </a:rPr>
              <a:t>tại</a:t>
            </a:r>
            <a:r>
              <a:rPr lang="en-US" sz="8000" dirty="0">
                <a:cs typeface="Times New Roman" panose="02020603050405020304" pitchFamily="18" charset="0"/>
              </a:rPr>
              <a:t> </a:t>
            </a:r>
            <a:r>
              <a:rPr lang="en-US" sz="8000" dirty="0" err="1">
                <a:cs typeface="Times New Roman" panose="02020603050405020304" pitchFamily="18" charset="0"/>
              </a:rPr>
              <a:t>bệnh</a:t>
            </a:r>
            <a:r>
              <a:rPr lang="en-US" sz="8000" dirty="0">
                <a:cs typeface="Times New Roman" panose="02020603050405020304" pitchFamily="18" charset="0"/>
              </a:rPr>
              <a:t> </a:t>
            </a:r>
            <a:r>
              <a:rPr lang="en-US" sz="8000" dirty="0" err="1">
                <a:cs typeface="Times New Roman" panose="02020603050405020304" pitchFamily="18" charset="0"/>
              </a:rPr>
              <a:t>viện</a:t>
            </a:r>
            <a:r>
              <a:rPr lang="en-US" sz="8000" dirty="0">
                <a:cs typeface="Times New Roman" panose="02020603050405020304" pitchFamily="18" charset="0"/>
              </a:rPr>
              <a:t> </a:t>
            </a:r>
            <a:r>
              <a:rPr lang="en-US" sz="8000" dirty="0" err="1">
                <a:cs typeface="Times New Roman" panose="02020603050405020304" pitchFamily="18" charset="0"/>
              </a:rPr>
              <a:t>đa</a:t>
            </a:r>
            <a:r>
              <a:rPr lang="en-US" sz="8000" dirty="0">
                <a:cs typeface="Times New Roman" panose="02020603050405020304" pitchFamily="18" charset="0"/>
              </a:rPr>
              <a:t> khoa An Giang </a:t>
            </a:r>
            <a:r>
              <a:rPr lang="en-US" sz="8000" dirty="0" err="1">
                <a:cs typeface="Times New Roman" panose="02020603050405020304" pitchFamily="18" charset="0"/>
              </a:rPr>
              <a:t>từ</a:t>
            </a:r>
            <a:r>
              <a:rPr lang="en-US" sz="8000" dirty="0">
                <a:cs typeface="Times New Roman" panose="02020603050405020304" pitchFamily="18" charset="0"/>
              </a:rPr>
              <a:t> </a:t>
            </a:r>
            <a:r>
              <a:rPr lang="en-US" sz="8000" dirty="0" err="1">
                <a:cs typeface="Times New Roman" panose="02020603050405020304" pitchFamily="18" charset="0"/>
              </a:rPr>
              <a:t>năm</a:t>
            </a:r>
            <a:r>
              <a:rPr lang="en-US" sz="8000" dirty="0">
                <a:cs typeface="Times New Roman" panose="02020603050405020304" pitchFamily="18" charset="0"/>
              </a:rPr>
              <a:t> 2022 </a:t>
            </a:r>
            <a:r>
              <a:rPr lang="en-US" sz="8000" dirty="0" err="1">
                <a:cs typeface="Times New Roman" panose="02020603050405020304" pitchFamily="18" charset="0"/>
              </a:rPr>
              <a:t>đến</a:t>
            </a:r>
            <a:r>
              <a:rPr lang="en-US" sz="8000" dirty="0">
                <a:cs typeface="Times New Roman" panose="02020603050405020304" pitchFamily="18" charset="0"/>
              </a:rPr>
              <a:t> </a:t>
            </a:r>
            <a:r>
              <a:rPr lang="en-US" sz="8000" dirty="0" err="1">
                <a:cs typeface="Times New Roman" panose="02020603050405020304" pitchFamily="18" charset="0"/>
              </a:rPr>
              <a:t>năm</a:t>
            </a:r>
            <a:r>
              <a:rPr lang="en-US" sz="8000" dirty="0">
                <a:cs typeface="Times New Roman" panose="02020603050405020304" pitchFamily="18" charset="0"/>
              </a:rPr>
              <a:t> 2023</a:t>
            </a:r>
            <a:r>
              <a:rPr lang="en-US" sz="8000" dirty="0">
                <a:solidFill>
                  <a:srgbClr val="000000"/>
                </a:solidFill>
                <a:effectLst/>
                <a:ea typeface="Times New Roman" panose="02020603050405020304" pitchFamily="18" charset="0"/>
                <a:cs typeface="Times New Roman" panose="02020603050405020304" pitchFamily="18" charset="0"/>
              </a:rPr>
              <a:t>;</a:t>
            </a:r>
          </a:p>
          <a:p>
            <a:pPr marL="0" indent="0">
              <a:lnSpc>
                <a:spcPct val="150000"/>
              </a:lnSpc>
              <a:buNone/>
            </a:pPr>
            <a:r>
              <a:rPr lang="vi-VN" altLang="en-US" sz="8000" dirty="0">
                <a:ea typeface="Verdana" panose="020B0604030504040204" pitchFamily="34" charset="0"/>
                <a:cs typeface="Times New Roman" panose="02020603050405020304" pitchFamily="18" charset="0"/>
              </a:rPr>
              <a:t>	3</a:t>
            </a:r>
            <a:r>
              <a:rPr lang="vi-VN" altLang="en-US" sz="8000" dirty="0">
                <a:solidFill>
                  <a:srgbClr val="000000"/>
                </a:solidFill>
                <a:cs typeface="Times New Roman" panose="02020603050405020304" pitchFamily="18" charset="0"/>
              </a:rPr>
              <a:t>. </a:t>
            </a:r>
            <a:r>
              <a:rPr lang="en-US" altLang="en-US" sz="8000" dirty="0" err="1">
                <a:solidFill>
                  <a:srgbClr val="000000"/>
                </a:solidFill>
                <a:cs typeface="Times New Roman" panose="02020603050405020304" pitchFamily="18" charset="0"/>
              </a:rPr>
              <a:t>Đ</a:t>
            </a:r>
            <a:r>
              <a:rPr lang="en-US" sz="8000" dirty="0" err="1">
                <a:cs typeface="Times New Roman" panose="02020603050405020304" pitchFamily="18" charset="0"/>
              </a:rPr>
              <a:t>ặc</a:t>
            </a:r>
            <a:r>
              <a:rPr lang="en-US" sz="8000" dirty="0">
                <a:cs typeface="Times New Roman" panose="02020603050405020304" pitchFamily="18" charset="0"/>
              </a:rPr>
              <a:t> </a:t>
            </a:r>
            <a:r>
              <a:rPr lang="en-US" sz="8000" dirty="0" err="1">
                <a:cs typeface="Times New Roman" panose="02020603050405020304" pitchFamily="18" charset="0"/>
              </a:rPr>
              <a:t>điểm</a:t>
            </a:r>
            <a:r>
              <a:rPr lang="en-US" sz="8000" dirty="0">
                <a:cs typeface="Times New Roman" panose="02020603050405020304" pitchFamily="18" charset="0"/>
              </a:rPr>
              <a:t> </a:t>
            </a:r>
            <a:r>
              <a:rPr lang="en-US" sz="8000" dirty="0" err="1">
                <a:cs typeface="Times New Roman" panose="02020603050405020304" pitchFamily="18" charset="0"/>
              </a:rPr>
              <a:t>hình</a:t>
            </a:r>
            <a:r>
              <a:rPr lang="en-US" sz="8000" dirty="0">
                <a:cs typeface="Times New Roman" panose="02020603050405020304" pitchFamily="18" charset="0"/>
              </a:rPr>
              <a:t> </a:t>
            </a:r>
            <a:r>
              <a:rPr lang="en-US" sz="8000" dirty="0" err="1">
                <a:cs typeface="Times New Roman" panose="02020603050405020304" pitchFamily="18" charset="0"/>
              </a:rPr>
              <a:t>ảnh</a:t>
            </a:r>
            <a:r>
              <a:rPr lang="en-US" sz="8000" dirty="0">
                <a:cs typeface="Times New Roman" panose="02020603050405020304" pitchFamily="18" charset="0"/>
              </a:rPr>
              <a:t> </a:t>
            </a:r>
            <a:r>
              <a:rPr lang="en-US" sz="8000" dirty="0" err="1">
                <a:cs typeface="Times New Roman" panose="02020603050405020304" pitchFamily="18" charset="0"/>
              </a:rPr>
              <a:t>học</a:t>
            </a:r>
            <a:r>
              <a:rPr lang="en-US" sz="8000" dirty="0">
                <a:cs typeface="Times New Roman" panose="02020603050405020304" pitchFamily="18" charset="0"/>
              </a:rPr>
              <a:t> </a:t>
            </a:r>
            <a:r>
              <a:rPr lang="en-US" sz="8000" dirty="0" err="1">
                <a:cs typeface="Times New Roman" panose="02020603050405020304" pitchFamily="18" charset="0"/>
              </a:rPr>
              <a:t>cắt</a:t>
            </a:r>
            <a:r>
              <a:rPr lang="en-US" sz="8000" dirty="0">
                <a:cs typeface="Times New Roman" panose="02020603050405020304" pitchFamily="18" charset="0"/>
              </a:rPr>
              <a:t> </a:t>
            </a:r>
            <a:r>
              <a:rPr lang="en-US" sz="8000" dirty="0" err="1">
                <a:cs typeface="Times New Roman" panose="02020603050405020304" pitchFamily="18" charset="0"/>
              </a:rPr>
              <a:t>lớp</a:t>
            </a:r>
            <a:r>
              <a:rPr lang="en-US" sz="8000" dirty="0">
                <a:cs typeface="Times New Roman" panose="02020603050405020304" pitchFamily="18" charset="0"/>
              </a:rPr>
              <a:t> vi </a:t>
            </a:r>
            <a:r>
              <a:rPr lang="en-US" sz="8000" dirty="0" err="1">
                <a:cs typeface="Times New Roman" panose="02020603050405020304" pitchFamily="18" charset="0"/>
              </a:rPr>
              <a:t>tính</a:t>
            </a:r>
            <a:r>
              <a:rPr lang="en-US" sz="8000" dirty="0">
                <a:cs typeface="Times New Roman" panose="02020603050405020304" pitchFamily="18" charset="0"/>
              </a:rPr>
              <a:t> 160 </a:t>
            </a:r>
            <a:r>
              <a:rPr lang="en-US" sz="8000" dirty="0" err="1">
                <a:cs typeface="Times New Roman" panose="02020603050405020304" pitchFamily="18" charset="0"/>
              </a:rPr>
              <a:t>lát</a:t>
            </a:r>
            <a:r>
              <a:rPr lang="en-US" sz="8000" dirty="0">
                <a:cs typeface="Times New Roman" panose="02020603050405020304" pitchFamily="18" charset="0"/>
              </a:rPr>
              <a:t> </a:t>
            </a:r>
            <a:r>
              <a:rPr lang="en-US" sz="8000" dirty="0" err="1">
                <a:cs typeface="Times New Roman" panose="02020603050405020304" pitchFamily="18" charset="0"/>
              </a:rPr>
              <a:t>của</a:t>
            </a:r>
            <a:r>
              <a:rPr lang="en-US" sz="8000" dirty="0">
                <a:cs typeface="Times New Roman" panose="02020603050405020304" pitchFamily="18" charset="0"/>
              </a:rPr>
              <a:t> </a:t>
            </a:r>
            <a:r>
              <a:rPr lang="en-US" sz="8000" dirty="0" err="1">
                <a:cs typeface="Times New Roman" panose="02020603050405020304" pitchFamily="18" charset="0"/>
              </a:rPr>
              <a:t>bệnh</a:t>
            </a:r>
            <a:r>
              <a:rPr lang="en-US" sz="8000" dirty="0">
                <a:cs typeface="Times New Roman" panose="02020603050405020304" pitchFamily="18" charset="0"/>
              </a:rPr>
              <a:t> </a:t>
            </a:r>
            <a:r>
              <a:rPr lang="en-US" sz="8000" dirty="0" err="1">
                <a:cs typeface="Times New Roman" panose="02020603050405020304" pitchFamily="18" charset="0"/>
              </a:rPr>
              <a:t>động</a:t>
            </a:r>
            <a:r>
              <a:rPr lang="en-US" sz="8000" dirty="0">
                <a:cs typeface="Times New Roman" panose="02020603050405020304" pitchFamily="18" charset="0"/>
              </a:rPr>
              <a:t> </a:t>
            </a:r>
            <a:r>
              <a:rPr lang="en-US" sz="8000" dirty="0" err="1">
                <a:cs typeface="Times New Roman" panose="02020603050405020304" pitchFamily="18" charset="0"/>
              </a:rPr>
              <a:t>mạch</a:t>
            </a:r>
            <a:r>
              <a:rPr lang="en-US" sz="8000" dirty="0">
                <a:cs typeface="Times New Roman" panose="02020603050405020304" pitchFamily="18" charset="0"/>
              </a:rPr>
              <a:t> </a:t>
            </a:r>
            <a:r>
              <a:rPr lang="en-US" sz="8000" dirty="0" err="1">
                <a:cs typeface="Times New Roman" panose="02020603050405020304" pitchFamily="18" charset="0"/>
              </a:rPr>
              <a:t>vành</a:t>
            </a:r>
            <a:r>
              <a:rPr lang="en-US" sz="8000" dirty="0">
                <a:cs typeface="Times New Roman" panose="02020603050405020304" pitchFamily="18" charset="0"/>
              </a:rPr>
              <a:t> </a:t>
            </a:r>
            <a:r>
              <a:rPr lang="en-US" sz="8000" dirty="0" err="1">
                <a:cs typeface="Times New Roman" panose="02020603050405020304" pitchFamily="18" charset="0"/>
              </a:rPr>
              <a:t>mạn</a:t>
            </a:r>
            <a:r>
              <a:rPr lang="en-US" sz="8000" dirty="0">
                <a:cs typeface="Times New Roman" panose="02020603050405020304" pitchFamily="18" charset="0"/>
              </a:rPr>
              <a:t> </a:t>
            </a:r>
            <a:r>
              <a:rPr lang="en-US" sz="8000" dirty="0" err="1">
                <a:cs typeface="Times New Roman" panose="02020603050405020304" pitchFamily="18" charset="0"/>
              </a:rPr>
              <a:t>tại</a:t>
            </a:r>
            <a:r>
              <a:rPr lang="en-US" sz="8000" dirty="0">
                <a:cs typeface="Times New Roman" panose="02020603050405020304" pitchFamily="18" charset="0"/>
              </a:rPr>
              <a:t> </a:t>
            </a:r>
            <a:r>
              <a:rPr lang="en-US" sz="8000" dirty="0" err="1">
                <a:cs typeface="Times New Roman" panose="02020603050405020304" pitchFamily="18" charset="0"/>
              </a:rPr>
              <a:t>bệnh</a:t>
            </a:r>
            <a:r>
              <a:rPr lang="en-US" sz="8000" dirty="0">
                <a:cs typeface="Times New Roman" panose="02020603050405020304" pitchFamily="18" charset="0"/>
              </a:rPr>
              <a:t> </a:t>
            </a:r>
            <a:r>
              <a:rPr lang="en-US" sz="8000" dirty="0" err="1">
                <a:cs typeface="Times New Roman" panose="02020603050405020304" pitchFamily="18" charset="0"/>
              </a:rPr>
              <a:t>viện</a:t>
            </a:r>
            <a:r>
              <a:rPr lang="en-US" sz="8000" dirty="0">
                <a:cs typeface="Times New Roman" panose="02020603050405020304" pitchFamily="18" charset="0"/>
              </a:rPr>
              <a:t> </a:t>
            </a:r>
            <a:r>
              <a:rPr lang="en-US" sz="8000" dirty="0" err="1">
                <a:cs typeface="Times New Roman" panose="02020603050405020304" pitchFamily="18" charset="0"/>
              </a:rPr>
              <a:t>đa</a:t>
            </a:r>
            <a:r>
              <a:rPr lang="en-US" sz="8000" dirty="0">
                <a:cs typeface="Times New Roman" panose="02020603050405020304" pitchFamily="18" charset="0"/>
              </a:rPr>
              <a:t> khoa An Giang </a:t>
            </a:r>
            <a:r>
              <a:rPr lang="en-US" sz="8000" dirty="0" err="1">
                <a:cs typeface="Times New Roman" panose="02020603050405020304" pitchFamily="18" charset="0"/>
              </a:rPr>
              <a:t>năm</a:t>
            </a:r>
            <a:r>
              <a:rPr lang="en-US" sz="8000" dirty="0">
                <a:cs typeface="Times New Roman" panose="02020603050405020304" pitchFamily="18" charset="0"/>
              </a:rPr>
              <a:t> 2022 </a:t>
            </a:r>
            <a:r>
              <a:rPr lang="en-US" sz="8000" dirty="0" err="1">
                <a:cs typeface="Times New Roman" panose="02020603050405020304" pitchFamily="18" charset="0"/>
              </a:rPr>
              <a:t>đến</a:t>
            </a:r>
            <a:r>
              <a:rPr lang="en-US" sz="8000" dirty="0">
                <a:cs typeface="Times New Roman" panose="02020603050405020304" pitchFamily="18" charset="0"/>
              </a:rPr>
              <a:t> </a:t>
            </a:r>
            <a:r>
              <a:rPr lang="en-US" sz="8000" dirty="0" err="1">
                <a:cs typeface="Times New Roman" panose="02020603050405020304" pitchFamily="18" charset="0"/>
              </a:rPr>
              <a:t>năm</a:t>
            </a:r>
            <a:r>
              <a:rPr lang="en-US" sz="8000" dirty="0">
                <a:cs typeface="Times New Roman" panose="02020603050405020304" pitchFamily="18" charset="0"/>
              </a:rPr>
              <a:t> 2023</a:t>
            </a:r>
            <a:endParaRPr lang="vi-VN" sz="8000" dirty="0">
              <a:cs typeface="Times New Roman" panose="02020603050405020304" pitchFamily="18" charset="0"/>
            </a:endParaRPr>
          </a:p>
          <a:p>
            <a:pPr marL="0" indent="0">
              <a:lnSpc>
                <a:spcPct val="150000"/>
              </a:lnSpc>
              <a:buNone/>
            </a:pPr>
            <a:r>
              <a:rPr lang="vi-VN" altLang="en-US" sz="8000" dirty="0">
                <a:solidFill>
                  <a:srgbClr val="000000"/>
                </a:solidFill>
                <a:cs typeface="Times New Roman" panose="02020603050405020304" pitchFamily="18" charset="0"/>
              </a:rPr>
              <a:t>	4</a:t>
            </a:r>
            <a:r>
              <a:rPr lang="vi-VN" altLang="en-US" sz="8000" dirty="0">
                <a:cs typeface="Times New Roman" panose="02020603050405020304" pitchFamily="18" charset="0"/>
              </a:rPr>
              <a:t>. </a:t>
            </a:r>
            <a:r>
              <a:rPr lang="en-US" altLang="en-US" sz="8000" dirty="0" err="1">
                <a:cs typeface="Times New Roman" panose="02020603050405020304" pitchFamily="18" charset="0"/>
              </a:rPr>
              <a:t>Xác</a:t>
            </a:r>
            <a:r>
              <a:rPr lang="en-US" altLang="en-US" sz="8000" dirty="0">
                <a:cs typeface="Times New Roman" panose="02020603050405020304" pitchFamily="18" charset="0"/>
              </a:rPr>
              <a:t> </a:t>
            </a:r>
            <a:r>
              <a:rPr lang="en-US" altLang="en-US" sz="8000" dirty="0" err="1">
                <a:cs typeface="Times New Roman" panose="02020603050405020304" pitchFamily="18" charset="0"/>
              </a:rPr>
              <a:t>định</a:t>
            </a:r>
            <a:r>
              <a:rPr lang="en-US" altLang="en-US" sz="8000" dirty="0">
                <a:cs typeface="Times New Roman" panose="02020603050405020304" pitchFamily="18" charset="0"/>
              </a:rPr>
              <a:t> </a:t>
            </a:r>
            <a:r>
              <a:rPr lang="en-US" altLang="en-US" sz="8000" dirty="0" err="1">
                <a:cs typeface="Times New Roman" panose="02020603050405020304" pitchFamily="18" charset="0"/>
              </a:rPr>
              <a:t>giá</a:t>
            </a:r>
            <a:r>
              <a:rPr lang="en-US" altLang="en-US" sz="8000" dirty="0">
                <a:cs typeface="Times New Roman" panose="02020603050405020304" pitchFamily="18" charset="0"/>
              </a:rPr>
              <a:t> </a:t>
            </a:r>
            <a:r>
              <a:rPr lang="en-US" altLang="en-US" sz="8000" dirty="0" err="1">
                <a:cs typeface="Times New Roman" panose="02020603050405020304" pitchFamily="18" charset="0"/>
              </a:rPr>
              <a:t>trị</a:t>
            </a:r>
            <a:r>
              <a:rPr lang="en-US" altLang="en-US" sz="8000" dirty="0">
                <a:cs typeface="Times New Roman" panose="02020603050405020304" pitchFamily="18" charset="0"/>
              </a:rPr>
              <a:t> </a:t>
            </a:r>
            <a:r>
              <a:rPr lang="en-US" altLang="en-US" sz="8000" dirty="0" err="1">
                <a:cs typeface="Times New Roman" panose="02020603050405020304" pitchFamily="18" charset="0"/>
              </a:rPr>
              <a:t>mức</a:t>
            </a:r>
            <a:r>
              <a:rPr lang="en-US" altLang="en-US" sz="8000" dirty="0">
                <a:cs typeface="Times New Roman" panose="02020603050405020304" pitchFamily="18" charset="0"/>
              </a:rPr>
              <a:t> </a:t>
            </a:r>
            <a:r>
              <a:rPr lang="en-US" altLang="en-US" sz="8000" dirty="0" err="1">
                <a:cs typeface="Times New Roman" panose="02020603050405020304" pitchFamily="18" charset="0"/>
              </a:rPr>
              <a:t>độ</a:t>
            </a:r>
            <a:r>
              <a:rPr lang="en-US" altLang="en-US" sz="8000" dirty="0">
                <a:cs typeface="Times New Roman" panose="02020603050405020304" pitchFamily="18" charset="0"/>
              </a:rPr>
              <a:t> </a:t>
            </a:r>
            <a:r>
              <a:rPr lang="en-US" altLang="en-US" sz="8000" dirty="0" err="1">
                <a:cs typeface="Times New Roman" panose="02020603050405020304" pitchFamily="18" charset="0"/>
              </a:rPr>
              <a:t>hẹp</a:t>
            </a:r>
            <a:r>
              <a:rPr lang="en-US" altLang="en-US" sz="8000" dirty="0">
                <a:cs typeface="Times New Roman" panose="02020603050405020304" pitchFamily="18" charset="0"/>
              </a:rPr>
              <a:t> </a:t>
            </a:r>
            <a:r>
              <a:rPr lang="en-US" altLang="en-US" sz="8000" dirty="0" err="1">
                <a:cs typeface="Times New Roman" panose="02020603050405020304" pitchFamily="18" charset="0"/>
              </a:rPr>
              <a:t>động</a:t>
            </a:r>
            <a:r>
              <a:rPr lang="en-US" altLang="en-US" sz="8000" dirty="0">
                <a:cs typeface="Times New Roman" panose="02020603050405020304" pitchFamily="18" charset="0"/>
              </a:rPr>
              <a:t> </a:t>
            </a:r>
            <a:r>
              <a:rPr lang="en-US" altLang="en-US" sz="8000" dirty="0" err="1">
                <a:cs typeface="Times New Roman" panose="02020603050405020304" pitchFamily="18" charset="0"/>
              </a:rPr>
              <a:t>mạch</a:t>
            </a:r>
            <a:r>
              <a:rPr lang="en-US" altLang="en-US" sz="8000" dirty="0">
                <a:cs typeface="Times New Roman" panose="02020603050405020304" pitchFamily="18" charset="0"/>
              </a:rPr>
              <a:t> </a:t>
            </a:r>
            <a:r>
              <a:rPr lang="en-US" altLang="en-US" sz="8000" dirty="0" err="1">
                <a:cs typeface="Times New Roman" panose="02020603050405020304" pitchFamily="18" charset="0"/>
              </a:rPr>
              <a:t>vành</a:t>
            </a:r>
            <a:r>
              <a:rPr lang="en-US" altLang="en-US" sz="8000" dirty="0">
                <a:cs typeface="Times New Roman" panose="02020603050405020304" pitchFamily="18" charset="0"/>
              </a:rPr>
              <a:t> </a:t>
            </a:r>
            <a:r>
              <a:rPr lang="en-US" altLang="en-US" sz="8000" dirty="0" err="1">
                <a:cs typeface="Times New Roman" panose="02020603050405020304" pitchFamily="18" charset="0"/>
              </a:rPr>
              <a:t>bằng</a:t>
            </a:r>
            <a:r>
              <a:rPr lang="en-US" altLang="en-US" sz="8000" dirty="0">
                <a:cs typeface="Times New Roman" panose="02020603050405020304" pitchFamily="18" charset="0"/>
              </a:rPr>
              <a:t> </a:t>
            </a:r>
            <a:r>
              <a:rPr lang="en-US" altLang="en-US" sz="8000" dirty="0" err="1">
                <a:cs typeface="Times New Roman" panose="02020603050405020304" pitchFamily="18" charset="0"/>
              </a:rPr>
              <a:t>chụp</a:t>
            </a:r>
            <a:r>
              <a:rPr lang="en-US" altLang="en-US" sz="8000" dirty="0">
                <a:cs typeface="Times New Roman" panose="02020603050405020304" pitchFamily="18" charset="0"/>
              </a:rPr>
              <a:t> </a:t>
            </a:r>
            <a:r>
              <a:rPr lang="en-US" altLang="en-US" sz="8000" dirty="0" err="1">
                <a:cs typeface="Times New Roman" panose="02020603050405020304" pitchFamily="18" charset="0"/>
              </a:rPr>
              <a:t>cắt</a:t>
            </a:r>
            <a:r>
              <a:rPr lang="en-US" altLang="en-US" sz="8000" dirty="0">
                <a:cs typeface="Times New Roman" panose="02020603050405020304" pitchFamily="18" charset="0"/>
              </a:rPr>
              <a:t> </a:t>
            </a:r>
            <a:r>
              <a:rPr lang="en-US" altLang="en-US" sz="8000" dirty="0" err="1">
                <a:cs typeface="Times New Roman" panose="02020603050405020304" pitchFamily="18" charset="0"/>
              </a:rPr>
              <a:t>lớp</a:t>
            </a:r>
            <a:r>
              <a:rPr lang="en-US" altLang="en-US" sz="8000" dirty="0">
                <a:cs typeface="Times New Roman" panose="02020603050405020304" pitchFamily="18" charset="0"/>
              </a:rPr>
              <a:t> vi </a:t>
            </a:r>
            <a:r>
              <a:rPr lang="en-US" altLang="en-US" sz="8000" dirty="0" err="1">
                <a:cs typeface="Times New Roman" panose="02020603050405020304" pitchFamily="18" charset="0"/>
              </a:rPr>
              <a:t>tính</a:t>
            </a:r>
            <a:r>
              <a:rPr lang="en-US" altLang="en-US" sz="8000" dirty="0">
                <a:cs typeface="Times New Roman" panose="02020603050405020304" pitchFamily="18" charset="0"/>
              </a:rPr>
              <a:t> 160 </a:t>
            </a:r>
            <a:r>
              <a:rPr lang="en-US" altLang="en-US" sz="8000" dirty="0" err="1">
                <a:cs typeface="Times New Roman" panose="02020603050405020304" pitchFamily="18" charset="0"/>
              </a:rPr>
              <a:t>lát</a:t>
            </a:r>
            <a:r>
              <a:rPr lang="en-US" altLang="en-US" sz="8000" dirty="0">
                <a:cs typeface="Times New Roman" panose="02020603050405020304" pitchFamily="18" charset="0"/>
              </a:rPr>
              <a:t> </a:t>
            </a:r>
            <a:r>
              <a:rPr lang="vi-VN" altLang="en-US" sz="8000" dirty="0">
                <a:cs typeface="Times New Roman" panose="02020603050405020304" pitchFamily="18" charset="0"/>
              </a:rPr>
              <a:t>cắt</a:t>
            </a:r>
            <a:r>
              <a:rPr lang="en-US" altLang="en-US" sz="8000" dirty="0">
                <a:cs typeface="Times New Roman" panose="02020603050405020304" pitchFamily="18" charset="0"/>
              </a:rPr>
              <a:t>.</a:t>
            </a:r>
          </a:p>
          <a:p>
            <a:pPr marL="0" indent="0">
              <a:lnSpc>
                <a:spcPct val="150000"/>
              </a:lnSpc>
              <a:buNone/>
            </a:pPr>
            <a:endParaRPr lang="en-US" altLang="en-US" sz="6200" dirty="0">
              <a:solidFill>
                <a:srgbClr val="000000"/>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530020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3FE82-71FE-9495-3404-03522D30A3D8}"/>
              </a:ext>
            </a:extLst>
          </p:cNvPr>
          <p:cNvSpPr>
            <a:spLocks noGrp="1"/>
          </p:cNvSpPr>
          <p:nvPr>
            <p:ph type="title"/>
          </p:nvPr>
        </p:nvSpPr>
        <p:spPr>
          <a:xfrm>
            <a:off x="348860" y="263370"/>
            <a:ext cx="8596668" cy="521742"/>
          </a:xfrm>
        </p:spPr>
        <p:txBody>
          <a:bodyPr>
            <a:noAutofit/>
          </a:bodyPr>
          <a:lstStyle/>
          <a:p>
            <a:r>
              <a:rPr lang="en-US" sz="3200" b="1" dirty="0">
                <a:solidFill>
                  <a:schemeClr val="tx1"/>
                </a:solidFill>
              </a:rPr>
              <a:t>ĐỐI TƯỢNG VÀ PHƯƠNG PHÁP NGHIÊN CỨU</a:t>
            </a:r>
            <a:endParaRPr lang="en-US" sz="3200" b="1" dirty="0"/>
          </a:p>
        </p:txBody>
      </p:sp>
      <p:sp>
        <p:nvSpPr>
          <p:cNvPr id="3" name="Content Placeholder 2">
            <a:extLst>
              <a:ext uri="{FF2B5EF4-FFF2-40B4-BE49-F238E27FC236}">
                <a16:creationId xmlns:a16="http://schemas.microsoft.com/office/drawing/2014/main" id="{87E77A55-7EF6-F194-A600-B83D49A776EC}"/>
              </a:ext>
            </a:extLst>
          </p:cNvPr>
          <p:cNvSpPr>
            <a:spLocks noGrp="1"/>
          </p:cNvSpPr>
          <p:nvPr>
            <p:ph idx="1"/>
          </p:nvPr>
        </p:nvSpPr>
        <p:spPr>
          <a:xfrm>
            <a:off x="461639" y="785112"/>
            <a:ext cx="10351363" cy="7382344"/>
          </a:xfrm>
        </p:spPr>
        <p:txBody>
          <a:bodyPr>
            <a:normAutofit fontScale="25000" lnSpcReduction="20000"/>
          </a:bodyPr>
          <a:lstStyle/>
          <a:p>
            <a:pPr marL="0" indent="-274320" eaLnBrk="1" hangingPunct="1">
              <a:lnSpc>
                <a:spcPct val="150000"/>
              </a:lnSpc>
              <a:buFont typeface="Wingdings" panose="05000000000000000000" pitchFamily="2" charset="2"/>
              <a:buChar char="q"/>
            </a:pPr>
            <a:r>
              <a:rPr lang="vi-VN" altLang="en-US" sz="8000" b="1" dirty="0">
                <a:solidFill>
                  <a:srgbClr val="31859C"/>
                </a:solidFill>
                <a:latin typeface="Arial (Body)"/>
              </a:rPr>
              <a:t>Phương pháp xử lý và phân tích số liệu: </a:t>
            </a:r>
            <a:endParaRPr lang="en-US" altLang="en-US" sz="8000" b="1" dirty="0">
              <a:solidFill>
                <a:srgbClr val="31859C"/>
              </a:solidFill>
              <a:latin typeface="Arial (Body)"/>
            </a:endParaRPr>
          </a:p>
          <a:p>
            <a:pPr marL="0" lvl="0" indent="0">
              <a:lnSpc>
                <a:spcPct val="150000"/>
              </a:lnSpc>
              <a:buNone/>
            </a:pPr>
            <a:r>
              <a:rPr lang="vi-VN"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Số</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liệu</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được</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thu</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thập</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va</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xử</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lý</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bằng</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phần</a:t>
            </a:r>
            <a:r>
              <a:rPr lang="en-US" sz="8000" dirty="0">
                <a:effectLst/>
                <a:latin typeface="Arial (Body)"/>
                <a:ea typeface="Times New Roman" panose="02020603050405020304" pitchFamily="18" charset="0"/>
                <a:cs typeface="Times New Roman" panose="02020603050405020304" pitchFamily="18" charset="0"/>
              </a:rPr>
              <a:t> </a:t>
            </a:r>
            <a:r>
              <a:rPr lang="en-US" sz="8000" dirty="0" err="1">
                <a:effectLst/>
                <a:latin typeface="Arial (Body)"/>
                <a:ea typeface="Times New Roman" panose="02020603050405020304" pitchFamily="18" charset="0"/>
                <a:cs typeface="Times New Roman" panose="02020603050405020304" pitchFamily="18" charset="0"/>
              </a:rPr>
              <a:t>mềm</a:t>
            </a:r>
            <a:r>
              <a:rPr lang="en-US" sz="8000" dirty="0">
                <a:effectLst/>
                <a:latin typeface="Arial (Body)"/>
                <a:ea typeface="Times New Roman" panose="02020603050405020304" pitchFamily="18" charset="0"/>
                <a:cs typeface="Times New Roman" panose="02020603050405020304" pitchFamily="18" charset="0"/>
              </a:rPr>
              <a:t> SPSS 23.0.</a:t>
            </a:r>
            <a:endParaRPr lang="en-US" sz="8000" dirty="0">
              <a:effectLst/>
              <a:latin typeface="Arial (Body)"/>
              <a:ea typeface="Calibri" panose="020F0502020204030204" pitchFamily="34" charset="0"/>
              <a:cs typeface="Times New Roman" panose="02020603050405020304" pitchFamily="18" charset="0"/>
            </a:endParaRPr>
          </a:p>
          <a:p>
            <a:pPr marL="0" lvl="0" indent="0">
              <a:lnSpc>
                <a:spcPct val="150000"/>
              </a:lnSpc>
              <a:buNone/>
            </a:pPr>
            <a:r>
              <a:rPr lang="vi-VN"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Kết</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quả</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nghiên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cứu</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được</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toán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và</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trình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bày</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theo</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biến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định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vi-VN" sz="8000" b="0" i="0" dirty="0">
                <a:solidFill>
                  <a:srgbClr val="000000"/>
                </a:solidFill>
                <a:effectLst/>
                <a:latin typeface="Arial (Body)"/>
                <a:ea typeface="Calibri" panose="020F0502020204030204" pitchFamily="34" charset="0"/>
                <a:cs typeface="Times New Roman" panose="02020603050405020304" pitchFamily="18" charset="0"/>
              </a:rPr>
              <a:t>tính. Trình bày: t</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ần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suất</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tỷ</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lệ</a:t>
            </a:r>
            <a:r>
              <a:rPr lang="en-US" sz="8000" b="0" i="0" dirty="0">
                <a:solidFill>
                  <a:srgbClr val="000000"/>
                </a:solidFill>
                <a:effectLst/>
                <a:latin typeface="Arial (Body)"/>
                <a:ea typeface="Calibri" panose="020F0502020204030204" pitchFamily="34" charset="0"/>
                <a:cs typeface="Times New Roman" panose="02020603050405020304" pitchFamily="18" charset="0"/>
              </a:rPr>
              <a:t>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áp</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dụng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với</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các</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biến</a:t>
            </a:r>
            <a:r>
              <a:rPr lang="en-US" sz="8000" b="0" i="0" dirty="0">
                <a:solidFill>
                  <a:srgbClr val="000000"/>
                </a:solidFill>
                <a:effectLst/>
                <a:latin typeface="Arial (Body)"/>
                <a:ea typeface="Calibri" panose="020F0502020204030204" pitchFamily="34" charset="0"/>
                <a:cs typeface="Times New Roman" panose="02020603050405020304" pitchFamily="18" charset="0"/>
              </a:rPr>
              <a:t>.</a:t>
            </a:r>
            <a:endParaRPr lang="en-US" sz="8000" dirty="0">
              <a:effectLst/>
              <a:latin typeface="Arial (Body)"/>
              <a:ea typeface="Calibri" panose="020F0502020204030204" pitchFamily="34" charset="0"/>
              <a:cs typeface="Times New Roman" panose="02020603050405020304" pitchFamily="18" charset="0"/>
            </a:endParaRPr>
          </a:p>
          <a:p>
            <a:pPr marL="0" lvl="0" indent="-274320">
              <a:lnSpc>
                <a:spcPct val="150000"/>
              </a:lnSpc>
              <a:buNone/>
            </a:pPr>
            <a:r>
              <a:rPr lang="vi-VN" sz="8000" dirty="0">
                <a:solidFill>
                  <a:srgbClr val="000000"/>
                </a:solidFill>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Kiểm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định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với</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biến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định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sử</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dụng</a:t>
            </a:r>
            <a:r>
              <a:rPr lang="en-US" sz="8000" b="0" i="0" dirty="0">
                <a:solidFill>
                  <a:srgbClr val="000000"/>
                </a:solidFill>
                <a:effectLst/>
                <a:latin typeface="Arial (Body)"/>
                <a:ea typeface="Calibri" panose="020F0502020204030204" pitchFamily="34" charset="0"/>
                <a:cs typeface="Times New Roman" panose="02020603050405020304" pitchFamily="18" charset="0"/>
              </a:rPr>
              <a:t> test so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sánh</a:t>
            </a:r>
            <a:r>
              <a:rPr lang="en-US" sz="8000" b="0" i="0" dirty="0">
                <a:solidFill>
                  <a:srgbClr val="000000"/>
                </a:solidFill>
                <a:effectLst/>
                <a:latin typeface="Arial (Body)"/>
                <a:ea typeface="Calibri" panose="020F0502020204030204" pitchFamily="34" charset="0"/>
                <a:cs typeface="Times New Roman" panose="02020603050405020304" pitchFamily="18" charset="0"/>
              </a:rPr>
              <a:t> test </a:t>
            </a:r>
            <a:r>
              <a:rPr lang="en-US" sz="8000" dirty="0">
                <a:effectLst/>
                <a:latin typeface="Arial (Body)"/>
                <a:ea typeface="Calibri" panose="020F0502020204030204" pitchFamily="34" charset="0"/>
                <a:cs typeface="Times New Roman" panose="02020603050405020304" pitchFamily="18" charset="0"/>
                <a:sym typeface="Symbol" panose="05050102010706020507" pitchFamily="18" charset="2"/>
              </a:rPr>
              <a:t></a:t>
            </a:r>
            <a:r>
              <a:rPr lang="vi-VN" sz="8000" baseline="30000" dirty="0">
                <a:effectLst/>
                <a:latin typeface="Arial (Body)"/>
                <a:ea typeface="Calibri" panose="020F0502020204030204" pitchFamily="34" charset="0"/>
                <a:cs typeface="Times New Roman" panose="02020603050405020304" pitchFamily="18" charset="0"/>
              </a:rPr>
              <a:t>2</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các</a:t>
            </a:r>
            <a:r>
              <a:rPr lang="en-US" sz="8000" b="0" i="0" dirty="0">
                <a:solidFill>
                  <a:srgbClr val="000000"/>
                </a:solidFill>
                <a:effectLst/>
                <a:latin typeface="Arial (Body)"/>
                <a:ea typeface="Calibri" panose="020F0502020204030204" pitchFamily="34" charset="0"/>
                <a:cs typeface="Times New Roman" panose="02020603050405020304" pitchFamily="18" charset="0"/>
              </a:rPr>
              <a:t> so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sánh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có</a:t>
            </a:r>
            <a:r>
              <a:rPr lang="en-US" sz="8000" b="0" i="0" dirty="0">
                <a:solidFill>
                  <a:srgbClr val="000000"/>
                </a:solidFill>
                <a:effectLst/>
                <a:latin typeface="Arial (Body)"/>
                <a:ea typeface="Calibri" panose="020F0502020204030204" pitchFamily="34" charset="0"/>
                <a:cs typeface="Times New Roman" panose="02020603050405020304" pitchFamily="18" charset="0"/>
              </a:rPr>
              <a:t> ý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nghĩa</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thống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kê</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với</a:t>
            </a:r>
            <a:r>
              <a:rPr lang="en-US" sz="8000" b="0" i="0" dirty="0">
                <a:solidFill>
                  <a:srgbClr val="000000"/>
                </a:solidFill>
                <a:effectLst/>
                <a:latin typeface="Arial (Body)"/>
                <a:ea typeface="Calibri" panose="020F0502020204030204" pitchFamily="34" charset="0"/>
                <a:cs typeface="Times New Roman" panose="02020603050405020304" pitchFamily="18" charset="0"/>
              </a:rPr>
              <a:t> p &lt; 0,05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sử</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dụng</a:t>
            </a:r>
            <a:r>
              <a:rPr lang="en-US" sz="8000" b="0" i="0" dirty="0">
                <a:solidFill>
                  <a:srgbClr val="000000"/>
                </a:solidFill>
                <a:effectLst/>
                <a:latin typeface="Arial (Body)"/>
                <a:ea typeface="Calibri" panose="020F0502020204030204" pitchFamily="34" charset="0"/>
                <a:cs typeface="Times New Roman" panose="02020603050405020304" pitchFamily="18" charset="0"/>
              </a:rPr>
              <a:t> test Fisher-exact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có</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hiệu</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chỉnh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khi</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hệ</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số</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mong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đợi</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nhỏ</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hơn</a:t>
            </a:r>
            <a:r>
              <a:rPr lang="en-US" sz="8000" b="0" i="0" dirty="0">
                <a:solidFill>
                  <a:srgbClr val="000000"/>
                </a:solidFill>
                <a:effectLst/>
                <a:latin typeface="Arial (Body)"/>
                <a:ea typeface="Calibri" panose="020F0502020204030204" pitchFamily="34" charset="0"/>
                <a:cs typeface="Times New Roman" panose="02020603050405020304" pitchFamily="18" charset="0"/>
              </a:rPr>
              <a:t> 5).</a:t>
            </a:r>
            <a:endParaRPr lang="en-US" sz="8000" dirty="0">
              <a:effectLst/>
              <a:latin typeface="Arial (Body)"/>
              <a:ea typeface="Calibri" panose="020F0502020204030204" pitchFamily="34" charset="0"/>
              <a:cs typeface="Times New Roman" panose="02020603050405020304" pitchFamily="18" charset="0"/>
            </a:endParaRPr>
          </a:p>
          <a:p>
            <a:pPr marL="0" lvl="0" indent="0">
              <a:lnSpc>
                <a:spcPct val="150000"/>
              </a:lnSpc>
              <a:buNone/>
            </a:pPr>
            <a:r>
              <a:rPr lang="vi-VN"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độ</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nhạy</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độ</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đặc</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hiệu</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giá</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trị</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tiên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đoán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giá</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trị</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tiên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đoán</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của</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dirty="0">
                <a:effectLst/>
                <a:latin typeface="Arial (Body)"/>
                <a:ea typeface="Calibri" panose="020F0502020204030204" pitchFamily="34" charset="0"/>
                <a:cs typeface="Times New Roman" panose="02020603050405020304" pitchFamily="18" charset="0"/>
              </a:rPr>
              <a:t>CLVT</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trong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đánh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giá</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hẹp</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động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mạch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vành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gồm</a:t>
            </a:r>
            <a:r>
              <a:rPr lang="en-US" sz="8000" b="0" i="0" dirty="0">
                <a:solidFill>
                  <a:srgbClr val="000000"/>
                </a:solidFill>
                <a:effectLst/>
                <a:latin typeface="Arial (Body)"/>
                <a:ea typeface="Calibri" panose="020F0502020204030204" pitchFamily="34" charset="0"/>
                <a:cs typeface="Times New Roman" panose="02020603050405020304" pitchFamily="18" charset="0"/>
              </a:rPr>
              <a:t>:</a:t>
            </a:r>
            <a:endParaRPr lang="en-US" sz="8000" dirty="0">
              <a:effectLst/>
              <a:latin typeface="Arial (Body)"/>
              <a:ea typeface="Calibri" panose="020F0502020204030204" pitchFamily="34" charset="0"/>
              <a:cs typeface="Times New Roman" panose="02020603050405020304" pitchFamily="18" charset="0"/>
            </a:endParaRPr>
          </a:p>
          <a:p>
            <a:pPr marL="0" lvl="0" indent="-274320">
              <a:lnSpc>
                <a:spcPct val="150000"/>
              </a:lnSpc>
              <a:buFont typeface="Symbol" panose="05050102010706020507" pitchFamily="18" charset="2"/>
              <a:buChar char=""/>
            </a:pP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Độ</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nhạy</a:t>
            </a:r>
            <a:r>
              <a:rPr lang="en-US" sz="8000" b="0" i="0" dirty="0">
                <a:solidFill>
                  <a:srgbClr val="000000"/>
                </a:solidFill>
                <a:effectLst/>
                <a:latin typeface="Arial (Body)"/>
                <a:ea typeface="Calibri" panose="020F0502020204030204" pitchFamily="34" charset="0"/>
                <a:cs typeface="Times New Roman" panose="02020603050405020304" pitchFamily="18" charset="0"/>
              </a:rPr>
              <a:t> (Sn)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giả</a:t>
            </a:r>
            <a:r>
              <a:rPr lang="en-US" sz="8000" b="0" i="0" dirty="0">
                <a:solidFill>
                  <a:srgbClr val="000000"/>
                </a:solidFill>
                <a:effectLst/>
                <a:latin typeface="Arial (Body)"/>
                <a:ea typeface="Calibri" panose="020F0502020204030204" pitchFamily="34" charset="0"/>
                <a:cs typeface="Times New Roman" panose="02020603050405020304" pitchFamily="18" charset="0"/>
              </a:rPr>
              <a:t>).</a:t>
            </a:r>
            <a:endParaRPr lang="en-US" sz="8000" dirty="0">
              <a:effectLst/>
              <a:latin typeface="Arial (Body)"/>
              <a:ea typeface="Calibri" panose="020F0502020204030204" pitchFamily="34" charset="0"/>
              <a:cs typeface="Times New Roman" panose="02020603050405020304" pitchFamily="18" charset="0"/>
            </a:endParaRPr>
          </a:p>
          <a:p>
            <a:pPr marL="0" lvl="0" indent="-274320">
              <a:lnSpc>
                <a:spcPct val="150000"/>
              </a:lnSpc>
              <a:buFont typeface="Symbol" panose="05050102010706020507" pitchFamily="18" charset="2"/>
              <a:buChar char=""/>
            </a:pP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Độ</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đặc</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hiệu</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Sp</a:t>
            </a:r>
            <a:r>
              <a:rPr lang="en-US" sz="8000" b="0" i="0" dirty="0">
                <a:solidFill>
                  <a:srgbClr val="000000"/>
                </a:solidFill>
                <a:effectLst/>
                <a:latin typeface="Arial (Body)"/>
                <a:ea typeface="Calibri" panose="020F0502020204030204" pitchFamily="34" charset="0"/>
                <a:cs typeface="Times New Roman" panose="02020603050405020304" pitchFamily="18" charset="0"/>
              </a:rPr>
              <a:t>)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giả</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endParaRPr lang="en-US" sz="8000" dirty="0">
              <a:effectLst/>
              <a:latin typeface="Arial (Body)"/>
              <a:ea typeface="Calibri" panose="020F0502020204030204" pitchFamily="34" charset="0"/>
              <a:cs typeface="Times New Roman" panose="02020603050405020304" pitchFamily="18" charset="0"/>
            </a:endParaRPr>
          </a:p>
          <a:p>
            <a:pPr marL="0" lvl="0" indent="-274320">
              <a:lnSpc>
                <a:spcPct val="150000"/>
              </a:lnSpc>
              <a:buFont typeface="Symbol" panose="05050102010706020507" pitchFamily="18" charset="2"/>
              <a:buChar char=""/>
            </a:pPr>
            <a:r>
              <a:rPr lang="en-US" sz="8000" b="0" i="0" dirty="0" err="1">
                <a:solidFill>
                  <a:srgbClr val="000000"/>
                </a:solidFill>
                <a:effectLst/>
                <a:latin typeface="Arial (Body)"/>
                <a:ea typeface="Calibri" panose="020F0502020204030204" pitchFamily="34" charset="0"/>
                <a:cs typeface="Times New Roman" panose="02020603050405020304" pitchFamily="18" charset="0"/>
              </a:rPr>
              <a:t>Giá</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trị</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tiên</a:t>
            </a:r>
            <a:r>
              <a:rPr lang="vi-VN" sz="8000" b="0" i="0" dirty="0">
                <a:solidFill>
                  <a:srgbClr val="000000"/>
                </a:solidFill>
                <a:effectLst/>
                <a:latin typeface="Arial (Body)"/>
                <a:ea typeface="Calibri" panose="020F0502020204030204" pitchFamily="34" charset="0"/>
                <a:cs typeface="Times New Roman" panose="02020603050405020304" pitchFamily="18" charset="0"/>
              </a:rPr>
              <a:t> đoán 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(PPV)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Dương</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giả</a:t>
            </a:r>
            <a:r>
              <a:rPr lang="en-US" sz="8000" b="0" i="0" dirty="0">
                <a:solidFill>
                  <a:srgbClr val="000000"/>
                </a:solidFill>
                <a:effectLst/>
                <a:latin typeface="Arial (Body)"/>
                <a:ea typeface="Calibri" panose="020F0502020204030204" pitchFamily="34" charset="0"/>
                <a:cs typeface="Times New Roman" panose="02020603050405020304" pitchFamily="18" charset="0"/>
              </a:rPr>
              <a:t>)</a:t>
            </a:r>
            <a:endParaRPr lang="en-US" sz="8000" dirty="0">
              <a:effectLst/>
              <a:latin typeface="Arial (Body)"/>
              <a:ea typeface="Calibri" panose="020F0502020204030204" pitchFamily="34" charset="0"/>
              <a:cs typeface="Times New Roman" panose="02020603050405020304" pitchFamily="18" charset="0"/>
            </a:endParaRPr>
          </a:p>
          <a:p>
            <a:pPr marL="0" lvl="0" indent="-274320">
              <a:lnSpc>
                <a:spcPct val="150000"/>
              </a:lnSpc>
              <a:spcAft>
                <a:spcPts val="800"/>
              </a:spcAft>
              <a:buFont typeface="Symbol" panose="05050102010706020507" pitchFamily="18" charset="2"/>
              <a:buChar char=""/>
            </a:pPr>
            <a:r>
              <a:rPr lang="en-US" sz="8000" b="0" i="0" dirty="0" err="1">
                <a:solidFill>
                  <a:srgbClr val="000000"/>
                </a:solidFill>
                <a:effectLst/>
                <a:latin typeface="Arial (Body)"/>
                <a:ea typeface="Calibri" panose="020F0502020204030204" pitchFamily="34" charset="0"/>
                <a:cs typeface="Times New Roman" panose="02020603050405020304" pitchFamily="18" charset="0"/>
              </a:rPr>
              <a:t>Giá</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trị</a:t>
            </a:r>
            <a:r>
              <a:rPr lang="vi-VN" sz="8000" b="0" i="0" dirty="0">
                <a:solidFill>
                  <a:srgbClr val="000000"/>
                </a:solidFill>
                <a:effectLst/>
                <a:latin typeface="Arial (Body)"/>
                <a:ea typeface="Calibri" panose="020F0502020204030204" pitchFamily="34" charset="0"/>
                <a:cs typeface="Times New Roman" panose="02020603050405020304" pitchFamily="18" charset="0"/>
              </a:rPr>
              <a:t> tiên đoán 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(NPV)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thật</a:t>
            </a:r>
            <a:r>
              <a:rPr lang="en-US" sz="8000" b="0" i="0" dirty="0">
                <a:solidFill>
                  <a:srgbClr val="000000"/>
                </a:solidFill>
                <a:effectLst/>
                <a:latin typeface="Arial (Body)"/>
                <a:ea typeface="Calibri" panose="020F0502020204030204" pitchFamily="34" charset="0"/>
                <a:cs typeface="Times New Roman" panose="02020603050405020304" pitchFamily="18" charset="0"/>
              </a:rPr>
              <a:t> +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Âm</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tính</a:t>
            </a:r>
            <a:r>
              <a:rPr lang="en-US" sz="8000" b="0" i="0" dirty="0">
                <a:solidFill>
                  <a:srgbClr val="000000"/>
                </a:solidFill>
                <a:effectLst/>
                <a:latin typeface="Arial (Body)"/>
                <a:ea typeface="Calibri" panose="020F0502020204030204" pitchFamily="34" charset="0"/>
                <a:cs typeface="Times New Roman" panose="02020603050405020304" pitchFamily="18" charset="0"/>
              </a:rPr>
              <a:t> </a:t>
            </a:r>
            <a:r>
              <a:rPr lang="en-US" sz="8000" b="0" i="0" dirty="0" err="1">
                <a:solidFill>
                  <a:srgbClr val="000000"/>
                </a:solidFill>
                <a:effectLst/>
                <a:latin typeface="Arial (Body)"/>
                <a:ea typeface="Calibri" panose="020F0502020204030204" pitchFamily="34" charset="0"/>
                <a:cs typeface="Times New Roman" panose="02020603050405020304" pitchFamily="18" charset="0"/>
              </a:rPr>
              <a:t>giả</a:t>
            </a:r>
            <a:r>
              <a:rPr lang="en-US" sz="8000" b="0" i="0" dirty="0">
                <a:solidFill>
                  <a:srgbClr val="000000"/>
                </a:solidFill>
                <a:effectLst/>
                <a:latin typeface="Arial (Body)"/>
                <a:ea typeface="Calibri" panose="020F0502020204030204" pitchFamily="34" charset="0"/>
                <a:cs typeface="Times New Roman" panose="02020603050405020304" pitchFamily="18" charset="0"/>
              </a:rPr>
              <a:t>).</a:t>
            </a:r>
            <a:endParaRPr lang="en-US" sz="8000" dirty="0">
              <a:effectLst/>
              <a:latin typeface="Arial (Body)"/>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806153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0A725-09B6-261F-B119-2BB12951002F}"/>
              </a:ext>
            </a:extLst>
          </p:cNvPr>
          <p:cNvSpPr>
            <a:spLocks noGrp="1"/>
          </p:cNvSpPr>
          <p:nvPr>
            <p:ph type="title"/>
          </p:nvPr>
        </p:nvSpPr>
        <p:spPr>
          <a:xfrm>
            <a:off x="466190" y="462570"/>
            <a:ext cx="8596668" cy="379104"/>
          </a:xfrm>
        </p:spPr>
        <p:txBody>
          <a:bodyPr>
            <a:normAutofit fontScale="90000"/>
          </a:bodyPr>
          <a:lstStyle/>
          <a:p>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III</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BÀN LUẬN </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graphicFrame>
        <p:nvGraphicFramePr>
          <p:cNvPr id="4" name="Chart 3">
            <a:extLst>
              <a:ext uri="{FF2B5EF4-FFF2-40B4-BE49-F238E27FC236}">
                <a16:creationId xmlns:a16="http://schemas.microsoft.com/office/drawing/2014/main" id="{829D2091-FFC5-59E5-563A-3B4ACAA3E7A9}"/>
              </a:ext>
            </a:extLst>
          </p:cNvPr>
          <p:cNvGraphicFramePr/>
          <p:nvPr>
            <p:extLst>
              <p:ext uri="{D42A27DB-BD31-4B8C-83A1-F6EECF244321}">
                <p14:modId xmlns:p14="http://schemas.microsoft.com/office/powerpoint/2010/main" val="2100724021"/>
              </p:ext>
            </p:extLst>
          </p:nvPr>
        </p:nvGraphicFramePr>
        <p:xfrm>
          <a:off x="466190" y="1080664"/>
          <a:ext cx="4345507" cy="362798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B7338EA4-DCD1-27A1-22C7-C7C468F26B66}"/>
              </a:ext>
            </a:extLst>
          </p:cNvPr>
          <p:cNvGraphicFramePr/>
          <p:nvPr>
            <p:extLst>
              <p:ext uri="{D42A27DB-BD31-4B8C-83A1-F6EECF244321}">
                <p14:modId xmlns:p14="http://schemas.microsoft.com/office/powerpoint/2010/main" val="602427359"/>
              </p:ext>
            </p:extLst>
          </p:nvPr>
        </p:nvGraphicFramePr>
        <p:xfrm>
          <a:off x="5526157" y="1680829"/>
          <a:ext cx="4117484" cy="3027819"/>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3">
            <a:extLst>
              <a:ext uri="{FF2B5EF4-FFF2-40B4-BE49-F238E27FC236}">
                <a16:creationId xmlns:a16="http://schemas.microsoft.com/office/drawing/2014/main" id="{A19C485E-1B00-4E26-E40C-35ACD63A1B83}"/>
              </a:ext>
            </a:extLst>
          </p:cNvPr>
          <p:cNvSpPr>
            <a:spLocks noChangeArrowheads="1"/>
          </p:cNvSpPr>
          <p:nvPr/>
        </p:nvSpPr>
        <p:spPr bwMode="auto">
          <a:xfrm>
            <a:off x="652621" y="1034499"/>
            <a:ext cx="576945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3.1. Đặc điểm lâm s</a:t>
            </a:r>
            <a:r>
              <a:rPr kumimoji="0" lang="vi-VN" altLang="en-US"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 v</a:t>
            </a:r>
            <a:r>
              <a:rPr kumimoji="0" lang="vi-VN" altLang="en-US"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mối liên quan với mức độ hẹp</a:t>
            </a:r>
            <a:r>
              <a:rPr kumimoji="0" lang="vi-VN" altLang="en-US" sz="1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en-US"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E765062A-D0A7-B659-B888-C4397D455635}"/>
              </a:ext>
            </a:extLst>
          </p:cNvPr>
          <p:cNvSpPr>
            <a:spLocks noChangeArrowheads="1"/>
          </p:cNvSpPr>
          <p:nvPr/>
        </p:nvSpPr>
        <p:spPr bwMode="auto">
          <a:xfrm>
            <a:off x="160828" y="384523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a:extLst>
              <a:ext uri="{FF2B5EF4-FFF2-40B4-BE49-F238E27FC236}">
                <a16:creationId xmlns:a16="http://schemas.microsoft.com/office/drawing/2014/main" id="{01FACC21-19B1-27D9-932A-93F7AF572F33}"/>
              </a:ext>
            </a:extLst>
          </p:cNvPr>
          <p:cNvSpPr txBox="1"/>
          <p:nvPr/>
        </p:nvSpPr>
        <p:spPr>
          <a:xfrm>
            <a:off x="2269413" y="5220444"/>
            <a:ext cx="6098958" cy="872034"/>
          </a:xfrm>
          <a:prstGeom prst="rect">
            <a:avLst/>
          </a:prstGeom>
          <a:noFill/>
        </p:spPr>
        <p:txBody>
          <a:bodyPr wrap="square">
            <a:spAutoFit/>
          </a:bodyPr>
          <a:lstStyle/>
          <a:p>
            <a:pPr>
              <a:lnSpc>
                <a:spcPct val="150000"/>
              </a:lnSpc>
            </a:pPr>
            <a:r>
              <a:rPr lang="en-US" dirty="0" err="1">
                <a:latin typeface="Arial" panose="020B0604020202020204" pitchFamily="34" charset="0"/>
                <a:cs typeface="Arial" panose="020B0604020202020204" pitchFamily="34" charset="0"/>
              </a:rPr>
              <a:t>Nguyễn</a:t>
            </a:r>
            <a:r>
              <a:rPr lang="en-US" dirty="0">
                <a:latin typeface="Arial" panose="020B0604020202020204" pitchFamily="34" charset="0"/>
                <a:cs typeface="Arial" panose="020B0604020202020204" pitchFamily="34" charset="0"/>
              </a:rPr>
              <a:t> Minh </a:t>
            </a:r>
            <a:r>
              <a:rPr lang="en-US" dirty="0" err="1">
                <a:latin typeface="Arial" panose="020B0604020202020204" pitchFamily="34" charset="0"/>
                <a:cs typeface="Arial" panose="020B0604020202020204" pitchFamily="34" charset="0"/>
              </a:rPr>
              <a:t>Nguyệt</a:t>
            </a:r>
            <a:r>
              <a:rPr lang="en-US" dirty="0">
                <a:latin typeface="Arial" panose="020B0604020202020204" pitchFamily="34" charset="0"/>
                <a:cs typeface="Arial" panose="020B0604020202020204" pitchFamily="34" charset="0"/>
              </a:rPr>
              <a:t> (2021) </a:t>
            </a:r>
            <a:r>
              <a:rPr lang="en-US" dirty="0" err="1">
                <a:latin typeface="Arial" panose="020B0604020202020204" pitchFamily="34" charset="0"/>
                <a:cs typeface="Arial" panose="020B0604020202020204" pitchFamily="34" charset="0"/>
              </a:rPr>
              <a:t>tại</a:t>
            </a:r>
            <a:r>
              <a:rPr lang="en-US" dirty="0">
                <a:latin typeface="Arial" panose="020B0604020202020204" pitchFamily="34" charset="0"/>
                <a:cs typeface="Arial" panose="020B0604020202020204" pitchFamily="34" charset="0"/>
              </a:rPr>
              <a:t> BV </a:t>
            </a:r>
            <a:r>
              <a:rPr lang="en-US" dirty="0" err="1">
                <a:latin typeface="Arial" panose="020B0604020202020204" pitchFamily="34" charset="0"/>
                <a:cs typeface="Arial" panose="020B0604020202020204" pitchFamily="34" charset="0"/>
              </a:rPr>
              <a:t>Đột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quy</a:t>
            </a:r>
            <a:r>
              <a:rPr lang="en-US" dirty="0">
                <a:latin typeface="Arial" panose="020B0604020202020204" pitchFamily="34" charset="0"/>
                <a:cs typeface="Arial" panose="020B0604020202020204" pitchFamily="34" charset="0"/>
              </a:rPr>
              <a:t>̣ - Tim </a:t>
            </a:r>
            <a:r>
              <a:rPr lang="en-US" dirty="0" err="1">
                <a:latin typeface="Arial" panose="020B0604020202020204" pitchFamily="34" charset="0"/>
                <a:cs typeface="Arial" panose="020B0604020202020204" pitchFamily="34" charset="0"/>
              </a:rPr>
              <a:t>mạch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Thơ</a:t>
            </a:r>
            <a:r>
              <a:rPr lang="en-US" dirty="0">
                <a:latin typeface="Arial" panose="020B0604020202020204" pitchFamily="34" charset="0"/>
                <a:cs typeface="Arial" panose="020B0604020202020204" pitchFamily="34" charset="0"/>
              </a:rPr>
              <a:t>: </a:t>
            </a:r>
            <a:r>
              <a:rPr lang="vi-VN" b="1" dirty="0">
                <a:solidFill>
                  <a:srgbClr val="FF0000"/>
                </a:solidFill>
                <a:latin typeface="Arial" panose="020B0604020202020204" pitchFamily="34" charset="0"/>
                <a:cs typeface="Arial" panose="020B0604020202020204" pitchFamily="34" charset="0"/>
              </a:rPr>
              <a:t>62,6% và 70,5%</a:t>
            </a:r>
            <a:endParaRPr lang="en-US" b="1" dirty="0">
              <a:solidFill>
                <a:srgbClr val="FF000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5CD86EA0-E464-B7E0-BB19-63C7C809139A}"/>
              </a:ext>
            </a:extLst>
          </p:cNvPr>
          <p:cNvSpPr txBox="1"/>
          <p:nvPr/>
        </p:nvSpPr>
        <p:spPr>
          <a:xfrm>
            <a:off x="1509040" y="4741244"/>
            <a:ext cx="2259805" cy="369332"/>
          </a:xfrm>
          <a:prstGeom prst="rect">
            <a:avLst/>
          </a:prstGeom>
          <a:noFill/>
        </p:spPr>
        <p:txBody>
          <a:bodyPr wrap="square">
            <a:spAutoFit/>
          </a:bodyPr>
          <a:lstStyle/>
          <a:p>
            <a:r>
              <a:rPr lang="en-US" sz="1800" b="1" dirty="0" err="1">
                <a:effectLst/>
                <a:latin typeface="Times New Roman" panose="02020603050405020304" pitchFamily="18" charset="0"/>
                <a:ea typeface="Calibri" panose="020F0502020204030204" pitchFamily="34" charset="0"/>
              </a:rPr>
              <a:t>Bảng</a:t>
            </a:r>
            <a:r>
              <a:rPr lang="en-US" sz="1800" b="1" dirty="0">
                <a:effectLst/>
                <a:latin typeface="Times New Roman" panose="02020603050405020304" pitchFamily="18" charset="0"/>
                <a:ea typeface="Calibri" panose="020F0502020204030204" pitchFamily="34" charset="0"/>
              </a:rPr>
              <a:t> 3.1.</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Giới</a:t>
            </a:r>
            <a:r>
              <a:rPr lang="vi-VN" sz="1800" dirty="0">
                <a:effectLst/>
                <a:latin typeface="Times New Roman" panose="02020603050405020304" pitchFamily="18" charset="0"/>
                <a:ea typeface="Calibri" panose="020F0502020204030204" pitchFamily="34" charset="0"/>
              </a:rPr>
              <a:t> tính </a:t>
            </a:r>
            <a:endParaRPr lang="en-US" dirty="0"/>
          </a:p>
        </p:txBody>
      </p:sp>
      <p:sp>
        <p:nvSpPr>
          <p:cNvPr id="16" name="TextBox 15">
            <a:extLst>
              <a:ext uri="{FF2B5EF4-FFF2-40B4-BE49-F238E27FC236}">
                <a16:creationId xmlns:a16="http://schemas.microsoft.com/office/drawing/2014/main" id="{DC0DDBF6-F4EE-B3CA-4463-D3EDE0676288}"/>
              </a:ext>
            </a:extLst>
          </p:cNvPr>
          <p:cNvSpPr txBox="1"/>
          <p:nvPr/>
        </p:nvSpPr>
        <p:spPr>
          <a:xfrm>
            <a:off x="6537729" y="4771024"/>
            <a:ext cx="2792027" cy="369332"/>
          </a:xfrm>
          <a:prstGeom prst="rect">
            <a:avLst/>
          </a:prstGeom>
          <a:noFill/>
        </p:spPr>
        <p:txBody>
          <a:bodyPr wrap="square">
            <a:spAutoFit/>
          </a:bodyPr>
          <a:lstStyle/>
          <a:p>
            <a:r>
              <a:rPr lang="en-US" sz="1800" b="1" dirty="0" err="1">
                <a:effectLst/>
                <a:latin typeface="Times New Roman" panose="02020603050405020304" pitchFamily="18" charset="0"/>
                <a:ea typeface="Calibri" panose="020F0502020204030204" pitchFamily="34" charset="0"/>
              </a:rPr>
              <a:t>Bảng</a:t>
            </a:r>
            <a:r>
              <a:rPr lang="en-US" sz="1800" b="1" dirty="0">
                <a:effectLst/>
                <a:latin typeface="Times New Roman" panose="02020603050405020304" pitchFamily="18" charset="0"/>
                <a:ea typeface="Calibri" panose="020F0502020204030204" pitchFamily="34" charset="0"/>
              </a:rPr>
              <a:t> 3.2.</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Tăng</a:t>
            </a:r>
            <a:r>
              <a:rPr lang="vi-VN" sz="1800" dirty="0">
                <a:effectLst/>
                <a:latin typeface="Times New Roman" panose="02020603050405020304" pitchFamily="18" charset="0"/>
                <a:ea typeface="Calibri" panose="020F0502020204030204" pitchFamily="34" charset="0"/>
              </a:rPr>
              <a:t> Huyết áp</a:t>
            </a:r>
            <a:endParaRPr lang="en-US" dirty="0"/>
          </a:p>
        </p:txBody>
      </p:sp>
    </p:spTree>
    <p:extLst>
      <p:ext uri="{BB962C8B-B14F-4D97-AF65-F5344CB8AC3E}">
        <p14:creationId xmlns:p14="http://schemas.microsoft.com/office/powerpoint/2010/main" val="3932442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1" name="Straight Connector 40">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3"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4"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5" name="Isosceles Triangle 44">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6"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7"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8"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9" name="Isosceles Triangle 48">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0" name="Isosceles Triangle 49">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5" name="Rectangle 1">
            <a:extLst>
              <a:ext uri="{FF2B5EF4-FFF2-40B4-BE49-F238E27FC236}">
                <a16:creationId xmlns:a16="http://schemas.microsoft.com/office/drawing/2014/main" id="{7087421E-9D11-2B50-9E4A-61245B6E9F98}"/>
              </a:ext>
            </a:extLst>
          </p:cNvPr>
          <p:cNvSpPr>
            <a:spLocks noChangeArrowheads="1"/>
          </p:cNvSpPr>
          <p:nvPr/>
        </p:nvSpPr>
        <p:spPr bwMode="auto">
          <a:xfrm>
            <a:off x="673082" y="4413549"/>
            <a:ext cx="7946364" cy="45503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b" anchorCtr="0" compatLnSpc="1">
            <a:prstTxWarp prst="textNoShape">
              <a:avLst/>
            </a:prstTxWarp>
            <a:normAutofit/>
          </a:bodyPr>
          <a:lstStyle/>
          <a:p>
            <a:pPr marL="0" marR="0" lvl="0" indent="457200" algn="ctr" fontAlgn="base">
              <a:lnSpc>
                <a:spcPct val="90000"/>
              </a:lnSpc>
              <a:spcBef>
                <a:spcPct val="0"/>
              </a:spcBef>
              <a:spcAft>
                <a:spcPts val="600"/>
              </a:spcAft>
              <a:buClrTx/>
              <a:buSzTx/>
              <a:tabLst/>
            </a:pPr>
            <a:r>
              <a:rPr kumimoji="0" lang="en-US" altLang="en-US" b="1" i="0" u="none" strike="noStrike" kern="1200" cap="none" normalizeH="0" baseline="0" dirty="0" err="1">
                <a:ln>
                  <a:noFill/>
                </a:ln>
                <a:effectLst/>
                <a:latin typeface="+mj-lt"/>
                <a:ea typeface="+mj-ea"/>
                <a:cs typeface="+mj-cs"/>
              </a:rPr>
              <a:t>Bảng</a:t>
            </a:r>
            <a:r>
              <a:rPr kumimoji="0" lang="en-US" altLang="en-US" b="1" i="0" u="none" strike="noStrike" kern="1200" cap="none" normalizeH="0" baseline="0" dirty="0">
                <a:ln>
                  <a:noFill/>
                </a:ln>
                <a:effectLst/>
                <a:latin typeface="+mj-lt"/>
                <a:ea typeface="+mj-ea"/>
                <a:cs typeface="+mj-cs"/>
              </a:rPr>
              <a:t> 3.3.</a:t>
            </a:r>
            <a:r>
              <a:rPr kumimoji="0" lang="en-US" altLang="en-US" i="0" u="none" strike="noStrike" kern="1200" cap="none" normalizeH="0" baseline="0" dirty="0">
                <a:ln>
                  <a:noFill/>
                </a:ln>
                <a:effectLst/>
                <a:latin typeface="+mj-lt"/>
                <a:ea typeface="+mj-ea"/>
                <a:cs typeface="+mj-cs"/>
              </a:rPr>
              <a:t> </a:t>
            </a:r>
            <a:r>
              <a:rPr kumimoji="0" lang="en-US" altLang="en-US" i="0" u="none" strike="noStrike" kern="1200" cap="none" normalizeH="0" baseline="0" dirty="0" err="1">
                <a:ln>
                  <a:noFill/>
                </a:ln>
                <a:effectLst/>
                <a:latin typeface="+mj-lt"/>
                <a:ea typeface="+mj-ea"/>
                <a:cs typeface="+mj-cs"/>
              </a:rPr>
              <a:t>Phân</a:t>
            </a:r>
            <a:r>
              <a:rPr kumimoji="0" lang="en-US" altLang="en-US" i="0" u="none" strike="noStrike" kern="1200" cap="none" normalizeH="0" baseline="0" dirty="0">
                <a:ln>
                  <a:noFill/>
                </a:ln>
                <a:effectLst/>
                <a:latin typeface="+mj-lt"/>
                <a:ea typeface="+mj-ea"/>
                <a:cs typeface="+mj-cs"/>
              </a:rPr>
              <a:t> </a:t>
            </a:r>
            <a:r>
              <a:rPr kumimoji="0" lang="en-US" altLang="en-US" i="0" u="none" strike="noStrike" kern="1200" cap="none" normalizeH="0" baseline="0" dirty="0" err="1">
                <a:ln>
                  <a:noFill/>
                </a:ln>
                <a:effectLst/>
                <a:latin typeface="+mj-lt"/>
                <a:ea typeface="+mj-ea"/>
                <a:cs typeface="+mj-cs"/>
              </a:rPr>
              <a:t>bố</a:t>
            </a:r>
            <a:r>
              <a:rPr kumimoji="0" lang="en-US" altLang="en-US" i="0" u="none" strike="noStrike" kern="1200" cap="none" normalizeH="0" baseline="0" dirty="0">
                <a:ln>
                  <a:noFill/>
                </a:ln>
                <a:effectLst/>
                <a:latin typeface="+mj-lt"/>
                <a:ea typeface="+mj-ea"/>
                <a:cs typeface="+mj-cs"/>
              </a:rPr>
              <a:t> </a:t>
            </a:r>
            <a:r>
              <a:rPr kumimoji="0" lang="en-US" altLang="en-US" i="0" u="none" strike="noStrike" kern="1200" cap="none" normalizeH="0" baseline="0" dirty="0" err="1">
                <a:ln>
                  <a:noFill/>
                </a:ln>
                <a:effectLst/>
                <a:latin typeface="+mj-lt"/>
                <a:ea typeface="+mj-ea"/>
                <a:cs typeface="+mj-cs"/>
              </a:rPr>
              <a:t>bệnh</a:t>
            </a:r>
            <a:r>
              <a:rPr kumimoji="0" lang="en-US" altLang="en-US" i="0" u="none" strike="noStrike" kern="1200" cap="none" normalizeH="0" baseline="0" dirty="0">
                <a:ln>
                  <a:noFill/>
                </a:ln>
                <a:effectLst/>
                <a:latin typeface="+mj-lt"/>
                <a:ea typeface="+mj-ea"/>
                <a:cs typeface="+mj-cs"/>
              </a:rPr>
              <a:t> </a:t>
            </a:r>
            <a:r>
              <a:rPr kumimoji="0" lang="en-US" altLang="en-US" i="0" u="none" strike="noStrike" kern="1200" cap="none" normalizeH="0" baseline="0" dirty="0" err="1">
                <a:ln>
                  <a:noFill/>
                </a:ln>
                <a:effectLst/>
                <a:latin typeface="+mj-lt"/>
                <a:ea typeface="+mj-ea"/>
                <a:cs typeface="+mj-cs"/>
              </a:rPr>
              <a:t>nhân</a:t>
            </a:r>
            <a:r>
              <a:rPr kumimoji="0" lang="en-US" altLang="en-US" i="0" u="none" strike="noStrike" kern="1200" cap="none" normalizeH="0" baseline="0" dirty="0">
                <a:ln>
                  <a:noFill/>
                </a:ln>
                <a:effectLst/>
                <a:latin typeface="+mj-lt"/>
                <a:ea typeface="+mj-ea"/>
                <a:cs typeface="+mj-cs"/>
              </a:rPr>
              <a:t> </a:t>
            </a:r>
            <a:r>
              <a:rPr kumimoji="0" lang="en-US" altLang="en-US" i="0" u="none" strike="noStrike" kern="1200" cap="none" normalizeH="0" baseline="0" dirty="0" err="1">
                <a:ln>
                  <a:noFill/>
                </a:ln>
                <a:effectLst/>
                <a:latin typeface="+mj-lt"/>
                <a:ea typeface="+mj-ea"/>
                <a:cs typeface="+mj-cs"/>
              </a:rPr>
              <a:t>theo</a:t>
            </a:r>
            <a:r>
              <a:rPr kumimoji="0" lang="en-US" altLang="en-US" i="0" u="none" strike="noStrike" kern="1200" cap="none" normalizeH="0" baseline="0" dirty="0">
                <a:ln>
                  <a:noFill/>
                </a:ln>
                <a:effectLst/>
                <a:latin typeface="+mj-lt"/>
                <a:ea typeface="+mj-ea"/>
                <a:cs typeface="+mj-cs"/>
              </a:rPr>
              <a:t> </a:t>
            </a:r>
            <a:r>
              <a:rPr kumimoji="0" lang="en-US" altLang="en-US" i="0" u="none" strike="noStrike" kern="1200" cap="none" normalizeH="0" baseline="0" dirty="0" err="1">
                <a:ln>
                  <a:noFill/>
                </a:ln>
                <a:effectLst/>
                <a:latin typeface="+mj-lt"/>
                <a:ea typeface="+mj-ea"/>
                <a:cs typeface="+mj-cs"/>
              </a:rPr>
              <a:t>nhóm</a:t>
            </a:r>
            <a:r>
              <a:rPr kumimoji="0" lang="en-US" altLang="en-US" i="0" u="none" strike="noStrike" kern="1200" cap="none" normalizeH="0" baseline="0" dirty="0">
                <a:ln>
                  <a:noFill/>
                </a:ln>
                <a:effectLst/>
                <a:latin typeface="+mj-lt"/>
                <a:ea typeface="+mj-ea"/>
                <a:cs typeface="+mj-cs"/>
              </a:rPr>
              <a:t> </a:t>
            </a:r>
            <a:r>
              <a:rPr kumimoji="0" lang="en-US" altLang="en-US" i="0" u="none" strike="noStrike" kern="1200" cap="none" normalizeH="0" baseline="0" dirty="0" err="1">
                <a:ln>
                  <a:noFill/>
                </a:ln>
                <a:effectLst/>
                <a:latin typeface="+mj-lt"/>
                <a:ea typeface="+mj-ea"/>
                <a:cs typeface="+mj-cs"/>
              </a:rPr>
              <a:t>tuổi</a:t>
            </a:r>
            <a:r>
              <a:rPr kumimoji="0" lang="en-US" altLang="en-US" i="0" u="none" strike="noStrike" kern="1200" cap="none" normalizeH="0" baseline="0" dirty="0">
                <a:ln>
                  <a:noFill/>
                </a:ln>
                <a:effectLst/>
                <a:latin typeface="+mj-lt"/>
                <a:ea typeface="+mj-ea"/>
                <a:cs typeface="+mj-cs"/>
              </a:rPr>
              <a:t> (n=82)</a:t>
            </a:r>
          </a:p>
        </p:txBody>
      </p:sp>
      <p:graphicFrame>
        <p:nvGraphicFramePr>
          <p:cNvPr id="4" name="Content Placeholder 3">
            <a:extLst>
              <a:ext uri="{FF2B5EF4-FFF2-40B4-BE49-F238E27FC236}">
                <a16:creationId xmlns:a16="http://schemas.microsoft.com/office/drawing/2014/main" id="{D5E9F0A4-7EF3-B5BC-57A5-EFE1697C4F4A}"/>
              </a:ext>
            </a:extLst>
          </p:cNvPr>
          <p:cNvGraphicFramePr>
            <a:graphicFrameLocks noGrp="1"/>
          </p:cNvGraphicFramePr>
          <p:nvPr>
            <p:ph idx="1"/>
            <p:extLst>
              <p:ext uri="{D42A27DB-BD31-4B8C-83A1-F6EECF244321}">
                <p14:modId xmlns:p14="http://schemas.microsoft.com/office/powerpoint/2010/main" val="1547282993"/>
              </p:ext>
            </p:extLst>
          </p:nvPr>
        </p:nvGraphicFramePr>
        <p:xfrm>
          <a:off x="1111539" y="1694103"/>
          <a:ext cx="8288035" cy="2761733"/>
        </p:xfrm>
        <a:graphic>
          <a:graphicData uri="http://schemas.openxmlformats.org/drawingml/2006/table">
            <a:tbl>
              <a:tblPr firstRow="1" firstCol="1" bandRow="1">
                <a:noFill/>
                <a:tableStyleId>{5C22544A-7EE6-4342-B048-85BDC9FD1C3A}</a:tableStyleId>
              </a:tblPr>
              <a:tblGrid>
                <a:gridCol w="3320544">
                  <a:extLst>
                    <a:ext uri="{9D8B030D-6E8A-4147-A177-3AD203B41FA5}">
                      <a16:colId xmlns:a16="http://schemas.microsoft.com/office/drawing/2014/main" val="205510308"/>
                    </a:ext>
                  </a:extLst>
                </a:gridCol>
                <a:gridCol w="2617804">
                  <a:extLst>
                    <a:ext uri="{9D8B030D-6E8A-4147-A177-3AD203B41FA5}">
                      <a16:colId xmlns:a16="http://schemas.microsoft.com/office/drawing/2014/main" val="3369963310"/>
                    </a:ext>
                  </a:extLst>
                </a:gridCol>
                <a:gridCol w="2349687">
                  <a:extLst>
                    <a:ext uri="{9D8B030D-6E8A-4147-A177-3AD203B41FA5}">
                      <a16:colId xmlns:a16="http://schemas.microsoft.com/office/drawing/2014/main" val="3969199262"/>
                    </a:ext>
                  </a:extLst>
                </a:gridCol>
              </a:tblGrid>
              <a:tr h="637545">
                <a:tc>
                  <a:txBody>
                    <a:bodyPr/>
                    <a:lstStyle/>
                    <a:p>
                      <a:pPr algn="ctr">
                        <a:lnSpc>
                          <a:spcPct val="107000"/>
                        </a:lnSpc>
                        <a:spcAft>
                          <a:spcPts val="800"/>
                        </a:spcAft>
                      </a:pPr>
                      <a:r>
                        <a:rPr lang="en-US" sz="1900" b="1" dirty="0" err="1">
                          <a:solidFill>
                            <a:schemeClr val="tx1">
                              <a:lumMod val="75000"/>
                              <a:lumOff val="25000"/>
                            </a:schemeClr>
                          </a:solidFill>
                          <a:effectLst/>
                        </a:rPr>
                        <a:t>Nhóm</a:t>
                      </a:r>
                      <a:r>
                        <a:rPr lang="en-US" sz="1900" b="1" dirty="0">
                          <a:solidFill>
                            <a:schemeClr val="tx1">
                              <a:lumMod val="75000"/>
                              <a:lumOff val="25000"/>
                            </a:schemeClr>
                          </a:solidFill>
                          <a:effectLst/>
                        </a:rPr>
                        <a:t> </a:t>
                      </a:r>
                      <a:r>
                        <a:rPr lang="en-US" sz="1900" b="1" dirty="0" err="1">
                          <a:solidFill>
                            <a:schemeClr val="tx1">
                              <a:lumMod val="75000"/>
                              <a:lumOff val="25000"/>
                            </a:schemeClr>
                          </a:solidFill>
                          <a:effectLst/>
                        </a:rPr>
                        <a:t>tuổi</a:t>
                      </a:r>
                      <a:endParaRPr lang="en-US" sz="19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44619" marT="144619" marB="144619">
                    <a:lnL w="12700" cmpd="sng">
                      <a:noFill/>
                      <a:prstDash val="solid"/>
                    </a:lnL>
                    <a:lnR w="19050" cap="flat" cmpd="sng" algn="ctr">
                      <a:solidFill>
                        <a:srgbClr val="FFFFFF"/>
                      </a:solidFill>
                      <a:prstDash val="solid"/>
                    </a:lnR>
                    <a:lnT w="12700" cmpd="sng">
                      <a:noFill/>
                      <a:prstDash val="solid"/>
                    </a:lnT>
                    <a:lnB w="12700" cmpd="sng">
                      <a:noFill/>
                      <a:prstDash val="solid"/>
                    </a:lnB>
                    <a:noFill/>
                  </a:tcPr>
                </a:tc>
                <a:tc>
                  <a:txBody>
                    <a:bodyPr/>
                    <a:lstStyle/>
                    <a:p>
                      <a:pPr algn="ctr">
                        <a:lnSpc>
                          <a:spcPct val="107000"/>
                        </a:lnSpc>
                        <a:spcAft>
                          <a:spcPts val="800"/>
                        </a:spcAft>
                      </a:pPr>
                      <a:r>
                        <a:rPr lang="en-US" sz="1900">
                          <a:solidFill>
                            <a:schemeClr val="tx1">
                              <a:lumMod val="75000"/>
                              <a:lumOff val="25000"/>
                            </a:schemeClr>
                          </a:solidFill>
                          <a:effectLst/>
                        </a:rPr>
                        <a:t>Tần số (n)</a:t>
                      </a:r>
                      <a:endParaRPr lang="en-US" sz="190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44619" marT="144619" marB="144619">
                    <a:lnL w="19050" cap="flat" cmpd="sng" algn="ctr">
                      <a:solidFill>
                        <a:srgbClr val="FFFFFF"/>
                      </a:solidFill>
                      <a:prstDash val="solid"/>
                    </a:lnL>
                    <a:lnR w="12700" cmpd="sng">
                      <a:noFill/>
                      <a:prstDash val="solid"/>
                    </a:lnR>
                    <a:lnT w="12700" cmpd="sng">
                      <a:noFill/>
                      <a:prstDash val="solid"/>
                    </a:lnT>
                    <a:lnB w="12700" cmpd="sng">
                      <a:noFill/>
                      <a:prstDash val="solid"/>
                    </a:lnB>
                    <a:noFill/>
                  </a:tcPr>
                </a:tc>
                <a:tc>
                  <a:txBody>
                    <a:bodyPr/>
                    <a:lstStyle/>
                    <a:p>
                      <a:pPr algn="ctr">
                        <a:lnSpc>
                          <a:spcPct val="107000"/>
                        </a:lnSpc>
                        <a:spcAft>
                          <a:spcPts val="800"/>
                        </a:spcAft>
                      </a:pPr>
                      <a:r>
                        <a:rPr lang="en-US" sz="1900">
                          <a:solidFill>
                            <a:schemeClr val="tx1">
                              <a:lumMod val="75000"/>
                              <a:lumOff val="25000"/>
                            </a:schemeClr>
                          </a:solidFill>
                          <a:effectLst/>
                        </a:rPr>
                        <a:t>Tỷ lệ (%)</a:t>
                      </a:r>
                      <a:endParaRPr lang="en-US" sz="190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44619" marT="144619" marB="144619">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3186574520"/>
                  </a:ext>
                </a:extLst>
              </a:tr>
              <a:tr h="531047">
                <a:tc>
                  <a:txBody>
                    <a:bodyPr/>
                    <a:lstStyle/>
                    <a:p>
                      <a:pPr algn="just">
                        <a:lnSpc>
                          <a:spcPct val="107000"/>
                        </a:lnSpc>
                        <a:spcAft>
                          <a:spcPts val="800"/>
                        </a:spcAft>
                      </a:pPr>
                      <a:r>
                        <a:rPr lang="en-US" sz="1500" b="1" dirty="0" err="1">
                          <a:solidFill>
                            <a:schemeClr val="tx1">
                              <a:lumMod val="75000"/>
                              <a:lumOff val="25000"/>
                            </a:schemeClr>
                          </a:solidFill>
                          <a:effectLst/>
                        </a:rPr>
                        <a:t>Dưới</a:t>
                      </a:r>
                      <a:r>
                        <a:rPr lang="en-US" sz="1500" b="1" dirty="0">
                          <a:solidFill>
                            <a:schemeClr val="tx1">
                              <a:lumMod val="75000"/>
                              <a:lumOff val="25000"/>
                            </a:schemeClr>
                          </a:solidFill>
                          <a:effectLst/>
                        </a:rPr>
                        <a:t> 60 </a:t>
                      </a:r>
                      <a:r>
                        <a:rPr lang="en-US" sz="1500" b="1" dirty="0" err="1">
                          <a:solidFill>
                            <a:schemeClr val="tx1">
                              <a:lumMod val="75000"/>
                              <a:lumOff val="25000"/>
                            </a:schemeClr>
                          </a:solidFill>
                          <a:effectLst/>
                        </a:rPr>
                        <a:t>tuổi</a:t>
                      </a:r>
                      <a:endParaRPr lang="en-US" sz="15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lnL w="12700" cmpd="sng">
                      <a:noFill/>
                      <a:prstDash val="solid"/>
                    </a:lnL>
                    <a:lnR w="12700" cmpd="sng">
                      <a:noFill/>
                      <a:prstDash val="solid"/>
                    </a:lnR>
                    <a:lnT w="12700" cmpd="sng">
                      <a:noFill/>
                      <a:prstDash val="solid"/>
                    </a:lnT>
                    <a:lnB w="19050" cap="flat" cmpd="sng" algn="ctr">
                      <a:solidFill>
                        <a:srgbClr val="FFFFFF"/>
                      </a:solidFill>
                      <a:prstDash val="solid"/>
                    </a:lnB>
                    <a:solidFill>
                      <a:srgbClr val="FFC000">
                        <a:alpha val="20000"/>
                      </a:srgbClr>
                    </a:solidFill>
                  </a:tcPr>
                </a:tc>
                <a:tc>
                  <a:txBody>
                    <a:bodyPr/>
                    <a:lstStyle/>
                    <a:p>
                      <a:pPr algn="ctr">
                        <a:lnSpc>
                          <a:spcPct val="107000"/>
                        </a:lnSpc>
                        <a:spcAft>
                          <a:spcPts val="800"/>
                        </a:spcAft>
                      </a:pPr>
                      <a:r>
                        <a:rPr lang="en-US" sz="1500" dirty="0">
                          <a:solidFill>
                            <a:schemeClr val="tx1">
                              <a:lumMod val="75000"/>
                              <a:lumOff val="25000"/>
                            </a:schemeClr>
                          </a:solidFill>
                          <a:effectLst/>
                        </a:rPr>
                        <a:t>17</a:t>
                      </a:r>
                      <a:endParaRPr lang="en-US" sz="15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nchor="ctr">
                    <a:lnL w="12700" cmpd="sng">
                      <a:noFill/>
                      <a:prstDash val="solid"/>
                    </a:lnL>
                    <a:lnR w="12700" cmpd="sng">
                      <a:noFill/>
                      <a:prstDash val="solid"/>
                    </a:lnR>
                    <a:lnT w="12700" cmpd="sng">
                      <a:noFill/>
                      <a:prstDash val="solid"/>
                    </a:lnT>
                    <a:lnB w="12700" cmpd="sng">
                      <a:noFill/>
                      <a:prstDash val="solid"/>
                    </a:lnB>
                    <a:solidFill>
                      <a:srgbClr val="FFC000">
                        <a:alpha val="34902"/>
                      </a:srgbClr>
                    </a:solidFill>
                  </a:tcPr>
                </a:tc>
                <a:tc>
                  <a:txBody>
                    <a:bodyPr/>
                    <a:lstStyle/>
                    <a:p>
                      <a:pPr algn="ctr">
                        <a:lnSpc>
                          <a:spcPct val="107000"/>
                        </a:lnSpc>
                        <a:spcAft>
                          <a:spcPts val="800"/>
                        </a:spcAft>
                      </a:pPr>
                      <a:r>
                        <a:rPr lang="en-US" sz="1500" dirty="0">
                          <a:solidFill>
                            <a:schemeClr val="tx1">
                              <a:lumMod val="75000"/>
                              <a:lumOff val="25000"/>
                            </a:schemeClr>
                          </a:solidFill>
                          <a:effectLst/>
                        </a:rPr>
                        <a:t>20,7</a:t>
                      </a:r>
                      <a:endParaRPr lang="en-US" sz="15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nchor="ctr">
                    <a:lnL w="12700" cmpd="sng">
                      <a:noFill/>
                      <a:prstDash val="solid"/>
                    </a:lnL>
                    <a:lnR w="12700" cmpd="sng">
                      <a:noFill/>
                      <a:prstDash val="solid"/>
                    </a:lnR>
                    <a:lnT w="12700" cmpd="sng">
                      <a:noFill/>
                      <a:prstDash val="solid"/>
                    </a:lnT>
                    <a:lnB w="12700" cmpd="sng">
                      <a:noFill/>
                      <a:prstDash val="solid"/>
                    </a:lnB>
                    <a:solidFill>
                      <a:srgbClr val="FFC000">
                        <a:alpha val="34902"/>
                      </a:srgbClr>
                    </a:solidFill>
                  </a:tcPr>
                </a:tc>
                <a:extLst>
                  <a:ext uri="{0D108BD9-81ED-4DB2-BD59-A6C34878D82A}">
                    <a16:rowId xmlns:a16="http://schemas.microsoft.com/office/drawing/2014/main" val="1611229912"/>
                  </a:ext>
                </a:extLst>
              </a:tr>
              <a:tr h="531047">
                <a:tc>
                  <a:txBody>
                    <a:bodyPr/>
                    <a:lstStyle/>
                    <a:p>
                      <a:pPr algn="just">
                        <a:lnSpc>
                          <a:spcPct val="107000"/>
                        </a:lnSpc>
                        <a:spcAft>
                          <a:spcPts val="800"/>
                        </a:spcAft>
                      </a:pPr>
                      <a:r>
                        <a:rPr lang="en-US" sz="1500" b="1" dirty="0" err="1">
                          <a:solidFill>
                            <a:schemeClr val="tx1">
                              <a:lumMod val="75000"/>
                              <a:lumOff val="25000"/>
                            </a:schemeClr>
                          </a:solidFill>
                          <a:effectLst/>
                        </a:rPr>
                        <a:t>Từ</a:t>
                      </a:r>
                      <a:r>
                        <a:rPr lang="en-US" sz="1500" b="1" dirty="0">
                          <a:solidFill>
                            <a:schemeClr val="tx1">
                              <a:lumMod val="75000"/>
                              <a:lumOff val="25000"/>
                            </a:schemeClr>
                          </a:solidFill>
                          <a:effectLst/>
                        </a:rPr>
                        <a:t> 60 </a:t>
                      </a:r>
                      <a:r>
                        <a:rPr lang="en-US" sz="1500" b="1" dirty="0" err="1">
                          <a:solidFill>
                            <a:schemeClr val="tx1">
                              <a:lumMod val="75000"/>
                              <a:lumOff val="25000"/>
                            </a:schemeClr>
                          </a:solidFill>
                          <a:effectLst/>
                        </a:rPr>
                        <a:t>tuổi</a:t>
                      </a:r>
                      <a:r>
                        <a:rPr lang="en-US" sz="1500" b="1" dirty="0">
                          <a:solidFill>
                            <a:schemeClr val="tx1">
                              <a:lumMod val="75000"/>
                              <a:lumOff val="25000"/>
                            </a:schemeClr>
                          </a:solidFill>
                          <a:effectLst/>
                        </a:rPr>
                        <a:t> </a:t>
                      </a:r>
                      <a:r>
                        <a:rPr lang="en-US" sz="1500" b="1" dirty="0" err="1">
                          <a:solidFill>
                            <a:schemeClr val="tx1">
                              <a:lumMod val="75000"/>
                              <a:lumOff val="25000"/>
                            </a:schemeClr>
                          </a:solidFill>
                          <a:effectLst/>
                        </a:rPr>
                        <a:t>trở</a:t>
                      </a:r>
                      <a:r>
                        <a:rPr lang="en-US" sz="1500" b="1" dirty="0">
                          <a:solidFill>
                            <a:schemeClr val="tx1">
                              <a:lumMod val="75000"/>
                              <a:lumOff val="25000"/>
                            </a:schemeClr>
                          </a:solidFill>
                          <a:effectLst/>
                        </a:rPr>
                        <a:t> </a:t>
                      </a:r>
                      <a:r>
                        <a:rPr lang="en-US" sz="1500" b="1" dirty="0" err="1">
                          <a:solidFill>
                            <a:schemeClr val="tx1">
                              <a:lumMod val="75000"/>
                              <a:lumOff val="25000"/>
                            </a:schemeClr>
                          </a:solidFill>
                          <a:effectLst/>
                        </a:rPr>
                        <a:t>lên</a:t>
                      </a:r>
                      <a:endParaRPr lang="en-US" sz="15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lnL w="12700" cmpd="sng">
                      <a:noFill/>
                      <a:prstDash val="solid"/>
                    </a:lnL>
                    <a:lnR w="12700" cmpd="sng">
                      <a:noFill/>
                      <a:prstDash val="solid"/>
                    </a:lnR>
                    <a:lnT w="19050" cap="flat" cmpd="sng" algn="ctr">
                      <a:solidFill>
                        <a:srgbClr val="FFFFFF"/>
                      </a:solidFill>
                      <a:prstDash val="solid"/>
                    </a:lnT>
                    <a:lnB w="19050" cap="flat" cmpd="sng" algn="ctr">
                      <a:solidFill>
                        <a:srgbClr val="FFFFFF"/>
                      </a:solidFill>
                      <a:prstDash val="solid"/>
                    </a:lnB>
                    <a:solidFill>
                      <a:srgbClr val="FFC000">
                        <a:alpha val="20000"/>
                      </a:srgbClr>
                    </a:solidFill>
                  </a:tcPr>
                </a:tc>
                <a:tc>
                  <a:txBody>
                    <a:bodyPr/>
                    <a:lstStyle/>
                    <a:p>
                      <a:pPr algn="ctr">
                        <a:lnSpc>
                          <a:spcPct val="107000"/>
                        </a:lnSpc>
                        <a:spcAft>
                          <a:spcPts val="800"/>
                        </a:spcAft>
                      </a:pPr>
                      <a:r>
                        <a:rPr lang="en-US" sz="1500" dirty="0">
                          <a:solidFill>
                            <a:schemeClr val="tx1">
                              <a:lumMod val="75000"/>
                              <a:lumOff val="25000"/>
                            </a:schemeClr>
                          </a:solidFill>
                          <a:effectLst/>
                        </a:rPr>
                        <a:t>65</a:t>
                      </a:r>
                      <a:endParaRPr lang="en-US" sz="15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nchor="ctr">
                    <a:lnL w="12700" cmpd="sng">
                      <a:noFill/>
                      <a:prstDash val="solid"/>
                    </a:lnL>
                    <a:lnR w="12700" cmpd="sng">
                      <a:noFill/>
                      <a:prstDash val="solid"/>
                    </a:lnR>
                    <a:lnT w="12700" cmpd="sng">
                      <a:noFill/>
                      <a:prstDash val="solid"/>
                    </a:lnT>
                    <a:lnB w="12700" cmpd="sng">
                      <a:noFill/>
                      <a:prstDash val="solid"/>
                    </a:lnB>
                    <a:solidFill>
                      <a:srgbClr val="FFC000">
                        <a:alpha val="34902"/>
                      </a:srgbClr>
                    </a:solidFill>
                  </a:tcPr>
                </a:tc>
                <a:tc>
                  <a:txBody>
                    <a:bodyPr/>
                    <a:lstStyle/>
                    <a:p>
                      <a:pPr algn="ctr">
                        <a:lnSpc>
                          <a:spcPct val="107000"/>
                        </a:lnSpc>
                        <a:spcAft>
                          <a:spcPts val="800"/>
                        </a:spcAft>
                      </a:pPr>
                      <a:r>
                        <a:rPr lang="en-US" sz="1500" dirty="0">
                          <a:solidFill>
                            <a:schemeClr val="tx1">
                              <a:lumMod val="75000"/>
                              <a:lumOff val="25000"/>
                            </a:schemeClr>
                          </a:solidFill>
                          <a:effectLst/>
                        </a:rPr>
                        <a:t>79,3</a:t>
                      </a:r>
                      <a:endParaRPr lang="en-US" sz="15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nchor="ctr">
                    <a:lnL w="12700" cmpd="sng">
                      <a:noFill/>
                      <a:prstDash val="solid"/>
                    </a:lnL>
                    <a:lnR w="12700" cmpd="sng">
                      <a:noFill/>
                      <a:prstDash val="solid"/>
                    </a:lnR>
                    <a:lnT w="12700" cmpd="sng">
                      <a:noFill/>
                      <a:prstDash val="solid"/>
                    </a:lnT>
                    <a:lnB w="12700" cmpd="sng">
                      <a:noFill/>
                      <a:prstDash val="solid"/>
                    </a:lnB>
                    <a:solidFill>
                      <a:srgbClr val="FFC000">
                        <a:alpha val="34902"/>
                      </a:srgbClr>
                    </a:solidFill>
                  </a:tcPr>
                </a:tc>
                <a:extLst>
                  <a:ext uri="{0D108BD9-81ED-4DB2-BD59-A6C34878D82A}">
                    <a16:rowId xmlns:a16="http://schemas.microsoft.com/office/drawing/2014/main" val="2500415777"/>
                  </a:ext>
                </a:extLst>
              </a:tr>
              <a:tr h="531047">
                <a:tc>
                  <a:txBody>
                    <a:bodyPr/>
                    <a:lstStyle/>
                    <a:p>
                      <a:pPr algn="just">
                        <a:lnSpc>
                          <a:spcPct val="107000"/>
                        </a:lnSpc>
                        <a:spcAft>
                          <a:spcPts val="800"/>
                        </a:spcAft>
                      </a:pPr>
                      <a:r>
                        <a:rPr lang="en-US" sz="1500" b="1" dirty="0" err="1">
                          <a:solidFill>
                            <a:schemeClr val="tx1">
                              <a:lumMod val="75000"/>
                              <a:lumOff val="25000"/>
                            </a:schemeClr>
                          </a:solidFill>
                          <a:effectLst/>
                        </a:rPr>
                        <a:t>Tuổi</a:t>
                      </a:r>
                      <a:r>
                        <a:rPr lang="en-US" sz="1500" b="1" dirty="0">
                          <a:solidFill>
                            <a:schemeClr val="tx1">
                              <a:lumMod val="75000"/>
                              <a:lumOff val="25000"/>
                            </a:schemeClr>
                          </a:solidFill>
                          <a:effectLst/>
                        </a:rPr>
                        <a:t> </a:t>
                      </a:r>
                      <a:r>
                        <a:rPr lang="en-US" sz="1500" b="1" dirty="0" err="1">
                          <a:solidFill>
                            <a:schemeClr val="tx1">
                              <a:lumMod val="75000"/>
                              <a:lumOff val="25000"/>
                            </a:schemeClr>
                          </a:solidFill>
                          <a:effectLst/>
                        </a:rPr>
                        <a:t>trung</a:t>
                      </a:r>
                      <a:r>
                        <a:rPr lang="en-US" sz="1500" b="1" dirty="0">
                          <a:solidFill>
                            <a:schemeClr val="tx1">
                              <a:lumMod val="75000"/>
                              <a:lumOff val="25000"/>
                            </a:schemeClr>
                          </a:solidFill>
                          <a:effectLst/>
                        </a:rPr>
                        <a:t> </a:t>
                      </a:r>
                      <a:r>
                        <a:rPr lang="en-US" sz="1500" b="1" dirty="0" err="1">
                          <a:solidFill>
                            <a:schemeClr val="tx1">
                              <a:lumMod val="75000"/>
                              <a:lumOff val="25000"/>
                            </a:schemeClr>
                          </a:solidFill>
                          <a:effectLst/>
                        </a:rPr>
                        <a:t>bình</a:t>
                      </a:r>
                      <a:endParaRPr lang="en-US" sz="15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lnL w="12700" cmpd="sng">
                      <a:noFill/>
                      <a:prstDash val="solid"/>
                    </a:lnL>
                    <a:lnR w="12700" cmpd="sng">
                      <a:noFill/>
                      <a:prstDash val="solid"/>
                    </a:lnR>
                    <a:lnT w="19050" cap="flat" cmpd="sng" algn="ctr">
                      <a:solidFill>
                        <a:srgbClr val="FFFFFF"/>
                      </a:solidFill>
                      <a:prstDash val="solid"/>
                    </a:lnT>
                    <a:lnB w="19050" cap="flat" cmpd="sng" algn="ctr">
                      <a:solidFill>
                        <a:srgbClr val="FFFFFF"/>
                      </a:solidFill>
                      <a:prstDash val="solid"/>
                    </a:lnB>
                    <a:solidFill>
                      <a:schemeClr val="tx2">
                        <a:lumMod val="60000"/>
                        <a:lumOff val="40000"/>
                        <a:alpha val="20000"/>
                      </a:schemeClr>
                    </a:solidFill>
                  </a:tcPr>
                </a:tc>
                <a:tc gridSpan="2">
                  <a:txBody>
                    <a:bodyPr/>
                    <a:lstStyle/>
                    <a:p>
                      <a:pPr algn="ctr">
                        <a:lnSpc>
                          <a:spcPct val="107000"/>
                        </a:lnSpc>
                        <a:spcAft>
                          <a:spcPts val="800"/>
                        </a:spcAft>
                      </a:pPr>
                      <a:r>
                        <a:rPr lang="en-US" sz="1500" dirty="0">
                          <a:solidFill>
                            <a:schemeClr val="tx1">
                              <a:lumMod val="75000"/>
                              <a:lumOff val="25000"/>
                            </a:schemeClr>
                          </a:solidFill>
                          <a:effectLst/>
                        </a:rPr>
                        <a:t>66,4±10,4</a:t>
                      </a:r>
                      <a:endParaRPr lang="en-US" sz="15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nchor="ctr">
                    <a:lnL w="12700" cmpd="sng">
                      <a:noFill/>
                      <a:prstDash val="solid"/>
                    </a:lnL>
                    <a:lnR w="12700" cmpd="sng">
                      <a:noFill/>
                      <a:prstDash val="solid"/>
                    </a:lnR>
                    <a:lnT w="12700" cmpd="sng">
                      <a:noFill/>
                      <a:prstDash val="solid"/>
                    </a:lnT>
                    <a:lnB w="12700" cmpd="sng">
                      <a:noFill/>
                      <a:prstDash val="solid"/>
                    </a:lnB>
                    <a:solidFill>
                      <a:schemeClr val="tx2">
                        <a:lumMod val="60000"/>
                        <a:lumOff val="40000"/>
                        <a:alpha val="34902"/>
                      </a:schemeClr>
                    </a:solidFill>
                  </a:tcPr>
                </a:tc>
                <a:tc hMerge="1">
                  <a:txBody>
                    <a:bodyPr/>
                    <a:lstStyle/>
                    <a:p>
                      <a:endParaRPr lang="en-US"/>
                    </a:p>
                  </a:txBody>
                  <a:tcPr/>
                </a:tc>
                <a:extLst>
                  <a:ext uri="{0D108BD9-81ED-4DB2-BD59-A6C34878D82A}">
                    <a16:rowId xmlns:a16="http://schemas.microsoft.com/office/drawing/2014/main" val="3265193902"/>
                  </a:ext>
                </a:extLst>
              </a:tr>
              <a:tr h="531047">
                <a:tc>
                  <a:txBody>
                    <a:bodyPr/>
                    <a:lstStyle/>
                    <a:p>
                      <a:pPr algn="just">
                        <a:lnSpc>
                          <a:spcPct val="107000"/>
                        </a:lnSpc>
                        <a:spcAft>
                          <a:spcPts val="800"/>
                        </a:spcAft>
                      </a:pPr>
                      <a:r>
                        <a:rPr lang="en-US" sz="1500" b="1" dirty="0" err="1">
                          <a:solidFill>
                            <a:schemeClr val="tx1">
                              <a:lumMod val="75000"/>
                              <a:lumOff val="25000"/>
                            </a:schemeClr>
                          </a:solidFill>
                          <a:effectLst/>
                        </a:rPr>
                        <a:t>Tổng</a:t>
                      </a:r>
                      <a:endParaRPr lang="en-US" sz="15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lnL w="12700" cmpd="sng">
                      <a:noFill/>
                      <a:prstDash val="solid"/>
                    </a:lnL>
                    <a:lnR w="12700" cmpd="sng">
                      <a:noFill/>
                      <a:prstDash val="solid"/>
                    </a:lnR>
                    <a:lnT w="19050" cap="flat" cmpd="sng" algn="ctr">
                      <a:solidFill>
                        <a:srgbClr val="FFFFFF"/>
                      </a:solidFill>
                      <a:prstDash val="solid"/>
                    </a:lnT>
                    <a:lnB w="19050" cap="flat" cmpd="sng" algn="ctr">
                      <a:solidFill>
                        <a:srgbClr val="FFFFFF"/>
                      </a:solidFill>
                      <a:prstDash val="solid"/>
                    </a:lnB>
                    <a:solidFill>
                      <a:srgbClr val="FFC000">
                        <a:alpha val="20000"/>
                      </a:srgbClr>
                    </a:solidFill>
                  </a:tcPr>
                </a:tc>
                <a:tc>
                  <a:txBody>
                    <a:bodyPr/>
                    <a:lstStyle/>
                    <a:p>
                      <a:pPr algn="ctr">
                        <a:lnSpc>
                          <a:spcPct val="107000"/>
                        </a:lnSpc>
                        <a:spcAft>
                          <a:spcPts val="800"/>
                        </a:spcAft>
                      </a:pPr>
                      <a:r>
                        <a:rPr lang="en-US" sz="1500" dirty="0">
                          <a:solidFill>
                            <a:schemeClr val="tx1">
                              <a:lumMod val="75000"/>
                              <a:lumOff val="25000"/>
                            </a:schemeClr>
                          </a:solidFill>
                          <a:effectLst/>
                        </a:rPr>
                        <a:t>82</a:t>
                      </a:r>
                      <a:endParaRPr lang="en-US" sz="15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nchor="ctr">
                    <a:lnL w="12700" cmpd="sng">
                      <a:noFill/>
                      <a:prstDash val="solid"/>
                    </a:lnL>
                    <a:lnR w="12700" cmpd="sng">
                      <a:noFill/>
                      <a:prstDash val="solid"/>
                    </a:lnR>
                    <a:lnT w="12700" cmpd="sng">
                      <a:noFill/>
                      <a:prstDash val="solid"/>
                    </a:lnT>
                    <a:lnB w="12700" cmpd="sng">
                      <a:noFill/>
                      <a:prstDash val="solid"/>
                    </a:lnB>
                    <a:solidFill>
                      <a:srgbClr val="FFC000">
                        <a:alpha val="34902"/>
                      </a:srgbClr>
                    </a:solidFill>
                  </a:tcPr>
                </a:tc>
                <a:tc>
                  <a:txBody>
                    <a:bodyPr/>
                    <a:lstStyle/>
                    <a:p>
                      <a:pPr algn="ctr">
                        <a:lnSpc>
                          <a:spcPct val="107000"/>
                        </a:lnSpc>
                        <a:spcAft>
                          <a:spcPts val="800"/>
                        </a:spcAft>
                      </a:pPr>
                      <a:r>
                        <a:rPr lang="en-US" sz="1500" dirty="0">
                          <a:solidFill>
                            <a:schemeClr val="tx1">
                              <a:lumMod val="75000"/>
                              <a:lumOff val="25000"/>
                            </a:schemeClr>
                          </a:solidFill>
                          <a:effectLst/>
                        </a:rPr>
                        <a:t>100</a:t>
                      </a:r>
                      <a:endParaRPr lang="en-US" sz="15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1032" marR="125337" marT="125337" marB="125337" anchor="ctr">
                    <a:lnL w="12700" cmpd="sng">
                      <a:noFill/>
                      <a:prstDash val="solid"/>
                    </a:lnL>
                    <a:lnR w="12700" cmpd="sng">
                      <a:noFill/>
                      <a:prstDash val="solid"/>
                    </a:lnR>
                    <a:lnT w="12700" cmpd="sng">
                      <a:noFill/>
                      <a:prstDash val="solid"/>
                    </a:lnT>
                    <a:lnB w="12700" cmpd="sng">
                      <a:noFill/>
                      <a:prstDash val="solid"/>
                    </a:lnB>
                    <a:solidFill>
                      <a:srgbClr val="FFC000">
                        <a:alpha val="34902"/>
                      </a:srgbClr>
                    </a:solidFill>
                  </a:tcPr>
                </a:tc>
                <a:extLst>
                  <a:ext uri="{0D108BD9-81ED-4DB2-BD59-A6C34878D82A}">
                    <a16:rowId xmlns:a16="http://schemas.microsoft.com/office/drawing/2014/main" val="4188321710"/>
                  </a:ext>
                </a:extLst>
              </a:tr>
            </a:tbl>
          </a:graphicData>
        </a:graphic>
      </p:graphicFrame>
      <p:sp>
        <p:nvSpPr>
          <p:cNvPr id="7" name="TextBox 6">
            <a:extLst>
              <a:ext uri="{FF2B5EF4-FFF2-40B4-BE49-F238E27FC236}">
                <a16:creationId xmlns:a16="http://schemas.microsoft.com/office/drawing/2014/main" id="{B70317CE-DD64-23E9-E0F3-CA5603109739}"/>
              </a:ext>
            </a:extLst>
          </p:cNvPr>
          <p:cNvSpPr txBox="1"/>
          <p:nvPr/>
        </p:nvSpPr>
        <p:spPr>
          <a:xfrm>
            <a:off x="793552" y="259113"/>
            <a:ext cx="8537774" cy="584775"/>
          </a:xfrm>
          <a:prstGeom prst="rect">
            <a:avLst/>
          </a:prstGeom>
          <a:noFill/>
        </p:spPr>
        <p:txBody>
          <a:bodyPr wrap="square">
            <a:spAutoFit/>
          </a:bodyPr>
          <a:lstStyle/>
          <a:p>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III</a:t>
            </a:r>
            <a:r>
              <a:rPr lang="vi-VN" sz="3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sz="3200" b="1" dirty="0">
                <a:effectLst/>
                <a:latin typeface="Times New Roman" panose="02020603050405020304" pitchFamily="18" charset="0"/>
                <a:ea typeface="Calibri" panose="020F0502020204030204" pitchFamily="34" charset="0"/>
                <a:cs typeface="Times New Roman" panose="02020603050405020304" pitchFamily="18" charset="0"/>
              </a:rPr>
              <a:t>và BÀN LUẬN    </a:t>
            </a:r>
            <a:endParaRPr lang="en-US" sz="3200" dirty="0"/>
          </a:p>
        </p:txBody>
      </p:sp>
      <p:sp>
        <p:nvSpPr>
          <p:cNvPr id="9" name="TextBox 8">
            <a:extLst>
              <a:ext uri="{FF2B5EF4-FFF2-40B4-BE49-F238E27FC236}">
                <a16:creationId xmlns:a16="http://schemas.microsoft.com/office/drawing/2014/main" id="{C77AB059-5557-F3A5-E10A-41573AEB53CF}"/>
              </a:ext>
            </a:extLst>
          </p:cNvPr>
          <p:cNvSpPr txBox="1"/>
          <p:nvPr/>
        </p:nvSpPr>
        <p:spPr>
          <a:xfrm>
            <a:off x="842597" y="1058005"/>
            <a:ext cx="6098958"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1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3.1. Đặc điểm lâm s</a:t>
            </a:r>
            <a:r>
              <a:rPr kumimoji="0" lang="vi-VN"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1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 v</a:t>
            </a:r>
            <a:r>
              <a:rPr kumimoji="0" lang="vi-VN"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1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mối liên quan với mức độ hẹp.</a:t>
            </a:r>
            <a:endParaRPr kumimoji="0" lang="en-US" altLang="en-US" sz="800" b="0" i="0" u="none" strike="noStrike" cap="none" normalizeH="0" baseline="0" dirty="0">
              <a:ln>
                <a:noFill/>
              </a:ln>
              <a:solidFill>
                <a:schemeClr val="tx1"/>
              </a:solidFill>
              <a:effectLst/>
            </a:endParaRPr>
          </a:p>
        </p:txBody>
      </p:sp>
      <p:sp>
        <p:nvSpPr>
          <p:cNvPr id="23" name="TextBox 22">
            <a:extLst>
              <a:ext uri="{FF2B5EF4-FFF2-40B4-BE49-F238E27FC236}">
                <a16:creationId xmlns:a16="http://schemas.microsoft.com/office/drawing/2014/main" id="{A1B03283-EFC8-3D52-4247-7B1E2DAA0251}"/>
              </a:ext>
            </a:extLst>
          </p:cNvPr>
          <p:cNvSpPr txBox="1"/>
          <p:nvPr/>
        </p:nvSpPr>
        <p:spPr>
          <a:xfrm>
            <a:off x="1817545" y="5014138"/>
            <a:ext cx="6489788" cy="960328"/>
          </a:xfrm>
          <a:prstGeom prst="rect">
            <a:avLst/>
          </a:prstGeom>
          <a:noFill/>
        </p:spPr>
        <p:txBody>
          <a:bodyPr wrap="square">
            <a:spAutoFit/>
          </a:bodyPr>
          <a:lstStyle/>
          <a:p>
            <a:pPr>
              <a:lnSpc>
                <a:spcPct val="150000"/>
              </a:lnSpc>
            </a:pP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Minh </a:t>
            </a:r>
            <a:r>
              <a:rPr lang="en-US" sz="2000" dirty="0" err="1">
                <a:latin typeface="Times New Roman" panose="02020603050405020304" pitchFamily="18" charset="0"/>
                <a:cs typeface="Times New Roman" panose="02020603050405020304" pitchFamily="18" charset="0"/>
              </a:rPr>
              <a:t>Nguyệt</a:t>
            </a:r>
            <a:r>
              <a:rPr lang="en-US" sz="2000" dirty="0">
                <a:latin typeface="Times New Roman" panose="02020603050405020304" pitchFamily="18" charset="0"/>
                <a:cs typeface="Times New Roman" panose="02020603050405020304" pitchFamily="18" charset="0"/>
              </a:rPr>
              <a:t> (2021) </a:t>
            </a:r>
            <a:r>
              <a:rPr lang="en-US" sz="2000" dirty="0" err="1">
                <a:latin typeface="Times New Roman" panose="02020603050405020304" pitchFamily="18" charset="0"/>
                <a:cs typeface="Times New Roman" panose="02020603050405020304" pitchFamily="18" charset="0"/>
              </a:rPr>
              <a:t>tại</a:t>
            </a:r>
            <a:r>
              <a:rPr lang="en-US" sz="2000" dirty="0">
                <a:latin typeface="Times New Roman" panose="02020603050405020304" pitchFamily="18" charset="0"/>
                <a:cs typeface="Times New Roman" panose="02020603050405020304" pitchFamily="18" charset="0"/>
              </a:rPr>
              <a:t> BV </a:t>
            </a:r>
            <a:r>
              <a:rPr lang="en-US" sz="2000" dirty="0" err="1">
                <a:latin typeface="Times New Roman" panose="02020603050405020304" pitchFamily="18" charset="0"/>
                <a:cs typeface="Times New Roman" panose="02020603050405020304" pitchFamily="18" charset="0"/>
              </a:rPr>
              <a:t>Đột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quy</a:t>
            </a:r>
            <a:r>
              <a:rPr lang="en-US" sz="2000" dirty="0">
                <a:latin typeface="Times New Roman" panose="02020603050405020304" pitchFamily="18" charset="0"/>
                <a:cs typeface="Times New Roman" panose="02020603050405020304" pitchFamily="18" charset="0"/>
              </a:rPr>
              <a:t>̣ - Tim </a:t>
            </a:r>
            <a:r>
              <a:rPr lang="en-US" sz="2000" dirty="0" err="1">
                <a:latin typeface="Times New Roman" panose="02020603050405020304" pitchFamily="18" charset="0"/>
                <a:cs typeface="Times New Roman" panose="02020603050405020304" pitchFamily="18" charset="0"/>
              </a:rPr>
              <a:t>mạch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Thơ</a:t>
            </a:r>
            <a:r>
              <a:rPr lang="en-US" sz="2000" dirty="0">
                <a:latin typeface="Times New Roman" panose="02020603050405020304" pitchFamily="18" charset="0"/>
                <a:cs typeface="Times New Roman" panose="02020603050405020304" pitchFamily="18" charset="0"/>
              </a:rPr>
              <a:t>: </a:t>
            </a:r>
            <a:r>
              <a:rPr lang="vi-VN" sz="2000" dirty="0">
                <a:latin typeface="Times New Roman" panose="02020603050405020304" pitchFamily="18" charset="0"/>
                <a:cs typeface="Times New Roman" panose="02020603050405020304" pitchFamily="18" charset="0"/>
              </a:rPr>
              <a:t>60 tuổi </a:t>
            </a:r>
            <a:r>
              <a:rPr lang="vi-VN" sz="2000" b="1" dirty="0">
                <a:solidFill>
                  <a:srgbClr val="FF0000"/>
                </a:solidFill>
                <a:latin typeface="Times New Roman" panose="02020603050405020304" pitchFamily="18" charset="0"/>
                <a:cs typeface="Times New Roman" panose="02020603050405020304" pitchFamily="18" charset="0"/>
              </a:rPr>
              <a:t>(</a:t>
            </a:r>
            <a:r>
              <a:rPr lang="en-US" sz="2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76,3% so </a:t>
            </a:r>
            <a:r>
              <a:rPr lang="en-US" sz="20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với</a:t>
            </a:r>
            <a:r>
              <a:rPr lang="en-US" sz="2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23,</a:t>
            </a:r>
            <a:r>
              <a:rPr lang="vi-VN" sz="2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7)</a:t>
            </a:r>
            <a:r>
              <a:rPr lang="vi-VN" sz="2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vi-VN" sz="2000" dirty="0">
                <a:latin typeface="Times New Roman" panose="02020603050405020304" pitchFamily="18" charset="0"/>
                <a:ea typeface="Calibri" panose="020F0502020204030204" pitchFamily="34" charset="0"/>
                <a:cs typeface="Times New Roman" panose="02020603050405020304" pitchFamily="18" charset="0"/>
              </a:rPr>
              <a:t>trung bình =66 tuổi</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4429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ED2350-914D-284E-07AF-B05CFFDAF0A7}"/>
              </a:ext>
            </a:extLst>
          </p:cNvPr>
          <p:cNvSpPr>
            <a:spLocks noGrp="1"/>
          </p:cNvSpPr>
          <p:nvPr>
            <p:ph type="title"/>
          </p:nvPr>
        </p:nvSpPr>
        <p:spPr>
          <a:xfrm>
            <a:off x="1116348" y="4637446"/>
            <a:ext cx="3995281" cy="768024"/>
          </a:xfrm>
        </p:spPr>
        <p:txBody>
          <a:bodyPr>
            <a:normAutofit fontScale="90000"/>
          </a:bodyPr>
          <a:lstStyle/>
          <a:p>
            <a:pPr marL="0" marR="0" lvl="0" indent="457200" defTabSz="914400" rtl="0" eaLnBrk="0" fontAlgn="base" latinLnBrk="0" hangingPunct="0">
              <a:spcBef>
                <a:spcPct val="0"/>
              </a:spcBef>
              <a:spcAft>
                <a:spcPct val="0"/>
              </a:spcAft>
              <a:buClrTx/>
              <a:buSzTx/>
              <a:buFontTx/>
              <a:buNone/>
              <a:tabLst/>
            </a:pPr>
            <a:r>
              <a:rPr kumimoji="0" lang="en-US" altLang="en-US" sz="22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Bảng</a:t>
            </a:r>
            <a:r>
              <a:rPr kumimoji="0" lang="en-US" altLang="en-US" sz="2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3.4.</a:t>
            </a:r>
            <a:r>
              <a:rPr kumimoji="0" lang="en-US" altLang="en-US" sz="22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2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Đau</a:t>
            </a:r>
            <a:r>
              <a:rPr kumimoji="0" lang="vi-VN" altLang="en-US" sz="22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ngực</a:t>
            </a:r>
            <a:br>
              <a:rPr kumimoji="0" lang="vi-VN" altLang="en-US"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br>
            <a:br>
              <a:rPr kumimoji="0" lang="vi-VN" altLang="en-US"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br>
            <a:br>
              <a:rPr kumimoji="0" lang="vi-VN" altLang="en-US"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br>
            <a:br>
              <a:rPr kumimoji="0" lang="vi-VN" altLang="en-US"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br>
            <a:br>
              <a:rPr kumimoji="0" lang="vi-VN" altLang="en-US"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br>
            <a:endParaRPr kumimoji="0" lang="vi-VN" altLang="en-US" b="0" i="0" u="none" strike="noStrike" cap="none" normalizeH="0" baseline="0" dirty="0">
              <a:ln>
                <a:noFill/>
              </a:ln>
              <a:effectLst/>
              <a:latin typeface="Arial" panose="020B0604020202020204" pitchFamily="34" charset="0"/>
            </a:endParaRPr>
          </a:p>
        </p:txBody>
      </p:sp>
      <p:sp>
        <p:nvSpPr>
          <p:cNvPr id="21" name="Isosceles Triangle 2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4" name="Content Placeholder 3">
            <a:extLst>
              <a:ext uri="{FF2B5EF4-FFF2-40B4-BE49-F238E27FC236}">
                <a16:creationId xmlns:a16="http://schemas.microsoft.com/office/drawing/2014/main" id="{6F159598-67EE-F333-EFCD-98195821C5C2}"/>
              </a:ext>
            </a:extLst>
          </p:cNvPr>
          <p:cNvGraphicFramePr>
            <a:graphicFrameLocks noGrp="1"/>
          </p:cNvGraphicFramePr>
          <p:nvPr>
            <p:ph idx="1"/>
            <p:extLst>
              <p:ext uri="{D42A27DB-BD31-4B8C-83A1-F6EECF244321}">
                <p14:modId xmlns:p14="http://schemas.microsoft.com/office/powerpoint/2010/main" val="3315864326"/>
              </p:ext>
            </p:extLst>
          </p:nvPr>
        </p:nvGraphicFramePr>
        <p:xfrm>
          <a:off x="696991" y="1338829"/>
          <a:ext cx="5516640" cy="3065648"/>
        </p:xfrm>
        <a:graphic>
          <a:graphicData uri="http://schemas.openxmlformats.org/drawingml/2006/table">
            <a:tbl>
              <a:tblPr firstRow="1" firstCol="1" bandRow="1">
                <a:tableStyleId>{3B4B98B0-60AC-42C2-AFA5-B58CD77FA1E5}</a:tableStyleId>
              </a:tblPr>
              <a:tblGrid>
                <a:gridCol w="1714250">
                  <a:extLst>
                    <a:ext uri="{9D8B030D-6E8A-4147-A177-3AD203B41FA5}">
                      <a16:colId xmlns:a16="http://schemas.microsoft.com/office/drawing/2014/main" val="789569886"/>
                    </a:ext>
                  </a:extLst>
                </a:gridCol>
                <a:gridCol w="2338115">
                  <a:extLst>
                    <a:ext uri="{9D8B030D-6E8A-4147-A177-3AD203B41FA5}">
                      <a16:colId xmlns:a16="http://schemas.microsoft.com/office/drawing/2014/main" val="4238152522"/>
                    </a:ext>
                  </a:extLst>
                </a:gridCol>
                <a:gridCol w="1464275">
                  <a:extLst>
                    <a:ext uri="{9D8B030D-6E8A-4147-A177-3AD203B41FA5}">
                      <a16:colId xmlns:a16="http://schemas.microsoft.com/office/drawing/2014/main" val="96126925"/>
                    </a:ext>
                  </a:extLst>
                </a:gridCol>
              </a:tblGrid>
              <a:tr h="1187009">
                <a:tc>
                  <a:txBody>
                    <a:bodyPr/>
                    <a:lstStyle/>
                    <a:p>
                      <a:pPr algn="ctr" fontAlgn="t">
                        <a:lnSpc>
                          <a:spcPct val="107000"/>
                        </a:lnSpc>
                        <a:spcBef>
                          <a:spcPts val="0"/>
                        </a:spcBef>
                        <a:spcAft>
                          <a:spcPts val="800"/>
                        </a:spcAft>
                      </a:pPr>
                      <a:r>
                        <a:rPr lang="en-US" sz="2000" b="1" u="none" strike="noStrike" dirty="0" err="1">
                          <a:effectLst/>
                          <a:latin typeface="Times New Roman" panose="02020603050405020304" pitchFamily="18" charset="0"/>
                          <a:cs typeface="Times New Roman" panose="02020603050405020304" pitchFamily="18" charset="0"/>
                        </a:rPr>
                        <a:t>Đau</a:t>
                      </a:r>
                      <a:r>
                        <a:rPr lang="en-US" sz="2000" b="1" u="none" strike="noStrike" dirty="0">
                          <a:effectLst/>
                          <a:latin typeface="Times New Roman" panose="02020603050405020304" pitchFamily="18" charset="0"/>
                          <a:cs typeface="Times New Roman" panose="02020603050405020304" pitchFamily="18" charset="0"/>
                        </a:rPr>
                        <a:t> </a:t>
                      </a:r>
                      <a:r>
                        <a:rPr lang="en-US" sz="2000" b="1" u="none" strike="noStrike" dirty="0" err="1">
                          <a:effectLst/>
                          <a:latin typeface="Times New Roman" panose="02020603050405020304" pitchFamily="18" charset="0"/>
                          <a:cs typeface="Times New Roman" panose="02020603050405020304" pitchFamily="18" charset="0"/>
                        </a:rPr>
                        <a:t>ngực</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solidFill>
                      <a:srgbClr val="00B0F0"/>
                    </a:solidFill>
                  </a:tcPr>
                </a:tc>
                <a:tc>
                  <a:txBody>
                    <a:bodyPr/>
                    <a:lstStyle/>
                    <a:p>
                      <a:pPr algn="ctr" fontAlgn="t">
                        <a:lnSpc>
                          <a:spcPct val="107000"/>
                        </a:lnSpc>
                        <a:spcBef>
                          <a:spcPts val="0"/>
                        </a:spcBef>
                        <a:spcAft>
                          <a:spcPts val="800"/>
                        </a:spcAft>
                      </a:pPr>
                      <a:r>
                        <a:rPr lang="en-US" sz="2000" b="1" u="none" strike="noStrike" dirty="0" err="1">
                          <a:effectLst/>
                          <a:latin typeface="Times New Roman" panose="02020603050405020304" pitchFamily="18" charset="0"/>
                          <a:cs typeface="Times New Roman" panose="02020603050405020304" pitchFamily="18" charset="0"/>
                        </a:rPr>
                        <a:t>Tần</a:t>
                      </a:r>
                      <a:r>
                        <a:rPr lang="en-US" sz="2000" b="1" u="none" strike="noStrike" dirty="0">
                          <a:effectLst/>
                          <a:latin typeface="Times New Roman" panose="02020603050405020304" pitchFamily="18" charset="0"/>
                          <a:cs typeface="Times New Roman" panose="02020603050405020304" pitchFamily="18" charset="0"/>
                        </a:rPr>
                        <a:t> </a:t>
                      </a:r>
                      <a:r>
                        <a:rPr lang="en-US" sz="2000" b="1" u="none" strike="noStrike" dirty="0" err="1">
                          <a:effectLst/>
                          <a:latin typeface="Times New Roman" panose="02020603050405020304" pitchFamily="18" charset="0"/>
                          <a:cs typeface="Times New Roman" panose="02020603050405020304" pitchFamily="18" charset="0"/>
                        </a:rPr>
                        <a:t>số</a:t>
                      </a:r>
                      <a:r>
                        <a:rPr lang="en-US" sz="2000" b="1" u="none" strike="noStrike" dirty="0">
                          <a:effectLst/>
                          <a:latin typeface="Times New Roman" panose="02020603050405020304" pitchFamily="18" charset="0"/>
                          <a:cs typeface="Times New Roman" panose="02020603050405020304" pitchFamily="18" charset="0"/>
                        </a:rPr>
                        <a:t> (n)</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solidFill>
                      <a:srgbClr val="00B0F0"/>
                    </a:solidFill>
                  </a:tcPr>
                </a:tc>
                <a:tc>
                  <a:txBody>
                    <a:bodyPr/>
                    <a:lstStyle/>
                    <a:p>
                      <a:pPr algn="ctr" fontAlgn="t">
                        <a:lnSpc>
                          <a:spcPct val="107000"/>
                        </a:lnSpc>
                        <a:spcBef>
                          <a:spcPts val="0"/>
                        </a:spcBef>
                        <a:spcAft>
                          <a:spcPts val="800"/>
                        </a:spcAft>
                      </a:pPr>
                      <a:r>
                        <a:rPr lang="en-US" sz="2000" b="1" u="none" strike="noStrike" dirty="0" err="1">
                          <a:effectLst/>
                          <a:latin typeface="Times New Roman" panose="02020603050405020304" pitchFamily="18" charset="0"/>
                          <a:cs typeface="Times New Roman" panose="02020603050405020304" pitchFamily="18" charset="0"/>
                        </a:rPr>
                        <a:t>Tỷ</a:t>
                      </a:r>
                      <a:r>
                        <a:rPr lang="en-US" sz="2000" b="1" u="none" strike="noStrike" dirty="0">
                          <a:effectLst/>
                          <a:latin typeface="Times New Roman" panose="02020603050405020304" pitchFamily="18" charset="0"/>
                          <a:cs typeface="Times New Roman" panose="02020603050405020304" pitchFamily="18" charset="0"/>
                        </a:rPr>
                        <a:t> </a:t>
                      </a:r>
                      <a:r>
                        <a:rPr lang="en-US" sz="2000" b="1" u="none" strike="noStrike" dirty="0" err="1">
                          <a:effectLst/>
                          <a:latin typeface="Times New Roman" panose="02020603050405020304" pitchFamily="18" charset="0"/>
                          <a:cs typeface="Times New Roman" panose="02020603050405020304" pitchFamily="18" charset="0"/>
                        </a:rPr>
                        <a:t>lệ</a:t>
                      </a:r>
                      <a:r>
                        <a:rPr lang="en-US" sz="2000" b="1" u="none" strike="noStrike" dirty="0">
                          <a:effectLst/>
                          <a:latin typeface="Times New Roman" panose="02020603050405020304" pitchFamily="18" charset="0"/>
                          <a:cs typeface="Times New Roman" panose="02020603050405020304" pitchFamily="18" charset="0"/>
                        </a:rPr>
                        <a:t> (%)</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solidFill>
                      <a:srgbClr val="00B0F0"/>
                    </a:solidFill>
                  </a:tcPr>
                </a:tc>
                <a:extLst>
                  <a:ext uri="{0D108BD9-81ED-4DB2-BD59-A6C34878D82A}">
                    <a16:rowId xmlns:a16="http://schemas.microsoft.com/office/drawing/2014/main" val="866903597"/>
                  </a:ext>
                </a:extLst>
              </a:tr>
              <a:tr h="626213">
                <a:tc>
                  <a:txBody>
                    <a:bodyPr/>
                    <a:lstStyle/>
                    <a:p>
                      <a:pPr algn="just" fontAlgn="t">
                        <a:lnSpc>
                          <a:spcPct val="107000"/>
                        </a:lnSpc>
                        <a:spcBef>
                          <a:spcPts val="0"/>
                        </a:spcBef>
                        <a:spcAft>
                          <a:spcPts val="800"/>
                        </a:spcAft>
                      </a:pPr>
                      <a:r>
                        <a:rPr lang="en-US" sz="2000" b="0" u="none" strike="noStrike" dirty="0" err="1">
                          <a:effectLst/>
                          <a:latin typeface="Times New Roman" panose="02020603050405020304" pitchFamily="18" charset="0"/>
                          <a:cs typeface="Times New Roman" panose="02020603050405020304" pitchFamily="18" charset="0"/>
                        </a:rPr>
                        <a:t>Có</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tc>
                <a:tc>
                  <a:txBody>
                    <a:bodyPr/>
                    <a:lstStyle/>
                    <a:p>
                      <a:pPr algn="ctr" fontAlgn="ctr">
                        <a:lnSpc>
                          <a:spcPct val="107000"/>
                        </a:lnSpc>
                        <a:spcBef>
                          <a:spcPts val="0"/>
                        </a:spcBef>
                        <a:spcAft>
                          <a:spcPts val="800"/>
                        </a:spcAft>
                      </a:pPr>
                      <a:r>
                        <a:rPr lang="en-US" sz="2000" b="0" u="none" strike="noStrike" dirty="0">
                          <a:effectLst/>
                          <a:latin typeface="Times New Roman" panose="02020603050405020304" pitchFamily="18" charset="0"/>
                          <a:cs typeface="Times New Roman" panose="02020603050405020304" pitchFamily="18" charset="0"/>
                        </a:rPr>
                        <a:t>65</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nchor="ctr"/>
                </a:tc>
                <a:tc>
                  <a:txBody>
                    <a:bodyPr/>
                    <a:lstStyle/>
                    <a:p>
                      <a:pPr algn="ctr" fontAlgn="ctr">
                        <a:lnSpc>
                          <a:spcPct val="107000"/>
                        </a:lnSpc>
                        <a:spcBef>
                          <a:spcPts val="0"/>
                        </a:spcBef>
                        <a:spcAft>
                          <a:spcPts val="800"/>
                        </a:spcAft>
                      </a:pPr>
                      <a:r>
                        <a:rPr lang="en-US" sz="2000" b="0" u="none" strike="noStrike" dirty="0">
                          <a:effectLst/>
                          <a:latin typeface="Times New Roman" panose="02020603050405020304" pitchFamily="18" charset="0"/>
                          <a:cs typeface="Times New Roman" panose="02020603050405020304" pitchFamily="18" charset="0"/>
                        </a:rPr>
                        <a:t>79,3</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nchor="ctr"/>
                </a:tc>
                <a:extLst>
                  <a:ext uri="{0D108BD9-81ED-4DB2-BD59-A6C34878D82A}">
                    <a16:rowId xmlns:a16="http://schemas.microsoft.com/office/drawing/2014/main" val="3935504961"/>
                  </a:ext>
                </a:extLst>
              </a:tr>
              <a:tr h="626213">
                <a:tc>
                  <a:txBody>
                    <a:bodyPr/>
                    <a:lstStyle/>
                    <a:p>
                      <a:pPr algn="just" fontAlgn="t">
                        <a:lnSpc>
                          <a:spcPct val="107000"/>
                        </a:lnSpc>
                        <a:spcBef>
                          <a:spcPts val="0"/>
                        </a:spcBef>
                        <a:spcAft>
                          <a:spcPts val="800"/>
                        </a:spcAft>
                      </a:pPr>
                      <a:r>
                        <a:rPr lang="en-US" sz="2000" b="0" u="none" strike="noStrike" dirty="0" err="1">
                          <a:effectLst/>
                          <a:latin typeface="Times New Roman" panose="02020603050405020304" pitchFamily="18" charset="0"/>
                          <a:cs typeface="Times New Roman" panose="02020603050405020304" pitchFamily="18" charset="0"/>
                        </a:rPr>
                        <a:t>Không</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tc>
                <a:tc>
                  <a:txBody>
                    <a:bodyPr/>
                    <a:lstStyle/>
                    <a:p>
                      <a:pPr algn="ctr" fontAlgn="ctr">
                        <a:lnSpc>
                          <a:spcPct val="107000"/>
                        </a:lnSpc>
                        <a:spcBef>
                          <a:spcPts val="0"/>
                        </a:spcBef>
                        <a:spcAft>
                          <a:spcPts val="800"/>
                        </a:spcAft>
                      </a:pPr>
                      <a:r>
                        <a:rPr lang="en-US" sz="2000" b="0" u="none" strike="noStrike" dirty="0">
                          <a:effectLst/>
                          <a:latin typeface="Times New Roman" panose="02020603050405020304" pitchFamily="18" charset="0"/>
                          <a:cs typeface="Times New Roman" panose="02020603050405020304" pitchFamily="18" charset="0"/>
                        </a:rPr>
                        <a:t>17</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nchor="ctr"/>
                </a:tc>
                <a:tc>
                  <a:txBody>
                    <a:bodyPr/>
                    <a:lstStyle/>
                    <a:p>
                      <a:pPr algn="ctr" fontAlgn="ctr">
                        <a:lnSpc>
                          <a:spcPct val="107000"/>
                        </a:lnSpc>
                        <a:spcBef>
                          <a:spcPts val="0"/>
                        </a:spcBef>
                        <a:spcAft>
                          <a:spcPts val="800"/>
                        </a:spcAft>
                      </a:pPr>
                      <a:r>
                        <a:rPr lang="en-US" sz="2000" b="0" u="none" strike="noStrike" dirty="0">
                          <a:effectLst/>
                          <a:latin typeface="Times New Roman" panose="02020603050405020304" pitchFamily="18" charset="0"/>
                          <a:cs typeface="Times New Roman" panose="02020603050405020304" pitchFamily="18" charset="0"/>
                        </a:rPr>
                        <a:t>20,7</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nchor="ctr"/>
                </a:tc>
                <a:extLst>
                  <a:ext uri="{0D108BD9-81ED-4DB2-BD59-A6C34878D82A}">
                    <a16:rowId xmlns:a16="http://schemas.microsoft.com/office/drawing/2014/main" val="1664146222"/>
                  </a:ext>
                </a:extLst>
              </a:tr>
              <a:tr h="626213">
                <a:tc>
                  <a:txBody>
                    <a:bodyPr/>
                    <a:lstStyle/>
                    <a:p>
                      <a:pPr algn="just" fontAlgn="t">
                        <a:lnSpc>
                          <a:spcPct val="107000"/>
                        </a:lnSpc>
                        <a:spcBef>
                          <a:spcPts val="0"/>
                        </a:spcBef>
                        <a:spcAft>
                          <a:spcPts val="800"/>
                        </a:spcAft>
                      </a:pPr>
                      <a:r>
                        <a:rPr lang="en-US" sz="2000" b="1" u="none" strike="noStrike">
                          <a:effectLst/>
                          <a:latin typeface="Times New Roman" panose="02020603050405020304" pitchFamily="18" charset="0"/>
                          <a:cs typeface="Times New Roman" panose="02020603050405020304" pitchFamily="18" charset="0"/>
                        </a:rPr>
                        <a:t>Tổng</a:t>
                      </a:r>
                      <a:endParaRPr lang="en-US" sz="2000" b="0" i="0" u="none" strike="noStrike">
                        <a:effectLst/>
                        <a:latin typeface="Times New Roman" panose="02020603050405020304" pitchFamily="18" charset="0"/>
                        <a:cs typeface="Times New Roman" panose="02020603050405020304" pitchFamily="18" charset="0"/>
                      </a:endParaRPr>
                    </a:p>
                  </a:txBody>
                  <a:tcPr marL="188595" marR="188595" marT="26194" marB="0"/>
                </a:tc>
                <a:tc>
                  <a:txBody>
                    <a:bodyPr/>
                    <a:lstStyle/>
                    <a:p>
                      <a:pPr algn="ctr" fontAlgn="ctr">
                        <a:lnSpc>
                          <a:spcPct val="107000"/>
                        </a:lnSpc>
                        <a:spcBef>
                          <a:spcPts val="0"/>
                        </a:spcBef>
                        <a:spcAft>
                          <a:spcPts val="800"/>
                        </a:spcAft>
                      </a:pPr>
                      <a:r>
                        <a:rPr lang="en-US" sz="2000" b="1" u="none" strike="noStrike" dirty="0">
                          <a:effectLst/>
                          <a:latin typeface="Times New Roman" panose="02020603050405020304" pitchFamily="18" charset="0"/>
                          <a:cs typeface="Times New Roman" panose="02020603050405020304" pitchFamily="18" charset="0"/>
                        </a:rPr>
                        <a:t>82</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nchor="ctr"/>
                </a:tc>
                <a:tc>
                  <a:txBody>
                    <a:bodyPr/>
                    <a:lstStyle/>
                    <a:p>
                      <a:pPr algn="ctr" fontAlgn="ctr">
                        <a:lnSpc>
                          <a:spcPct val="107000"/>
                        </a:lnSpc>
                        <a:spcBef>
                          <a:spcPts val="0"/>
                        </a:spcBef>
                        <a:spcAft>
                          <a:spcPts val="800"/>
                        </a:spcAft>
                      </a:pPr>
                      <a:r>
                        <a:rPr lang="en-US" sz="2000" b="1" u="none" strike="noStrike" dirty="0">
                          <a:effectLst/>
                          <a:latin typeface="Times New Roman" panose="02020603050405020304" pitchFamily="18" charset="0"/>
                          <a:cs typeface="Times New Roman" panose="02020603050405020304" pitchFamily="18" charset="0"/>
                        </a:rPr>
                        <a:t>100</a:t>
                      </a:r>
                      <a:endParaRPr lang="en-US" sz="2000" b="0" i="0" u="none" strike="noStrike" dirty="0">
                        <a:effectLst/>
                        <a:latin typeface="Times New Roman" panose="02020603050405020304" pitchFamily="18" charset="0"/>
                        <a:cs typeface="Times New Roman" panose="02020603050405020304" pitchFamily="18" charset="0"/>
                      </a:endParaRPr>
                    </a:p>
                  </a:txBody>
                  <a:tcPr marL="188595" marR="188595" marT="26194" marB="0" anchor="ctr"/>
                </a:tc>
                <a:extLst>
                  <a:ext uri="{0D108BD9-81ED-4DB2-BD59-A6C34878D82A}">
                    <a16:rowId xmlns:a16="http://schemas.microsoft.com/office/drawing/2014/main" val="3313500980"/>
                  </a:ext>
                </a:extLst>
              </a:tr>
            </a:tbl>
          </a:graphicData>
        </a:graphic>
      </p:graphicFrame>
      <p:graphicFrame>
        <p:nvGraphicFramePr>
          <p:cNvPr id="6" name="Table 5">
            <a:extLst>
              <a:ext uri="{FF2B5EF4-FFF2-40B4-BE49-F238E27FC236}">
                <a16:creationId xmlns:a16="http://schemas.microsoft.com/office/drawing/2014/main" id="{C9E022F5-33C0-42F7-2B5C-29A0C32F249E}"/>
              </a:ext>
            </a:extLst>
          </p:cNvPr>
          <p:cNvGraphicFramePr>
            <a:graphicFrameLocks noGrp="1"/>
          </p:cNvGraphicFramePr>
          <p:nvPr>
            <p:extLst>
              <p:ext uri="{D42A27DB-BD31-4B8C-83A1-F6EECF244321}">
                <p14:modId xmlns:p14="http://schemas.microsoft.com/office/powerpoint/2010/main" val="3748918672"/>
              </p:ext>
            </p:extLst>
          </p:nvPr>
        </p:nvGraphicFramePr>
        <p:xfrm>
          <a:off x="6424550" y="1300253"/>
          <a:ext cx="5253401" cy="3136524"/>
        </p:xfrm>
        <a:graphic>
          <a:graphicData uri="http://schemas.openxmlformats.org/drawingml/2006/table">
            <a:tbl>
              <a:tblPr firstRow="1" firstCol="1" bandRow="1">
                <a:tableStyleId>{5C22544A-7EE6-4342-B048-85BDC9FD1C3A}</a:tableStyleId>
              </a:tblPr>
              <a:tblGrid>
                <a:gridCol w="1752100">
                  <a:extLst>
                    <a:ext uri="{9D8B030D-6E8A-4147-A177-3AD203B41FA5}">
                      <a16:colId xmlns:a16="http://schemas.microsoft.com/office/drawing/2014/main" val="1164103024"/>
                    </a:ext>
                  </a:extLst>
                </a:gridCol>
                <a:gridCol w="1750361">
                  <a:extLst>
                    <a:ext uri="{9D8B030D-6E8A-4147-A177-3AD203B41FA5}">
                      <a16:colId xmlns:a16="http://schemas.microsoft.com/office/drawing/2014/main" val="2753890807"/>
                    </a:ext>
                  </a:extLst>
                </a:gridCol>
                <a:gridCol w="1750940">
                  <a:extLst>
                    <a:ext uri="{9D8B030D-6E8A-4147-A177-3AD203B41FA5}">
                      <a16:colId xmlns:a16="http://schemas.microsoft.com/office/drawing/2014/main" val="4128922324"/>
                    </a:ext>
                  </a:extLst>
                </a:gridCol>
              </a:tblGrid>
              <a:tr h="784131">
                <a:tc>
                  <a:txBody>
                    <a:bodyPr/>
                    <a:lstStyle/>
                    <a:p>
                      <a:pPr algn="ctr">
                        <a:lnSpc>
                          <a:spcPct val="107000"/>
                        </a:lnSpc>
                        <a:spcAft>
                          <a:spcPts val="800"/>
                        </a:spcAft>
                      </a:pPr>
                      <a:r>
                        <a:rPr lang="en-US" sz="2000">
                          <a:effectLst/>
                        </a:rPr>
                        <a:t>Nhịp tim</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2000">
                          <a:effectLst/>
                        </a:rPr>
                        <a:t>Tần số (n)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2000">
                          <a:effectLst/>
                        </a:rPr>
                        <a:t>Tỷ lệ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65493236"/>
                  </a:ext>
                </a:extLst>
              </a:tr>
              <a:tr h="784131">
                <a:tc>
                  <a:txBody>
                    <a:bodyPr/>
                    <a:lstStyle/>
                    <a:p>
                      <a:pPr algn="just">
                        <a:lnSpc>
                          <a:spcPct val="107000"/>
                        </a:lnSpc>
                        <a:spcAft>
                          <a:spcPts val="800"/>
                        </a:spcAft>
                      </a:pPr>
                      <a:r>
                        <a:rPr lang="en-US" sz="2000" dirty="0">
                          <a:effectLst/>
                        </a:rPr>
                        <a:t>&lt;70 </a:t>
                      </a:r>
                      <a:r>
                        <a:rPr lang="en-US" sz="2000" dirty="0" err="1">
                          <a:effectLst/>
                        </a:rPr>
                        <a:t>lần</a:t>
                      </a:r>
                      <a:r>
                        <a:rPr lang="en-US" sz="2000" dirty="0">
                          <a:effectLst/>
                        </a:rPr>
                        <a:t>/</a:t>
                      </a:r>
                      <a:r>
                        <a:rPr lang="en-US" sz="2000" dirty="0" err="1">
                          <a:effectLst/>
                        </a:rPr>
                        <a:t>phút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2000" dirty="0">
                          <a:effectLst/>
                        </a:rPr>
                        <a:t>77</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2000">
                          <a:effectLst/>
                        </a:rPr>
                        <a:t>93,9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77778614"/>
                  </a:ext>
                </a:extLst>
              </a:tr>
              <a:tr h="784131">
                <a:tc>
                  <a:txBody>
                    <a:bodyPr/>
                    <a:lstStyle/>
                    <a:p>
                      <a:pPr algn="just">
                        <a:lnSpc>
                          <a:spcPct val="107000"/>
                        </a:lnSpc>
                        <a:spcAft>
                          <a:spcPts val="800"/>
                        </a:spcAft>
                      </a:pPr>
                      <a:r>
                        <a:rPr lang="en-US" sz="2000">
                          <a:effectLst/>
                        </a:rPr>
                        <a:t>≥70 lần/phút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2000" dirty="0">
                          <a:effectLst/>
                        </a:rPr>
                        <a:t>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2000" dirty="0">
                          <a:effectLst/>
                        </a:rPr>
                        <a:t>6,1</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80033506"/>
                  </a:ext>
                </a:extLst>
              </a:tr>
              <a:tr h="784131">
                <a:tc>
                  <a:txBody>
                    <a:bodyPr/>
                    <a:lstStyle/>
                    <a:p>
                      <a:pPr algn="just">
                        <a:lnSpc>
                          <a:spcPct val="107000"/>
                        </a:lnSpc>
                        <a:spcAft>
                          <a:spcPts val="800"/>
                        </a:spcAft>
                      </a:pPr>
                      <a:r>
                        <a:rPr lang="en-US" sz="2000">
                          <a:effectLst/>
                        </a:rPr>
                        <a:t>Tổng</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2000" dirty="0">
                          <a:effectLst/>
                        </a:rPr>
                        <a:t>82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2000" dirty="0">
                          <a:effectLst/>
                        </a:rPr>
                        <a:t>100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41914582"/>
                  </a:ext>
                </a:extLst>
              </a:tr>
            </a:tbl>
          </a:graphicData>
        </a:graphic>
      </p:graphicFrame>
      <p:sp>
        <p:nvSpPr>
          <p:cNvPr id="7" name="Rectangle 2">
            <a:extLst>
              <a:ext uri="{FF2B5EF4-FFF2-40B4-BE49-F238E27FC236}">
                <a16:creationId xmlns:a16="http://schemas.microsoft.com/office/drawing/2014/main" id="{94286B86-EC6E-AD88-34DF-B9713E43241B}"/>
              </a:ext>
            </a:extLst>
          </p:cNvPr>
          <p:cNvSpPr>
            <a:spLocks noChangeArrowheads="1"/>
          </p:cNvSpPr>
          <p:nvPr/>
        </p:nvSpPr>
        <p:spPr bwMode="auto">
          <a:xfrm rot="10800000" flipH="1" flipV="1">
            <a:off x="7560201" y="4699074"/>
            <a:ext cx="29820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Bảng</a:t>
            </a:r>
            <a:r>
              <a:rPr kumimoji="0" lang="en-US" altLang="en-US" sz="20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3.5</a:t>
            </a:r>
            <a:r>
              <a:rPr kumimoji="0" lang="vi-VN"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Nhịp tim</a:t>
            </a:r>
            <a:endParaRPr kumimoji="0" lang="vi-VN" altLang="en-US" sz="2000" b="0" i="0" u="none" strike="noStrike" cap="none" normalizeH="0" baseline="0" dirty="0">
              <a:ln>
                <a:noFill/>
              </a:ln>
              <a:solidFill>
                <a:schemeClr val="tx1"/>
              </a:solidFill>
              <a:effectLst/>
              <a:latin typeface="Arial" panose="020B0604020202020204" pitchFamily="34" charset="0"/>
            </a:endParaRPr>
          </a:p>
        </p:txBody>
      </p:sp>
      <p:sp>
        <p:nvSpPr>
          <p:cNvPr id="9" name="TextBox 8">
            <a:extLst>
              <a:ext uri="{FF2B5EF4-FFF2-40B4-BE49-F238E27FC236}">
                <a16:creationId xmlns:a16="http://schemas.microsoft.com/office/drawing/2014/main" id="{1918C0CF-4772-E826-CBE5-08276F595CF8}"/>
              </a:ext>
            </a:extLst>
          </p:cNvPr>
          <p:cNvSpPr txBox="1"/>
          <p:nvPr/>
        </p:nvSpPr>
        <p:spPr>
          <a:xfrm>
            <a:off x="1060881" y="177572"/>
            <a:ext cx="9311843" cy="584775"/>
          </a:xfrm>
          <a:prstGeom prst="rect">
            <a:avLst/>
          </a:prstGeom>
          <a:noFill/>
        </p:spPr>
        <p:txBody>
          <a:bodyPr wrap="square">
            <a:spAutoFit/>
          </a:bodyPr>
          <a:lstStyle/>
          <a:p>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III</a:t>
            </a:r>
            <a:r>
              <a:rPr lang="vi-VN" sz="3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sz="3200" b="1" dirty="0">
                <a:effectLst/>
                <a:latin typeface="Times New Roman" panose="02020603050405020304" pitchFamily="18" charset="0"/>
                <a:ea typeface="Calibri" panose="020F0502020204030204" pitchFamily="34" charset="0"/>
                <a:cs typeface="Times New Roman" panose="02020603050405020304" pitchFamily="18" charset="0"/>
              </a:rPr>
              <a:t>và BÀN LUẬN </a:t>
            </a:r>
            <a:endParaRPr lang="en-US" sz="3200" dirty="0"/>
          </a:p>
        </p:txBody>
      </p:sp>
      <p:sp>
        <p:nvSpPr>
          <p:cNvPr id="13" name="TextBox 12">
            <a:extLst>
              <a:ext uri="{FF2B5EF4-FFF2-40B4-BE49-F238E27FC236}">
                <a16:creationId xmlns:a16="http://schemas.microsoft.com/office/drawing/2014/main" id="{99D78103-5EFE-719F-7104-85B53A892C15}"/>
              </a:ext>
            </a:extLst>
          </p:cNvPr>
          <p:cNvSpPr txBox="1"/>
          <p:nvPr/>
        </p:nvSpPr>
        <p:spPr>
          <a:xfrm>
            <a:off x="1290822" y="810650"/>
            <a:ext cx="6098958" cy="369332"/>
          </a:xfrm>
          <a:prstGeom prst="rect">
            <a:avLst/>
          </a:prstGeom>
          <a:noFill/>
        </p:spPr>
        <p:txBody>
          <a:bodyPr wrap="square">
            <a:spAutoFit/>
          </a:bodyPr>
          <a:lstStyle/>
          <a:p>
            <a:r>
              <a:rPr kumimoji="0" lang="vi-VN" altLang="en-US" sz="1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3.1. Đặc điểm lâm s</a:t>
            </a:r>
            <a:r>
              <a:rPr kumimoji="0" lang="vi-VN"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1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 v</a:t>
            </a:r>
            <a:r>
              <a:rPr kumimoji="0" lang="vi-VN"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1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mối liên quan với mức độ hẹp.</a:t>
            </a:r>
            <a:endParaRPr lang="en-US" dirty="0"/>
          </a:p>
        </p:txBody>
      </p:sp>
      <p:sp>
        <p:nvSpPr>
          <p:cNvPr id="16" name="TextBox 15">
            <a:extLst>
              <a:ext uri="{FF2B5EF4-FFF2-40B4-BE49-F238E27FC236}">
                <a16:creationId xmlns:a16="http://schemas.microsoft.com/office/drawing/2014/main" id="{A15D6B1C-1A81-4CC3-5170-4E3B6696CCC8}"/>
              </a:ext>
            </a:extLst>
          </p:cNvPr>
          <p:cNvSpPr txBox="1"/>
          <p:nvPr/>
        </p:nvSpPr>
        <p:spPr>
          <a:xfrm>
            <a:off x="1744461" y="5393780"/>
            <a:ext cx="8331693" cy="707886"/>
          </a:xfrm>
          <a:prstGeom prst="rect">
            <a:avLst/>
          </a:prstGeom>
          <a:noFill/>
        </p:spPr>
        <p:txBody>
          <a:bodyPr wrap="square">
            <a:spAutoFit/>
          </a:bodyPr>
          <a:lstStyle/>
          <a:p>
            <a:r>
              <a:rPr lang="en-US" sz="2000" dirty="0" err="1">
                <a:effectLst/>
                <a:latin typeface="Times New Roman" panose="02020603050405020304" pitchFamily="18" charset="0"/>
                <a:ea typeface="Calibri" panose="020F0502020204030204" pitchFamily="34" charset="0"/>
              </a:rPr>
              <a:t>Nguyễn</a:t>
            </a:r>
            <a:r>
              <a:rPr lang="en-US" sz="2000" dirty="0">
                <a:effectLst/>
                <a:latin typeface="Times New Roman" panose="02020603050405020304" pitchFamily="18" charset="0"/>
                <a:ea typeface="Calibri" panose="020F0502020204030204" pitchFamily="34" charset="0"/>
              </a:rPr>
              <a:t> Minh </a:t>
            </a:r>
            <a:r>
              <a:rPr lang="en-US" sz="2000" dirty="0" err="1">
                <a:effectLst/>
                <a:latin typeface="Times New Roman" panose="02020603050405020304" pitchFamily="18" charset="0"/>
                <a:ea typeface="Calibri" panose="020F0502020204030204" pitchFamily="34" charset="0"/>
              </a:rPr>
              <a:t>Nguyệt</a:t>
            </a:r>
            <a:r>
              <a:rPr lang="en-US" sz="2000" dirty="0">
                <a:effectLst/>
                <a:latin typeface="Times New Roman" panose="02020603050405020304" pitchFamily="18" charset="0"/>
                <a:ea typeface="Calibri" panose="020F0502020204030204" pitchFamily="34" charset="0"/>
              </a:rPr>
              <a:t> (2021) </a:t>
            </a:r>
            <a:r>
              <a:rPr lang="en-US" sz="2000" dirty="0" err="1">
                <a:effectLst/>
                <a:latin typeface="Times New Roman" panose="02020603050405020304" pitchFamily="18" charset="0"/>
                <a:ea typeface="Calibri" panose="020F0502020204030204" pitchFamily="34" charset="0"/>
              </a:rPr>
              <a:t>tại</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Bệnh</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viện</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Đột</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quy</a:t>
            </a:r>
            <a:r>
              <a:rPr lang="en-US" sz="2000" dirty="0">
                <a:effectLst/>
                <a:latin typeface="Times New Roman" panose="02020603050405020304" pitchFamily="18" charset="0"/>
                <a:ea typeface="Calibri" panose="020F0502020204030204" pitchFamily="34" charset="0"/>
              </a:rPr>
              <a:t>̣ – Tim </a:t>
            </a:r>
            <a:r>
              <a:rPr lang="en-US" sz="2000" dirty="0" err="1">
                <a:effectLst/>
                <a:latin typeface="Times New Roman" panose="02020603050405020304" pitchFamily="18" charset="0"/>
                <a:ea typeface="Calibri" panose="020F0502020204030204" pitchFamily="34" charset="0"/>
              </a:rPr>
              <a:t>mạch</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Cần</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Thơ</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đau</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ngực</a:t>
            </a:r>
            <a:r>
              <a:rPr lang="en-US" sz="2000" dirty="0">
                <a:effectLst/>
                <a:latin typeface="Times New Roman" panose="02020603050405020304" pitchFamily="18" charset="0"/>
                <a:ea typeface="Calibri" panose="020F0502020204030204" pitchFamily="34" charset="0"/>
              </a:rPr>
              <a:t> là </a:t>
            </a:r>
            <a:r>
              <a:rPr lang="en-US" sz="2000" dirty="0">
                <a:solidFill>
                  <a:srgbClr val="FF0000"/>
                </a:solidFill>
                <a:effectLst/>
                <a:latin typeface="Times New Roman" panose="02020603050405020304" pitchFamily="18" charset="0"/>
                <a:ea typeface="Calibri" panose="020F0502020204030204" pitchFamily="34" charset="0"/>
              </a:rPr>
              <a:t>57,9% </a:t>
            </a:r>
            <a:r>
              <a:rPr lang="vi-VN" sz="2000" dirty="0">
                <a:latin typeface="Times New Roman" panose="02020603050405020304" pitchFamily="18" charset="0"/>
                <a:ea typeface="Calibri" panose="020F0502020204030204" pitchFamily="34" charset="0"/>
              </a:rPr>
              <a:t>, nhịp tim </a:t>
            </a:r>
            <a:r>
              <a:rPr lang="vi-VN" sz="2000" dirty="0">
                <a:solidFill>
                  <a:srgbClr val="FF0000"/>
                </a:solidFill>
                <a:latin typeface="Times New Roman" panose="02020603050405020304" pitchFamily="18" charset="0"/>
                <a:ea typeface="Calibri" panose="020F0502020204030204" pitchFamily="34" charset="0"/>
              </a:rPr>
              <a:t>&gt;70 là 1,4%</a:t>
            </a:r>
            <a:endParaRPr lang="en-US" sz="2000" dirty="0">
              <a:solidFill>
                <a:srgbClr val="FF0000"/>
              </a:solidFill>
            </a:endParaRPr>
          </a:p>
        </p:txBody>
      </p:sp>
    </p:spTree>
    <p:extLst>
      <p:ext uri="{BB962C8B-B14F-4D97-AF65-F5344CB8AC3E}">
        <p14:creationId xmlns:p14="http://schemas.microsoft.com/office/powerpoint/2010/main" val="914660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BEF412D-577C-5C5F-655F-478C722B7B70}"/>
              </a:ext>
            </a:extLst>
          </p:cNvPr>
          <p:cNvSpPr>
            <a:spLocks noGrp="1"/>
          </p:cNvSpPr>
          <p:nvPr>
            <p:ph type="title"/>
          </p:nvPr>
        </p:nvSpPr>
        <p:spPr>
          <a:xfrm>
            <a:off x="6495905" y="5551918"/>
            <a:ext cx="4203045" cy="710119"/>
          </a:xfrm>
          <a:noFill/>
        </p:spPr>
        <p:txBody>
          <a:bodyPr anchor="ctr">
            <a:normAutofit/>
          </a:bodyPr>
          <a:lstStyle/>
          <a:p>
            <a:pPr marL="0" marR="0" lvl="0" indent="457200" defTabSz="914400" rtl="0" eaLnBrk="0" fontAlgn="base" latinLnBrk="0" hangingPunct="0">
              <a:spcBef>
                <a:spcPct val="0"/>
              </a:spcBef>
              <a:spcAft>
                <a:spcPct val="0"/>
              </a:spcAft>
              <a:buClrTx/>
              <a:buSzTx/>
              <a:buFontTx/>
              <a:buNone/>
              <a:tabLst/>
            </a:pPr>
            <a:r>
              <a:rPr kumimoji="0" lang="en-US" altLang="en-US" sz="18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Bảng</a:t>
            </a:r>
            <a:r>
              <a:rPr kumimoji="0" lang="en-US" altLang="en-US" sz="1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3.6.</a:t>
            </a:r>
            <a:r>
              <a:rPr kumimoji="0" lang="en-US" altLang="en-US" sz="18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Tỉ</a:t>
            </a:r>
            <a:r>
              <a:rPr kumimoji="0" lang="vi-VN"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lệ điểm vôi h</a:t>
            </a:r>
            <a:r>
              <a:rPr kumimoji="0" lang="vi-VN" altLang="en-US" sz="2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ó</a:t>
            </a:r>
            <a:r>
              <a:rPr kumimoji="0" lang="vi-VN"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a:t>
            </a:r>
            <a:endParaRPr kumimoji="0" lang="vi-VN" altLang="en-US" sz="2000" b="0" i="0" u="none" strike="noStrike" cap="none" normalizeH="0" baseline="0" dirty="0">
              <a:ln>
                <a:noFill/>
              </a:ln>
              <a:solidFill>
                <a:schemeClr val="tx1"/>
              </a:solidFill>
              <a:effectLst/>
              <a:latin typeface="Arial" panose="020B0604020202020204" pitchFamily="34" charset="0"/>
            </a:endParaRPr>
          </a:p>
        </p:txBody>
      </p:sp>
      <p:sp>
        <p:nvSpPr>
          <p:cNvPr id="19" name="Isosceles Triangle 1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8" name="Content Placeholder 3">
            <a:extLst>
              <a:ext uri="{FF2B5EF4-FFF2-40B4-BE49-F238E27FC236}">
                <a16:creationId xmlns:a16="http://schemas.microsoft.com/office/drawing/2014/main" id="{D10C9C5C-B10D-36F1-3D44-518308E1E90A}"/>
              </a:ext>
            </a:extLst>
          </p:cNvPr>
          <p:cNvGraphicFramePr>
            <a:graphicFrameLocks/>
          </p:cNvGraphicFramePr>
          <p:nvPr>
            <p:extLst>
              <p:ext uri="{D42A27DB-BD31-4B8C-83A1-F6EECF244321}">
                <p14:modId xmlns:p14="http://schemas.microsoft.com/office/powerpoint/2010/main" val="3975126354"/>
              </p:ext>
            </p:extLst>
          </p:nvPr>
        </p:nvGraphicFramePr>
        <p:xfrm>
          <a:off x="6096000" y="1047566"/>
          <a:ext cx="5143501" cy="4456590"/>
        </p:xfrm>
        <a:graphic>
          <a:graphicData uri="http://schemas.openxmlformats.org/drawingml/2006/table">
            <a:tbl>
              <a:tblPr firstRow="1" firstCol="1" bandRow="1">
                <a:noFill/>
                <a:tableStyleId>{5C22544A-7EE6-4342-B048-85BDC9FD1C3A}</a:tableStyleId>
              </a:tblPr>
              <a:tblGrid>
                <a:gridCol w="1620275">
                  <a:extLst>
                    <a:ext uri="{9D8B030D-6E8A-4147-A177-3AD203B41FA5}">
                      <a16:colId xmlns:a16="http://schemas.microsoft.com/office/drawing/2014/main" val="2017075499"/>
                    </a:ext>
                  </a:extLst>
                </a:gridCol>
                <a:gridCol w="1862497">
                  <a:extLst>
                    <a:ext uri="{9D8B030D-6E8A-4147-A177-3AD203B41FA5}">
                      <a16:colId xmlns:a16="http://schemas.microsoft.com/office/drawing/2014/main" val="3118388565"/>
                    </a:ext>
                  </a:extLst>
                </a:gridCol>
                <a:gridCol w="1660729">
                  <a:extLst>
                    <a:ext uri="{9D8B030D-6E8A-4147-A177-3AD203B41FA5}">
                      <a16:colId xmlns:a16="http://schemas.microsoft.com/office/drawing/2014/main" val="116048534"/>
                    </a:ext>
                  </a:extLst>
                </a:gridCol>
              </a:tblGrid>
              <a:tr h="1043895">
                <a:tc>
                  <a:txBody>
                    <a:bodyPr/>
                    <a:lstStyle/>
                    <a:p>
                      <a:pPr algn="ctr">
                        <a:lnSpc>
                          <a:spcPct val="107000"/>
                        </a:lnSpc>
                        <a:spcAft>
                          <a:spcPts val="800"/>
                        </a:spcAft>
                      </a:pPr>
                      <a:r>
                        <a:rPr lang="en-US" sz="1900" b="1" cap="all" spc="60">
                          <a:solidFill>
                            <a:schemeClr val="tx1"/>
                          </a:solidFill>
                          <a:effectLst/>
                        </a:rPr>
                        <a:t>Điểm vôi hóa</a:t>
                      </a:r>
                      <a:endParaRPr lang="en-US" sz="1900" b="1" cap="all" spc="6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147484" marB="147484" anchor="b">
                    <a:lnL w="12700" cmpd="sng">
                      <a:noFill/>
                    </a:lnL>
                    <a:lnR w="12700" cmpd="sng">
                      <a:noFill/>
                    </a:lnR>
                    <a:lnT w="12700" cmpd="sng">
                      <a:noFill/>
                    </a:lnT>
                    <a:lnB w="38100" cmpd="sng">
                      <a:noFill/>
                    </a:lnB>
                    <a:solidFill>
                      <a:schemeClr val="accent5">
                        <a:lumMod val="60000"/>
                        <a:lumOff val="40000"/>
                      </a:schemeClr>
                    </a:solidFill>
                  </a:tcPr>
                </a:tc>
                <a:tc>
                  <a:txBody>
                    <a:bodyPr/>
                    <a:lstStyle/>
                    <a:p>
                      <a:pPr algn="ctr">
                        <a:lnSpc>
                          <a:spcPct val="107000"/>
                        </a:lnSpc>
                        <a:spcAft>
                          <a:spcPts val="800"/>
                        </a:spcAft>
                      </a:pPr>
                      <a:r>
                        <a:rPr lang="en-US" sz="1900" b="1" cap="all" spc="60" dirty="0" err="1">
                          <a:solidFill>
                            <a:schemeClr val="tx1"/>
                          </a:solidFill>
                          <a:effectLst/>
                        </a:rPr>
                        <a:t>Tần</a:t>
                      </a:r>
                      <a:r>
                        <a:rPr lang="en-US" sz="1900" b="1" cap="all" spc="60" dirty="0">
                          <a:solidFill>
                            <a:schemeClr val="tx1"/>
                          </a:solidFill>
                          <a:effectLst/>
                        </a:rPr>
                        <a:t> </a:t>
                      </a:r>
                      <a:r>
                        <a:rPr lang="en-US" sz="1900" b="1" cap="all" spc="60" dirty="0" err="1">
                          <a:solidFill>
                            <a:schemeClr val="tx1"/>
                          </a:solidFill>
                          <a:effectLst/>
                        </a:rPr>
                        <a:t>số</a:t>
                      </a:r>
                      <a:r>
                        <a:rPr lang="en-US" sz="1900" b="1" cap="all" spc="60" dirty="0">
                          <a:solidFill>
                            <a:schemeClr val="tx1"/>
                          </a:solidFill>
                          <a:effectLst/>
                        </a:rPr>
                        <a:t> (n)</a:t>
                      </a:r>
                      <a:endParaRPr lang="en-US" sz="1900" b="1" cap="all" spc="6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147484" marB="147484" anchor="b">
                    <a:lnL w="12700" cmpd="sng">
                      <a:noFill/>
                    </a:lnL>
                    <a:lnR w="12700" cmpd="sng">
                      <a:noFill/>
                    </a:lnR>
                    <a:lnT w="12700" cmpd="sng">
                      <a:noFill/>
                    </a:lnT>
                    <a:lnB w="38100" cmpd="sng">
                      <a:noFill/>
                    </a:lnB>
                    <a:solidFill>
                      <a:schemeClr val="accent5">
                        <a:lumMod val="60000"/>
                        <a:lumOff val="40000"/>
                      </a:schemeClr>
                    </a:solidFill>
                  </a:tcPr>
                </a:tc>
                <a:tc>
                  <a:txBody>
                    <a:bodyPr/>
                    <a:lstStyle/>
                    <a:p>
                      <a:pPr algn="ctr">
                        <a:lnSpc>
                          <a:spcPct val="107000"/>
                        </a:lnSpc>
                        <a:spcAft>
                          <a:spcPts val="800"/>
                        </a:spcAft>
                      </a:pPr>
                      <a:r>
                        <a:rPr lang="en-US" sz="1900" b="1" cap="all" spc="60" dirty="0" err="1">
                          <a:solidFill>
                            <a:schemeClr val="tx1"/>
                          </a:solidFill>
                          <a:effectLst/>
                        </a:rPr>
                        <a:t>Tỷ</a:t>
                      </a:r>
                      <a:r>
                        <a:rPr lang="en-US" sz="1900" b="1" cap="all" spc="60" dirty="0">
                          <a:solidFill>
                            <a:schemeClr val="tx1"/>
                          </a:solidFill>
                          <a:effectLst/>
                        </a:rPr>
                        <a:t> </a:t>
                      </a:r>
                      <a:r>
                        <a:rPr lang="en-US" sz="1900" b="1" cap="all" spc="60" dirty="0" err="1">
                          <a:solidFill>
                            <a:schemeClr val="tx1"/>
                          </a:solidFill>
                          <a:effectLst/>
                        </a:rPr>
                        <a:t>lệ</a:t>
                      </a:r>
                      <a:r>
                        <a:rPr lang="en-US" sz="1900" b="1" cap="all" spc="60" dirty="0">
                          <a:solidFill>
                            <a:schemeClr val="tx1"/>
                          </a:solidFill>
                          <a:effectLst/>
                        </a:rPr>
                        <a:t> (%)</a:t>
                      </a:r>
                      <a:endParaRPr lang="en-US" sz="1900" b="1" cap="all" spc="6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147484" marB="147484" anchor="b">
                    <a:lnL w="12700" cmpd="sng">
                      <a:noFill/>
                    </a:lnL>
                    <a:lnR w="12700" cmpd="sng">
                      <a:noFill/>
                    </a:lnR>
                    <a:lnT w="12700" cmpd="sng">
                      <a:noFill/>
                    </a:lnT>
                    <a:lnB w="38100" cmpd="sng">
                      <a:noFill/>
                    </a:lnB>
                    <a:solidFill>
                      <a:schemeClr val="accent5">
                        <a:lumMod val="60000"/>
                        <a:lumOff val="40000"/>
                      </a:schemeClr>
                    </a:solidFill>
                  </a:tcPr>
                </a:tc>
                <a:extLst>
                  <a:ext uri="{0D108BD9-81ED-4DB2-BD59-A6C34878D82A}">
                    <a16:rowId xmlns:a16="http://schemas.microsoft.com/office/drawing/2014/main" val="4124608334"/>
                  </a:ext>
                </a:extLst>
              </a:tr>
              <a:tr h="682539">
                <a:tc>
                  <a:txBody>
                    <a:bodyPr/>
                    <a:lstStyle/>
                    <a:p>
                      <a:pPr algn="just">
                        <a:lnSpc>
                          <a:spcPct val="107000"/>
                        </a:lnSpc>
                        <a:spcAft>
                          <a:spcPts val="800"/>
                        </a:spcAft>
                      </a:pPr>
                      <a:r>
                        <a:rPr lang="en-US" sz="1900" b="1" cap="none" spc="0">
                          <a:solidFill>
                            <a:schemeClr val="tx1"/>
                          </a:solidFill>
                          <a:effectLst/>
                        </a:rPr>
                        <a:t>0</a:t>
                      </a:r>
                      <a:endParaRPr lang="en-US" sz="1900" b="1"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lnL w="12700" cap="flat" cmpd="sng" algn="ctr">
                      <a:solidFill>
                        <a:schemeClr val="tx1"/>
                      </a:solidFill>
                      <a:prstDash val="solid"/>
                    </a:lnL>
                    <a:lnR w="12700" cmpd="sng">
                      <a:noFill/>
                      <a:prstDash val="solid"/>
                    </a:lnR>
                    <a:lnT w="38100" cmpd="sng">
                      <a:noFill/>
                    </a:lnT>
                    <a:lnB w="12700" cmpd="sng">
                      <a:noFill/>
                      <a:prstDash val="solid"/>
                    </a:lnB>
                    <a:noFill/>
                  </a:tcPr>
                </a:tc>
                <a:tc>
                  <a:txBody>
                    <a:bodyPr/>
                    <a:lstStyle/>
                    <a:p>
                      <a:pPr algn="ctr">
                        <a:lnSpc>
                          <a:spcPct val="107000"/>
                        </a:lnSpc>
                        <a:spcAft>
                          <a:spcPts val="800"/>
                        </a:spcAft>
                      </a:pPr>
                      <a:r>
                        <a:rPr lang="en-US" sz="2600" cap="none" spc="0">
                          <a:solidFill>
                            <a:schemeClr val="tx1"/>
                          </a:solidFill>
                          <a:effectLst/>
                        </a:rPr>
                        <a:t>15</a:t>
                      </a:r>
                      <a:endParaRPr lang="en-US" sz="2600"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38100" cmpd="sng">
                      <a:noFill/>
                    </a:lnT>
                    <a:lnB w="12700" cmpd="sng">
                      <a:noFill/>
                      <a:prstDash val="solid"/>
                    </a:lnB>
                    <a:noFill/>
                  </a:tcPr>
                </a:tc>
                <a:tc>
                  <a:txBody>
                    <a:bodyPr/>
                    <a:lstStyle/>
                    <a:p>
                      <a:pPr algn="ctr">
                        <a:lnSpc>
                          <a:spcPct val="107000"/>
                        </a:lnSpc>
                        <a:spcAft>
                          <a:spcPts val="800"/>
                        </a:spcAft>
                      </a:pPr>
                      <a:r>
                        <a:rPr lang="en-US" sz="2600" cap="none" spc="0" dirty="0">
                          <a:solidFill>
                            <a:schemeClr val="tx1"/>
                          </a:solidFill>
                          <a:effectLst/>
                        </a:rPr>
                        <a:t>20,3</a:t>
                      </a:r>
                      <a:endParaRPr lang="en-US" sz="2600" cap="none" spc="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822430336"/>
                  </a:ext>
                </a:extLst>
              </a:tr>
              <a:tr h="682539">
                <a:tc>
                  <a:txBody>
                    <a:bodyPr/>
                    <a:lstStyle/>
                    <a:p>
                      <a:pPr algn="just">
                        <a:lnSpc>
                          <a:spcPct val="107000"/>
                        </a:lnSpc>
                        <a:spcAft>
                          <a:spcPts val="800"/>
                        </a:spcAft>
                      </a:pPr>
                      <a:r>
                        <a:rPr lang="en-US" sz="1900" b="1" cap="none" spc="0">
                          <a:solidFill>
                            <a:schemeClr val="tx1"/>
                          </a:solidFill>
                          <a:effectLst/>
                        </a:rPr>
                        <a:t>1-99</a:t>
                      </a:r>
                      <a:endParaRPr lang="en-US" sz="1900" b="1"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gn="ctr">
                        <a:lnSpc>
                          <a:spcPct val="107000"/>
                        </a:lnSpc>
                        <a:spcAft>
                          <a:spcPts val="800"/>
                        </a:spcAft>
                      </a:pPr>
                      <a:r>
                        <a:rPr lang="en-US" sz="2600" cap="none" spc="0">
                          <a:solidFill>
                            <a:schemeClr val="tx1"/>
                          </a:solidFill>
                          <a:effectLst/>
                        </a:rPr>
                        <a:t>17</a:t>
                      </a:r>
                      <a:endParaRPr lang="en-US" sz="2600"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gn="ctr">
                        <a:lnSpc>
                          <a:spcPct val="107000"/>
                        </a:lnSpc>
                        <a:spcAft>
                          <a:spcPts val="800"/>
                        </a:spcAft>
                      </a:pPr>
                      <a:r>
                        <a:rPr lang="en-US" sz="2600" cap="none" spc="0">
                          <a:solidFill>
                            <a:schemeClr val="tx1"/>
                          </a:solidFill>
                          <a:effectLst/>
                        </a:rPr>
                        <a:t>23</a:t>
                      </a:r>
                      <a:endParaRPr lang="en-US" sz="2600"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extLst>
                  <a:ext uri="{0D108BD9-81ED-4DB2-BD59-A6C34878D82A}">
                    <a16:rowId xmlns:a16="http://schemas.microsoft.com/office/drawing/2014/main" val="2444704818"/>
                  </a:ext>
                </a:extLst>
              </a:tr>
              <a:tr h="682539">
                <a:tc>
                  <a:txBody>
                    <a:bodyPr/>
                    <a:lstStyle/>
                    <a:p>
                      <a:pPr algn="just">
                        <a:lnSpc>
                          <a:spcPct val="107000"/>
                        </a:lnSpc>
                        <a:spcAft>
                          <a:spcPts val="800"/>
                        </a:spcAft>
                      </a:pPr>
                      <a:r>
                        <a:rPr lang="en-US" sz="1900" b="1" cap="none" spc="0" dirty="0">
                          <a:solidFill>
                            <a:schemeClr val="tx1"/>
                          </a:solidFill>
                          <a:effectLst/>
                        </a:rPr>
                        <a:t>100-399</a:t>
                      </a:r>
                      <a:endParaRPr lang="en-US" sz="1900" b="1" cap="none" spc="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lnL w="12700" cap="flat" cmpd="sng" algn="ctr">
                      <a:solidFill>
                        <a:schemeClr val="tx1"/>
                      </a:solidFill>
                      <a:prstDash val="solid"/>
                    </a:lnL>
                    <a:lnR w="12700" cmpd="sng">
                      <a:noFill/>
                      <a:prstDash val="solid"/>
                    </a:lnR>
                    <a:lnT w="12700" cmpd="sng">
                      <a:noFill/>
                      <a:prstDash val="solid"/>
                    </a:lnT>
                    <a:lnB w="12700" cmpd="sng">
                      <a:noFill/>
                      <a:prstDash val="solid"/>
                    </a:lnB>
                    <a:solidFill>
                      <a:schemeClr val="accent5">
                        <a:lumMod val="20000"/>
                        <a:lumOff val="80000"/>
                      </a:schemeClr>
                    </a:solidFill>
                  </a:tcPr>
                </a:tc>
                <a:tc>
                  <a:txBody>
                    <a:bodyPr/>
                    <a:lstStyle/>
                    <a:p>
                      <a:pPr algn="ctr">
                        <a:lnSpc>
                          <a:spcPct val="107000"/>
                        </a:lnSpc>
                        <a:spcAft>
                          <a:spcPts val="800"/>
                        </a:spcAft>
                      </a:pPr>
                      <a:r>
                        <a:rPr lang="en-US" sz="2600" cap="none" spc="0" dirty="0">
                          <a:solidFill>
                            <a:schemeClr val="tx1"/>
                          </a:solidFill>
                          <a:effectLst/>
                        </a:rPr>
                        <a:t>42</a:t>
                      </a:r>
                      <a:endParaRPr lang="en-US" sz="2600" cap="none" spc="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mpd="sng">
                      <a:noFill/>
                      <a:prstDash val="solid"/>
                    </a:lnB>
                    <a:solidFill>
                      <a:schemeClr val="accent5">
                        <a:lumMod val="20000"/>
                        <a:lumOff val="80000"/>
                      </a:schemeClr>
                    </a:solidFill>
                  </a:tcPr>
                </a:tc>
                <a:tc>
                  <a:txBody>
                    <a:bodyPr/>
                    <a:lstStyle/>
                    <a:p>
                      <a:pPr algn="ctr">
                        <a:lnSpc>
                          <a:spcPct val="107000"/>
                        </a:lnSpc>
                        <a:spcAft>
                          <a:spcPts val="800"/>
                        </a:spcAft>
                      </a:pPr>
                      <a:r>
                        <a:rPr lang="en-US" sz="2600" cap="none" spc="0" dirty="0">
                          <a:solidFill>
                            <a:schemeClr val="tx1"/>
                          </a:solidFill>
                          <a:effectLst/>
                        </a:rPr>
                        <a:t>56,8</a:t>
                      </a:r>
                      <a:endParaRPr lang="en-US" sz="2600" cap="none" spc="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mpd="sng">
                      <a:noFill/>
                      <a:prstDash val="solid"/>
                    </a:lnB>
                    <a:solidFill>
                      <a:schemeClr val="accent5">
                        <a:lumMod val="20000"/>
                        <a:lumOff val="80000"/>
                      </a:schemeClr>
                    </a:solidFill>
                  </a:tcPr>
                </a:tc>
                <a:extLst>
                  <a:ext uri="{0D108BD9-81ED-4DB2-BD59-A6C34878D82A}">
                    <a16:rowId xmlns:a16="http://schemas.microsoft.com/office/drawing/2014/main" val="3479329013"/>
                  </a:ext>
                </a:extLst>
              </a:tr>
              <a:tr h="682539">
                <a:tc>
                  <a:txBody>
                    <a:bodyPr/>
                    <a:lstStyle/>
                    <a:p>
                      <a:pPr algn="just">
                        <a:lnSpc>
                          <a:spcPct val="107000"/>
                        </a:lnSpc>
                        <a:spcAft>
                          <a:spcPts val="800"/>
                        </a:spcAft>
                      </a:pPr>
                      <a:r>
                        <a:rPr lang="en-US" sz="1900" b="1" cap="none" spc="0" dirty="0">
                          <a:solidFill>
                            <a:schemeClr val="tx1"/>
                          </a:solidFill>
                          <a:effectLst/>
                        </a:rPr>
                        <a:t>≥ 400</a:t>
                      </a:r>
                      <a:endParaRPr lang="en-US" sz="1900" b="1" cap="none" spc="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gn="ctr">
                        <a:lnSpc>
                          <a:spcPct val="107000"/>
                        </a:lnSpc>
                        <a:spcAft>
                          <a:spcPts val="800"/>
                        </a:spcAft>
                      </a:pPr>
                      <a:r>
                        <a:rPr lang="en-US" sz="2600" cap="none" spc="0">
                          <a:solidFill>
                            <a:schemeClr val="tx1"/>
                          </a:solidFill>
                          <a:effectLst/>
                        </a:rPr>
                        <a:t>0</a:t>
                      </a:r>
                      <a:endParaRPr lang="en-US" sz="2600"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gn="ctr">
                        <a:lnSpc>
                          <a:spcPct val="107000"/>
                        </a:lnSpc>
                        <a:spcAft>
                          <a:spcPts val="800"/>
                        </a:spcAft>
                      </a:pPr>
                      <a:r>
                        <a:rPr lang="en-US" sz="2600" cap="none" spc="0">
                          <a:solidFill>
                            <a:schemeClr val="tx1"/>
                          </a:solidFill>
                          <a:effectLst/>
                        </a:rPr>
                        <a:t>0</a:t>
                      </a:r>
                      <a:endParaRPr lang="en-US" sz="2600"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extLst>
                  <a:ext uri="{0D108BD9-81ED-4DB2-BD59-A6C34878D82A}">
                    <a16:rowId xmlns:a16="http://schemas.microsoft.com/office/drawing/2014/main" val="4202816544"/>
                  </a:ext>
                </a:extLst>
              </a:tr>
              <a:tr h="682539">
                <a:tc>
                  <a:txBody>
                    <a:bodyPr/>
                    <a:lstStyle/>
                    <a:p>
                      <a:pPr lvl="1" algn="just">
                        <a:lnSpc>
                          <a:spcPct val="107000"/>
                        </a:lnSpc>
                        <a:spcAft>
                          <a:spcPts val="800"/>
                        </a:spcAft>
                      </a:pPr>
                      <a:r>
                        <a:rPr lang="en-US" sz="1900" b="1" cap="none" spc="0" dirty="0" err="1">
                          <a:solidFill>
                            <a:schemeClr val="tx1"/>
                          </a:solidFill>
                          <a:effectLst/>
                        </a:rPr>
                        <a:t>Tổng</a:t>
                      </a:r>
                      <a:endParaRPr lang="en-US" sz="1900" b="1" cap="none" spc="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lnL w="12700" cap="flat" cmpd="sng" algn="ctr">
                      <a:solidFill>
                        <a:schemeClr val="tx1"/>
                      </a:solidFill>
                      <a:prstDash val="solid"/>
                    </a:lnL>
                    <a:lnR w="12700" cmpd="sng">
                      <a:noFill/>
                      <a:prstDash val="solid"/>
                    </a:lnR>
                    <a:lnT w="12700" cmpd="sng">
                      <a:noFill/>
                      <a:prstDash val="solid"/>
                    </a:lnT>
                    <a:lnB w="12700" cap="flat" cmpd="sng" algn="ctr">
                      <a:noFill/>
                      <a:prstDash val="solid"/>
                    </a:lnB>
                    <a:noFill/>
                  </a:tcPr>
                </a:tc>
                <a:tc>
                  <a:txBody>
                    <a:bodyPr/>
                    <a:lstStyle/>
                    <a:p>
                      <a:pPr algn="ctr">
                        <a:lnSpc>
                          <a:spcPct val="107000"/>
                        </a:lnSpc>
                        <a:spcAft>
                          <a:spcPts val="800"/>
                        </a:spcAft>
                      </a:pPr>
                      <a:r>
                        <a:rPr lang="en-US" sz="2600" cap="none" spc="0">
                          <a:solidFill>
                            <a:schemeClr val="tx1"/>
                          </a:solidFill>
                          <a:effectLst/>
                        </a:rPr>
                        <a:t>74</a:t>
                      </a:r>
                      <a:endParaRPr lang="en-US" sz="2600" cap="none" spc="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lnSpc>
                          <a:spcPct val="107000"/>
                        </a:lnSpc>
                        <a:spcAft>
                          <a:spcPts val="800"/>
                        </a:spcAft>
                      </a:pPr>
                      <a:r>
                        <a:rPr lang="en-US" sz="2600" cap="none" spc="0" dirty="0">
                          <a:solidFill>
                            <a:schemeClr val="tx1"/>
                          </a:solidFill>
                          <a:effectLst/>
                        </a:rPr>
                        <a:t>100</a:t>
                      </a:r>
                      <a:endParaRPr lang="en-US" sz="2600" cap="none" spc="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0613" marR="110613" marT="0" marB="147484" anchor="ctr">
                    <a:lnL w="12700" cmpd="sng">
                      <a:noFill/>
                      <a:prstDash val="solid"/>
                    </a:lnL>
                    <a:lnR w="12700" cmpd="sng">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271095978"/>
                  </a:ext>
                </a:extLst>
              </a:tr>
            </a:tbl>
          </a:graphicData>
        </a:graphic>
      </p:graphicFrame>
      <p:sp>
        <p:nvSpPr>
          <p:cNvPr id="7" name="TextBox 6">
            <a:extLst>
              <a:ext uri="{FF2B5EF4-FFF2-40B4-BE49-F238E27FC236}">
                <a16:creationId xmlns:a16="http://schemas.microsoft.com/office/drawing/2014/main" id="{0E46F603-3020-00BB-7D62-858DCFA99468}"/>
              </a:ext>
            </a:extLst>
          </p:cNvPr>
          <p:cNvSpPr txBox="1"/>
          <p:nvPr/>
        </p:nvSpPr>
        <p:spPr>
          <a:xfrm>
            <a:off x="204203" y="275412"/>
            <a:ext cx="6104106" cy="369332"/>
          </a:xfrm>
          <a:prstGeom prst="rect">
            <a:avLst/>
          </a:prstGeom>
          <a:noFill/>
        </p:spPr>
        <p:txBody>
          <a:bodyPr wrap="square">
            <a:spAutoFit/>
          </a:bodyPr>
          <a:lstStyle/>
          <a:p>
            <a:r>
              <a:rPr lang="en-US" sz="1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III</a:t>
            </a:r>
            <a:r>
              <a:rPr lang="vi-VN" sz="1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sz="1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và BÀN LUẬN    </a:t>
            </a:r>
            <a:endParaRPr lang="en-US" dirty="0">
              <a:solidFill>
                <a:schemeClr val="bg1"/>
              </a:solidFill>
            </a:endParaRPr>
          </a:p>
        </p:txBody>
      </p:sp>
      <p:sp>
        <p:nvSpPr>
          <p:cNvPr id="11" name="TextBox 10">
            <a:extLst>
              <a:ext uri="{FF2B5EF4-FFF2-40B4-BE49-F238E27FC236}">
                <a16:creationId xmlns:a16="http://schemas.microsoft.com/office/drawing/2014/main" id="{6E6C28A3-0272-2B31-DC18-F29B1C3672CE}"/>
              </a:ext>
            </a:extLst>
          </p:cNvPr>
          <p:cNvSpPr txBox="1"/>
          <p:nvPr/>
        </p:nvSpPr>
        <p:spPr>
          <a:xfrm>
            <a:off x="-40648" y="804707"/>
            <a:ext cx="5678716" cy="369332"/>
          </a:xfrm>
          <a:prstGeom prst="rect">
            <a:avLst/>
          </a:prstGeom>
          <a:noFill/>
        </p:spPr>
        <p:txBody>
          <a:bodyPr wrap="square">
            <a:spAutoFit/>
          </a:bodyPr>
          <a:lstStyle/>
          <a:p>
            <a:r>
              <a:rPr kumimoji="0" lang="vi-VN" altLang="en-US" sz="1800" b="1" i="0" u="none" strike="noStrike" cap="none" normalizeH="0" baseline="0" dirty="0">
                <a:ln>
                  <a:noFill/>
                </a:ln>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3.1. Đặc điểm lâm s</a:t>
            </a:r>
            <a:r>
              <a:rPr kumimoji="0" lang="vi-VN" altLang="en-US" sz="1800"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1800" b="1" i="0" u="none" strike="noStrike" cap="none" normalizeH="0" baseline="0" dirty="0">
                <a:ln>
                  <a:noFill/>
                </a:ln>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 v</a:t>
            </a:r>
            <a:r>
              <a:rPr kumimoji="0" lang="vi-VN" altLang="en-US" sz="1800"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1800" b="1" i="0" u="none" strike="noStrike" cap="none" normalizeH="0" baseline="0" dirty="0">
                <a:ln>
                  <a:noFill/>
                </a:ln>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mối liên quan với mức độ hẹp</a:t>
            </a:r>
            <a:endParaRPr lang="en-US" dirty="0">
              <a:solidFill>
                <a:schemeClr val="bg1"/>
              </a:solidFill>
            </a:endParaRPr>
          </a:p>
        </p:txBody>
      </p:sp>
      <p:sp>
        <p:nvSpPr>
          <p:cNvPr id="14" name="TextBox 13">
            <a:extLst>
              <a:ext uri="{FF2B5EF4-FFF2-40B4-BE49-F238E27FC236}">
                <a16:creationId xmlns:a16="http://schemas.microsoft.com/office/drawing/2014/main" id="{4C9B79EE-45B7-E779-A958-1BD02AFAA3A4}"/>
              </a:ext>
            </a:extLst>
          </p:cNvPr>
          <p:cNvSpPr txBox="1"/>
          <p:nvPr/>
        </p:nvSpPr>
        <p:spPr>
          <a:xfrm>
            <a:off x="123751" y="2051551"/>
            <a:ext cx="4902662" cy="3629455"/>
          </a:xfrm>
          <a:prstGeom prst="rect">
            <a:avLst/>
          </a:prstGeom>
          <a:noFill/>
        </p:spPr>
        <p:txBody>
          <a:bodyPr wrap="square">
            <a:spAutoFit/>
          </a:bodyPr>
          <a:lstStyle/>
          <a:p>
            <a:pPr indent="457200">
              <a:lnSpc>
                <a:spcPct val="107000"/>
              </a:lnSpc>
              <a:spcAft>
                <a:spcPts val="800"/>
              </a:spcAft>
            </a:pP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Tác</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giả</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Minh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Nguyệt</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(2021),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cứu</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đặc</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điểm</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hình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ảnh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va</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gia</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trị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chẩn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đoán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của</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chụp</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CLVT 128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lát</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ĐMV</a:t>
            </a: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ở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bệnh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bệnh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ĐMV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mạn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tại</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Bệnh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viện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Đột</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 Tim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mạch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Cần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Thơ</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2020-2021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bệnh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vôi</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hóa</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400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trở</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độ</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nhạy</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thấp</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hơn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so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nhóm</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bệnh</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lại</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(42,62% so </a:t>
            </a:r>
            <a:r>
              <a:rPr lang="en-US" sz="24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57,38%)</a:t>
            </a:r>
            <a:endPar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5599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224BC-B96D-EB0F-1A17-EF3A4BD67522}"/>
              </a:ext>
            </a:extLst>
          </p:cNvPr>
          <p:cNvSpPr>
            <a:spLocks noGrp="1"/>
          </p:cNvSpPr>
          <p:nvPr>
            <p:ph type="title"/>
          </p:nvPr>
        </p:nvSpPr>
        <p:spPr/>
        <p:txBody>
          <a:bodyPr>
            <a:normAutofit fontScale="90000"/>
          </a:bodyPr>
          <a:lstStyle/>
          <a:p>
            <a:r>
              <a:rPr lang="en-US"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III</a:t>
            </a:r>
            <a:r>
              <a:rPr lang="vi-VN"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BÀN LUẬN </a:t>
            </a:r>
            <a:br>
              <a:rPr lang="en-US" dirty="0"/>
            </a:br>
            <a:r>
              <a:rPr lang="vi-VN" sz="2400" b="1" dirty="0">
                <a:solidFill>
                  <a:schemeClr val="tx1"/>
                </a:solidFill>
              </a:rPr>
              <a:t>3.1.</a:t>
            </a:r>
            <a:r>
              <a:rPr kumimoji="0" lang="vi-VN" altLang="en-US" sz="27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Đặc điểm lâm s</a:t>
            </a:r>
            <a:r>
              <a:rPr kumimoji="0" lang="vi-VN" altLang="en-US" sz="27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7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 v</a:t>
            </a:r>
            <a:r>
              <a:rPr kumimoji="0" lang="vi-VN" altLang="en-US" sz="27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7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mối liên quan với mức độ hẹp</a:t>
            </a:r>
            <a:endParaRPr lang="en-US" sz="2700" dirty="0"/>
          </a:p>
        </p:txBody>
      </p:sp>
      <p:graphicFrame>
        <p:nvGraphicFramePr>
          <p:cNvPr id="4" name="Content Placeholder 3">
            <a:extLst>
              <a:ext uri="{FF2B5EF4-FFF2-40B4-BE49-F238E27FC236}">
                <a16:creationId xmlns:a16="http://schemas.microsoft.com/office/drawing/2014/main" id="{8FB5A975-603A-0815-D2B4-8847B82D7CD2}"/>
              </a:ext>
            </a:extLst>
          </p:cNvPr>
          <p:cNvGraphicFramePr>
            <a:graphicFrameLocks noGrp="1"/>
          </p:cNvGraphicFramePr>
          <p:nvPr>
            <p:ph idx="1"/>
            <p:extLst>
              <p:ext uri="{D42A27DB-BD31-4B8C-83A1-F6EECF244321}">
                <p14:modId xmlns:p14="http://schemas.microsoft.com/office/powerpoint/2010/main" val="3393100271"/>
              </p:ext>
            </p:extLst>
          </p:nvPr>
        </p:nvGraphicFramePr>
        <p:xfrm>
          <a:off x="965299" y="1754745"/>
          <a:ext cx="8145026" cy="2486407"/>
        </p:xfrm>
        <a:graphic>
          <a:graphicData uri="http://schemas.openxmlformats.org/drawingml/2006/table">
            <a:tbl>
              <a:tblPr firstRow="1" firstCol="1" bandRow="1">
                <a:tableStyleId>{5C22544A-7EE6-4342-B048-85BDC9FD1C3A}</a:tableStyleId>
              </a:tblPr>
              <a:tblGrid>
                <a:gridCol w="2715608">
                  <a:extLst>
                    <a:ext uri="{9D8B030D-6E8A-4147-A177-3AD203B41FA5}">
                      <a16:colId xmlns:a16="http://schemas.microsoft.com/office/drawing/2014/main" val="146331733"/>
                    </a:ext>
                  </a:extLst>
                </a:gridCol>
                <a:gridCol w="2714709">
                  <a:extLst>
                    <a:ext uri="{9D8B030D-6E8A-4147-A177-3AD203B41FA5}">
                      <a16:colId xmlns:a16="http://schemas.microsoft.com/office/drawing/2014/main" val="1451557063"/>
                    </a:ext>
                  </a:extLst>
                </a:gridCol>
                <a:gridCol w="2714709">
                  <a:extLst>
                    <a:ext uri="{9D8B030D-6E8A-4147-A177-3AD203B41FA5}">
                      <a16:colId xmlns:a16="http://schemas.microsoft.com/office/drawing/2014/main" val="3018196345"/>
                    </a:ext>
                  </a:extLst>
                </a:gridCol>
              </a:tblGrid>
              <a:tr h="355201">
                <a:tc>
                  <a:txBody>
                    <a:bodyPr/>
                    <a:lstStyle/>
                    <a:p>
                      <a:pPr algn="ctr">
                        <a:lnSpc>
                          <a:spcPct val="107000"/>
                        </a:lnSpc>
                        <a:spcAft>
                          <a:spcPts val="800"/>
                        </a:spcAft>
                      </a:pPr>
                      <a:r>
                        <a:rPr lang="en-US" sz="1800" dirty="0" err="1">
                          <a:effectLst/>
                        </a:rPr>
                        <a:t>Số</a:t>
                      </a:r>
                      <a:r>
                        <a:rPr lang="en-US" sz="1800" dirty="0">
                          <a:effectLst/>
                        </a:rPr>
                        <a:t> </a:t>
                      </a:r>
                      <a:r>
                        <a:rPr lang="en-US" sz="1800" dirty="0" err="1">
                          <a:effectLst/>
                        </a:rPr>
                        <a:t>nhánh</a:t>
                      </a:r>
                      <a:r>
                        <a:rPr lang="en-US" sz="1800" dirty="0">
                          <a:effectLst/>
                        </a:rPr>
                        <a:t> </a:t>
                      </a:r>
                      <a:r>
                        <a:rPr lang="en-US" sz="1800" dirty="0" err="1">
                          <a:effectLst/>
                        </a:rPr>
                        <a:t>hẹp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1800" dirty="0" err="1">
                          <a:effectLst/>
                        </a:rPr>
                        <a:t>Tần</a:t>
                      </a:r>
                      <a:r>
                        <a:rPr lang="en-US" sz="1800" dirty="0">
                          <a:effectLst/>
                        </a:rPr>
                        <a:t> </a:t>
                      </a:r>
                      <a:r>
                        <a:rPr lang="en-US" sz="1800" dirty="0" err="1">
                          <a:effectLst/>
                        </a:rPr>
                        <a:t>số</a:t>
                      </a:r>
                      <a:r>
                        <a:rPr lang="en-US" sz="1800" dirty="0">
                          <a:effectLst/>
                        </a:rPr>
                        <a:t> (n)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1800">
                          <a:effectLst/>
                        </a:rPr>
                        <a:t>Tỷ lệ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21546682"/>
                  </a:ext>
                </a:extLst>
              </a:tr>
              <a:tr h="355201">
                <a:tc>
                  <a:txBody>
                    <a:bodyPr/>
                    <a:lstStyle/>
                    <a:p>
                      <a:pPr algn="just">
                        <a:lnSpc>
                          <a:spcPct val="107000"/>
                        </a:lnSpc>
                        <a:spcAft>
                          <a:spcPts val="800"/>
                        </a:spcAft>
                      </a:pPr>
                      <a:r>
                        <a:rPr lang="en-US" sz="1800">
                          <a:effectLst/>
                        </a:rPr>
                        <a:t>0 nhánh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1800">
                          <a:effectLst/>
                        </a:rPr>
                        <a:t>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800">
                          <a:effectLst/>
                        </a:rPr>
                        <a:t>9,8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53818407"/>
                  </a:ext>
                </a:extLst>
              </a:tr>
              <a:tr h="355201">
                <a:tc>
                  <a:txBody>
                    <a:bodyPr/>
                    <a:lstStyle/>
                    <a:p>
                      <a:pPr algn="just">
                        <a:lnSpc>
                          <a:spcPct val="107000"/>
                        </a:lnSpc>
                        <a:spcAft>
                          <a:spcPts val="800"/>
                        </a:spcAft>
                      </a:pPr>
                      <a:r>
                        <a:rPr lang="en-US" sz="1800" dirty="0">
                          <a:effectLst/>
                        </a:rPr>
                        <a:t>1 </a:t>
                      </a:r>
                      <a:r>
                        <a:rPr lang="en-US" sz="1800" dirty="0" err="1">
                          <a:effectLst/>
                        </a:rPr>
                        <a:t>nhánh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50000"/>
                      </a:schemeClr>
                    </a:solidFill>
                  </a:tcPr>
                </a:tc>
                <a:tc>
                  <a:txBody>
                    <a:bodyPr/>
                    <a:lstStyle/>
                    <a:p>
                      <a:pPr algn="ctr">
                        <a:lnSpc>
                          <a:spcPct val="107000"/>
                        </a:lnSpc>
                        <a:spcAft>
                          <a:spcPts val="800"/>
                        </a:spcAft>
                      </a:pPr>
                      <a:r>
                        <a:rPr lang="en-US" sz="1800" dirty="0">
                          <a:solidFill>
                            <a:schemeClr val="bg1"/>
                          </a:solidFill>
                          <a:effectLst/>
                        </a:rPr>
                        <a:t>24</a:t>
                      </a:r>
                      <a:endPar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50000"/>
                      </a:schemeClr>
                    </a:solidFill>
                  </a:tcPr>
                </a:tc>
                <a:tc>
                  <a:txBody>
                    <a:bodyPr/>
                    <a:lstStyle/>
                    <a:p>
                      <a:pPr algn="ctr">
                        <a:lnSpc>
                          <a:spcPct val="107000"/>
                        </a:lnSpc>
                        <a:spcAft>
                          <a:spcPts val="800"/>
                        </a:spcAft>
                      </a:pPr>
                      <a:r>
                        <a:rPr lang="en-US" sz="1800" dirty="0">
                          <a:solidFill>
                            <a:schemeClr val="bg1"/>
                          </a:solidFill>
                          <a:effectLst/>
                        </a:rPr>
                        <a:t>29,3</a:t>
                      </a:r>
                      <a:endPar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50000"/>
                      </a:schemeClr>
                    </a:solidFill>
                  </a:tcPr>
                </a:tc>
                <a:extLst>
                  <a:ext uri="{0D108BD9-81ED-4DB2-BD59-A6C34878D82A}">
                    <a16:rowId xmlns:a16="http://schemas.microsoft.com/office/drawing/2014/main" val="2168191238"/>
                  </a:ext>
                </a:extLst>
              </a:tr>
              <a:tr h="355201">
                <a:tc>
                  <a:txBody>
                    <a:bodyPr/>
                    <a:lstStyle/>
                    <a:p>
                      <a:pPr algn="just">
                        <a:lnSpc>
                          <a:spcPct val="107000"/>
                        </a:lnSpc>
                        <a:spcAft>
                          <a:spcPts val="800"/>
                        </a:spcAft>
                      </a:pPr>
                      <a:r>
                        <a:rPr lang="en-US" sz="1800">
                          <a:effectLst/>
                        </a:rPr>
                        <a:t>2 nhánh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1800" dirty="0">
                          <a:effectLst/>
                        </a:rPr>
                        <a:t>21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800">
                          <a:effectLst/>
                        </a:rPr>
                        <a:t>25,6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91861577"/>
                  </a:ext>
                </a:extLst>
              </a:tr>
              <a:tr h="355201">
                <a:tc>
                  <a:txBody>
                    <a:bodyPr/>
                    <a:lstStyle/>
                    <a:p>
                      <a:pPr algn="just">
                        <a:lnSpc>
                          <a:spcPct val="107000"/>
                        </a:lnSpc>
                        <a:spcAft>
                          <a:spcPts val="800"/>
                        </a:spcAft>
                      </a:pPr>
                      <a:r>
                        <a:rPr lang="en-US" sz="1800" dirty="0">
                          <a:effectLst/>
                        </a:rPr>
                        <a:t>3 </a:t>
                      </a:r>
                      <a:r>
                        <a:rPr lang="en-US" sz="1800" dirty="0" err="1">
                          <a:effectLst/>
                        </a:rPr>
                        <a:t>nhánh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1800" dirty="0">
                          <a:effectLst/>
                        </a:rPr>
                        <a:t>20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800">
                          <a:effectLst/>
                        </a:rPr>
                        <a:t>24,4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35643673"/>
                  </a:ext>
                </a:extLst>
              </a:tr>
              <a:tr h="355201">
                <a:tc>
                  <a:txBody>
                    <a:bodyPr/>
                    <a:lstStyle/>
                    <a:p>
                      <a:pPr algn="just">
                        <a:lnSpc>
                          <a:spcPct val="107000"/>
                        </a:lnSpc>
                        <a:spcAft>
                          <a:spcPts val="800"/>
                        </a:spcAft>
                      </a:pPr>
                      <a:r>
                        <a:rPr lang="en-US" sz="1800">
                          <a:effectLst/>
                        </a:rPr>
                        <a:t>4 nhánh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1800" dirty="0">
                          <a:effectLst/>
                        </a:rPr>
                        <a:t>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800">
                          <a:effectLst/>
                        </a:rPr>
                        <a:t>11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53594698"/>
                  </a:ext>
                </a:extLst>
              </a:tr>
              <a:tr h="355201">
                <a:tc>
                  <a:txBody>
                    <a:bodyPr/>
                    <a:lstStyle/>
                    <a:p>
                      <a:pPr algn="just">
                        <a:lnSpc>
                          <a:spcPct val="107000"/>
                        </a:lnSpc>
                        <a:spcAft>
                          <a:spcPts val="800"/>
                        </a:spcAft>
                      </a:pPr>
                      <a:r>
                        <a:rPr lang="en-US" sz="1800" dirty="0" err="1">
                          <a:effectLst/>
                        </a:rPr>
                        <a:t>Tổng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US" sz="1800" dirty="0">
                          <a:effectLst/>
                        </a:rPr>
                        <a:t>82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800" dirty="0">
                          <a:effectLst/>
                        </a:rPr>
                        <a:t>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49074265"/>
                  </a:ext>
                </a:extLst>
              </a:tr>
            </a:tbl>
          </a:graphicData>
        </a:graphic>
      </p:graphicFrame>
      <p:sp>
        <p:nvSpPr>
          <p:cNvPr id="5" name="Rectangle 1">
            <a:extLst>
              <a:ext uri="{FF2B5EF4-FFF2-40B4-BE49-F238E27FC236}">
                <a16:creationId xmlns:a16="http://schemas.microsoft.com/office/drawing/2014/main" id="{43AEB068-67F3-F9CC-6F01-BC2C385605CB}"/>
              </a:ext>
            </a:extLst>
          </p:cNvPr>
          <p:cNvSpPr>
            <a:spLocks noChangeArrowheads="1"/>
          </p:cNvSpPr>
          <p:nvPr/>
        </p:nvSpPr>
        <p:spPr bwMode="auto">
          <a:xfrm>
            <a:off x="1204800" y="4339427"/>
            <a:ext cx="82332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Bảng</a:t>
            </a:r>
            <a:r>
              <a:rPr kumimoji="0" lang="en-US" altLang="en-US" sz="20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3.7.</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Số</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nhánh</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mạch</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vành</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hẹp</a:t>
            </a:r>
            <a:endPar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FB95D6DE-8664-D5B6-4CDB-60E7C9AF1B83}"/>
              </a:ext>
            </a:extLst>
          </p:cNvPr>
          <p:cNvSpPr txBox="1"/>
          <p:nvPr/>
        </p:nvSpPr>
        <p:spPr>
          <a:xfrm>
            <a:off x="1033669" y="5237922"/>
            <a:ext cx="6529053" cy="830997"/>
          </a:xfrm>
          <a:prstGeom prst="rect">
            <a:avLst/>
          </a:prstGeom>
          <a:noFill/>
        </p:spPr>
        <p:txBody>
          <a:bodyPr wrap="square">
            <a:spAutoFit/>
          </a:bodyPr>
          <a:lstStyle/>
          <a:p>
            <a:r>
              <a:rPr lang="vi-VN" sz="2400" dirty="0">
                <a:latin typeface="Times New Roman" panose="02020603050405020304" pitchFamily="18" charset="0"/>
                <a:ea typeface="Calibri" panose="020F0502020204030204" pitchFamily="34" charset="0"/>
              </a:rPr>
              <a:t>Tác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gia</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Bùi</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Thi</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Bích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sô</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nhánh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hẹp</a:t>
            </a:r>
            <a:r>
              <a:rPr lang="en-US" sz="2400" dirty="0">
                <a:effectLst/>
                <a:latin typeface="Times New Roman" panose="02020603050405020304" pitchFamily="18" charset="0"/>
                <a:ea typeface="Calibri" panose="020F0502020204030204" pitchFamily="34" charset="0"/>
              </a:rPr>
              <a:t> là 1, 2 </a:t>
            </a:r>
            <a:r>
              <a:rPr lang="en-US" sz="2400" dirty="0" err="1">
                <a:effectLst/>
                <a:latin typeface="Times New Roman" panose="02020603050405020304" pitchFamily="18" charset="0"/>
                <a:ea typeface="Calibri" panose="020F0502020204030204" pitchFamily="34" charset="0"/>
              </a:rPr>
              <a:t>va</a:t>
            </a:r>
            <a:r>
              <a:rPr lang="en-US" sz="2400" dirty="0">
                <a:effectLst/>
                <a:latin typeface="Times New Roman" panose="02020603050405020304" pitchFamily="18" charset="0"/>
                <a:ea typeface="Calibri" panose="020F0502020204030204" pitchFamily="34" charset="0"/>
              </a:rPr>
              <a:t>̀ 3 </a:t>
            </a:r>
            <a:r>
              <a:rPr lang="en-US" sz="2400" dirty="0" err="1">
                <a:effectLst/>
                <a:latin typeface="Times New Roman" panose="02020603050405020304" pitchFamily="18" charset="0"/>
                <a:ea typeface="Calibri" panose="020F0502020204030204" pitchFamily="34" charset="0"/>
              </a:rPr>
              <a:t>chiếm</a:t>
            </a:r>
            <a:r>
              <a:rPr lang="en-US" sz="2400" dirty="0">
                <a:effectLst/>
                <a:latin typeface="Times New Roman" panose="02020603050405020304" pitchFamily="18" charset="0"/>
                <a:ea typeface="Calibri" panose="020F0502020204030204" pitchFamily="34" charset="0"/>
              </a:rPr>
              <a:t> tỷ </a:t>
            </a:r>
            <a:r>
              <a:rPr lang="en-US" sz="2400" dirty="0" err="1">
                <a:effectLst/>
                <a:latin typeface="Times New Roman" panose="02020603050405020304" pitchFamily="18" charset="0"/>
                <a:ea typeface="Calibri" panose="020F0502020204030204" pitchFamily="34" charset="0"/>
              </a:rPr>
              <a:t>lê</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lần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lượt</a:t>
            </a:r>
            <a:r>
              <a:rPr lang="en-US" sz="2400" dirty="0">
                <a:effectLst/>
                <a:latin typeface="Times New Roman" panose="02020603050405020304" pitchFamily="18" charset="0"/>
                <a:ea typeface="Calibri" panose="020F0502020204030204" pitchFamily="34" charset="0"/>
              </a:rPr>
              <a:t> là 26,8%, 36,6% </a:t>
            </a:r>
            <a:r>
              <a:rPr lang="en-US" sz="2400" dirty="0" err="1">
                <a:effectLst/>
                <a:latin typeface="Times New Roman" panose="02020603050405020304" pitchFamily="18" charset="0"/>
                <a:ea typeface="Calibri" panose="020F0502020204030204" pitchFamily="34" charset="0"/>
              </a:rPr>
              <a:t>va</a:t>
            </a:r>
            <a:r>
              <a:rPr lang="en-US" sz="2400" dirty="0">
                <a:effectLst/>
                <a:latin typeface="Times New Roman" panose="02020603050405020304" pitchFamily="18" charset="0"/>
                <a:ea typeface="Calibri" panose="020F0502020204030204" pitchFamily="34" charset="0"/>
              </a:rPr>
              <a:t>̀ 36,6%</a:t>
            </a:r>
            <a:endParaRPr lang="en-US" sz="2400" dirty="0"/>
          </a:p>
        </p:txBody>
      </p:sp>
    </p:spTree>
    <p:extLst>
      <p:ext uri="{BB962C8B-B14F-4D97-AF65-F5344CB8AC3E}">
        <p14:creationId xmlns:p14="http://schemas.microsoft.com/office/powerpoint/2010/main" val="1343853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12E56-8AD8-369B-11F5-FE87FFD50355}"/>
              </a:ext>
            </a:extLst>
          </p:cNvPr>
          <p:cNvSpPr>
            <a:spLocks noGrp="1"/>
          </p:cNvSpPr>
          <p:nvPr>
            <p:ph type="title"/>
          </p:nvPr>
        </p:nvSpPr>
        <p:spPr>
          <a:xfrm>
            <a:off x="392497" y="221294"/>
            <a:ext cx="8596668" cy="1547674"/>
          </a:xfrm>
        </p:spPr>
        <p:txBody>
          <a:bodyPr vert="horz" lIns="91440" tIns="45720" rIns="91440" bIns="45720" rtlCol="0" anchor="t">
            <a:normAutofit fontScale="90000"/>
          </a:bodyPr>
          <a:lstStyle/>
          <a:p>
            <a:r>
              <a:rPr lang="en-US"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III</a:t>
            </a:r>
            <a:r>
              <a:rPr lang="vi-VN"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sz="3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BÀN LUẬN</a:t>
            </a:r>
            <a:br>
              <a:rPr lang="vi-VN" sz="3600" b="1" dirty="0">
                <a:effectLst/>
                <a:latin typeface="Times New Roman" panose="02020603050405020304" pitchFamily="18" charset="0"/>
                <a:ea typeface="Calibri" panose="020F0502020204030204" pitchFamily="34" charset="0"/>
                <a:cs typeface="Times New Roman" panose="02020603050405020304" pitchFamily="18" charset="0"/>
              </a:rPr>
            </a:br>
            <a:r>
              <a:rPr lang="vi-VN"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3.1.</a:t>
            </a:r>
            <a:r>
              <a:rPr kumimoji="0" lang="vi-VN" altLang="en-US" sz="27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Đặc điểm lâm s</a:t>
            </a:r>
            <a:r>
              <a:rPr kumimoji="0" lang="vi-VN" altLang="en-US" sz="27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7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 v</a:t>
            </a:r>
            <a:r>
              <a:rPr kumimoji="0" lang="vi-VN" altLang="en-US" sz="27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7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mối liên quan với mức độ hẹp</a:t>
            </a:r>
            <a:endParaRPr lang="en-US" sz="2700" dirty="0"/>
          </a:p>
        </p:txBody>
      </p:sp>
      <p:sp>
        <p:nvSpPr>
          <p:cNvPr id="5" name="Rectangle 1">
            <a:extLst>
              <a:ext uri="{FF2B5EF4-FFF2-40B4-BE49-F238E27FC236}">
                <a16:creationId xmlns:a16="http://schemas.microsoft.com/office/drawing/2014/main" id="{464D487E-4369-1FF8-5735-638DEC02F6F1}"/>
              </a:ext>
            </a:extLst>
          </p:cNvPr>
          <p:cNvSpPr>
            <a:spLocks noChangeArrowheads="1"/>
          </p:cNvSpPr>
          <p:nvPr/>
        </p:nvSpPr>
        <p:spPr bwMode="auto">
          <a:xfrm>
            <a:off x="568389" y="1451113"/>
            <a:ext cx="2393857" cy="197788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L="0" marR="0" lvl="0" indent="0" fontAlgn="base">
              <a:spcBef>
                <a:spcPts val="1000"/>
              </a:spcBef>
              <a:buClr>
                <a:schemeClr val="accent1"/>
              </a:buClr>
              <a:buSzPct val="80000"/>
              <a:tabLst/>
            </a:pPr>
            <a:r>
              <a:rPr kumimoji="0" lang="en-US" altLang="en-US" sz="2000" b="1"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Bảng</a:t>
            </a:r>
            <a:r>
              <a:rPr kumimoji="0" lang="en-US" altLang="en-US" sz="2000" b="1"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3.</a:t>
            </a:r>
            <a:r>
              <a:rPr kumimoji="0" lang="vi-VN" altLang="en-US" sz="2000" b="1"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8</a:t>
            </a:r>
            <a:r>
              <a:rPr kumimoji="0" lang="en-US" altLang="en-US" sz="2000" b="1"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Mối</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liên</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quan</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giữa</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hẹp</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động</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mạch</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vành</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 50%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với</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triệu</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chứng</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đau</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a:t>
            </a:r>
            <a:r>
              <a:rPr kumimoji="0" lang="en-US" altLang="en-US" sz="2000" b="0" i="0" u="none" strike="noStrike" cap="none" normalizeH="0" baseline="0" dirty="0" err="1">
                <a:ln>
                  <a:noFill/>
                </a:ln>
                <a:solidFill>
                  <a:schemeClr val="tx1">
                    <a:lumMod val="75000"/>
                    <a:lumOff val="25000"/>
                  </a:schemeClr>
                </a:solidFill>
                <a:effectLst/>
                <a:latin typeface="Times New Roman" panose="02020603050405020304" pitchFamily="18" charset="0"/>
                <a:cs typeface="Times New Roman" panose="02020603050405020304" pitchFamily="18" charset="0"/>
              </a:rPr>
              <a:t>ngực</a:t>
            </a:r>
            <a:r>
              <a:rPr kumimoji="0" lang="en-US" altLang="en-US" sz="2000" b="0" i="0" u="none" strike="noStrike" cap="none" normalizeH="0" baseline="0" dirty="0">
                <a:ln>
                  <a:noFill/>
                </a:ln>
                <a:solidFill>
                  <a:schemeClr val="tx1">
                    <a:lumMod val="75000"/>
                    <a:lumOff val="25000"/>
                  </a:schemeClr>
                </a:solidFill>
                <a:effectLst/>
                <a:latin typeface="Times New Roman" panose="02020603050405020304" pitchFamily="18" charset="0"/>
                <a:cs typeface="Times New Roman" panose="02020603050405020304" pitchFamily="18" charset="0"/>
              </a:rPr>
              <a:t> (n=82)</a:t>
            </a:r>
          </a:p>
        </p:txBody>
      </p:sp>
      <p:graphicFrame>
        <p:nvGraphicFramePr>
          <p:cNvPr id="4" name="Content Placeholder 3">
            <a:extLst>
              <a:ext uri="{FF2B5EF4-FFF2-40B4-BE49-F238E27FC236}">
                <a16:creationId xmlns:a16="http://schemas.microsoft.com/office/drawing/2014/main" id="{59563BD8-8943-9388-268F-941DF74ACCA4}"/>
              </a:ext>
            </a:extLst>
          </p:cNvPr>
          <p:cNvGraphicFramePr>
            <a:graphicFrameLocks noGrp="1"/>
          </p:cNvGraphicFramePr>
          <p:nvPr>
            <p:ph idx="1"/>
            <p:extLst>
              <p:ext uri="{D42A27DB-BD31-4B8C-83A1-F6EECF244321}">
                <p14:modId xmlns:p14="http://schemas.microsoft.com/office/powerpoint/2010/main" val="3905647028"/>
              </p:ext>
            </p:extLst>
          </p:nvPr>
        </p:nvGraphicFramePr>
        <p:xfrm>
          <a:off x="3138137" y="1426160"/>
          <a:ext cx="6443184" cy="3322053"/>
        </p:xfrm>
        <a:graphic>
          <a:graphicData uri="http://schemas.openxmlformats.org/drawingml/2006/table">
            <a:tbl>
              <a:tblPr firstRow="1" firstCol="1" bandRow="1">
                <a:tableStyleId>{5C22544A-7EE6-4342-B048-85BDC9FD1C3A}</a:tableStyleId>
              </a:tblPr>
              <a:tblGrid>
                <a:gridCol w="1390307">
                  <a:extLst>
                    <a:ext uri="{9D8B030D-6E8A-4147-A177-3AD203B41FA5}">
                      <a16:colId xmlns:a16="http://schemas.microsoft.com/office/drawing/2014/main" val="522685493"/>
                    </a:ext>
                  </a:extLst>
                </a:gridCol>
                <a:gridCol w="1300311">
                  <a:extLst>
                    <a:ext uri="{9D8B030D-6E8A-4147-A177-3AD203B41FA5}">
                      <a16:colId xmlns:a16="http://schemas.microsoft.com/office/drawing/2014/main" val="1561122823"/>
                    </a:ext>
                  </a:extLst>
                </a:gridCol>
                <a:gridCol w="1426809">
                  <a:extLst>
                    <a:ext uri="{9D8B030D-6E8A-4147-A177-3AD203B41FA5}">
                      <a16:colId xmlns:a16="http://schemas.microsoft.com/office/drawing/2014/main" val="3397615940"/>
                    </a:ext>
                  </a:extLst>
                </a:gridCol>
                <a:gridCol w="1314888">
                  <a:extLst>
                    <a:ext uri="{9D8B030D-6E8A-4147-A177-3AD203B41FA5}">
                      <a16:colId xmlns:a16="http://schemas.microsoft.com/office/drawing/2014/main" val="2937083308"/>
                    </a:ext>
                  </a:extLst>
                </a:gridCol>
                <a:gridCol w="1010869">
                  <a:extLst>
                    <a:ext uri="{9D8B030D-6E8A-4147-A177-3AD203B41FA5}">
                      <a16:colId xmlns:a16="http://schemas.microsoft.com/office/drawing/2014/main" val="1497352021"/>
                    </a:ext>
                  </a:extLst>
                </a:gridCol>
              </a:tblGrid>
              <a:tr h="412871">
                <a:tc rowSpan="2">
                  <a:txBody>
                    <a:bodyPr/>
                    <a:lstStyle/>
                    <a:p>
                      <a:pPr algn="ctr">
                        <a:lnSpc>
                          <a:spcPct val="107000"/>
                        </a:lnSpc>
                        <a:spcAft>
                          <a:spcPts val="800"/>
                        </a:spcAft>
                      </a:pPr>
                      <a:r>
                        <a:rPr lang="nl-NL" sz="1200">
                          <a:effectLst/>
                        </a:rPr>
                        <a:t>Đau ngực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gridSpan="2">
                  <a:txBody>
                    <a:bodyPr/>
                    <a:lstStyle/>
                    <a:p>
                      <a:pPr algn="ctr">
                        <a:lnSpc>
                          <a:spcPct val="107000"/>
                        </a:lnSpc>
                        <a:spcAft>
                          <a:spcPts val="800"/>
                        </a:spcAft>
                      </a:pPr>
                      <a:r>
                        <a:rPr lang="en-US" sz="1200" dirty="0" err="1">
                          <a:effectLst/>
                        </a:rPr>
                        <a:t>Hẹp</a:t>
                      </a:r>
                      <a:r>
                        <a:rPr lang="en-US" sz="1200" dirty="0">
                          <a:effectLst/>
                        </a:rPr>
                        <a:t> </a:t>
                      </a:r>
                      <a:r>
                        <a:rPr lang="en-US" sz="1200" dirty="0" err="1">
                          <a:effectLst/>
                        </a:rPr>
                        <a:t>động</a:t>
                      </a:r>
                      <a:r>
                        <a:rPr lang="en-US" sz="1200" dirty="0">
                          <a:effectLst/>
                        </a:rPr>
                        <a:t> </a:t>
                      </a:r>
                      <a:r>
                        <a:rPr lang="en-US" sz="1200" dirty="0" err="1">
                          <a:effectLst/>
                        </a:rPr>
                        <a:t>mạch</a:t>
                      </a:r>
                      <a:r>
                        <a:rPr lang="en-US" sz="1200" dirty="0">
                          <a:effectLst/>
                        </a:rPr>
                        <a:t> </a:t>
                      </a:r>
                      <a:r>
                        <a:rPr lang="en-US" sz="1200" dirty="0" err="1">
                          <a:effectLst/>
                        </a:rPr>
                        <a:t>vành</a:t>
                      </a:r>
                      <a:r>
                        <a:rPr lang="en-US" sz="1200" dirty="0">
                          <a:effectLst/>
                        </a:rPr>
                        <a:t> ≥ 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hMerge="1">
                  <a:txBody>
                    <a:bodyPr/>
                    <a:lstStyle/>
                    <a:p>
                      <a:endParaRPr lang="en-US"/>
                    </a:p>
                  </a:txBody>
                  <a:tcPr/>
                </a:tc>
                <a:tc rowSpan="2">
                  <a:txBody>
                    <a:bodyPr/>
                    <a:lstStyle/>
                    <a:p>
                      <a:pPr algn="ctr">
                        <a:lnSpc>
                          <a:spcPct val="107000"/>
                        </a:lnSpc>
                        <a:spcAft>
                          <a:spcPts val="800"/>
                        </a:spcAft>
                      </a:pPr>
                      <a:r>
                        <a:rPr lang="nl-NL" sz="1200" b="0" dirty="0">
                          <a:solidFill>
                            <a:schemeClr val="tx1"/>
                          </a:solidFill>
                          <a:effectLst/>
                        </a:rPr>
                        <a:t>OR (CI 95%)</a:t>
                      </a:r>
                      <a:endPar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solidFill>
                      <a:schemeClr val="accent2">
                        <a:lumMod val="20000"/>
                        <a:lumOff val="80000"/>
                      </a:schemeClr>
                    </a:solidFill>
                  </a:tcPr>
                </a:tc>
                <a:tc rowSpan="2">
                  <a:txBody>
                    <a:bodyPr/>
                    <a:lstStyle/>
                    <a:p>
                      <a:pPr algn="ctr">
                        <a:lnSpc>
                          <a:spcPct val="107000"/>
                        </a:lnSpc>
                        <a:spcAft>
                          <a:spcPts val="800"/>
                        </a:spcAft>
                      </a:pPr>
                      <a:r>
                        <a:rPr lang="nl-NL" sz="1200" b="0" dirty="0">
                          <a:solidFill>
                            <a:schemeClr val="tx1"/>
                          </a:solidFill>
                          <a:effectLst/>
                        </a:rPr>
                        <a:t> </a:t>
                      </a:r>
                      <a:endParaRPr lang="en-US" sz="1100" b="0" dirty="0">
                        <a:solidFill>
                          <a:schemeClr val="tx1"/>
                        </a:solidFill>
                        <a:effectLst/>
                      </a:endParaRPr>
                    </a:p>
                    <a:p>
                      <a:pPr algn="ctr">
                        <a:lnSpc>
                          <a:spcPct val="107000"/>
                        </a:lnSpc>
                        <a:spcAft>
                          <a:spcPts val="800"/>
                        </a:spcAft>
                      </a:pPr>
                      <a:r>
                        <a:rPr lang="nl-NL" sz="1200" b="0" dirty="0">
                          <a:solidFill>
                            <a:schemeClr val="tx1"/>
                          </a:solidFill>
                          <a:effectLst/>
                        </a:rPr>
                        <a:t>p</a:t>
                      </a:r>
                      <a:endPar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solidFill>
                      <a:schemeClr val="accent2">
                        <a:lumMod val="20000"/>
                        <a:lumOff val="80000"/>
                      </a:schemeClr>
                    </a:solidFill>
                  </a:tcPr>
                </a:tc>
                <a:extLst>
                  <a:ext uri="{0D108BD9-81ED-4DB2-BD59-A6C34878D82A}">
                    <a16:rowId xmlns:a16="http://schemas.microsoft.com/office/drawing/2014/main" val="951611124"/>
                  </a:ext>
                </a:extLst>
              </a:tr>
              <a:tr h="412871">
                <a:tc vMerge="1">
                  <a:txBody>
                    <a:bodyPr/>
                    <a:lstStyle/>
                    <a:p>
                      <a:endParaRPr lang="en-US"/>
                    </a:p>
                  </a:txBody>
                  <a:tcPr/>
                </a:tc>
                <a:tc>
                  <a:txBody>
                    <a:bodyPr/>
                    <a:lstStyle/>
                    <a:p>
                      <a:pPr algn="ctr">
                        <a:lnSpc>
                          <a:spcPct val="107000"/>
                        </a:lnSpc>
                        <a:spcAft>
                          <a:spcPts val="800"/>
                        </a:spcAft>
                      </a:pPr>
                      <a:r>
                        <a:rPr lang="nl-NL" sz="1200">
                          <a:effectLst/>
                        </a:rPr>
                        <a:t>Có 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a:effectLst/>
                        </a:rPr>
                        <a:t>Không 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689691948"/>
                  </a:ext>
                </a:extLst>
              </a:tr>
              <a:tr h="219633">
                <a:tc>
                  <a:txBody>
                    <a:bodyPr/>
                    <a:lstStyle/>
                    <a:p>
                      <a:pPr algn="just">
                        <a:lnSpc>
                          <a:spcPct val="107000"/>
                        </a:lnSpc>
                        <a:spcAft>
                          <a:spcPts val="800"/>
                        </a:spcAft>
                      </a:pPr>
                      <a:r>
                        <a:rPr lang="nl-NL" sz="1200">
                          <a:effectLst/>
                        </a:rPr>
                        <a:t>Có</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ctr">
                        <a:lnSpc>
                          <a:spcPct val="107000"/>
                        </a:lnSpc>
                        <a:spcAft>
                          <a:spcPts val="800"/>
                        </a:spcAft>
                      </a:pPr>
                      <a:r>
                        <a:rPr lang="nl-NL" sz="1200">
                          <a:effectLst/>
                        </a:rPr>
                        <a:t>52 (80)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a:effectLst/>
                        </a:rPr>
                        <a:t>13 (20)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rowSpan="3">
                  <a:txBody>
                    <a:bodyPr/>
                    <a:lstStyle/>
                    <a:p>
                      <a:pPr algn="ctr">
                        <a:lnSpc>
                          <a:spcPct val="107000"/>
                        </a:lnSpc>
                        <a:spcAft>
                          <a:spcPts val="800"/>
                        </a:spcAft>
                      </a:pPr>
                      <a:r>
                        <a:rPr lang="nl-NL" sz="1200">
                          <a:effectLst/>
                        </a:rPr>
                        <a:t>1,67 (0,5-5,58)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rowSpan="3">
                  <a:txBody>
                    <a:bodyPr/>
                    <a:lstStyle/>
                    <a:p>
                      <a:pPr algn="ctr">
                        <a:lnSpc>
                          <a:spcPct val="107000"/>
                        </a:lnSpc>
                        <a:spcAft>
                          <a:spcPts val="800"/>
                        </a:spcAft>
                      </a:pPr>
                      <a:r>
                        <a:rPr lang="nl-NL" sz="1200">
                          <a:effectLst/>
                        </a:rPr>
                        <a:t>0,511</a:t>
                      </a:r>
                      <a:r>
                        <a:rPr lang="nl-NL" sz="1200" baseline="300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extLst>
                  <a:ext uri="{0D108BD9-81ED-4DB2-BD59-A6C34878D82A}">
                    <a16:rowId xmlns:a16="http://schemas.microsoft.com/office/drawing/2014/main" val="3738804689"/>
                  </a:ext>
                </a:extLst>
              </a:tr>
              <a:tr h="219633">
                <a:tc>
                  <a:txBody>
                    <a:bodyPr/>
                    <a:lstStyle/>
                    <a:p>
                      <a:pPr algn="just">
                        <a:lnSpc>
                          <a:spcPct val="107000"/>
                        </a:lnSpc>
                        <a:spcAft>
                          <a:spcPts val="800"/>
                        </a:spcAft>
                      </a:pPr>
                      <a:r>
                        <a:rPr lang="nl-NL" sz="1200">
                          <a:effectLst/>
                        </a:rPr>
                        <a:t>Không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ctr">
                        <a:lnSpc>
                          <a:spcPct val="107000"/>
                        </a:lnSpc>
                        <a:spcAft>
                          <a:spcPts val="800"/>
                        </a:spcAft>
                      </a:pPr>
                      <a:r>
                        <a:rPr lang="nl-NL" sz="1200">
                          <a:effectLst/>
                        </a:rPr>
                        <a:t>12 (70,6)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a:effectLst/>
                        </a:rPr>
                        <a:t>5 (29,4)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083843600"/>
                  </a:ext>
                </a:extLst>
              </a:tr>
              <a:tr h="219633">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ctr">
                        <a:lnSpc>
                          <a:spcPct val="107000"/>
                        </a:lnSpc>
                        <a:spcAft>
                          <a:spcPts val="800"/>
                        </a:spcAft>
                      </a:pPr>
                      <a:r>
                        <a:rPr lang="nl-NL" sz="1200">
                          <a:effectLst/>
                        </a:rPr>
                        <a:t>64 (78)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a:effectLst/>
                        </a:rPr>
                        <a:t>18 (22)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843196952"/>
                  </a:ext>
                </a:extLst>
              </a:tr>
              <a:tr h="412871">
                <a:tc rowSpan="2">
                  <a:txBody>
                    <a:bodyPr/>
                    <a:lstStyle/>
                    <a:p>
                      <a:pPr algn="ctr">
                        <a:lnSpc>
                          <a:spcPct val="107000"/>
                        </a:lnSpc>
                        <a:spcAft>
                          <a:spcPts val="800"/>
                        </a:spcAft>
                      </a:pPr>
                      <a:r>
                        <a:rPr lang="nl-NL" sz="1200" dirty="0">
                          <a:effectLst/>
                        </a:rPr>
                        <a:t>Nhịp tim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gridSpan="2">
                  <a:txBody>
                    <a:bodyPr/>
                    <a:lstStyle/>
                    <a:p>
                      <a:pPr algn="ctr">
                        <a:lnSpc>
                          <a:spcPct val="107000"/>
                        </a:lnSpc>
                        <a:spcAft>
                          <a:spcPts val="800"/>
                        </a:spcAft>
                      </a:pPr>
                      <a:r>
                        <a:rPr lang="en-US" sz="1200">
                          <a:effectLst/>
                        </a:rPr>
                        <a:t>Hẹp động mạch vành ≥ 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hMerge="1">
                  <a:txBody>
                    <a:bodyPr/>
                    <a:lstStyle/>
                    <a:p>
                      <a:endParaRPr lang="en-US"/>
                    </a:p>
                  </a:txBody>
                  <a:tcPr/>
                </a:tc>
                <a:tc rowSpan="2">
                  <a:txBody>
                    <a:bodyPr/>
                    <a:lstStyle/>
                    <a:p>
                      <a:pPr algn="ctr">
                        <a:lnSpc>
                          <a:spcPct val="107000"/>
                        </a:lnSpc>
                        <a:spcAft>
                          <a:spcPts val="800"/>
                        </a:spcAft>
                      </a:pPr>
                      <a:r>
                        <a:rPr lang="nl-NL" sz="1200">
                          <a:effectLst/>
                        </a:rPr>
                        <a:t>OR (CI 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rowSpan="2">
                  <a:txBody>
                    <a:bodyPr/>
                    <a:lstStyle/>
                    <a:p>
                      <a:pPr algn="ctr">
                        <a:lnSpc>
                          <a:spcPct val="107000"/>
                        </a:lnSpc>
                        <a:spcAft>
                          <a:spcPts val="800"/>
                        </a:spcAft>
                      </a:pPr>
                      <a:r>
                        <a:rPr lang="nl-NL" sz="1200" dirty="0">
                          <a:effectLst/>
                        </a:rPr>
                        <a:t> </a:t>
                      </a:r>
                      <a:endParaRPr lang="en-US" sz="1100" dirty="0">
                        <a:effectLst/>
                      </a:endParaRPr>
                    </a:p>
                    <a:p>
                      <a:pPr algn="ctr">
                        <a:lnSpc>
                          <a:spcPct val="107000"/>
                        </a:lnSpc>
                        <a:spcAft>
                          <a:spcPts val="800"/>
                        </a:spcAft>
                      </a:pPr>
                      <a:r>
                        <a:rPr lang="nl-NL" sz="1200" dirty="0">
                          <a:effectLst/>
                        </a:rPr>
                        <a:t>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extLst>
                  <a:ext uri="{0D108BD9-81ED-4DB2-BD59-A6C34878D82A}">
                    <a16:rowId xmlns:a16="http://schemas.microsoft.com/office/drawing/2014/main" val="2401997615"/>
                  </a:ext>
                </a:extLst>
              </a:tr>
              <a:tr h="412871">
                <a:tc vMerge="1">
                  <a:txBody>
                    <a:bodyPr/>
                    <a:lstStyle/>
                    <a:p>
                      <a:endParaRPr lang="en-US"/>
                    </a:p>
                  </a:txBody>
                  <a:tcPr/>
                </a:tc>
                <a:tc>
                  <a:txBody>
                    <a:bodyPr/>
                    <a:lstStyle/>
                    <a:p>
                      <a:pPr algn="ctr">
                        <a:lnSpc>
                          <a:spcPct val="107000"/>
                        </a:lnSpc>
                        <a:spcAft>
                          <a:spcPts val="800"/>
                        </a:spcAft>
                      </a:pPr>
                      <a:r>
                        <a:rPr lang="nl-NL" sz="1200" dirty="0">
                          <a:effectLst/>
                        </a:rPr>
                        <a:t>Có 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a:effectLst/>
                        </a:rPr>
                        <a:t>Không 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13177907"/>
                  </a:ext>
                </a:extLst>
              </a:tr>
              <a:tr h="412871">
                <a:tc>
                  <a:txBody>
                    <a:bodyPr/>
                    <a:lstStyle/>
                    <a:p>
                      <a:pPr algn="just">
                        <a:lnSpc>
                          <a:spcPct val="107000"/>
                        </a:lnSpc>
                        <a:spcAft>
                          <a:spcPts val="800"/>
                        </a:spcAft>
                      </a:pPr>
                      <a:r>
                        <a:rPr lang="en-US" sz="1200" dirty="0">
                          <a:effectLst/>
                        </a:rPr>
                        <a:t>&lt;70 </a:t>
                      </a:r>
                      <a:r>
                        <a:rPr lang="en-US" sz="1200" dirty="0" err="1">
                          <a:effectLst/>
                        </a:rPr>
                        <a:t>lần</a:t>
                      </a:r>
                      <a:r>
                        <a:rPr lang="en-US" sz="1200" dirty="0">
                          <a:effectLst/>
                        </a:rPr>
                        <a:t>/</a:t>
                      </a:r>
                      <a:r>
                        <a:rPr lang="en-US" sz="1200" dirty="0" err="1">
                          <a:effectLst/>
                        </a:rPr>
                        <a:t>phút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ctr">
                        <a:lnSpc>
                          <a:spcPct val="107000"/>
                        </a:lnSpc>
                        <a:spcAft>
                          <a:spcPts val="800"/>
                        </a:spcAft>
                      </a:pPr>
                      <a:r>
                        <a:rPr lang="nl-NL" sz="1200">
                          <a:effectLst/>
                        </a:rPr>
                        <a:t>61 (79,2)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dirty="0">
                          <a:effectLst/>
                        </a:rPr>
                        <a:t>16 (20,8)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rowSpan="3">
                  <a:txBody>
                    <a:bodyPr/>
                    <a:lstStyle/>
                    <a:p>
                      <a:pPr algn="ctr">
                        <a:lnSpc>
                          <a:spcPct val="107000"/>
                        </a:lnSpc>
                        <a:spcAft>
                          <a:spcPts val="800"/>
                        </a:spcAft>
                      </a:pPr>
                      <a:r>
                        <a:rPr lang="nl-NL" sz="1200">
                          <a:effectLst/>
                        </a:rPr>
                        <a:t>2,54 (0,39-16,5)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rowSpan="3">
                  <a:txBody>
                    <a:bodyPr/>
                    <a:lstStyle/>
                    <a:p>
                      <a:pPr algn="ctr">
                        <a:lnSpc>
                          <a:spcPct val="107000"/>
                        </a:lnSpc>
                        <a:spcAft>
                          <a:spcPts val="800"/>
                        </a:spcAft>
                      </a:pPr>
                      <a:r>
                        <a:rPr lang="nl-NL" sz="1200">
                          <a:effectLst/>
                        </a:rPr>
                        <a:t>0,301</a:t>
                      </a:r>
                      <a:r>
                        <a:rPr lang="nl-NL" sz="1200" baseline="300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extLst>
                  <a:ext uri="{0D108BD9-81ED-4DB2-BD59-A6C34878D82A}">
                    <a16:rowId xmlns:a16="http://schemas.microsoft.com/office/drawing/2014/main" val="4085505542"/>
                  </a:ext>
                </a:extLst>
              </a:tr>
              <a:tr h="412871">
                <a:tc>
                  <a:txBody>
                    <a:bodyPr/>
                    <a:lstStyle/>
                    <a:p>
                      <a:pPr algn="just">
                        <a:lnSpc>
                          <a:spcPct val="107000"/>
                        </a:lnSpc>
                        <a:spcAft>
                          <a:spcPts val="800"/>
                        </a:spcAft>
                      </a:pPr>
                      <a:r>
                        <a:rPr lang="en-US" sz="1200">
                          <a:effectLst/>
                        </a:rPr>
                        <a:t>≥70 lần/phút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ctr">
                        <a:lnSpc>
                          <a:spcPct val="107000"/>
                        </a:lnSpc>
                        <a:spcAft>
                          <a:spcPts val="800"/>
                        </a:spcAft>
                      </a:pPr>
                      <a:r>
                        <a:rPr lang="nl-NL" sz="1200" dirty="0">
                          <a:effectLst/>
                        </a:rPr>
                        <a:t>3 (60)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dirty="0">
                          <a:effectLst/>
                        </a:rPr>
                        <a:t>2 (40)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633081002"/>
                  </a:ext>
                </a:extLst>
              </a:tr>
              <a:tr h="0">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ctr">
                        <a:lnSpc>
                          <a:spcPct val="107000"/>
                        </a:lnSpc>
                        <a:spcAft>
                          <a:spcPts val="800"/>
                        </a:spcAft>
                      </a:pPr>
                      <a:r>
                        <a:rPr lang="nl-NL" sz="1200">
                          <a:effectLst/>
                        </a:rPr>
                        <a:t>64 (78)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a:txBody>
                    <a:bodyPr/>
                    <a:lstStyle/>
                    <a:p>
                      <a:pPr algn="ctr">
                        <a:lnSpc>
                          <a:spcPct val="107000"/>
                        </a:lnSpc>
                        <a:spcAft>
                          <a:spcPts val="800"/>
                        </a:spcAft>
                      </a:pPr>
                      <a:r>
                        <a:rPr lang="nl-NL" sz="1200" dirty="0">
                          <a:effectLst/>
                        </a:rPr>
                        <a:t>18 (22)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706793762"/>
                  </a:ext>
                </a:extLst>
              </a:tr>
            </a:tbl>
          </a:graphicData>
        </a:graphic>
      </p:graphicFrame>
      <p:sp>
        <p:nvSpPr>
          <p:cNvPr id="7" name="TextBox 6">
            <a:extLst>
              <a:ext uri="{FF2B5EF4-FFF2-40B4-BE49-F238E27FC236}">
                <a16:creationId xmlns:a16="http://schemas.microsoft.com/office/drawing/2014/main" id="{9409060A-C336-9B13-29FC-35623D19E662}"/>
              </a:ext>
            </a:extLst>
          </p:cNvPr>
          <p:cNvSpPr txBox="1"/>
          <p:nvPr/>
        </p:nvSpPr>
        <p:spPr>
          <a:xfrm>
            <a:off x="392497" y="3647464"/>
            <a:ext cx="2794585" cy="1938992"/>
          </a:xfrm>
          <a:prstGeom prst="rect">
            <a:avLst/>
          </a:prstGeom>
          <a:noFill/>
        </p:spPr>
        <p:txBody>
          <a:bodyPr wrap="square">
            <a:spAutoFit/>
          </a:bodyPr>
          <a:lstStyle/>
          <a:p>
            <a:r>
              <a:rPr lang="en-US" sz="2000" dirty="0" err="1">
                <a:effectLst/>
                <a:latin typeface="Times New Roman" panose="02020603050405020304" pitchFamily="18" charset="0"/>
                <a:ea typeface="Calibri" panose="020F0502020204030204" pitchFamily="34" charset="0"/>
              </a:rPr>
              <a:t>Chưa</a:t>
            </a:r>
            <a:r>
              <a:rPr lang="vi-VN" sz="2000" dirty="0">
                <a:effectLst/>
                <a:latin typeface="Times New Roman" panose="02020603050405020304" pitchFamily="18" charset="0"/>
                <a:ea typeface="Calibri" panose="020F0502020204030204" pitchFamily="34" charset="0"/>
              </a:rPr>
              <a:t> tìm thấy mối liên quan giữa các triệu chứng lâm sàng độc lập với mức độ hẹp ĐMV  </a:t>
            </a:r>
          </a:p>
          <a:p>
            <a:r>
              <a:rPr lang="vi-VN" sz="2000" dirty="0">
                <a:effectLst/>
                <a:latin typeface="Times New Roman" panose="02020603050405020304" pitchFamily="18" charset="0"/>
                <a:ea typeface="Calibri" panose="020F0502020204030204" pitchFamily="34" charset="0"/>
              </a:rPr>
              <a:t>≥ 50% và ≥ 70% với </a:t>
            </a:r>
          </a:p>
          <a:p>
            <a:r>
              <a:rPr lang="vi-VN" sz="2000" dirty="0">
                <a:effectLst/>
                <a:latin typeface="Times New Roman" panose="02020603050405020304" pitchFamily="18" charset="0"/>
                <a:ea typeface="Calibri" panose="020F0502020204030204" pitchFamily="34" charset="0"/>
              </a:rPr>
              <a:t>p &gt; 0,005</a:t>
            </a:r>
            <a:endParaRPr lang="en-US" sz="2000" dirty="0"/>
          </a:p>
        </p:txBody>
      </p:sp>
      <p:graphicFrame>
        <p:nvGraphicFramePr>
          <p:cNvPr id="8" name="Table 7">
            <a:extLst>
              <a:ext uri="{FF2B5EF4-FFF2-40B4-BE49-F238E27FC236}">
                <a16:creationId xmlns:a16="http://schemas.microsoft.com/office/drawing/2014/main" id="{4197AACF-F35C-9788-9D11-DD6A6F31B660}"/>
              </a:ext>
            </a:extLst>
          </p:cNvPr>
          <p:cNvGraphicFramePr>
            <a:graphicFrameLocks noGrp="1"/>
          </p:cNvGraphicFramePr>
          <p:nvPr>
            <p:extLst>
              <p:ext uri="{D42A27DB-BD31-4B8C-83A1-F6EECF244321}">
                <p14:modId xmlns:p14="http://schemas.microsoft.com/office/powerpoint/2010/main" val="1493602673"/>
              </p:ext>
            </p:extLst>
          </p:nvPr>
        </p:nvGraphicFramePr>
        <p:xfrm>
          <a:off x="3138137" y="4748213"/>
          <a:ext cx="6443184" cy="1600077"/>
        </p:xfrm>
        <a:graphic>
          <a:graphicData uri="http://schemas.openxmlformats.org/drawingml/2006/table">
            <a:tbl>
              <a:tblPr firstRow="1" firstCol="1" bandRow="1">
                <a:tableStyleId>{5C22544A-7EE6-4342-B048-85BDC9FD1C3A}</a:tableStyleId>
              </a:tblPr>
              <a:tblGrid>
                <a:gridCol w="1362842">
                  <a:extLst>
                    <a:ext uri="{9D8B030D-6E8A-4147-A177-3AD203B41FA5}">
                      <a16:colId xmlns:a16="http://schemas.microsoft.com/office/drawing/2014/main" val="2770515417"/>
                    </a:ext>
                  </a:extLst>
                </a:gridCol>
                <a:gridCol w="1410547">
                  <a:extLst>
                    <a:ext uri="{9D8B030D-6E8A-4147-A177-3AD203B41FA5}">
                      <a16:colId xmlns:a16="http://schemas.microsoft.com/office/drawing/2014/main" val="2797164317"/>
                    </a:ext>
                  </a:extLst>
                </a:gridCol>
                <a:gridCol w="1344039">
                  <a:extLst>
                    <a:ext uri="{9D8B030D-6E8A-4147-A177-3AD203B41FA5}">
                      <a16:colId xmlns:a16="http://schemas.microsoft.com/office/drawing/2014/main" val="481390393"/>
                    </a:ext>
                  </a:extLst>
                </a:gridCol>
                <a:gridCol w="1293631">
                  <a:extLst>
                    <a:ext uri="{9D8B030D-6E8A-4147-A177-3AD203B41FA5}">
                      <a16:colId xmlns:a16="http://schemas.microsoft.com/office/drawing/2014/main" val="1634399197"/>
                    </a:ext>
                  </a:extLst>
                </a:gridCol>
                <a:gridCol w="1032125">
                  <a:extLst>
                    <a:ext uri="{9D8B030D-6E8A-4147-A177-3AD203B41FA5}">
                      <a16:colId xmlns:a16="http://schemas.microsoft.com/office/drawing/2014/main" val="1268394833"/>
                    </a:ext>
                  </a:extLst>
                </a:gridCol>
              </a:tblGrid>
              <a:tr h="409367">
                <a:tc>
                  <a:txBody>
                    <a:bodyPr/>
                    <a:lstStyle/>
                    <a:p>
                      <a:pPr algn="ctr">
                        <a:lnSpc>
                          <a:spcPct val="107000"/>
                        </a:lnSpc>
                        <a:spcAft>
                          <a:spcPts val="800"/>
                        </a:spcAft>
                      </a:pPr>
                      <a:r>
                        <a:rPr lang="nl-NL" sz="1200" dirty="0">
                          <a:effectLst/>
                        </a:rPr>
                        <a:t>Tăng huyết áp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800"/>
                        </a:spcAft>
                      </a:pPr>
                      <a:r>
                        <a:rPr lang="en-US" sz="1200" b="0" dirty="0" err="1">
                          <a:solidFill>
                            <a:schemeClr val="tx1"/>
                          </a:solidFill>
                          <a:effectLst/>
                        </a:rPr>
                        <a:t>Hẹp</a:t>
                      </a:r>
                      <a:r>
                        <a:rPr lang="en-US" sz="1200" b="0" dirty="0">
                          <a:solidFill>
                            <a:schemeClr val="tx1"/>
                          </a:solidFill>
                          <a:effectLst/>
                        </a:rPr>
                        <a:t> </a:t>
                      </a:r>
                      <a:r>
                        <a:rPr lang="en-US" sz="1200" b="0" dirty="0" err="1">
                          <a:solidFill>
                            <a:schemeClr val="tx1"/>
                          </a:solidFill>
                          <a:effectLst/>
                        </a:rPr>
                        <a:t>động</a:t>
                      </a:r>
                      <a:r>
                        <a:rPr lang="en-US" sz="1200" b="0" dirty="0">
                          <a:solidFill>
                            <a:schemeClr val="tx1"/>
                          </a:solidFill>
                          <a:effectLst/>
                        </a:rPr>
                        <a:t> </a:t>
                      </a:r>
                      <a:r>
                        <a:rPr lang="en-US" sz="1200" b="0" dirty="0" err="1">
                          <a:solidFill>
                            <a:schemeClr val="tx1"/>
                          </a:solidFill>
                          <a:effectLst/>
                        </a:rPr>
                        <a:t>mạch</a:t>
                      </a:r>
                      <a:r>
                        <a:rPr lang="en-US" sz="1200" b="0" dirty="0">
                          <a:solidFill>
                            <a:schemeClr val="tx1"/>
                          </a:solidFill>
                          <a:effectLst/>
                        </a:rPr>
                        <a:t> </a:t>
                      </a:r>
                      <a:r>
                        <a:rPr lang="en-US" sz="1200" b="0" dirty="0" err="1">
                          <a:solidFill>
                            <a:schemeClr val="tx1"/>
                          </a:solidFill>
                          <a:effectLst/>
                        </a:rPr>
                        <a:t>vành</a:t>
                      </a:r>
                      <a:r>
                        <a:rPr lang="en-US" sz="1200" b="0" dirty="0">
                          <a:solidFill>
                            <a:schemeClr val="tx1"/>
                          </a:solidFill>
                          <a:effectLst/>
                        </a:rPr>
                        <a:t> ≥ 50%</a:t>
                      </a:r>
                      <a:endPar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lumMod val="20000"/>
                        <a:lumOff val="80000"/>
                      </a:schemeClr>
                    </a:solidFill>
                  </a:tcPr>
                </a:tc>
                <a:tc hMerge="1">
                  <a:txBody>
                    <a:bodyPr/>
                    <a:lstStyle/>
                    <a:p>
                      <a:endParaRPr lang="en-US"/>
                    </a:p>
                  </a:txBody>
                  <a:tcPr/>
                </a:tc>
                <a:tc>
                  <a:txBody>
                    <a:bodyPr/>
                    <a:lstStyle/>
                    <a:p>
                      <a:pPr algn="ctr">
                        <a:lnSpc>
                          <a:spcPct val="107000"/>
                        </a:lnSpc>
                        <a:spcAft>
                          <a:spcPts val="800"/>
                        </a:spcAft>
                      </a:pPr>
                      <a:r>
                        <a:rPr lang="nl-NL" sz="1200" b="0" dirty="0">
                          <a:solidFill>
                            <a:schemeClr val="tx1"/>
                          </a:solidFill>
                          <a:effectLst/>
                        </a:rPr>
                        <a:t>OR (CI 95%)</a:t>
                      </a:r>
                      <a:endPar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ctr">
                        <a:lnSpc>
                          <a:spcPct val="107000"/>
                        </a:lnSpc>
                        <a:spcAft>
                          <a:spcPts val="800"/>
                        </a:spcAft>
                      </a:pPr>
                      <a:r>
                        <a:rPr lang="nl-NL" sz="1200" b="0" dirty="0">
                          <a:solidFill>
                            <a:schemeClr val="tx1"/>
                          </a:solidFill>
                          <a:effectLst/>
                        </a:rPr>
                        <a:t> </a:t>
                      </a:r>
                      <a:endParaRPr lang="en-US" sz="1100" b="0" dirty="0">
                        <a:solidFill>
                          <a:schemeClr val="tx1"/>
                        </a:solidFill>
                        <a:effectLst/>
                      </a:endParaRPr>
                    </a:p>
                    <a:p>
                      <a:pPr algn="ctr">
                        <a:lnSpc>
                          <a:spcPct val="107000"/>
                        </a:lnSpc>
                        <a:spcAft>
                          <a:spcPts val="800"/>
                        </a:spcAft>
                      </a:pPr>
                      <a:r>
                        <a:rPr lang="nl-NL" sz="1200" b="0" dirty="0">
                          <a:solidFill>
                            <a:schemeClr val="tx1"/>
                          </a:solidFill>
                          <a:effectLst/>
                        </a:rPr>
                        <a:t>p</a:t>
                      </a:r>
                      <a:endPar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470319073"/>
                  </a:ext>
                </a:extLst>
              </a:tr>
              <a:tr h="245069">
                <a:tc>
                  <a:txBody>
                    <a:bodyPr/>
                    <a:lstStyle/>
                    <a:p>
                      <a:pPr algn="just">
                        <a:lnSpc>
                          <a:spcPct val="107000"/>
                        </a:lnSpc>
                        <a:spcAft>
                          <a:spcPts val="800"/>
                        </a:spcAft>
                      </a:pPr>
                      <a:r>
                        <a:rPr lang="nl-NL"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Có 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dirty="0">
                          <a:effectLst/>
                        </a:rPr>
                        <a:t>Không 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32654617"/>
                  </a:ext>
                </a:extLst>
              </a:tr>
              <a:tr h="245069">
                <a:tc>
                  <a:txBody>
                    <a:bodyPr/>
                    <a:lstStyle/>
                    <a:p>
                      <a:pPr algn="just">
                        <a:lnSpc>
                          <a:spcPct val="107000"/>
                        </a:lnSpc>
                        <a:spcAft>
                          <a:spcPts val="800"/>
                        </a:spcAft>
                      </a:pPr>
                      <a:r>
                        <a:rPr lang="nl-NL" sz="1200">
                          <a:effectLst/>
                        </a:rPr>
                        <a:t>Có</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dirty="0">
                          <a:effectLst/>
                        </a:rPr>
                        <a:t>44 (75,9)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14 (24,1)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0,629 (0,18-2,15)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0,457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50093188"/>
                  </a:ext>
                </a:extLst>
              </a:tr>
              <a:tr h="245069">
                <a:tc>
                  <a:txBody>
                    <a:bodyPr/>
                    <a:lstStyle/>
                    <a:p>
                      <a:pPr algn="just">
                        <a:lnSpc>
                          <a:spcPct val="107000"/>
                        </a:lnSpc>
                        <a:spcAft>
                          <a:spcPts val="800"/>
                        </a:spcAft>
                      </a:pPr>
                      <a:r>
                        <a:rPr lang="nl-NL" sz="1200">
                          <a:effectLst/>
                        </a:rPr>
                        <a:t>Không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20 (83,3)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4 (16,7)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nl-NL"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nl-NL"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98243651"/>
                  </a:ext>
                </a:extLst>
              </a:tr>
              <a:tr h="245069">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64 (78)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18 (22)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nl-NL"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nl-NL"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06398727"/>
                  </a:ext>
                </a:extLst>
              </a:tr>
            </a:tbl>
          </a:graphicData>
        </a:graphic>
      </p:graphicFrame>
    </p:spTree>
    <p:extLst>
      <p:ext uri="{BB962C8B-B14F-4D97-AF65-F5344CB8AC3E}">
        <p14:creationId xmlns:p14="http://schemas.microsoft.com/office/powerpoint/2010/main" val="1257071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25611-3A41-229F-D9D4-5F679BB95DAF}"/>
              </a:ext>
            </a:extLst>
          </p:cNvPr>
          <p:cNvSpPr>
            <a:spLocks noGrp="1"/>
          </p:cNvSpPr>
          <p:nvPr>
            <p:ph type="title"/>
          </p:nvPr>
        </p:nvSpPr>
        <p:spPr>
          <a:xfrm>
            <a:off x="355107" y="258417"/>
            <a:ext cx="8926538" cy="870499"/>
          </a:xfrm>
        </p:spPr>
        <p:txBody>
          <a:bodyPr anchor="ctr">
            <a:noAutofit/>
          </a:bodyPr>
          <a:lstStyle/>
          <a:p>
            <a:r>
              <a:rPr lang="en-US" sz="3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III</a:t>
            </a:r>
            <a:r>
              <a:rPr lang="vi-VN" sz="3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sz="3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BÀN LUẬN</a:t>
            </a:r>
            <a:br>
              <a:rPr lang="vi-VN" sz="2400" b="1" dirty="0">
                <a:effectLst/>
                <a:latin typeface="Times New Roman" panose="02020603050405020304" pitchFamily="18" charset="0"/>
                <a:ea typeface="Calibri" panose="020F0502020204030204" pitchFamily="34" charset="0"/>
                <a:cs typeface="Times New Roman" panose="02020603050405020304" pitchFamily="18" charset="0"/>
              </a:rPr>
            </a:br>
            <a:r>
              <a:rPr lang="vi-VN"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3.1. </a:t>
            </a:r>
            <a:r>
              <a:rPr kumimoji="0" lang="vi-VN" altLang="en-US" sz="2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Đặc điểm lâm s</a:t>
            </a:r>
            <a:r>
              <a:rPr kumimoji="0" lang="vi-VN" altLang="en-US" sz="24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 v</a:t>
            </a:r>
            <a:r>
              <a:rPr kumimoji="0" lang="vi-VN" altLang="en-US" sz="24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mối liên quan với mức độ hẹp</a:t>
            </a:r>
            <a:endParaRPr lang="en-US" sz="2400" dirty="0"/>
          </a:p>
        </p:txBody>
      </p:sp>
      <p:sp>
        <p:nvSpPr>
          <p:cNvPr id="10" name="Content Placeholder 9">
            <a:extLst>
              <a:ext uri="{FF2B5EF4-FFF2-40B4-BE49-F238E27FC236}">
                <a16:creationId xmlns:a16="http://schemas.microsoft.com/office/drawing/2014/main" id="{FB60E3A0-55BD-5A1B-9B8B-792AFAB862B7}"/>
              </a:ext>
            </a:extLst>
          </p:cNvPr>
          <p:cNvSpPr>
            <a:spLocks noGrp="1"/>
          </p:cNvSpPr>
          <p:nvPr>
            <p:ph idx="1"/>
          </p:nvPr>
        </p:nvSpPr>
        <p:spPr>
          <a:xfrm>
            <a:off x="355107" y="1578242"/>
            <a:ext cx="2119736" cy="1850758"/>
          </a:xfrm>
        </p:spPr>
        <p:txBody>
          <a:bodyPr>
            <a:normAutofit/>
          </a:bodyPr>
          <a:lstStyle/>
          <a:p>
            <a:pPr marL="0" indent="0">
              <a:buNone/>
            </a:pPr>
            <a:r>
              <a:rPr kumimoji="0" lang="en-US" altLang="en-US" b="1" i="0" u="none" strike="noStrike" cap="none" normalizeH="0" baseline="0" dirty="0" err="1">
                <a:ln>
                  <a:noFill/>
                </a:ln>
                <a:solidFill>
                  <a:schemeClr val="tx1">
                    <a:lumMod val="75000"/>
                    <a:lumOff val="25000"/>
                  </a:schemeClr>
                </a:solidFill>
                <a:effectLst/>
              </a:rPr>
              <a:t>Bảng</a:t>
            </a:r>
            <a:r>
              <a:rPr kumimoji="0" lang="en-US" altLang="en-US" b="1" i="0" u="none" strike="noStrike" cap="none" normalizeH="0" baseline="0" dirty="0">
                <a:ln>
                  <a:noFill/>
                </a:ln>
                <a:solidFill>
                  <a:schemeClr val="tx1">
                    <a:lumMod val="75000"/>
                    <a:lumOff val="25000"/>
                  </a:schemeClr>
                </a:solidFill>
                <a:effectLst/>
              </a:rPr>
              <a:t> 3.9.</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Mối</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liên</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quan</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giữa</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hẹp</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động</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mạch</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vành</a:t>
            </a:r>
            <a:r>
              <a:rPr kumimoji="0" lang="en-US" altLang="en-US" b="0" i="0" u="none" strike="noStrike" cap="none" normalizeH="0" baseline="0" dirty="0">
                <a:ln>
                  <a:noFill/>
                </a:ln>
                <a:solidFill>
                  <a:schemeClr val="tx1">
                    <a:lumMod val="75000"/>
                    <a:lumOff val="25000"/>
                  </a:schemeClr>
                </a:solidFill>
                <a:effectLst/>
              </a:rPr>
              <a:t> ≥</a:t>
            </a:r>
            <a:r>
              <a:rPr kumimoji="0" lang="vi-VN" altLang="en-US" b="0" i="0" u="none" strike="noStrike" cap="none" normalizeH="0" baseline="0" dirty="0">
                <a:ln>
                  <a:noFill/>
                </a:ln>
                <a:solidFill>
                  <a:schemeClr val="tx1">
                    <a:lumMod val="75000"/>
                    <a:lumOff val="25000"/>
                  </a:schemeClr>
                </a:solidFill>
                <a:effectLst/>
              </a:rPr>
              <a:t> 70</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với</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triệu</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chứng</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đau</a:t>
            </a:r>
            <a:r>
              <a:rPr kumimoji="0" lang="en-US" altLang="en-US" b="0" i="0" u="none" strike="noStrike" cap="none" normalizeH="0" baseline="0" dirty="0">
                <a:ln>
                  <a:noFill/>
                </a:ln>
                <a:solidFill>
                  <a:schemeClr val="tx1">
                    <a:lumMod val="75000"/>
                    <a:lumOff val="25000"/>
                  </a:schemeClr>
                </a:solidFill>
                <a:effectLst/>
              </a:rPr>
              <a:t> </a:t>
            </a:r>
            <a:r>
              <a:rPr kumimoji="0" lang="en-US" altLang="en-US" b="0" i="0" u="none" strike="noStrike" cap="none" normalizeH="0" baseline="0" dirty="0" err="1">
                <a:ln>
                  <a:noFill/>
                </a:ln>
                <a:solidFill>
                  <a:schemeClr val="tx1">
                    <a:lumMod val="75000"/>
                    <a:lumOff val="25000"/>
                  </a:schemeClr>
                </a:solidFill>
                <a:effectLst/>
              </a:rPr>
              <a:t>ngực</a:t>
            </a:r>
            <a:r>
              <a:rPr kumimoji="0" lang="en-US" altLang="en-US" b="0" i="0" u="none" strike="noStrike" cap="none" normalizeH="0" baseline="0" dirty="0">
                <a:ln>
                  <a:noFill/>
                </a:ln>
                <a:solidFill>
                  <a:schemeClr val="tx1">
                    <a:lumMod val="75000"/>
                    <a:lumOff val="25000"/>
                  </a:schemeClr>
                </a:solidFill>
                <a:effectLst/>
              </a:rPr>
              <a:t> (n=82)</a:t>
            </a:r>
          </a:p>
          <a:p>
            <a:endParaRPr lang="en-US" dirty="0"/>
          </a:p>
        </p:txBody>
      </p:sp>
      <p:graphicFrame>
        <p:nvGraphicFramePr>
          <p:cNvPr id="8" name="Content Placeholder 3">
            <a:extLst>
              <a:ext uri="{FF2B5EF4-FFF2-40B4-BE49-F238E27FC236}">
                <a16:creationId xmlns:a16="http://schemas.microsoft.com/office/drawing/2014/main" id="{17D996F0-1E45-6ED7-299B-32B80F7D5EFA}"/>
              </a:ext>
            </a:extLst>
          </p:cNvPr>
          <p:cNvGraphicFramePr>
            <a:graphicFrameLocks/>
          </p:cNvGraphicFramePr>
          <p:nvPr>
            <p:extLst>
              <p:ext uri="{D42A27DB-BD31-4B8C-83A1-F6EECF244321}">
                <p14:modId xmlns:p14="http://schemas.microsoft.com/office/powerpoint/2010/main" val="280141310"/>
              </p:ext>
            </p:extLst>
          </p:nvPr>
        </p:nvGraphicFramePr>
        <p:xfrm>
          <a:off x="2965143" y="1578242"/>
          <a:ext cx="6658252" cy="4762347"/>
        </p:xfrm>
        <a:graphic>
          <a:graphicData uri="http://schemas.openxmlformats.org/drawingml/2006/table">
            <a:tbl>
              <a:tblPr firstRow="1" firstCol="1" bandRow="1">
                <a:tableStyleId>{5C22544A-7EE6-4342-B048-85BDC9FD1C3A}</a:tableStyleId>
              </a:tblPr>
              <a:tblGrid>
                <a:gridCol w="1346997">
                  <a:extLst>
                    <a:ext uri="{9D8B030D-6E8A-4147-A177-3AD203B41FA5}">
                      <a16:colId xmlns:a16="http://schemas.microsoft.com/office/drawing/2014/main" val="3311133773"/>
                    </a:ext>
                  </a:extLst>
                </a:gridCol>
                <a:gridCol w="1706920">
                  <a:extLst>
                    <a:ext uri="{9D8B030D-6E8A-4147-A177-3AD203B41FA5}">
                      <a16:colId xmlns:a16="http://schemas.microsoft.com/office/drawing/2014/main" val="714408678"/>
                    </a:ext>
                  </a:extLst>
                </a:gridCol>
                <a:gridCol w="1393794">
                  <a:extLst>
                    <a:ext uri="{9D8B030D-6E8A-4147-A177-3AD203B41FA5}">
                      <a16:colId xmlns:a16="http://schemas.microsoft.com/office/drawing/2014/main" val="2217016659"/>
                    </a:ext>
                  </a:extLst>
                </a:gridCol>
                <a:gridCol w="1331651">
                  <a:extLst>
                    <a:ext uri="{9D8B030D-6E8A-4147-A177-3AD203B41FA5}">
                      <a16:colId xmlns:a16="http://schemas.microsoft.com/office/drawing/2014/main" val="1692676617"/>
                    </a:ext>
                  </a:extLst>
                </a:gridCol>
                <a:gridCol w="878890">
                  <a:extLst>
                    <a:ext uri="{9D8B030D-6E8A-4147-A177-3AD203B41FA5}">
                      <a16:colId xmlns:a16="http://schemas.microsoft.com/office/drawing/2014/main" val="3237214213"/>
                    </a:ext>
                  </a:extLst>
                </a:gridCol>
              </a:tblGrid>
              <a:tr h="441460">
                <a:tc rowSpan="2">
                  <a:txBody>
                    <a:bodyPr/>
                    <a:lstStyle/>
                    <a:p>
                      <a:pPr algn="ctr">
                        <a:lnSpc>
                          <a:spcPct val="107000"/>
                        </a:lnSpc>
                        <a:spcAft>
                          <a:spcPts val="800"/>
                        </a:spcAft>
                      </a:pPr>
                      <a:r>
                        <a:rPr lang="nl-NL" sz="1200" dirty="0">
                          <a:effectLst/>
                        </a:rPr>
                        <a:t>Đau ngực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gridSpan="2">
                  <a:txBody>
                    <a:bodyPr/>
                    <a:lstStyle/>
                    <a:p>
                      <a:pPr algn="ctr">
                        <a:lnSpc>
                          <a:spcPct val="107000"/>
                        </a:lnSpc>
                        <a:spcAft>
                          <a:spcPts val="800"/>
                        </a:spcAft>
                      </a:pPr>
                      <a:r>
                        <a:rPr lang="en-US" sz="1200" dirty="0" err="1">
                          <a:effectLst/>
                        </a:rPr>
                        <a:t>Hẹp</a:t>
                      </a:r>
                      <a:r>
                        <a:rPr lang="en-US" sz="1200" dirty="0">
                          <a:effectLst/>
                        </a:rPr>
                        <a:t> </a:t>
                      </a:r>
                      <a:r>
                        <a:rPr lang="en-US" sz="1200" dirty="0" err="1">
                          <a:effectLst/>
                        </a:rPr>
                        <a:t>động</a:t>
                      </a:r>
                      <a:r>
                        <a:rPr lang="en-US" sz="1200" dirty="0">
                          <a:effectLst/>
                        </a:rPr>
                        <a:t> </a:t>
                      </a:r>
                      <a:r>
                        <a:rPr lang="en-US" sz="1200" dirty="0" err="1">
                          <a:effectLst/>
                        </a:rPr>
                        <a:t>mạch</a:t>
                      </a:r>
                      <a:r>
                        <a:rPr lang="en-US" sz="1200" dirty="0">
                          <a:effectLst/>
                        </a:rPr>
                        <a:t> </a:t>
                      </a:r>
                      <a:r>
                        <a:rPr lang="en-US" sz="1200" dirty="0" err="1">
                          <a:effectLst/>
                        </a:rPr>
                        <a:t>vành</a:t>
                      </a:r>
                      <a:r>
                        <a:rPr lang="en-US" sz="1200" dirty="0">
                          <a:effectLst/>
                        </a:rPr>
                        <a:t> ≥ 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hMerge="1">
                  <a:txBody>
                    <a:bodyPr/>
                    <a:lstStyle/>
                    <a:p>
                      <a:endParaRPr lang="en-US"/>
                    </a:p>
                  </a:txBody>
                  <a:tcPr/>
                </a:tc>
                <a:tc rowSpan="2">
                  <a:txBody>
                    <a:bodyPr/>
                    <a:lstStyle/>
                    <a:p>
                      <a:pPr algn="ctr">
                        <a:lnSpc>
                          <a:spcPct val="107000"/>
                        </a:lnSpc>
                        <a:spcAft>
                          <a:spcPts val="800"/>
                        </a:spcAft>
                      </a:pPr>
                      <a:r>
                        <a:rPr lang="nl-NL" sz="1200" b="0" dirty="0">
                          <a:solidFill>
                            <a:schemeClr val="tx1"/>
                          </a:solidFill>
                          <a:effectLst/>
                        </a:rPr>
                        <a:t>OR (CI 95%)</a:t>
                      </a:r>
                      <a:endPar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solidFill>
                      <a:schemeClr val="accent1">
                        <a:lumMod val="20000"/>
                        <a:lumOff val="80000"/>
                      </a:schemeClr>
                    </a:solidFill>
                  </a:tcPr>
                </a:tc>
                <a:tc rowSpan="2">
                  <a:txBody>
                    <a:bodyPr/>
                    <a:lstStyle/>
                    <a:p>
                      <a:pPr algn="ctr">
                        <a:lnSpc>
                          <a:spcPct val="107000"/>
                        </a:lnSpc>
                        <a:spcAft>
                          <a:spcPts val="800"/>
                        </a:spcAft>
                      </a:pPr>
                      <a:r>
                        <a:rPr lang="nl-NL" sz="1200" b="0" dirty="0">
                          <a:solidFill>
                            <a:schemeClr val="tx1"/>
                          </a:solidFill>
                          <a:effectLst/>
                        </a:rPr>
                        <a:t> </a:t>
                      </a:r>
                      <a:endParaRPr lang="en-US" sz="1100" b="0" dirty="0">
                        <a:solidFill>
                          <a:schemeClr val="tx1"/>
                        </a:solidFill>
                        <a:effectLst/>
                      </a:endParaRPr>
                    </a:p>
                    <a:p>
                      <a:pPr algn="ctr">
                        <a:lnSpc>
                          <a:spcPct val="107000"/>
                        </a:lnSpc>
                        <a:spcAft>
                          <a:spcPts val="800"/>
                        </a:spcAft>
                      </a:pPr>
                      <a:r>
                        <a:rPr lang="nl-NL" sz="1200" b="0" dirty="0">
                          <a:solidFill>
                            <a:schemeClr val="tx1"/>
                          </a:solidFill>
                          <a:effectLst/>
                        </a:rPr>
                        <a:t>p</a:t>
                      </a:r>
                      <a:endPar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solidFill>
                      <a:schemeClr val="accent1">
                        <a:lumMod val="20000"/>
                        <a:lumOff val="80000"/>
                      </a:schemeClr>
                    </a:solidFill>
                  </a:tcPr>
                </a:tc>
                <a:extLst>
                  <a:ext uri="{0D108BD9-81ED-4DB2-BD59-A6C34878D82A}">
                    <a16:rowId xmlns:a16="http://schemas.microsoft.com/office/drawing/2014/main" val="1046642317"/>
                  </a:ext>
                </a:extLst>
              </a:tr>
              <a:tr h="441460">
                <a:tc vMerge="1">
                  <a:txBody>
                    <a:bodyPr/>
                    <a:lstStyle/>
                    <a:p>
                      <a:endParaRPr lang="en-US"/>
                    </a:p>
                  </a:txBody>
                  <a:tcPr/>
                </a:tc>
                <a:tc>
                  <a:txBody>
                    <a:bodyPr/>
                    <a:lstStyle/>
                    <a:p>
                      <a:pPr algn="ctr">
                        <a:lnSpc>
                          <a:spcPct val="107000"/>
                        </a:lnSpc>
                        <a:spcAft>
                          <a:spcPts val="800"/>
                        </a:spcAft>
                      </a:pPr>
                      <a:r>
                        <a:rPr lang="nl-NL" sz="1200">
                          <a:effectLst/>
                        </a:rPr>
                        <a:t>Có 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dirty="0">
                          <a:effectLst/>
                        </a:rPr>
                        <a:t>Không 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85305249"/>
                  </a:ext>
                </a:extLst>
              </a:tr>
              <a:tr h="234843">
                <a:tc>
                  <a:txBody>
                    <a:bodyPr/>
                    <a:lstStyle/>
                    <a:p>
                      <a:pPr algn="just">
                        <a:lnSpc>
                          <a:spcPct val="107000"/>
                        </a:lnSpc>
                        <a:spcAft>
                          <a:spcPts val="800"/>
                        </a:spcAft>
                      </a:pPr>
                      <a:r>
                        <a:rPr lang="nl-NL" sz="1200">
                          <a:effectLst/>
                        </a:rPr>
                        <a:t>Có</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44 (67,7)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21 (32,3)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3">
                  <a:txBody>
                    <a:bodyPr/>
                    <a:lstStyle/>
                    <a:p>
                      <a:pPr>
                        <a:lnSpc>
                          <a:spcPct val="107000"/>
                        </a:lnSpc>
                        <a:spcAft>
                          <a:spcPts val="800"/>
                        </a:spcAft>
                      </a:pPr>
                      <a:r>
                        <a:rPr lang="nl-NL" sz="1200">
                          <a:effectLst/>
                        </a:rPr>
                        <a:t>2,36 (0,79-6,9)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3">
                  <a:txBody>
                    <a:bodyPr/>
                    <a:lstStyle/>
                    <a:p>
                      <a:pPr algn="ctr">
                        <a:lnSpc>
                          <a:spcPct val="107000"/>
                        </a:lnSpc>
                        <a:spcAft>
                          <a:spcPts val="800"/>
                        </a:spcAft>
                      </a:pPr>
                      <a:r>
                        <a:rPr lang="nl-NL" sz="1200">
                          <a:effectLst/>
                        </a:rPr>
                        <a:t>0,116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extLst>
                  <a:ext uri="{0D108BD9-81ED-4DB2-BD59-A6C34878D82A}">
                    <a16:rowId xmlns:a16="http://schemas.microsoft.com/office/drawing/2014/main" val="1049510590"/>
                  </a:ext>
                </a:extLst>
              </a:tr>
              <a:tr h="234843">
                <a:tc>
                  <a:txBody>
                    <a:bodyPr/>
                    <a:lstStyle/>
                    <a:p>
                      <a:pPr algn="just">
                        <a:lnSpc>
                          <a:spcPct val="107000"/>
                        </a:lnSpc>
                        <a:spcAft>
                          <a:spcPts val="800"/>
                        </a:spcAft>
                      </a:pPr>
                      <a:r>
                        <a:rPr lang="nl-NL" sz="1200">
                          <a:effectLst/>
                        </a:rPr>
                        <a:t>Không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8 (47,1)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9 (52,9)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127246161"/>
                  </a:ext>
                </a:extLst>
              </a:tr>
              <a:tr h="234843">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52 (63,4)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dirty="0">
                          <a:effectLst/>
                        </a:rPr>
                        <a:t>30 (36,6)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03903031"/>
                  </a:ext>
                </a:extLst>
              </a:tr>
              <a:tr h="441460">
                <a:tc rowSpan="2">
                  <a:txBody>
                    <a:bodyPr/>
                    <a:lstStyle/>
                    <a:p>
                      <a:pPr algn="ctr">
                        <a:lnSpc>
                          <a:spcPct val="107000"/>
                        </a:lnSpc>
                        <a:spcAft>
                          <a:spcPts val="800"/>
                        </a:spcAft>
                      </a:pPr>
                      <a:r>
                        <a:rPr lang="nl-NL" sz="1200">
                          <a:effectLst/>
                        </a:rPr>
                        <a:t>Nhịp tim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gridSpan="2">
                  <a:txBody>
                    <a:bodyPr/>
                    <a:lstStyle/>
                    <a:p>
                      <a:pPr algn="ctr">
                        <a:lnSpc>
                          <a:spcPct val="107000"/>
                        </a:lnSpc>
                        <a:spcAft>
                          <a:spcPts val="800"/>
                        </a:spcAft>
                      </a:pPr>
                      <a:r>
                        <a:rPr lang="en-US" sz="1200">
                          <a:effectLst/>
                        </a:rPr>
                        <a:t>Hẹp động mạch vành ≥ 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hMerge="1">
                  <a:txBody>
                    <a:bodyPr/>
                    <a:lstStyle/>
                    <a:p>
                      <a:endParaRPr lang="en-US"/>
                    </a:p>
                  </a:txBody>
                  <a:tcPr/>
                </a:tc>
                <a:tc rowSpan="2">
                  <a:txBody>
                    <a:bodyPr/>
                    <a:lstStyle/>
                    <a:p>
                      <a:pPr algn="ctr">
                        <a:lnSpc>
                          <a:spcPct val="107000"/>
                        </a:lnSpc>
                        <a:spcAft>
                          <a:spcPts val="800"/>
                        </a:spcAft>
                      </a:pPr>
                      <a:r>
                        <a:rPr lang="nl-NL" sz="1200">
                          <a:effectLst/>
                        </a:rPr>
                        <a:t>OR (CI 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2">
                  <a:txBody>
                    <a:bodyPr/>
                    <a:lstStyle/>
                    <a:p>
                      <a:pPr algn="ctr">
                        <a:lnSpc>
                          <a:spcPct val="107000"/>
                        </a:lnSpc>
                        <a:spcAft>
                          <a:spcPts val="800"/>
                        </a:spcAft>
                      </a:pPr>
                      <a:r>
                        <a:rPr lang="nl-NL" sz="1200" dirty="0">
                          <a:effectLst/>
                        </a:rPr>
                        <a:t> </a:t>
                      </a:r>
                      <a:endParaRPr lang="en-US" sz="1100" dirty="0">
                        <a:effectLst/>
                      </a:endParaRPr>
                    </a:p>
                    <a:p>
                      <a:pPr algn="ctr">
                        <a:lnSpc>
                          <a:spcPct val="107000"/>
                        </a:lnSpc>
                        <a:spcAft>
                          <a:spcPts val="800"/>
                        </a:spcAft>
                      </a:pPr>
                      <a:r>
                        <a:rPr lang="nl-NL" sz="1200" dirty="0">
                          <a:effectLst/>
                        </a:rPr>
                        <a:t>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extLst>
                  <a:ext uri="{0D108BD9-81ED-4DB2-BD59-A6C34878D82A}">
                    <a16:rowId xmlns:a16="http://schemas.microsoft.com/office/drawing/2014/main" val="711606803"/>
                  </a:ext>
                </a:extLst>
              </a:tr>
              <a:tr h="441460">
                <a:tc vMerge="1">
                  <a:txBody>
                    <a:bodyPr/>
                    <a:lstStyle/>
                    <a:p>
                      <a:endParaRPr lang="en-US"/>
                    </a:p>
                  </a:txBody>
                  <a:tcPr/>
                </a:tc>
                <a:tc>
                  <a:txBody>
                    <a:bodyPr/>
                    <a:lstStyle/>
                    <a:p>
                      <a:pPr algn="ctr">
                        <a:lnSpc>
                          <a:spcPct val="107000"/>
                        </a:lnSpc>
                        <a:spcAft>
                          <a:spcPts val="800"/>
                        </a:spcAft>
                      </a:pPr>
                      <a:r>
                        <a:rPr lang="nl-NL" sz="1200" dirty="0">
                          <a:effectLst/>
                        </a:rPr>
                        <a:t>Có 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Không 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522652302"/>
                  </a:ext>
                </a:extLst>
              </a:tr>
              <a:tr h="234843">
                <a:tc>
                  <a:txBody>
                    <a:bodyPr/>
                    <a:lstStyle/>
                    <a:p>
                      <a:pPr algn="just">
                        <a:lnSpc>
                          <a:spcPct val="107000"/>
                        </a:lnSpc>
                        <a:spcAft>
                          <a:spcPts val="800"/>
                        </a:spcAft>
                      </a:pPr>
                      <a:r>
                        <a:rPr lang="en-US" sz="1200">
                          <a:effectLst/>
                        </a:rPr>
                        <a:t>&lt;70 lần/phút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49 (63,6)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28 (36,4)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3">
                  <a:txBody>
                    <a:bodyPr/>
                    <a:lstStyle/>
                    <a:p>
                      <a:pPr algn="ctr">
                        <a:lnSpc>
                          <a:spcPct val="107000"/>
                        </a:lnSpc>
                        <a:spcAft>
                          <a:spcPts val="800"/>
                        </a:spcAft>
                      </a:pPr>
                      <a:r>
                        <a:rPr lang="nl-NL" sz="1200">
                          <a:effectLst/>
                        </a:rPr>
                        <a:t>1,17 (0,18-7,41)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3">
                  <a:txBody>
                    <a:bodyPr/>
                    <a:lstStyle/>
                    <a:p>
                      <a:pPr>
                        <a:lnSpc>
                          <a:spcPct val="107000"/>
                        </a:lnSpc>
                        <a:spcAft>
                          <a:spcPts val="800"/>
                        </a:spcAft>
                      </a:pPr>
                      <a:r>
                        <a:rPr lang="vi-VN" sz="1200" dirty="0">
                          <a:effectLst/>
                        </a:rPr>
                        <a:t>      </a:t>
                      </a:r>
                      <a:r>
                        <a:rPr lang="nl-NL" sz="1200" dirty="0">
                          <a:effectLst/>
                        </a:rPr>
                        <a:t>1</a:t>
                      </a:r>
                      <a:r>
                        <a:rPr lang="nl-NL" sz="1200" baseline="300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extLst>
                  <a:ext uri="{0D108BD9-81ED-4DB2-BD59-A6C34878D82A}">
                    <a16:rowId xmlns:a16="http://schemas.microsoft.com/office/drawing/2014/main" val="370783238"/>
                  </a:ext>
                </a:extLst>
              </a:tr>
              <a:tr h="234843">
                <a:tc>
                  <a:txBody>
                    <a:bodyPr/>
                    <a:lstStyle/>
                    <a:p>
                      <a:pPr algn="just">
                        <a:lnSpc>
                          <a:spcPct val="107000"/>
                        </a:lnSpc>
                        <a:spcAft>
                          <a:spcPts val="800"/>
                        </a:spcAft>
                      </a:pPr>
                      <a:r>
                        <a:rPr lang="en-US" sz="1200">
                          <a:effectLst/>
                        </a:rPr>
                        <a:t>≥70 lần/phút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3 (60)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2 (40)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426846252"/>
                  </a:ext>
                </a:extLst>
              </a:tr>
              <a:tr h="234843">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52 (63,4)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dirty="0">
                          <a:effectLst/>
                        </a:rPr>
                        <a:t>30 (36,6)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749989244"/>
                  </a:ext>
                </a:extLst>
              </a:tr>
              <a:tr h="441460">
                <a:tc rowSpan="2">
                  <a:txBody>
                    <a:bodyPr/>
                    <a:lstStyle/>
                    <a:p>
                      <a:pPr algn="ctr">
                        <a:lnSpc>
                          <a:spcPct val="107000"/>
                        </a:lnSpc>
                        <a:spcAft>
                          <a:spcPts val="800"/>
                        </a:spcAft>
                      </a:pPr>
                      <a:r>
                        <a:rPr lang="nl-NL" sz="1200">
                          <a:effectLst/>
                        </a:rPr>
                        <a:t>Tăng huyết áp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gridSpan="2">
                  <a:txBody>
                    <a:bodyPr/>
                    <a:lstStyle/>
                    <a:p>
                      <a:pPr algn="ctr">
                        <a:lnSpc>
                          <a:spcPct val="107000"/>
                        </a:lnSpc>
                        <a:spcAft>
                          <a:spcPts val="800"/>
                        </a:spcAft>
                      </a:pPr>
                      <a:r>
                        <a:rPr lang="en-US" sz="1200">
                          <a:effectLst/>
                        </a:rPr>
                        <a:t>Hẹp động mạch vành ≥ 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hMerge="1">
                  <a:txBody>
                    <a:bodyPr/>
                    <a:lstStyle/>
                    <a:p>
                      <a:endParaRPr lang="en-US"/>
                    </a:p>
                  </a:txBody>
                  <a:tcPr/>
                </a:tc>
                <a:tc rowSpan="2">
                  <a:txBody>
                    <a:bodyPr/>
                    <a:lstStyle/>
                    <a:p>
                      <a:pPr algn="ctr">
                        <a:lnSpc>
                          <a:spcPct val="107000"/>
                        </a:lnSpc>
                        <a:spcAft>
                          <a:spcPts val="800"/>
                        </a:spcAft>
                      </a:pPr>
                      <a:r>
                        <a:rPr lang="nl-NL" sz="1200" dirty="0">
                          <a:effectLst/>
                        </a:rPr>
                        <a:t>OR (CI 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2">
                  <a:txBody>
                    <a:bodyPr/>
                    <a:lstStyle/>
                    <a:p>
                      <a:pPr algn="ctr">
                        <a:lnSpc>
                          <a:spcPct val="107000"/>
                        </a:lnSpc>
                        <a:spcAft>
                          <a:spcPts val="800"/>
                        </a:spcAft>
                      </a:pPr>
                      <a:r>
                        <a:rPr lang="nl-NL" sz="1200" dirty="0">
                          <a:effectLst/>
                        </a:rPr>
                        <a:t> </a:t>
                      </a:r>
                      <a:endParaRPr lang="en-US" sz="1100" dirty="0">
                        <a:effectLst/>
                      </a:endParaRPr>
                    </a:p>
                    <a:p>
                      <a:pPr algn="ctr">
                        <a:lnSpc>
                          <a:spcPct val="107000"/>
                        </a:lnSpc>
                        <a:spcAft>
                          <a:spcPts val="800"/>
                        </a:spcAft>
                      </a:pPr>
                      <a:r>
                        <a:rPr lang="nl-NL" sz="1200" dirty="0">
                          <a:effectLst/>
                        </a:rPr>
                        <a:t>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extLst>
                  <a:ext uri="{0D108BD9-81ED-4DB2-BD59-A6C34878D82A}">
                    <a16:rowId xmlns:a16="http://schemas.microsoft.com/office/drawing/2014/main" val="686690765"/>
                  </a:ext>
                </a:extLst>
              </a:tr>
              <a:tr h="441460">
                <a:tc vMerge="1">
                  <a:txBody>
                    <a:bodyPr/>
                    <a:lstStyle/>
                    <a:p>
                      <a:endParaRPr lang="en-US"/>
                    </a:p>
                  </a:txBody>
                  <a:tcPr/>
                </a:tc>
                <a:tc>
                  <a:txBody>
                    <a:bodyPr/>
                    <a:lstStyle/>
                    <a:p>
                      <a:pPr algn="ctr">
                        <a:lnSpc>
                          <a:spcPct val="107000"/>
                        </a:lnSpc>
                        <a:spcAft>
                          <a:spcPts val="800"/>
                        </a:spcAft>
                      </a:pPr>
                      <a:r>
                        <a:rPr lang="nl-NL" sz="1200">
                          <a:effectLst/>
                        </a:rPr>
                        <a:t>Có 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Không 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598982831"/>
                  </a:ext>
                </a:extLst>
              </a:tr>
              <a:tr h="234843">
                <a:tc>
                  <a:txBody>
                    <a:bodyPr/>
                    <a:lstStyle/>
                    <a:p>
                      <a:pPr algn="just">
                        <a:lnSpc>
                          <a:spcPct val="107000"/>
                        </a:lnSpc>
                        <a:spcAft>
                          <a:spcPts val="800"/>
                        </a:spcAft>
                      </a:pPr>
                      <a:r>
                        <a:rPr lang="nl-NL" sz="1200">
                          <a:effectLst/>
                        </a:rPr>
                        <a:t>Có</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34 (58,6)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24 (41,4)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3">
                  <a:txBody>
                    <a:bodyPr/>
                    <a:lstStyle/>
                    <a:p>
                      <a:pPr algn="ctr">
                        <a:lnSpc>
                          <a:spcPct val="107000"/>
                        </a:lnSpc>
                        <a:spcAft>
                          <a:spcPts val="800"/>
                        </a:spcAft>
                      </a:pPr>
                      <a:r>
                        <a:rPr lang="nl-NL" sz="1200">
                          <a:effectLst/>
                        </a:rPr>
                        <a:t>0,47 (0,16-1,37)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rowSpan="3">
                  <a:txBody>
                    <a:bodyPr/>
                    <a:lstStyle/>
                    <a:p>
                      <a:pPr algn="ctr">
                        <a:lnSpc>
                          <a:spcPct val="107000"/>
                        </a:lnSpc>
                        <a:spcAft>
                          <a:spcPts val="800"/>
                        </a:spcAft>
                      </a:pPr>
                      <a:r>
                        <a:rPr lang="nl-NL" sz="1200">
                          <a:effectLst/>
                        </a:rPr>
                        <a:t>0,161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extLst>
                  <a:ext uri="{0D108BD9-81ED-4DB2-BD59-A6C34878D82A}">
                    <a16:rowId xmlns:a16="http://schemas.microsoft.com/office/drawing/2014/main" val="2685514994"/>
                  </a:ext>
                </a:extLst>
              </a:tr>
              <a:tr h="234843">
                <a:tc>
                  <a:txBody>
                    <a:bodyPr/>
                    <a:lstStyle/>
                    <a:p>
                      <a:pPr algn="just">
                        <a:lnSpc>
                          <a:spcPct val="107000"/>
                        </a:lnSpc>
                        <a:spcAft>
                          <a:spcPts val="800"/>
                        </a:spcAft>
                      </a:pPr>
                      <a:r>
                        <a:rPr lang="nl-NL" sz="1200">
                          <a:effectLst/>
                        </a:rPr>
                        <a:t>Không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18 (75)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a:effectLst/>
                        </a:rPr>
                        <a:t>6 (25)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57672924"/>
                  </a:ext>
                </a:extLst>
              </a:tr>
              <a:tr h="234843">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tc>
                <a:tc>
                  <a:txBody>
                    <a:bodyPr/>
                    <a:lstStyle/>
                    <a:p>
                      <a:pPr algn="ctr">
                        <a:lnSpc>
                          <a:spcPct val="107000"/>
                        </a:lnSpc>
                        <a:spcAft>
                          <a:spcPts val="800"/>
                        </a:spcAft>
                      </a:pPr>
                      <a:r>
                        <a:rPr lang="nl-NL" sz="1200">
                          <a:effectLst/>
                        </a:rPr>
                        <a:t>52 (63,4)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a:txBody>
                    <a:bodyPr/>
                    <a:lstStyle/>
                    <a:p>
                      <a:pPr algn="ctr">
                        <a:lnSpc>
                          <a:spcPct val="107000"/>
                        </a:lnSpc>
                        <a:spcAft>
                          <a:spcPts val="800"/>
                        </a:spcAft>
                      </a:pPr>
                      <a:r>
                        <a:rPr lang="nl-NL" sz="1200" dirty="0">
                          <a:effectLst/>
                        </a:rPr>
                        <a:t>30 (36,6)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9224" marR="69224"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276308117"/>
                  </a:ext>
                </a:extLst>
              </a:tr>
            </a:tbl>
          </a:graphicData>
        </a:graphic>
      </p:graphicFrame>
      <p:sp>
        <p:nvSpPr>
          <p:cNvPr id="7" name="TextBox 6">
            <a:extLst>
              <a:ext uri="{FF2B5EF4-FFF2-40B4-BE49-F238E27FC236}">
                <a16:creationId xmlns:a16="http://schemas.microsoft.com/office/drawing/2014/main" id="{4C5FAB64-204D-C63F-E21B-4849F73797A9}"/>
              </a:ext>
            </a:extLst>
          </p:cNvPr>
          <p:cNvSpPr txBox="1"/>
          <p:nvPr/>
        </p:nvSpPr>
        <p:spPr>
          <a:xfrm>
            <a:off x="228600" y="3664458"/>
            <a:ext cx="2736542" cy="2031325"/>
          </a:xfrm>
          <a:prstGeom prst="rect">
            <a:avLst/>
          </a:prstGeom>
          <a:noFill/>
        </p:spPr>
        <p:txBody>
          <a:bodyPr wrap="square">
            <a:spAutoFit/>
          </a:bodyPr>
          <a:lstStyle/>
          <a:p>
            <a:r>
              <a:rPr lang="vi-VN" sz="1800" dirty="0">
                <a:effectLst/>
                <a:latin typeface="Times New Roman" panose="02020603050405020304" pitchFamily="18" charset="0"/>
                <a:ea typeface="Calibri" panose="020F0502020204030204" pitchFamily="34" charset="0"/>
              </a:rPr>
              <a:t>   Nguyễn Minh Nguyệt          ( 2021) thì thấy mức độ hẹp mạch vành có liên quan với lâm sàng vàng YTNC phối hợp như THA + ĐTĐ và ĐTĐ + Hút thuốc lá khi</a:t>
            </a:r>
          </a:p>
          <a:p>
            <a:r>
              <a:rPr lang="vi-VN" sz="1800" dirty="0">
                <a:effectLst/>
                <a:latin typeface="Times New Roman" panose="02020603050405020304" pitchFamily="18" charset="0"/>
                <a:ea typeface="Calibri" panose="020F0502020204030204" pitchFamily="34" charset="0"/>
              </a:rPr>
              <a:t> p&lt; 0,005</a:t>
            </a:r>
            <a:endParaRPr lang="en-US" dirty="0"/>
          </a:p>
        </p:txBody>
      </p:sp>
    </p:spTree>
    <p:extLst>
      <p:ext uri="{BB962C8B-B14F-4D97-AF65-F5344CB8AC3E}">
        <p14:creationId xmlns:p14="http://schemas.microsoft.com/office/powerpoint/2010/main" val="27386588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48ED5-EC3C-A92F-93FC-B456EDCE5D1E}"/>
              </a:ext>
            </a:extLst>
          </p:cNvPr>
          <p:cNvSpPr>
            <a:spLocks noGrp="1"/>
          </p:cNvSpPr>
          <p:nvPr>
            <p:ph type="title"/>
          </p:nvPr>
        </p:nvSpPr>
        <p:spPr>
          <a:xfrm>
            <a:off x="677334" y="609600"/>
            <a:ext cx="8903988" cy="1320800"/>
          </a:xfrm>
        </p:spPr>
        <p:txBody>
          <a:bodyPr>
            <a:normAutofit fontScale="90000"/>
          </a:bodyPr>
          <a:lstStyle/>
          <a:p>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III</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BÀN LUẬN</a:t>
            </a:r>
            <a:br>
              <a:rPr lang="vi-VN" sz="27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b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a:t>
            </a:r>
            <a:r>
              <a:rPr lang="vi-VN"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Giá</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trị</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mức</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hẹp</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bằng</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chụp</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cắt</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lớp</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vi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tính</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sz="3200" dirty="0">
              <a:solidFill>
                <a:schemeClr val="tx1"/>
              </a:solidFill>
            </a:endParaRPr>
          </a:p>
        </p:txBody>
      </p:sp>
      <p:graphicFrame>
        <p:nvGraphicFramePr>
          <p:cNvPr id="4" name="Content Placeholder 3">
            <a:extLst>
              <a:ext uri="{FF2B5EF4-FFF2-40B4-BE49-F238E27FC236}">
                <a16:creationId xmlns:a16="http://schemas.microsoft.com/office/drawing/2014/main" id="{B6376E22-C6AC-0DF6-CBAA-264CE6CBB7BA}"/>
              </a:ext>
            </a:extLst>
          </p:cNvPr>
          <p:cNvGraphicFramePr>
            <a:graphicFrameLocks noGrp="1"/>
          </p:cNvGraphicFramePr>
          <p:nvPr>
            <p:ph idx="1"/>
            <p:extLst>
              <p:ext uri="{D42A27DB-BD31-4B8C-83A1-F6EECF244321}">
                <p14:modId xmlns:p14="http://schemas.microsoft.com/office/powerpoint/2010/main" val="3955967963"/>
              </p:ext>
            </p:extLst>
          </p:nvPr>
        </p:nvGraphicFramePr>
        <p:xfrm>
          <a:off x="1152940" y="1639957"/>
          <a:ext cx="8279296" cy="4282478"/>
        </p:xfrm>
        <a:graphic>
          <a:graphicData uri="http://schemas.openxmlformats.org/drawingml/2006/table">
            <a:tbl>
              <a:tblPr firstRow="1" firstCol="1" bandRow="1">
                <a:tableStyleId>{5C22544A-7EE6-4342-B048-85BDC9FD1C3A}</a:tableStyleId>
              </a:tblPr>
              <a:tblGrid>
                <a:gridCol w="1425757">
                  <a:extLst>
                    <a:ext uri="{9D8B030D-6E8A-4147-A177-3AD203B41FA5}">
                      <a16:colId xmlns:a16="http://schemas.microsoft.com/office/drawing/2014/main" val="3286885036"/>
                    </a:ext>
                  </a:extLst>
                </a:gridCol>
                <a:gridCol w="1402850">
                  <a:extLst>
                    <a:ext uri="{9D8B030D-6E8A-4147-A177-3AD203B41FA5}">
                      <a16:colId xmlns:a16="http://schemas.microsoft.com/office/drawing/2014/main" val="4206717878"/>
                    </a:ext>
                  </a:extLst>
                </a:gridCol>
                <a:gridCol w="1402850">
                  <a:extLst>
                    <a:ext uri="{9D8B030D-6E8A-4147-A177-3AD203B41FA5}">
                      <a16:colId xmlns:a16="http://schemas.microsoft.com/office/drawing/2014/main" val="1216262468"/>
                    </a:ext>
                  </a:extLst>
                </a:gridCol>
                <a:gridCol w="1023502">
                  <a:extLst>
                    <a:ext uri="{9D8B030D-6E8A-4147-A177-3AD203B41FA5}">
                      <a16:colId xmlns:a16="http://schemas.microsoft.com/office/drawing/2014/main" val="1553052007"/>
                    </a:ext>
                  </a:extLst>
                </a:gridCol>
                <a:gridCol w="1019838">
                  <a:extLst>
                    <a:ext uri="{9D8B030D-6E8A-4147-A177-3AD203B41FA5}">
                      <a16:colId xmlns:a16="http://schemas.microsoft.com/office/drawing/2014/main" val="4048091932"/>
                    </a:ext>
                  </a:extLst>
                </a:gridCol>
                <a:gridCol w="908049">
                  <a:extLst>
                    <a:ext uri="{9D8B030D-6E8A-4147-A177-3AD203B41FA5}">
                      <a16:colId xmlns:a16="http://schemas.microsoft.com/office/drawing/2014/main" val="4088085417"/>
                    </a:ext>
                  </a:extLst>
                </a:gridCol>
                <a:gridCol w="1002470">
                  <a:extLst>
                    <a:ext uri="{9D8B030D-6E8A-4147-A177-3AD203B41FA5}">
                      <a16:colId xmlns:a16="http://schemas.microsoft.com/office/drawing/2014/main" val="742325872"/>
                    </a:ext>
                  </a:extLst>
                </a:gridCol>
                <a:gridCol w="93980">
                  <a:extLst>
                    <a:ext uri="{9D8B030D-6E8A-4147-A177-3AD203B41FA5}">
                      <a16:colId xmlns:a16="http://schemas.microsoft.com/office/drawing/2014/main" val="3066899726"/>
                    </a:ext>
                  </a:extLst>
                </a:gridCol>
              </a:tblGrid>
              <a:tr h="631628">
                <a:tc rowSpan="2">
                  <a:txBody>
                    <a:bodyPr/>
                    <a:lstStyle/>
                    <a:p>
                      <a:pPr algn="ctr">
                        <a:lnSpc>
                          <a:spcPct val="107000"/>
                        </a:lnSpc>
                        <a:spcAft>
                          <a:spcPts val="800"/>
                        </a:spcAft>
                      </a:pPr>
                      <a:r>
                        <a:rPr lang="nl-NL" sz="1200" dirty="0">
                          <a:effectLst/>
                        </a:rPr>
                        <a:t>Cắt lớp </a:t>
                      </a:r>
                      <a:endParaRPr lang="en-US" sz="1100" dirty="0">
                        <a:effectLst/>
                      </a:endParaRPr>
                    </a:p>
                    <a:p>
                      <a:pPr algn="ctr">
                        <a:lnSpc>
                          <a:spcPct val="107000"/>
                        </a:lnSpc>
                        <a:spcAft>
                          <a:spcPts val="800"/>
                        </a:spcAft>
                      </a:pPr>
                      <a:r>
                        <a:rPr lang="nl-NL" sz="1200" dirty="0">
                          <a:effectLst/>
                        </a:rPr>
                        <a:t>vi tính</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800"/>
                        </a:spcAft>
                      </a:pPr>
                      <a:r>
                        <a:rPr lang="nl-NL" sz="1200" dirty="0">
                          <a:effectLst/>
                        </a:rPr>
                        <a:t>Chụp mạch vành </a:t>
                      </a:r>
                      <a:endParaRPr lang="en-US" sz="1100" dirty="0">
                        <a:effectLst/>
                      </a:endParaRPr>
                    </a:p>
                    <a:p>
                      <a:pPr algn="ctr">
                        <a:lnSpc>
                          <a:spcPct val="107000"/>
                        </a:lnSpc>
                        <a:spcAft>
                          <a:spcPts val="800"/>
                        </a:spcAft>
                      </a:pPr>
                      <a:r>
                        <a:rPr lang="nl-NL" sz="1200" dirty="0">
                          <a:effectLst/>
                        </a:rPr>
                        <a:t>xâm lấn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tx2"/>
                    </a:solidFill>
                  </a:tcPr>
                </a:tc>
                <a:tc hMerge="1">
                  <a:txBody>
                    <a:bodyPr/>
                    <a:lstStyle/>
                    <a:p>
                      <a:endParaRPr lang="en-US"/>
                    </a:p>
                  </a:txBody>
                  <a:tcPr/>
                </a:tc>
                <a:tc rowSpan="2">
                  <a:txBody>
                    <a:bodyPr/>
                    <a:lstStyle/>
                    <a:p>
                      <a:pPr algn="ctr">
                        <a:lnSpc>
                          <a:spcPct val="107000"/>
                        </a:lnSpc>
                        <a:spcAft>
                          <a:spcPts val="800"/>
                        </a:spcAft>
                      </a:pPr>
                      <a:r>
                        <a:rPr lang="nl-NL" sz="1200" dirty="0">
                          <a:effectLst/>
                        </a:rPr>
                        <a:t>Độ nhạy</a:t>
                      </a:r>
                      <a:endParaRPr lang="en-US" sz="1100" dirty="0">
                        <a:effectLst/>
                      </a:endParaRPr>
                    </a:p>
                    <a:p>
                      <a:pPr algn="ctr">
                        <a:lnSpc>
                          <a:spcPct val="107000"/>
                        </a:lnSpc>
                        <a:spcAft>
                          <a:spcPts val="800"/>
                        </a:spcAft>
                      </a:pPr>
                      <a:r>
                        <a:rPr lang="nl-NL" sz="1200" dirty="0">
                          <a:effectLst/>
                        </a:rPr>
                        <a:t>Sn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5">
                        <a:lumMod val="60000"/>
                        <a:lumOff val="40000"/>
                      </a:schemeClr>
                    </a:solidFill>
                  </a:tcPr>
                </a:tc>
                <a:tc rowSpan="2">
                  <a:txBody>
                    <a:bodyPr/>
                    <a:lstStyle/>
                    <a:p>
                      <a:pPr algn="ctr">
                        <a:lnSpc>
                          <a:spcPct val="107000"/>
                        </a:lnSpc>
                        <a:spcAft>
                          <a:spcPts val="800"/>
                        </a:spcAft>
                      </a:pPr>
                      <a:r>
                        <a:rPr lang="nl-NL" sz="1200" dirty="0">
                          <a:effectLst/>
                        </a:rPr>
                        <a:t>Độ đặc hiệu</a:t>
                      </a:r>
                      <a:endParaRPr lang="en-US" sz="1100" dirty="0">
                        <a:effectLst/>
                      </a:endParaRPr>
                    </a:p>
                    <a:p>
                      <a:pPr algn="ctr">
                        <a:lnSpc>
                          <a:spcPct val="107000"/>
                        </a:lnSpc>
                        <a:spcAft>
                          <a:spcPts val="800"/>
                        </a:spcAft>
                      </a:pPr>
                      <a:r>
                        <a:rPr lang="nl-NL" sz="1200" dirty="0">
                          <a:effectLst/>
                        </a:rPr>
                        <a:t>Sp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5">
                        <a:lumMod val="60000"/>
                        <a:lumOff val="40000"/>
                      </a:schemeClr>
                    </a:solidFill>
                  </a:tcPr>
                </a:tc>
                <a:tc rowSpan="2">
                  <a:txBody>
                    <a:bodyPr/>
                    <a:lstStyle/>
                    <a:p>
                      <a:pPr algn="ctr">
                        <a:lnSpc>
                          <a:spcPct val="107000"/>
                        </a:lnSpc>
                        <a:spcAft>
                          <a:spcPts val="800"/>
                        </a:spcAft>
                      </a:pPr>
                      <a:endParaRPr lang="vi-VN" sz="1200" dirty="0">
                        <a:effectLst/>
                      </a:endParaRPr>
                    </a:p>
                    <a:p>
                      <a:pPr algn="ctr">
                        <a:lnSpc>
                          <a:spcPct val="107000"/>
                        </a:lnSpc>
                        <a:spcAft>
                          <a:spcPts val="800"/>
                        </a:spcAft>
                      </a:pPr>
                      <a:r>
                        <a:rPr lang="nl-NL" sz="1200" dirty="0">
                          <a:effectLst/>
                        </a:rPr>
                        <a:t>Giá trị tiên đoán dương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60000"/>
                        <a:lumOff val="40000"/>
                      </a:schemeClr>
                    </a:solidFill>
                  </a:tcPr>
                </a:tc>
                <a:tc rowSpan="2">
                  <a:txBody>
                    <a:bodyPr/>
                    <a:lstStyle/>
                    <a:p>
                      <a:pPr algn="ctr">
                        <a:lnSpc>
                          <a:spcPct val="107000"/>
                        </a:lnSpc>
                        <a:spcAft>
                          <a:spcPts val="800"/>
                        </a:spcAft>
                      </a:pPr>
                      <a:endParaRPr lang="vi-VN" sz="1200" dirty="0">
                        <a:effectLst/>
                      </a:endParaRPr>
                    </a:p>
                    <a:p>
                      <a:pPr algn="ctr">
                        <a:lnSpc>
                          <a:spcPct val="107000"/>
                        </a:lnSpc>
                        <a:spcAft>
                          <a:spcPts val="800"/>
                        </a:spcAft>
                      </a:pPr>
                      <a:r>
                        <a:rPr lang="nl-NL" sz="1200" dirty="0">
                          <a:effectLst/>
                        </a:rPr>
                        <a:t>Giá trị tiên đoán âm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60000"/>
                        <a:lumOff val="40000"/>
                      </a:schemeClr>
                    </a:solidFill>
                  </a:tcPr>
                </a:tc>
                <a:tc>
                  <a:txBody>
                    <a:bodyPr/>
                    <a:lstStyle/>
                    <a:p>
                      <a:pPr>
                        <a:lnSpc>
                          <a:spcPct val="107000"/>
                        </a:lnSpc>
                        <a:spcAft>
                          <a:spcPts val="800"/>
                        </a:spcAft>
                      </a:pPr>
                      <a:r>
                        <a:rPr lang="en-US" sz="11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accent5">
                        <a:lumMod val="60000"/>
                        <a:lumOff val="40000"/>
                      </a:schemeClr>
                    </a:solidFill>
                  </a:tcPr>
                </a:tc>
                <a:extLst>
                  <a:ext uri="{0D108BD9-81ED-4DB2-BD59-A6C34878D82A}">
                    <a16:rowId xmlns:a16="http://schemas.microsoft.com/office/drawing/2014/main" val="2962570743"/>
                  </a:ext>
                </a:extLst>
              </a:tr>
              <a:tr h="491493">
                <a:tc vMerge="1">
                  <a:txBody>
                    <a:bodyPr/>
                    <a:lstStyle/>
                    <a:p>
                      <a:endParaRPr lang="en-US"/>
                    </a:p>
                  </a:txBody>
                  <a:tcPr/>
                </a:tc>
                <a:tc>
                  <a:txBody>
                    <a:bodyPr/>
                    <a:lstStyle/>
                    <a:p>
                      <a:pPr algn="ctr">
                        <a:lnSpc>
                          <a:spcPct val="107000"/>
                        </a:lnSpc>
                        <a:spcAft>
                          <a:spcPts val="800"/>
                        </a:spcAft>
                      </a:pPr>
                      <a:endParaRPr lang="vi-VN" sz="1200" dirty="0">
                        <a:effectLst/>
                      </a:endParaRPr>
                    </a:p>
                    <a:p>
                      <a:pPr algn="ctr">
                        <a:lnSpc>
                          <a:spcPct val="107000"/>
                        </a:lnSpc>
                        <a:spcAft>
                          <a:spcPts val="800"/>
                        </a:spcAft>
                      </a:pPr>
                      <a:r>
                        <a:rPr lang="nl-NL" sz="1200" dirty="0">
                          <a:effectLst/>
                        </a:rPr>
                        <a:t>Hẹp ≥50%</a:t>
                      </a:r>
                      <a:endParaRPr lang="en-US" sz="1100" dirty="0">
                        <a:effectLst/>
                      </a:endParaRPr>
                    </a:p>
                    <a:p>
                      <a:pPr algn="ctr">
                        <a:lnSpc>
                          <a:spcPct val="107000"/>
                        </a:lnSpc>
                        <a:spcAft>
                          <a:spcPts val="800"/>
                        </a:spcAft>
                      </a:pPr>
                      <a:r>
                        <a:rPr lang="nl-NL"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Không hẹp ≥50%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7000"/>
                        </a:lnSpc>
                        <a:spcAft>
                          <a:spcPts val="80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accent5">
                        <a:lumMod val="60000"/>
                        <a:lumOff val="40000"/>
                      </a:schemeClr>
                    </a:solidFill>
                  </a:tcPr>
                </a:tc>
                <a:extLst>
                  <a:ext uri="{0D108BD9-81ED-4DB2-BD59-A6C34878D82A}">
                    <a16:rowId xmlns:a16="http://schemas.microsoft.com/office/drawing/2014/main" val="3012477689"/>
                  </a:ext>
                </a:extLst>
              </a:tr>
              <a:tr h="243023">
                <a:tc>
                  <a:txBody>
                    <a:bodyPr/>
                    <a:lstStyle/>
                    <a:p>
                      <a:pPr algn="just">
                        <a:lnSpc>
                          <a:spcPct val="107000"/>
                        </a:lnSpc>
                        <a:spcAft>
                          <a:spcPts val="800"/>
                        </a:spcAft>
                      </a:pPr>
                      <a:r>
                        <a:rPr lang="nl-NL" sz="1200">
                          <a:effectLst/>
                        </a:rPr>
                        <a:t>Hẹp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a:txBody>
                    <a:bodyPr/>
                    <a:lstStyle/>
                    <a:p>
                      <a:pPr algn="ctr">
                        <a:lnSpc>
                          <a:spcPct val="107000"/>
                        </a:lnSpc>
                        <a:spcAft>
                          <a:spcPts val="800"/>
                        </a:spcAft>
                      </a:pPr>
                      <a:r>
                        <a:rPr lang="nl-NL" sz="1200" dirty="0">
                          <a:effectLst/>
                        </a:rPr>
                        <a:t>96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a:txBody>
                    <a:bodyPr/>
                    <a:lstStyle/>
                    <a:p>
                      <a:pPr algn="ctr">
                        <a:lnSpc>
                          <a:spcPct val="107000"/>
                        </a:lnSpc>
                        <a:spcAft>
                          <a:spcPts val="800"/>
                        </a:spcAft>
                      </a:pPr>
                      <a:r>
                        <a:rPr lang="nl-NL" sz="1200">
                          <a:effectLst/>
                        </a:rPr>
                        <a:t>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a:txBody>
                    <a:bodyPr/>
                    <a:lstStyle/>
                    <a:p>
                      <a:pPr algn="ctr">
                        <a:lnSpc>
                          <a:spcPct val="107000"/>
                        </a:lnSpc>
                        <a:spcAft>
                          <a:spcPts val="800"/>
                        </a:spcAft>
                      </a:pPr>
                      <a:r>
                        <a:rPr lang="nl-NL" sz="1200" dirty="0">
                          <a:effectLst/>
                        </a:rPr>
                        <a:t>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a:txBody>
                    <a:bodyPr/>
                    <a:lstStyle/>
                    <a:p>
                      <a:pPr algn="ctr">
                        <a:lnSpc>
                          <a:spcPct val="107000"/>
                        </a:lnSpc>
                        <a:spcAft>
                          <a:spcPts val="800"/>
                        </a:spcAft>
                      </a:pPr>
                      <a:r>
                        <a:rPr lang="nl-NL" sz="1200" dirty="0">
                          <a:effectLst/>
                        </a:rPr>
                        <a:t>89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US" sz="11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181093803"/>
                  </a:ext>
                </a:extLst>
              </a:tr>
              <a:tr h="243023">
                <a:tc>
                  <a:txBody>
                    <a:bodyPr/>
                    <a:lstStyle/>
                    <a:p>
                      <a:pPr algn="just">
                        <a:lnSpc>
                          <a:spcPct val="107000"/>
                        </a:lnSpc>
                        <a:spcAft>
                          <a:spcPts val="800"/>
                        </a:spcAft>
                      </a:pPr>
                      <a:r>
                        <a:rPr lang="nl-NL" sz="1200">
                          <a:effectLst/>
                        </a:rPr>
                        <a:t>Không hẹp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7000"/>
                        </a:lnSpc>
                        <a:spcAft>
                          <a:spcPts val="800"/>
                        </a:spcAft>
                      </a:pPr>
                      <a:r>
                        <a:rPr lang="en-US" sz="11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00195716"/>
                  </a:ext>
                </a:extLst>
              </a:tr>
              <a:tr h="243023">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7000"/>
                        </a:lnSpc>
                        <a:spcAft>
                          <a:spcPts val="800"/>
                        </a:spcAft>
                      </a:pPr>
                      <a:r>
                        <a:rPr lang="en-US" sz="11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587783346"/>
                  </a:ext>
                </a:extLst>
              </a:tr>
              <a:tr h="631628">
                <a:tc rowSpan="2">
                  <a:txBody>
                    <a:bodyPr/>
                    <a:lstStyle/>
                    <a:p>
                      <a:pPr algn="ctr">
                        <a:lnSpc>
                          <a:spcPct val="107000"/>
                        </a:lnSpc>
                        <a:spcAft>
                          <a:spcPts val="800"/>
                        </a:spcAft>
                      </a:pPr>
                      <a:r>
                        <a:rPr lang="nl-NL" sz="1200">
                          <a:effectLst/>
                        </a:rPr>
                        <a:t>Cắt lớp </a:t>
                      </a:r>
                      <a:endParaRPr lang="en-US" sz="1100">
                        <a:effectLst/>
                      </a:endParaRPr>
                    </a:p>
                    <a:p>
                      <a:pPr algn="ctr">
                        <a:lnSpc>
                          <a:spcPct val="107000"/>
                        </a:lnSpc>
                        <a:spcAft>
                          <a:spcPts val="800"/>
                        </a:spcAft>
                      </a:pPr>
                      <a:r>
                        <a:rPr lang="nl-NL" sz="1200">
                          <a:effectLst/>
                        </a:rPr>
                        <a:t>vi tính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800"/>
                        </a:spcAft>
                      </a:pPr>
                      <a:r>
                        <a:rPr lang="nl-NL" sz="1200" dirty="0">
                          <a:solidFill>
                            <a:schemeClr val="bg1"/>
                          </a:solidFill>
                          <a:effectLst/>
                        </a:rPr>
                        <a:t>Chụp mạch vành </a:t>
                      </a:r>
                      <a:endParaRPr lang="en-US" sz="1100" dirty="0">
                        <a:solidFill>
                          <a:schemeClr val="bg1"/>
                        </a:solidFill>
                        <a:effectLst/>
                      </a:endParaRPr>
                    </a:p>
                    <a:p>
                      <a:pPr algn="ctr">
                        <a:lnSpc>
                          <a:spcPct val="107000"/>
                        </a:lnSpc>
                        <a:spcAft>
                          <a:spcPts val="800"/>
                        </a:spcAft>
                      </a:pPr>
                      <a:r>
                        <a:rPr lang="nl-NL" sz="1200" dirty="0">
                          <a:solidFill>
                            <a:schemeClr val="bg1"/>
                          </a:solidFill>
                          <a:effectLst/>
                        </a:rPr>
                        <a:t>xâm lấn</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tx2"/>
                    </a:solidFill>
                  </a:tcPr>
                </a:tc>
                <a:tc hMerge="1">
                  <a:txBody>
                    <a:bodyPr/>
                    <a:lstStyle/>
                    <a:p>
                      <a:endParaRPr lang="en-US"/>
                    </a:p>
                  </a:txBody>
                  <a:tcPr/>
                </a:tc>
                <a:tc rowSpan="2">
                  <a:txBody>
                    <a:bodyPr/>
                    <a:lstStyle/>
                    <a:p>
                      <a:pPr algn="ctr">
                        <a:lnSpc>
                          <a:spcPct val="107000"/>
                        </a:lnSpc>
                        <a:spcAft>
                          <a:spcPts val="800"/>
                        </a:spcAft>
                      </a:pPr>
                      <a:r>
                        <a:rPr lang="nl-NL" sz="1200" dirty="0">
                          <a:effectLst/>
                        </a:rPr>
                        <a:t>Độ nhạy</a:t>
                      </a:r>
                      <a:endParaRPr lang="en-US" sz="1100" dirty="0">
                        <a:effectLst/>
                      </a:endParaRPr>
                    </a:p>
                    <a:p>
                      <a:pPr algn="ctr">
                        <a:lnSpc>
                          <a:spcPct val="107000"/>
                        </a:lnSpc>
                        <a:spcAft>
                          <a:spcPts val="800"/>
                        </a:spcAft>
                      </a:pPr>
                      <a:r>
                        <a:rPr lang="nl-NL" sz="1200" dirty="0">
                          <a:effectLst/>
                        </a:rPr>
                        <a:t>Sn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5">
                        <a:lumMod val="40000"/>
                        <a:lumOff val="60000"/>
                      </a:schemeClr>
                    </a:solidFill>
                  </a:tcPr>
                </a:tc>
                <a:tc rowSpan="2">
                  <a:txBody>
                    <a:bodyPr/>
                    <a:lstStyle/>
                    <a:p>
                      <a:pPr algn="ctr">
                        <a:lnSpc>
                          <a:spcPct val="107000"/>
                        </a:lnSpc>
                        <a:spcAft>
                          <a:spcPts val="800"/>
                        </a:spcAft>
                      </a:pPr>
                      <a:r>
                        <a:rPr lang="nl-NL" sz="1200" dirty="0">
                          <a:effectLst/>
                        </a:rPr>
                        <a:t>Độ đặc hiệu</a:t>
                      </a:r>
                      <a:endParaRPr lang="en-US" sz="1100" dirty="0">
                        <a:effectLst/>
                      </a:endParaRPr>
                    </a:p>
                    <a:p>
                      <a:pPr algn="ctr">
                        <a:lnSpc>
                          <a:spcPct val="107000"/>
                        </a:lnSpc>
                        <a:spcAft>
                          <a:spcPts val="800"/>
                        </a:spcAft>
                      </a:pPr>
                      <a:r>
                        <a:rPr lang="nl-NL" sz="1200" dirty="0">
                          <a:effectLst/>
                        </a:rPr>
                        <a:t>Sp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5">
                        <a:lumMod val="40000"/>
                        <a:lumOff val="60000"/>
                      </a:schemeClr>
                    </a:solidFill>
                  </a:tcPr>
                </a:tc>
                <a:tc rowSpan="2">
                  <a:txBody>
                    <a:bodyPr/>
                    <a:lstStyle/>
                    <a:p>
                      <a:pPr algn="ctr">
                        <a:lnSpc>
                          <a:spcPct val="107000"/>
                        </a:lnSpc>
                        <a:spcAft>
                          <a:spcPts val="800"/>
                        </a:spcAft>
                      </a:pPr>
                      <a:endParaRPr lang="vi-VN" sz="1200" dirty="0">
                        <a:effectLst/>
                      </a:endParaRPr>
                    </a:p>
                    <a:p>
                      <a:pPr algn="ctr">
                        <a:lnSpc>
                          <a:spcPct val="107000"/>
                        </a:lnSpc>
                        <a:spcAft>
                          <a:spcPts val="800"/>
                        </a:spcAft>
                      </a:pPr>
                      <a:r>
                        <a:rPr lang="nl-NL" sz="1200" dirty="0">
                          <a:effectLst/>
                        </a:rPr>
                        <a:t>Giá trị tiên đoán dương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rowSpan="2" gridSpan="2">
                  <a:txBody>
                    <a:bodyPr/>
                    <a:lstStyle/>
                    <a:p>
                      <a:pPr algn="ctr">
                        <a:lnSpc>
                          <a:spcPct val="107000"/>
                        </a:lnSpc>
                        <a:spcAft>
                          <a:spcPts val="800"/>
                        </a:spcAft>
                      </a:pPr>
                      <a:endParaRPr lang="vi-VN" sz="1200" dirty="0">
                        <a:effectLst/>
                      </a:endParaRPr>
                    </a:p>
                    <a:p>
                      <a:pPr algn="ctr">
                        <a:lnSpc>
                          <a:spcPct val="107000"/>
                        </a:lnSpc>
                        <a:spcAft>
                          <a:spcPts val="800"/>
                        </a:spcAft>
                      </a:pPr>
                      <a:r>
                        <a:rPr lang="nl-NL" sz="1200" dirty="0">
                          <a:effectLst/>
                        </a:rPr>
                        <a:t>Giá trị tiên đoán âm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rowSpan="2" hMerge="1">
                  <a:txBody>
                    <a:bodyPr/>
                    <a:lstStyle/>
                    <a:p>
                      <a:endParaRPr lang="en-US"/>
                    </a:p>
                  </a:txBody>
                  <a:tcPr/>
                </a:tc>
                <a:extLst>
                  <a:ext uri="{0D108BD9-81ED-4DB2-BD59-A6C34878D82A}">
                    <a16:rowId xmlns:a16="http://schemas.microsoft.com/office/drawing/2014/main" val="607192949"/>
                  </a:ext>
                </a:extLst>
              </a:tr>
              <a:tr h="321789">
                <a:tc vMerge="1">
                  <a:txBody>
                    <a:bodyPr/>
                    <a:lstStyle/>
                    <a:p>
                      <a:endParaRPr lang="en-US"/>
                    </a:p>
                  </a:txBody>
                  <a:tcPr/>
                </a:tc>
                <a:tc>
                  <a:txBody>
                    <a:bodyPr/>
                    <a:lstStyle/>
                    <a:p>
                      <a:pPr algn="ctr">
                        <a:lnSpc>
                          <a:spcPct val="107000"/>
                        </a:lnSpc>
                        <a:spcAft>
                          <a:spcPts val="800"/>
                        </a:spcAft>
                      </a:pPr>
                      <a:endParaRPr lang="vi-VN" sz="1200" dirty="0">
                        <a:effectLst/>
                      </a:endParaRPr>
                    </a:p>
                    <a:p>
                      <a:pPr algn="ctr">
                        <a:lnSpc>
                          <a:spcPct val="107000"/>
                        </a:lnSpc>
                        <a:spcAft>
                          <a:spcPts val="800"/>
                        </a:spcAft>
                      </a:pPr>
                      <a:r>
                        <a:rPr lang="nl-NL" sz="1200" dirty="0">
                          <a:effectLst/>
                        </a:rPr>
                        <a:t>Hẹp 7</a:t>
                      </a:r>
                      <a:r>
                        <a:rPr lang="vi-VN" sz="1200" dirty="0">
                          <a:effectLst/>
                        </a:rPr>
                        <a:t>0</a:t>
                      </a:r>
                      <a:r>
                        <a:rPr lang="nl-NL" sz="1200" dirty="0">
                          <a:effectLst/>
                        </a:rPr>
                        <a:t>%</a:t>
                      </a:r>
                      <a:endParaRPr lang="en-US" sz="1100" dirty="0">
                        <a:effectLst/>
                      </a:endParaRPr>
                    </a:p>
                    <a:p>
                      <a:pPr algn="ctr">
                        <a:lnSpc>
                          <a:spcPct val="107000"/>
                        </a:lnSpc>
                        <a:spcAft>
                          <a:spcPts val="800"/>
                        </a:spcAft>
                      </a:pPr>
                      <a:r>
                        <a:rPr lang="nl-NL"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Không hẹp</a:t>
                      </a:r>
                      <a:r>
                        <a:rPr lang="vi-VN" sz="1200">
                          <a:effectLst/>
                        </a:rPr>
                        <a:t> ≥70%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144240749"/>
                  </a:ext>
                </a:extLst>
              </a:tr>
              <a:tr h="243023">
                <a:tc>
                  <a:txBody>
                    <a:bodyPr/>
                    <a:lstStyle/>
                    <a:p>
                      <a:pPr algn="just">
                        <a:lnSpc>
                          <a:spcPct val="107000"/>
                        </a:lnSpc>
                        <a:spcAft>
                          <a:spcPts val="800"/>
                        </a:spcAft>
                      </a:pPr>
                      <a:r>
                        <a:rPr lang="nl-NL" sz="1200">
                          <a:effectLst/>
                        </a:rPr>
                        <a:t>Hẹp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a:txBody>
                    <a:bodyPr/>
                    <a:lstStyle/>
                    <a:p>
                      <a:pPr algn="ctr">
                        <a:lnSpc>
                          <a:spcPct val="107000"/>
                        </a:lnSpc>
                        <a:spcAft>
                          <a:spcPts val="800"/>
                        </a:spcAft>
                      </a:pPr>
                      <a:r>
                        <a:rPr lang="nl-NL" sz="1200" dirty="0">
                          <a:effectLst/>
                        </a:rPr>
                        <a:t>96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a:txBody>
                    <a:bodyPr/>
                    <a:lstStyle/>
                    <a:p>
                      <a:pPr algn="ctr">
                        <a:lnSpc>
                          <a:spcPct val="107000"/>
                        </a:lnSpc>
                        <a:spcAft>
                          <a:spcPts val="800"/>
                        </a:spcAft>
                      </a:pPr>
                      <a:r>
                        <a:rPr lang="nl-NL" sz="1200">
                          <a:effectLst/>
                        </a:rPr>
                        <a:t>93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a:txBody>
                    <a:bodyPr/>
                    <a:lstStyle/>
                    <a:p>
                      <a:pPr algn="ctr">
                        <a:lnSpc>
                          <a:spcPct val="107000"/>
                        </a:lnSpc>
                        <a:spcAft>
                          <a:spcPts val="800"/>
                        </a:spcAft>
                      </a:pPr>
                      <a:r>
                        <a:rPr lang="nl-NL" sz="1200">
                          <a:effectLst/>
                        </a:rPr>
                        <a:t>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gridSpan="2">
                  <a:txBody>
                    <a:bodyPr/>
                    <a:lstStyle/>
                    <a:p>
                      <a:pPr algn="ctr">
                        <a:lnSpc>
                          <a:spcPct val="107000"/>
                        </a:lnSpc>
                        <a:spcAft>
                          <a:spcPts val="800"/>
                        </a:spcAft>
                      </a:pPr>
                      <a:r>
                        <a:rPr lang="nl-NL" sz="1200">
                          <a:effectLst/>
                        </a:rPr>
                        <a:t>93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en-US"/>
                    </a:p>
                  </a:txBody>
                  <a:tcPr/>
                </a:tc>
                <a:extLst>
                  <a:ext uri="{0D108BD9-81ED-4DB2-BD59-A6C34878D82A}">
                    <a16:rowId xmlns:a16="http://schemas.microsoft.com/office/drawing/2014/main" val="780595480"/>
                  </a:ext>
                </a:extLst>
              </a:tr>
              <a:tr h="243023">
                <a:tc>
                  <a:txBody>
                    <a:bodyPr/>
                    <a:lstStyle/>
                    <a:p>
                      <a:pPr algn="just">
                        <a:lnSpc>
                          <a:spcPct val="107000"/>
                        </a:lnSpc>
                        <a:spcAft>
                          <a:spcPts val="800"/>
                        </a:spcAft>
                      </a:pPr>
                      <a:r>
                        <a:rPr lang="nl-NL" sz="1200">
                          <a:effectLst/>
                        </a:rPr>
                        <a:t>Không hẹp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28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468817245"/>
                  </a:ext>
                </a:extLst>
              </a:tr>
              <a:tr h="243023">
                <a:tc>
                  <a:txBody>
                    <a:bodyPr/>
                    <a:lstStyle/>
                    <a:p>
                      <a:pPr algn="just">
                        <a:lnSpc>
                          <a:spcPct val="107000"/>
                        </a:lnSpc>
                        <a:spcAft>
                          <a:spcPts val="800"/>
                        </a:spcAft>
                      </a:pPr>
                      <a:r>
                        <a:rPr lang="nl-NL" sz="1200">
                          <a:effectLst/>
                        </a:rPr>
                        <a:t>Tổng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nl-NL" sz="1200">
                          <a:effectLst/>
                        </a:rPr>
                        <a:t>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nl-NL" sz="1200" dirty="0">
                          <a:effectLst/>
                        </a:rPr>
                        <a: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98463794"/>
                  </a:ext>
                </a:extLst>
              </a:tr>
            </a:tbl>
          </a:graphicData>
        </a:graphic>
      </p:graphicFrame>
      <p:sp>
        <p:nvSpPr>
          <p:cNvPr id="8" name="TextBox 7">
            <a:extLst>
              <a:ext uri="{FF2B5EF4-FFF2-40B4-BE49-F238E27FC236}">
                <a16:creationId xmlns:a16="http://schemas.microsoft.com/office/drawing/2014/main" id="{B4A09728-8DEE-5DA1-91EA-7ECB5B37D576}"/>
              </a:ext>
            </a:extLst>
          </p:cNvPr>
          <p:cNvSpPr txBox="1"/>
          <p:nvPr/>
        </p:nvSpPr>
        <p:spPr>
          <a:xfrm>
            <a:off x="1341783" y="6061361"/>
            <a:ext cx="7136295" cy="374077"/>
          </a:xfrm>
          <a:prstGeom prst="rect">
            <a:avLst/>
          </a:prstGeom>
          <a:noFill/>
        </p:spPr>
        <p:txBody>
          <a:bodyPr wrap="square">
            <a:spAutoFit/>
          </a:bodyPr>
          <a:lstStyle/>
          <a:p>
            <a:pPr algn="ctr">
              <a:lnSpc>
                <a:spcPct val="107000"/>
              </a:lnSpc>
              <a:spcAft>
                <a:spcPts val="800"/>
              </a:spcAft>
            </a:pP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3.15.</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quả</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chẩn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hẹp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≥50%</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 và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70%</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qua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chụp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cắt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lớp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vi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tính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9774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867CD-16E0-CC59-A9D9-96B39633FAC8}"/>
              </a:ext>
            </a:extLst>
          </p:cNvPr>
          <p:cNvSpPr>
            <a:spLocks noGrp="1"/>
          </p:cNvSpPr>
          <p:nvPr>
            <p:ph type="ctrTitle"/>
          </p:nvPr>
        </p:nvSpPr>
        <p:spPr>
          <a:xfrm>
            <a:off x="585926" y="532659"/>
            <a:ext cx="8966447" cy="2991775"/>
          </a:xfrm>
        </p:spPr>
        <p:txBody>
          <a:bodyPr>
            <a:normAutofit/>
          </a:bodyPr>
          <a:lstStyle/>
          <a:p>
            <a:pPr algn="ctr"/>
            <a:r>
              <a:rPr lang="vi-VN" altLang="en-US" sz="2800" b="1">
                <a:solidFill>
                  <a:srgbClr val="FF0000"/>
                </a:solidFill>
                <a:latin typeface="+mj-lt"/>
              </a:rPr>
              <a:t>NGHIÊN CỨU ĐẶC ĐIỂM LÂM SÀNG, HÌNH ẢNH HỌC VÀ  GIÁ TRỊ CHẨN ĐOÁN CỦA CHỤP CẮT LỚP VI TÍNH 160  LÁT CẮT TRONG KHẢO </a:t>
            </a:r>
            <a:br>
              <a:rPr lang="vi-VN" altLang="en-US" sz="2800" b="1">
                <a:solidFill>
                  <a:srgbClr val="FF0000"/>
                </a:solidFill>
                <a:latin typeface="+mj-lt"/>
              </a:rPr>
            </a:br>
            <a:r>
              <a:rPr lang="vi-VN" altLang="en-US" sz="2800" b="1">
                <a:solidFill>
                  <a:srgbClr val="FF0000"/>
                </a:solidFill>
                <a:latin typeface="+mj-lt"/>
              </a:rPr>
              <a:t>SÁT BỆNH ĐỘNG MẠCH VÀNH MẠN TẠI</a:t>
            </a:r>
            <a:br>
              <a:rPr lang="vi-VN" altLang="en-US" sz="2800" b="1">
                <a:solidFill>
                  <a:srgbClr val="FF0000"/>
                </a:solidFill>
                <a:latin typeface="+mj-lt"/>
              </a:rPr>
            </a:br>
            <a:r>
              <a:rPr lang="vi-VN" altLang="en-US" sz="2800" b="1">
                <a:solidFill>
                  <a:srgbClr val="FF0000"/>
                </a:solidFill>
                <a:latin typeface="+mj-lt"/>
              </a:rPr>
              <a:t> BỆNH VIỆN ĐA KHOA TRUNG  TÂM</a:t>
            </a:r>
            <a:br>
              <a:rPr lang="vi-VN" altLang="en-US" sz="2800" b="1">
                <a:solidFill>
                  <a:srgbClr val="FF0000"/>
                </a:solidFill>
                <a:latin typeface="+mj-lt"/>
              </a:rPr>
            </a:br>
            <a:r>
              <a:rPr lang="vi-VN" altLang="en-US" sz="2800" b="1">
                <a:solidFill>
                  <a:srgbClr val="FF0000"/>
                </a:solidFill>
                <a:latin typeface="+mj-lt"/>
              </a:rPr>
              <a:t> AN GIANG TỪ NĂM 2022-2023</a:t>
            </a:r>
            <a:endParaRPr lang="en-US" sz="2800" b="1" dirty="0"/>
          </a:p>
        </p:txBody>
      </p:sp>
      <p:sp>
        <p:nvSpPr>
          <p:cNvPr id="4" name="Subtitle 3">
            <a:extLst>
              <a:ext uri="{FF2B5EF4-FFF2-40B4-BE49-F238E27FC236}">
                <a16:creationId xmlns:a16="http://schemas.microsoft.com/office/drawing/2014/main" id="{61079EB0-B470-D988-4AE2-125B2453AF34}"/>
              </a:ext>
            </a:extLst>
          </p:cNvPr>
          <p:cNvSpPr>
            <a:spLocks noGrp="1"/>
          </p:cNvSpPr>
          <p:nvPr>
            <p:ph type="subTitle" idx="1"/>
          </p:nvPr>
        </p:nvSpPr>
        <p:spPr>
          <a:xfrm>
            <a:off x="1507067" y="4372302"/>
            <a:ext cx="7766936" cy="2107080"/>
          </a:xfrm>
        </p:spPr>
        <p:txBody>
          <a:bodyPr>
            <a:normAutofit/>
          </a:bodyPr>
          <a:lstStyle/>
          <a:p>
            <a:pPr algn="l"/>
            <a:r>
              <a:rPr lang="vi-VN" b="1" dirty="0">
                <a:solidFill>
                  <a:schemeClr val="tx1"/>
                </a:solidFill>
              </a:rPr>
              <a:t>Nhóm nghiên cứu: </a:t>
            </a:r>
          </a:p>
          <a:p>
            <a:pPr algn="l"/>
            <a:r>
              <a:rPr lang="vi-VN" dirty="0">
                <a:solidFill>
                  <a:srgbClr val="0070C0"/>
                </a:solidFill>
              </a:rPr>
              <a:t>  Bs Lê Tấn Đạt</a:t>
            </a:r>
          </a:p>
          <a:p>
            <a:pPr algn="l"/>
            <a:r>
              <a:rPr lang="vi-VN" dirty="0">
                <a:solidFill>
                  <a:srgbClr val="0070C0"/>
                </a:solidFill>
              </a:rPr>
              <a:t>  Bs Dương Phước Hậu</a:t>
            </a:r>
          </a:p>
          <a:p>
            <a:pPr algn="l"/>
            <a:r>
              <a:rPr lang="vi-VN" dirty="0">
                <a:solidFill>
                  <a:srgbClr val="0070C0"/>
                </a:solidFill>
              </a:rPr>
              <a:t>  Bs Bùi Hoàng Phương Linh</a:t>
            </a:r>
          </a:p>
          <a:p>
            <a:pPr algn="l"/>
            <a:r>
              <a:rPr lang="vi-VN" dirty="0">
                <a:solidFill>
                  <a:srgbClr val="0070C0"/>
                </a:solidFill>
              </a:rPr>
              <a:t>  </a:t>
            </a:r>
            <a:r>
              <a:rPr lang="vi-VN">
                <a:solidFill>
                  <a:srgbClr val="0070C0"/>
                </a:solidFill>
              </a:rPr>
              <a:t>Cn Nguyễn Lễ </a:t>
            </a:r>
            <a:r>
              <a:rPr lang="vi-VN" dirty="0">
                <a:solidFill>
                  <a:srgbClr val="0070C0"/>
                </a:solidFill>
              </a:rPr>
              <a:t>Trường Tường</a:t>
            </a:r>
          </a:p>
          <a:p>
            <a:pPr algn="l"/>
            <a:endParaRPr lang="en-US" dirty="0"/>
          </a:p>
        </p:txBody>
      </p:sp>
    </p:spTree>
    <p:extLst>
      <p:ext uri="{BB962C8B-B14F-4D97-AF65-F5344CB8AC3E}">
        <p14:creationId xmlns:p14="http://schemas.microsoft.com/office/powerpoint/2010/main" val="95781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38D88-399E-084C-4579-9DA4671FAF61}"/>
              </a:ext>
            </a:extLst>
          </p:cNvPr>
          <p:cNvSpPr>
            <a:spLocks noGrp="1"/>
          </p:cNvSpPr>
          <p:nvPr>
            <p:ph type="title"/>
          </p:nvPr>
        </p:nvSpPr>
        <p:spPr>
          <a:xfrm>
            <a:off x="677333" y="609600"/>
            <a:ext cx="8804017" cy="1021917"/>
          </a:xfrm>
        </p:spPr>
        <p:txBody>
          <a:bodyPr>
            <a:normAutofit fontScale="90000"/>
          </a:bodyPr>
          <a:lstStyle/>
          <a:p>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III</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KẾT QUẢ NGHIÊN CỨU </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BÀN LUẬN</a:t>
            </a:r>
            <a:br>
              <a:rPr lang="vi-VN" sz="3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b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a:t>
            </a:r>
            <a:r>
              <a:rPr lang="vi-VN"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Giá</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trị</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mức</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hẹp</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bằng</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chụp</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cắt</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lớp</a:t>
            </a:r>
            <a:r>
              <a:rPr lang="en-US" sz="27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vi </a:t>
            </a:r>
            <a:r>
              <a:rPr lang="en-US" sz="27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tính</a:t>
            </a:r>
            <a:endParaRPr lang="en-US" sz="2700" dirty="0"/>
          </a:p>
        </p:txBody>
      </p:sp>
      <p:graphicFrame>
        <p:nvGraphicFramePr>
          <p:cNvPr id="7" name="Content Placeholder 6">
            <a:extLst>
              <a:ext uri="{FF2B5EF4-FFF2-40B4-BE49-F238E27FC236}">
                <a16:creationId xmlns:a16="http://schemas.microsoft.com/office/drawing/2014/main" id="{548BA9E0-48FB-45AE-5C4F-6AA386144231}"/>
              </a:ext>
            </a:extLst>
          </p:cNvPr>
          <p:cNvGraphicFramePr>
            <a:graphicFrameLocks noGrp="1"/>
          </p:cNvGraphicFramePr>
          <p:nvPr>
            <p:ph idx="1"/>
            <p:extLst>
              <p:ext uri="{D42A27DB-BD31-4B8C-83A1-F6EECF244321}">
                <p14:modId xmlns:p14="http://schemas.microsoft.com/office/powerpoint/2010/main" val="3937534812"/>
              </p:ext>
            </p:extLst>
          </p:nvPr>
        </p:nvGraphicFramePr>
        <p:xfrm>
          <a:off x="963037" y="2325950"/>
          <a:ext cx="8044776" cy="4025154"/>
        </p:xfrm>
        <a:graphic>
          <a:graphicData uri="http://schemas.openxmlformats.org/drawingml/2006/table">
            <a:tbl>
              <a:tblPr firstRow="1" firstCol="1" bandRow="1">
                <a:tableStyleId>{5C22544A-7EE6-4342-B048-85BDC9FD1C3A}</a:tableStyleId>
              </a:tblPr>
              <a:tblGrid>
                <a:gridCol w="2969771">
                  <a:extLst>
                    <a:ext uri="{9D8B030D-6E8A-4147-A177-3AD203B41FA5}">
                      <a16:colId xmlns:a16="http://schemas.microsoft.com/office/drawing/2014/main" val="3874665833"/>
                    </a:ext>
                  </a:extLst>
                </a:gridCol>
                <a:gridCol w="1051351">
                  <a:extLst>
                    <a:ext uri="{9D8B030D-6E8A-4147-A177-3AD203B41FA5}">
                      <a16:colId xmlns:a16="http://schemas.microsoft.com/office/drawing/2014/main" val="832527227"/>
                    </a:ext>
                  </a:extLst>
                </a:gridCol>
                <a:gridCol w="1005660">
                  <a:extLst>
                    <a:ext uri="{9D8B030D-6E8A-4147-A177-3AD203B41FA5}">
                      <a16:colId xmlns:a16="http://schemas.microsoft.com/office/drawing/2014/main" val="714844887"/>
                    </a:ext>
                  </a:extLst>
                </a:gridCol>
                <a:gridCol w="1005660">
                  <a:extLst>
                    <a:ext uri="{9D8B030D-6E8A-4147-A177-3AD203B41FA5}">
                      <a16:colId xmlns:a16="http://schemas.microsoft.com/office/drawing/2014/main" val="2570830235"/>
                    </a:ext>
                  </a:extLst>
                </a:gridCol>
                <a:gridCol w="1006674">
                  <a:extLst>
                    <a:ext uri="{9D8B030D-6E8A-4147-A177-3AD203B41FA5}">
                      <a16:colId xmlns:a16="http://schemas.microsoft.com/office/drawing/2014/main" val="3482357288"/>
                    </a:ext>
                  </a:extLst>
                </a:gridCol>
                <a:gridCol w="1005660">
                  <a:extLst>
                    <a:ext uri="{9D8B030D-6E8A-4147-A177-3AD203B41FA5}">
                      <a16:colId xmlns:a16="http://schemas.microsoft.com/office/drawing/2014/main" val="1664063851"/>
                    </a:ext>
                  </a:extLst>
                </a:gridCol>
              </a:tblGrid>
              <a:tr h="984691">
                <a:tc>
                  <a:txBody>
                    <a:bodyPr/>
                    <a:lstStyle/>
                    <a:p>
                      <a:pPr algn="ctr">
                        <a:lnSpc>
                          <a:spcPct val="107000"/>
                        </a:lnSpc>
                        <a:spcAft>
                          <a:spcPts val="800"/>
                        </a:spcAft>
                      </a:pPr>
                      <a:r>
                        <a:rPr lang="en-US" sz="1200">
                          <a:effectLst/>
                        </a:rPr>
                        <a:t>Tác giả</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200">
                          <a:effectLst/>
                        </a:rPr>
                        <a:t>Mức độ hẹp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200">
                          <a:effectLst/>
                        </a:rPr>
                        <a:t>Sn</a:t>
                      </a:r>
                      <a:endParaRPr lang="en-US" sz="1100">
                        <a:effectLst/>
                      </a:endParaRPr>
                    </a:p>
                    <a:p>
                      <a:pPr algn="ctr">
                        <a:lnSpc>
                          <a:spcPct val="107000"/>
                        </a:lnSpc>
                        <a:spcAft>
                          <a:spcPts val="800"/>
                        </a:spcAft>
                      </a:pPr>
                      <a:r>
                        <a:rPr lang="en-US" sz="12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200">
                          <a:effectLst/>
                        </a:rPr>
                        <a:t>Sp</a:t>
                      </a:r>
                      <a:endParaRPr lang="en-US" sz="1100">
                        <a:effectLst/>
                      </a:endParaRPr>
                    </a:p>
                    <a:p>
                      <a:pPr algn="ctr">
                        <a:lnSpc>
                          <a:spcPct val="107000"/>
                        </a:lnSpc>
                        <a:spcAft>
                          <a:spcPts val="800"/>
                        </a:spcAft>
                      </a:pPr>
                      <a:r>
                        <a:rPr lang="en-US" sz="12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200">
                          <a:effectLst/>
                        </a:rPr>
                        <a:t>PPV</a:t>
                      </a:r>
                      <a:endParaRPr lang="en-US" sz="1100">
                        <a:effectLst/>
                      </a:endParaRPr>
                    </a:p>
                    <a:p>
                      <a:pPr algn="ctr">
                        <a:lnSpc>
                          <a:spcPct val="107000"/>
                        </a:lnSpc>
                        <a:spcAft>
                          <a:spcPts val="800"/>
                        </a:spcAft>
                      </a:pPr>
                      <a:r>
                        <a:rPr lang="en-US" sz="12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US" sz="1200">
                          <a:effectLst/>
                        </a:rPr>
                        <a:t>NPV</a:t>
                      </a:r>
                      <a:endParaRPr lang="en-US" sz="1100">
                        <a:effectLst/>
                      </a:endParaRPr>
                    </a:p>
                    <a:p>
                      <a:pPr algn="ctr">
                        <a:lnSpc>
                          <a:spcPct val="107000"/>
                        </a:lnSpc>
                        <a:spcAft>
                          <a:spcPts val="800"/>
                        </a:spcAft>
                      </a:pPr>
                      <a:r>
                        <a:rPr lang="en-US" sz="12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91390648"/>
                  </a:ext>
                </a:extLst>
              </a:tr>
              <a:tr h="388394">
                <a:tc>
                  <a:txBody>
                    <a:bodyPr/>
                    <a:lstStyle/>
                    <a:p>
                      <a:pPr algn="ctr">
                        <a:lnSpc>
                          <a:spcPct val="107000"/>
                        </a:lnSpc>
                        <a:spcAft>
                          <a:spcPts val="800"/>
                        </a:spcAft>
                      </a:pPr>
                      <a:r>
                        <a:rPr lang="en-US" sz="1200" dirty="0">
                          <a:effectLst/>
                        </a:rPr>
                        <a:t>Bùi </a:t>
                      </a:r>
                      <a:r>
                        <a:rPr lang="en-US" sz="1200" dirty="0" err="1">
                          <a:effectLst/>
                        </a:rPr>
                        <a:t>Thị</a:t>
                      </a:r>
                      <a:r>
                        <a:rPr lang="en-US" sz="1200" dirty="0">
                          <a:effectLst/>
                        </a:rPr>
                        <a:t> </a:t>
                      </a:r>
                      <a:r>
                        <a:rPr lang="en-US" sz="1200" dirty="0" err="1">
                          <a:effectLst/>
                        </a:rPr>
                        <a:t>Bích</a:t>
                      </a:r>
                      <a:r>
                        <a:rPr lang="en-US" sz="1200" dirty="0">
                          <a:effectLst/>
                        </a:rPr>
                        <a:t> (2017)</a:t>
                      </a:r>
                      <a:r>
                        <a:rPr lang="vi-VN" sz="1200" dirty="0">
                          <a:effectLst/>
                        </a:rPr>
                        <a:t> </a:t>
                      </a:r>
                      <a:r>
                        <a:rPr lang="en-US" sz="1200" dirty="0">
                          <a:effectLst/>
                        </a:rPr>
                        <a:t>[2]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US" sz="12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93,4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92,7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73,3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98,4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25050684"/>
                  </a:ext>
                </a:extLst>
              </a:tr>
              <a:tr h="378867">
                <a:tc>
                  <a:txBody>
                    <a:bodyPr/>
                    <a:lstStyle/>
                    <a:p>
                      <a:pPr algn="ctr">
                        <a:lnSpc>
                          <a:spcPct val="107000"/>
                        </a:lnSpc>
                        <a:spcAft>
                          <a:spcPts val="80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US" sz="1200">
                          <a:effectLst/>
                        </a:rPr>
                        <a:t>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88,5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96,8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76,8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98,6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34015159"/>
                  </a:ext>
                </a:extLst>
              </a:tr>
              <a:tr h="378867">
                <a:tc>
                  <a:txBody>
                    <a:bodyPr/>
                    <a:lstStyle/>
                    <a:p>
                      <a:pPr algn="ctr">
                        <a:lnSpc>
                          <a:spcPct val="107000"/>
                        </a:lnSpc>
                        <a:spcAft>
                          <a:spcPts val="800"/>
                        </a:spcAft>
                      </a:pPr>
                      <a:r>
                        <a:rPr lang="en-US" sz="1200">
                          <a:effectLst/>
                        </a:rPr>
                        <a:t>Nguyễn Minh Nguyệt (2021) [1]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US" sz="12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69,7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95,4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68,8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82452174"/>
                  </a:ext>
                </a:extLst>
              </a:tr>
              <a:tr h="378867">
                <a:tc>
                  <a:txBody>
                    <a:bodyPr/>
                    <a:lstStyle/>
                    <a:p>
                      <a:pPr algn="ctr">
                        <a:lnSpc>
                          <a:spcPct val="107000"/>
                        </a:lnSpc>
                        <a:spcAft>
                          <a:spcPts val="80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US" sz="1200" dirty="0">
                          <a:effectLst/>
                        </a:rPr>
                        <a:t>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63,6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68,3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95,4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04888166"/>
                  </a:ext>
                </a:extLst>
              </a:tr>
              <a:tr h="378867">
                <a:tc>
                  <a:txBody>
                    <a:bodyPr/>
                    <a:lstStyle/>
                    <a:p>
                      <a:pPr algn="ctr">
                        <a:lnSpc>
                          <a:spcPct val="107000"/>
                        </a:lnSpc>
                        <a:spcAft>
                          <a:spcPts val="800"/>
                        </a:spcAft>
                      </a:pPr>
                      <a:r>
                        <a:rPr lang="en-US" sz="1200">
                          <a:effectLst/>
                        </a:rPr>
                        <a:t>De Graaf FR et al (2010) [9]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US" sz="12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88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66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92695495"/>
                  </a:ext>
                </a:extLst>
              </a:tr>
              <a:tr h="378867">
                <a:tc>
                  <a:txBody>
                    <a:bodyPr/>
                    <a:lstStyle/>
                    <a:p>
                      <a:pPr algn="ctr">
                        <a:lnSpc>
                          <a:spcPct val="107000"/>
                        </a:lnSpc>
                        <a:spcAft>
                          <a:spcPts val="80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200">
                          <a:effectLst/>
                        </a:rPr>
                        <a:t>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4889767"/>
                  </a:ext>
                </a:extLst>
              </a:tr>
              <a:tr h="378867">
                <a:tc>
                  <a:txBody>
                    <a:bodyPr/>
                    <a:lstStyle/>
                    <a:p>
                      <a:pPr algn="ctr">
                        <a:lnSpc>
                          <a:spcPct val="107000"/>
                        </a:lnSpc>
                        <a:spcAft>
                          <a:spcPts val="800"/>
                        </a:spcAft>
                      </a:pPr>
                      <a:r>
                        <a:rPr lang="en-US" sz="1200">
                          <a:effectLst/>
                        </a:rPr>
                        <a:t>Chúng tôi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US" sz="12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89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41846798"/>
                  </a:ext>
                </a:extLst>
              </a:tr>
              <a:tr h="378867">
                <a:tc>
                  <a:txBody>
                    <a:bodyPr/>
                    <a:lstStyle/>
                    <a:p>
                      <a:pPr algn="just">
                        <a:lnSpc>
                          <a:spcPct val="107000"/>
                        </a:lnSpc>
                        <a:spcAft>
                          <a:spcPts val="80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200">
                          <a:effectLst/>
                        </a:rPr>
                        <a:t>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a:effectLst/>
                        </a:rPr>
                        <a:t>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1200" dirty="0">
                          <a:effectLst/>
                        </a:rPr>
                        <a:t>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12240070"/>
                  </a:ext>
                </a:extLst>
              </a:tr>
            </a:tbl>
          </a:graphicData>
        </a:graphic>
      </p:graphicFrame>
      <p:sp>
        <p:nvSpPr>
          <p:cNvPr id="8" name="Rectangle 1">
            <a:extLst>
              <a:ext uri="{FF2B5EF4-FFF2-40B4-BE49-F238E27FC236}">
                <a16:creationId xmlns:a16="http://schemas.microsoft.com/office/drawing/2014/main" id="{12086372-B1F3-C887-F640-877B52004049}"/>
              </a:ext>
            </a:extLst>
          </p:cNvPr>
          <p:cNvSpPr>
            <a:spLocks noChangeArrowheads="1"/>
          </p:cNvSpPr>
          <p:nvPr/>
        </p:nvSpPr>
        <p:spPr bwMode="auto">
          <a:xfrm>
            <a:off x="861134" y="1657149"/>
            <a:ext cx="924165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Gi</a:t>
            </a:r>
            <a:r>
              <a:rPr kumimoji="0" lang="en-US" altLang="en-US" sz="2000"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á</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trị</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mức</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hẹp</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mạch</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a:t>
            </a:r>
            <a:r>
              <a:rPr kumimoji="0" lang="en-US" altLang="en-US" sz="2000"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bằng</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chụp</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cắt</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lớp</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vi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a:t>
            </a:r>
            <a:r>
              <a:rPr kumimoji="0" lang="en-US" altLang="en-US" sz="2000"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í</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so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với</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một</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số</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nghiên</a:t>
            </a:r>
            <a:r>
              <a:rPr kumimoji="0" lang="vi-VN"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cứu</a:t>
            </a:r>
            <a:r>
              <a:rPr kumimoji="0" lang="en-US"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30933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5FC21-DADA-3B1F-B7BF-F26334E0082E}"/>
              </a:ext>
            </a:extLst>
          </p:cNvPr>
          <p:cNvSpPr>
            <a:spLocks noGrp="1"/>
          </p:cNvSpPr>
          <p:nvPr>
            <p:ph type="title"/>
          </p:nvPr>
        </p:nvSpPr>
        <p:spPr>
          <a:xfrm>
            <a:off x="677334" y="174594"/>
            <a:ext cx="8596668" cy="553375"/>
          </a:xfrm>
        </p:spPr>
        <p:txBody>
          <a:bodyPr>
            <a:normAutofit fontScale="90000"/>
          </a:bodyPr>
          <a:lstStyle/>
          <a:p>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a:t>
            </a:r>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KẾT</a:t>
            </a:r>
            <a:r>
              <a:rPr lang="vi-VN"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LUẬN</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2F51F30-A7DE-A362-33B7-227CA34FF879}"/>
              </a:ext>
            </a:extLst>
          </p:cNvPr>
          <p:cNvSpPr>
            <a:spLocks noGrp="1"/>
          </p:cNvSpPr>
          <p:nvPr>
            <p:ph idx="1"/>
          </p:nvPr>
        </p:nvSpPr>
        <p:spPr>
          <a:xfrm>
            <a:off x="292963" y="807869"/>
            <a:ext cx="9339309" cy="5233494"/>
          </a:xfrm>
        </p:spPr>
        <p:txBody>
          <a:bodyPr>
            <a:normAutofit fontScale="85000" lnSpcReduction="10000"/>
          </a:bodyPr>
          <a:lstStyle/>
          <a:p>
            <a:pPr marL="0" indent="-365760">
              <a:lnSpc>
                <a:spcPct val="110000"/>
              </a:lnSpc>
              <a:spcAft>
                <a:spcPts val="600"/>
              </a:spcAft>
              <a:buNone/>
            </a:pP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	- </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Bệnh nhân có độ tuổi trung bình 66,5±11, trong đó ≥ 60 tuổi chiếm đại đa số 7</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9,3</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a:t>
            </a:r>
            <a:endParaRPr lang="vi-VN" sz="2400" dirty="0">
              <a:latin typeface="Calibri" panose="020F0502020204030204" pitchFamily="34" charset="0"/>
              <a:ea typeface="Calibri" panose="020F0502020204030204" pitchFamily="34" charset="0"/>
              <a:cs typeface="Times New Roman" panose="02020603050405020304" pitchFamily="18" charset="0"/>
            </a:endParaRPr>
          </a:p>
          <a:p>
            <a:pPr marL="0" indent="-365760">
              <a:lnSpc>
                <a:spcPct val="110000"/>
              </a:lnSpc>
              <a:spcAft>
                <a:spcPts val="600"/>
              </a:spcAft>
              <a:buNone/>
            </a:pP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 Giới tính nam chiếm tỉ lệ cao 57,3%</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365760">
              <a:lnSpc>
                <a:spcPct val="110000"/>
              </a:lnSpc>
              <a:spcAft>
                <a:spcPts val="600"/>
              </a:spcAft>
              <a:buNone/>
            </a:pP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Bệnh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mắc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động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mạch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vành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mạn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có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triệu</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chứng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đau</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ngực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chiếm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79</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,3</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Huyết</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áp trước chụp &lt; 140/90mmHg là 70,7%.</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Nhịp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tim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&lt;70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lần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phút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chiếm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93</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,9</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365760">
              <a:lnSpc>
                <a:spcPct val="110000"/>
              </a:lnSpc>
              <a:spcAft>
                <a:spcPts val="600"/>
              </a:spcAft>
              <a:buNone/>
            </a:pP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Tỷ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bệnh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có ≥ 50%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mức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đô</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hẹp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là 78%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có ≥ 70%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mức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đô</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hẹp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là 63</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,4</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endParaRPr lang="vi-VN" sz="2400" dirty="0">
              <a:latin typeface="Calibri" panose="020F0502020204030204" pitchFamily="34" charset="0"/>
              <a:ea typeface="Calibri" panose="020F0502020204030204" pitchFamily="34" charset="0"/>
              <a:cs typeface="Times New Roman" panose="02020603050405020304" pitchFamily="18" charset="0"/>
            </a:endParaRPr>
          </a:p>
          <a:p>
            <a:pPr marL="0" indent="-365760">
              <a:lnSpc>
                <a:spcPct val="110000"/>
              </a:lnSpc>
              <a:spcAft>
                <a:spcPts val="600"/>
              </a:spcAft>
              <a:buNone/>
            </a:pP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Chưa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thấy</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yếu</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tố</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liên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quan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ảnh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chụp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CLVT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hẹp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mạch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vành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vi-VN"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365760">
              <a:lnSpc>
                <a:spcPct val="110000"/>
              </a:lnSpc>
              <a:spcAft>
                <a:spcPts val="60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50%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 70%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triệu</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chứng</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độc lập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đau</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ngực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nhịp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tim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tăng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huyết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áp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(p&gt;0,05).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365760">
              <a:lnSpc>
                <a:spcPct val="110000"/>
              </a:lnSpc>
              <a:spcAft>
                <a:spcPts val="600"/>
              </a:spcAft>
              <a:buNone/>
            </a:pP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Đô</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nhạy</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đô</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đặc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hiệu</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dương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âm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chẩn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hẹp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≥50% qua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chụp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CLVT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chiếm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lần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lượt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96%, 80%, 94%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89%.</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365760">
              <a:lnSpc>
                <a:spcPct val="110000"/>
              </a:lnSpc>
              <a:spcAft>
                <a:spcPts val="600"/>
              </a:spcAft>
              <a:buNone/>
            </a:pP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Đô</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nhạy</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đô</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đặc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hiệu</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dương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âm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chẩn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hẹp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≥70% qua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chụp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CLVT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chiếm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lần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lượt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96%, 93%, 96</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93%.</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867664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AD642-B5FB-74F4-2BB6-B7812FC71FBE}"/>
              </a:ext>
            </a:extLst>
          </p:cNvPr>
          <p:cNvSpPr>
            <a:spLocks noGrp="1"/>
          </p:cNvSpPr>
          <p:nvPr>
            <p:ph type="title"/>
          </p:nvPr>
        </p:nvSpPr>
        <p:spPr>
          <a:xfrm>
            <a:off x="677334" y="609600"/>
            <a:ext cx="8596668" cy="571130"/>
          </a:xfrm>
        </p:spPr>
        <p:txBody>
          <a:bodyPr>
            <a:normAutofit fontScale="90000"/>
          </a:bodyPr>
          <a:lstStyle/>
          <a:p>
            <a:r>
              <a:rPr lang="vi-VN" sz="3200" b="1" dirty="0">
                <a:solidFill>
                  <a:schemeClr val="tx1"/>
                </a:solidFill>
                <a:latin typeface="Times New Roman" panose="02020603050405020304" pitchFamily="18" charset="0"/>
                <a:cs typeface="Times New Roman" panose="02020603050405020304" pitchFamily="18" charset="0"/>
              </a:rPr>
              <a:t>KIẾN NGHỊ</a:t>
            </a:r>
            <a:endParaRPr lang="en-US" sz="3200"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43BF096-7D97-C6EF-4267-3C3CD026EFFB}"/>
              </a:ext>
            </a:extLst>
          </p:cNvPr>
          <p:cNvSpPr>
            <a:spLocks noGrp="1"/>
          </p:cNvSpPr>
          <p:nvPr>
            <p:ph idx="1"/>
          </p:nvPr>
        </p:nvSpPr>
        <p:spPr>
          <a:xfrm>
            <a:off x="399495" y="1180730"/>
            <a:ext cx="8874507" cy="5539665"/>
          </a:xfrm>
        </p:spPr>
        <p:txBody>
          <a:bodyPr>
            <a:normAutofit fontScale="92500" lnSpcReduction="20000"/>
          </a:bodyPr>
          <a:lstStyle/>
          <a:p>
            <a:pPr indent="457200">
              <a:lnSpc>
                <a:spcPct val="120000"/>
              </a:lnSpc>
              <a:spcAft>
                <a:spcPts val="600"/>
              </a:spcAft>
            </a:pP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Ứng</a:t>
            </a:r>
            <a:r>
              <a:rPr lang="vi-VN" sz="2300" dirty="0">
                <a:effectLst/>
                <a:latin typeface="Times New Roman" panose="02020603050405020304" pitchFamily="18" charset="0"/>
                <a:ea typeface="Times New Roman" panose="02020603050405020304" pitchFamily="18" charset="0"/>
                <a:cs typeface="Times New Roman" panose="02020603050405020304" pitchFamily="18" charset="0"/>
              </a:rPr>
              <a:t> dụng rộng việc tầm soát bệnh mạch vành bằng chụp cắt lớp vi tính đa lát cắt </a:t>
            </a:r>
            <a:r>
              <a:rPr lang="en-US" sz="2300" dirty="0">
                <a:effectLst/>
                <a:latin typeface="Times New Roman" panose="02020603050405020304" pitchFamily="18" charset="0"/>
                <a:ea typeface="Times New Roman" panose="02020603050405020304" pitchFamily="18" charset="0"/>
                <a:cs typeface="Times New Roman" panose="02020603050405020304" pitchFamily="18" charset="0"/>
              </a:rPr>
              <a:t>là </a:t>
            </a: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lựa</a:t>
            </a:r>
            <a:r>
              <a:rPr lang="en-US" sz="23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chọn</a:t>
            </a:r>
            <a:r>
              <a:rPr lang="en-US" sz="23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tối</a:t>
            </a:r>
            <a:r>
              <a:rPr lang="en-US" sz="23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ưu</a:t>
            </a:r>
            <a:r>
              <a:rPr lang="en-US" sz="23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ít</a:t>
            </a:r>
            <a:r>
              <a:rPr lang="en-US" sz="23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xâm</a:t>
            </a:r>
            <a:r>
              <a:rPr lang="en-US" sz="23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cs typeface="Times New Roman" panose="02020603050405020304" pitchFamily="18" charset="0"/>
              </a:rPr>
              <a:t>lấn</a:t>
            </a:r>
            <a:r>
              <a:rPr lang="vi-VN" sz="2300" dirty="0">
                <a:effectLst/>
                <a:latin typeface="Times New Roman" panose="02020603050405020304" pitchFamily="18" charset="0"/>
                <a:ea typeface="Times New Roman" panose="02020603050405020304" pitchFamily="18" charset="0"/>
                <a:cs typeface="Times New Roman" panose="02020603050405020304" pitchFamily="18" charset="0"/>
              </a:rPr>
              <a:t>, có độ nhạy, độ đặc hiệu cao, chi phí hợp lý. </a:t>
            </a:r>
            <a:endParaRPr lang="en-US" sz="23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20000"/>
              </a:lnSpc>
              <a:spcAft>
                <a:spcPts val="600"/>
              </a:spcAft>
            </a:pPr>
            <a:r>
              <a:rPr lang="vi-VN" sz="2300" dirty="0">
                <a:effectLst/>
                <a:latin typeface="Times New Roman" panose="02020603050405020304" pitchFamily="18" charset="0"/>
                <a:ea typeface="Times New Roman" panose="02020603050405020304" pitchFamily="18" charset="0"/>
                <a:cs typeface="Times New Roman" panose="02020603050405020304" pitchFamily="18" charset="0"/>
              </a:rPr>
              <a:t>Chụp cắt lớp vi tính đa lát cắt khảo sát động mạch vành cho kết quả cao trong khảo sát mức độ hẹp, hình thái hẹp, tính chất tổn thương động mạch vành từ đó lập kế hoạch điều trị, tiên lượng, dự phòng tốt hơn.</a:t>
            </a:r>
          </a:p>
          <a:p>
            <a:pPr marL="400050" lvl="1" indent="274320">
              <a:lnSpc>
                <a:spcPct val="120000"/>
              </a:lnSpc>
              <a:spcAft>
                <a:spcPts val="600"/>
              </a:spcAft>
            </a:pPr>
            <a:r>
              <a:rPr lang="en-US" sz="2300" b="1" i="0" dirty="0">
                <a:solidFill>
                  <a:srgbClr val="000000"/>
                </a:solidFill>
                <a:effectLst/>
                <a:latin typeface="Times New Roman" panose="02020603050405020304" pitchFamily="18" charset="0"/>
              </a:rPr>
              <a:t>QUYẾT ĐỊNH</a:t>
            </a:r>
            <a:r>
              <a:rPr lang="vi-VN" sz="2300" b="1" i="0" dirty="0">
                <a:solidFill>
                  <a:srgbClr val="000000"/>
                </a:solidFill>
                <a:effectLst/>
                <a:latin typeface="Times New Roman" panose="02020603050405020304" pitchFamily="18" charset="0"/>
              </a:rPr>
              <a:t> SỐ 5332/QĐ-BYT ngày 23/12/2020</a:t>
            </a:r>
            <a:br>
              <a:rPr lang="en-US" sz="2300" b="1" i="0" dirty="0">
                <a:solidFill>
                  <a:srgbClr val="000000"/>
                </a:solidFill>
                <a:effectLst/>
                <a:latin typeface="Times New Roman" panose="02020603050405020304" pitchFamily="18" charset="0"/>
              </a:rPr>
            </a:br>
            <a:r>
              <a:rPr lang="en-US" sz="2300" b="1" i="0" dirty="0" err="1">
                <a:solidFill>
                  <a:srgbClr val="000000"/>
                </a:solidFill>
                <a:effectLst/>
                <a:latin typeface="Times New Roman" panose="02020603050405020304" pitchFamily="18" charset="0"/>
              </a:rPr>
              <a:t>Về</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việc</a:t>
            </a:r>
            <a:r>
              <a:rPr lang="en-US" sz="2300" b="1" i="0" dirty="0">
                <a:solidFill>
                  <a:srgbClr val="000000"/>
                </a:solidFill>
                <a:effectLst/>
                <a:latin typeface="Times New Roman" panose="02020603050405020304" pitchFamily="18" charset="0"/>
              </a:rPr>
              <a:t> ban </a:t>
            </a:r>
            <a:r>
              <a:rPr lang="en-US" sz="2300" b="1" i="0" dirty="0" err="1">
                <a:solidFill>
                  <a:srgbClr val="000000"/>
                </a:solidFill>
                <a:effectLst/>
                <a:latin typeface="Times New Roman" panose="02020603050405020304" pitchFamily="18" charset="0"/>
              </a:rPr>
              <a:t>hành</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tài</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liệu</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chuyên</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môn</a:t>
            </a:r>
            <a:r>
              <a:rPr lang="vi-VN" sz="2300" b="1" i="0" dirty="0">
                <a:solidFill>
                  <a:srgbClr val="000000"/>
                </a:solidFill>
                <a:effectLst/>
                <a:latin typeface="Times New Roman" panose="02020603050405020304" pitchFamily="18" charset="0"/>
              </a:rPr>
              <a:t> </a:t>
            </a:r>
            <a:r>
              <a:rPr lang="en-US" sz="2300" b="1" i="0" dirty="0">
                <a:solidFill>
                  <a:srgbClr val="000000"/>
                </a:solidFill>
                <a:effectLst/>
                <a:latin typeface="Times New Roman" panose="02020603050405020304" pitchFamily="18" charset="0"/>
              </a:rPr>
              <a:t>“</a:t>
            </a:r>
            <a:r>
              <a:rPr lang="en-US" sz="2300" b="1" i="0" dirty="0" err="1">
                <a:solidFill>
                  <a:srgbClr val="000000"/>
                </a:solidFill>
                <a:effectLst/>
                <a:latin typeface="Times New Roman" panose="02020603050405020304" pitchFamily="18" charset="0"/>
              </a:rPr>
              <a:t>Thực</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hành</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chẩn</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đoán</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và</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điều</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trị</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bệnh</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động</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mạch</a:t>
            </a:r>
            <a:r>
              <a:rPr lang="en-US" sz="2300" b="1" i="0" dirty="0">
                <a:solidFill>
                  <a:srgbClr val="000000"/>
                </a:solidFill>
                <a:effectLst/>
                <a:latin typeface="Times New Roman" panose="02020603050405020304" pitchFamily="18" charset="0"/>
              </a:rPr>
              <a:t> </a:t>
            </a:r>
            <a:r>
              <a:rPr lang="en-US" sz="2300" b="1" i="0" dirty="0" err="1">
                <a:solidFill>
                  <a:srgbClr val="000000"/>
                </a:solidFill>
                <a:effectLst/>
                <a:latin typeface="Times New Roman" panose="02020603050405020304" pitchFamily="18" charset="0"/>
              </a:rPr>
              <a:t>vành</a:t>
            </a:r>
            <a:r>
              <a:rPr lang="en-US" sz="2300" b="1" i="0" dirty="0">
                <a:solidFill>
                  <a:srgbClr val="000000"/>
                </a:solidFill>
                <a:effectLst/>
                <a:latin typeface="Times New Roman" panose="02020603050405020304" pitchFamily="18" charset="0"/>
              </a:rPr>
              <a:t>”</a:t>
            </a:r>
            <a:r>
              <a:rPr lang="en-US" sz="2300" dirty="0"/>
              <a:t> </a:t>
            </a:r>
            <a:r>
              <a:rPr lang="vi-VN" sz="2300" dirty="0"/>
              <a:t>và </a:t>
            </a:r>
          </a:p>
          <a:p>
            <a:pPr marL="400050" lvl="1" indent="274320">
              <a:lnSpc>
                <a:spcPct val="120000"/>
              </a:lnSpc>
              <a:spcAft>
                <a:spcPts val="600"/>
              </a:spcAft>
            </a:pPr>
            <a:r>
              <a:rPr lang="vi-VN" sz="2300" b="1" i="0" dirty="0">
                <a:solidFill>
                  <a:srgbClr val="0D0D0D"/>
                </a:solidFill>
                <a:effectLst/>
                <a:latin typeface="TimesNewRomanPS-BoldMT"/>
              </a:rPr>
              <a:t>QUYẾT ĐỊNH SỐ 2248/Q Đ/BYT ngày 19/5/2023</a:t>
            </a:r>
            <a:br>
              <a:rPr lang="vi-VN" sz="2300" b="1" i="0" dirty="0">
                <a:solidFill>
                  <a:srgbClr val="0D0D0D"/>
                </a:solidFill>
                <a:effectLst/>
                <a:latin typeface="TimesNewRomanPS-BoldMT"/>
              </a:rPr>
            </a:br>
            <a:r>
              <a:rPr lang="vi-VN" sz="2300" b="1" i="0" dirty="0">
                <a:solidFill>
                  <a:srgbClr val="0D0D0D"/>
                </a:solidFill>
                <a:effectLst/>
                <a:latin typeface="TimesNewRomanPS-BoldMT"/>
              </a:rPr>
              <a:t>Về việc ban hành tài liệu chuyên môn “</a:t>
            </a:r>
            <a:r>
              <a:rPr lang="vi-VN" sz="2300" b="1" i="0" dirty="0">
                <a:solidFill>
                  <a:srgbClr val="000000"/>
                </a:solidFill>
                <a:effectLst/>
                <a:latin typeface="TimesNewRomanPS-BoldMT"/>
              </a:rPr>
              <a:t>Hướng dẫn chẩn đoán và điều trị Hội chứng mạch vành mạn</a:t>
            </a:r>
            <a:r>
              <a:rPr lang="vi-VN" sz="2300" b="1" i="0" dirty="0">
                <a:solidFill>
                  <a:srgbClr val="0D0D0D"/>
                </a:solidFill>
                <a:effectLst/>
                <a:latin typeface="TimesNewRomanPS-BoldMT"/>
              </a:rPr>
              <a:t>”</a:t>
            </a:r>
            <a:r>
              <a:rPr lang="vi-VN" sz="2300" dirty="0"/>
              <a:t> </a:t>
            </a:r>
            <a:br>
              <a:rPr lang="vi-VN" sz="2300" dirty="0"/>
            </a:br>
            <a:br>
              <a:rPr lang="en-US" dirty="0"/>
            </a:br>
            <a:r>
              <a:rPr lang="en-US" dirty="0"/>
              <a:t> </a:t>
            </a:r>
            <a:br>
              <a:rPr lang="en-US" dirty="0"/>
            </a:b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727815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A8B593-6C79-583C-E633-392899132336}"/>
              </a:ext>
            </a:extLst>
          </p:cNvPr>
          <p:cNvSpPr>
            <a:spLocks noGrp="1"/>
          </p:cNvSpPr>
          <p:nvPr>
            <p:ph idx="1"/>
          </p:nvPr>
        </p:nvSpPr>
        <p:spPr>
          <a:xfrm>
            <a:off x="400242" y="341745"/>
            <a:ext cx="8993139" cy="5884345"/>
          </a:xfrm>
        </p:spPr>
        <p:txBody>
          <a:bodyPr>
            <a:normAutofit fontScale="25000" lnSpcReduction="20000"/>
          </a:bodyPr>
          <a:lstStyle/>
          <a:p>
            <a:pPr indent="0" algn="just">
              <a:lnSpc>
                <a:spcPct val="150000"/>
              </a:lnSpc>
              <a:buNone/>
            </a:pPr>
            <a:r>
              <a:rPr lang="vi-VN" sz="1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7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TÀI LIỆU THAM KHẢO</a:t>
            </a:r>
            <a:r>
              <a:rPr lang="vi-VN" sz="7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p>
          <a:p>
            <a:pPr indent="0">
              <a:lnSpc>
                <a:spcPct val="120000"/>
              </a:lnSpc>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Minh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(2021),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Nghiên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cứu</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đặc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điểm</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trị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chẩn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đoán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của</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cắt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lớp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vi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tính</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128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dãy</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động</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mạch</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vành</a:t>
            </a:r>
            <a:r>
              <a:rPr lang="vi-VN" sz="4800" dirty="0">
                <a:latin typeface="Times New Roman" panose="02020603050405020304" pitchFamily="18" charset="0"/>
                <a:ea typeface="Calibri" panose="020F0502020204030204" pitchFamily="34" charset="0"/>
                <a:cs typeface="Times New Roman" panose="02020603050405020304" pitchFamily="18" charset="0"/>
              </a:rPr>
              <a:t>  	</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ở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bệnh</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bệnh</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động</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mạch</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vành</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mạn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tại</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Bệnh</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viện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Đột</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 Tim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mạch</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Cần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Thơ</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2020-2021”,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Luận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văn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chuyên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khoa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cấp</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2, </a:t>
            </a:r>
            <a:r>
              <a:rPr lang="vi-VN"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Trường</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Đại</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học</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Y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Dược</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Cần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Thơ</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Bùi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Thị</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Bích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(2017),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trị</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chụp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MSCT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320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dãy</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chẩn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đoán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thương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hẹp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&gt;50%".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Luận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án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bác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sỹ</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chuyên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khoa 2,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Y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Dược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TPHCM.</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Y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tế</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(2020),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chẩn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đoán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trị</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bệnh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Quyết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5332/QĐ-BYT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23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2020.</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4.Trương Quang Bình,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Đặng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Vặn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Phước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(2011),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Lịch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sử</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bệnh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trị</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can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thiệp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bệnh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Can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thiệp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lâm</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sàng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Y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tr. 1-10.</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Y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tế</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(2013)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dẫn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kỹ</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thuật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chuyên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Chẩn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đoán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hình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ảnh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điện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quang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can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thiệp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Quyết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25/QĐ-</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BYT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03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01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2013.</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 Hoàng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Thị</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Vân Hoa (2017).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vôi</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hóa</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xơ</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vữa</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chụp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cắt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lớp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vi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64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dãy</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Tạp</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Chí Tim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Mạch</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 pp. tr. 1</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 Achenbach S., </a:t>
            </a:r>
            <a:r>
              <a:rPr lang="en-US" sz="4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Feyter</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P.J.D et al (2010), "Cardiac CT and Detection of Coronary Artery Disease", The ESC Textbook of </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Cardiovascular Imaging, Pringer; pp 267-286</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 American Diabetes Association (2017), "Classification and Diagnosis of Diabetes", Diabetes Care, 40 (10), No 1. pp. 11-24.</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20000"/>
              </a:lnSpc>
              <a:spcAft>
                <a:spcPts val="600"/>
              </a:spcAft>
              <a:buNone/>
            </a:pPr>
            <a:r>
              <a:rPr lang="vi-VN" sz="4800" dirty="0">
                <a:effectLst/>
                <a:latin typeface="Times New Roman" panose="02020603050405020304" pitchFamily="18" charset="0"/>
                <a:ea typeface="Calibri" panose="020F0502020204030204" pitchFamily="34" charset="0"/>
                <a:cs typeface="Times New Roman" panose="02020603050405020304" pitchFamily="18" charset="0"/>
              </a:rPr>
              <a:t>	9</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De Graaf FR,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Schuijf</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JD, van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Velzen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JE, et al. (2010), Diagnostic accuracy of 320-row multidetector computed tomography coronary </a:t>
            </a:r>
            <a:r>
              <a:rPr lang="vi-VN"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angiography in the non-invasive evaluation of significant coronary artery disease, </a:t>
            </a:r>
            <a:r>
              <a:rPr lang="en-US" sz="4800" i="1" dirty="0" err="1">
                <a:effectLst/>
                <a:latin typeface="Times New Roman" panose="02020603050405020304" pitchFamily="18" charset="0"/>
                <a:ea typeface="Calibri" panose="020F0502020204030204" pitchFamily="34" charset="0"/>
                <a:cs typeface="Times New Roman" panose="02020603050405020304" pitchFamily="18" charset="0"/>
              </a:rPr>
              <a:t>Eur</a:t>
            </a:r>
            <a:r>
              <a:rPr lang="en-US" sz="4800" i="1" dirty="0">
                <a:effectLst/>
                <a:latin typeface="Times New Roman" panose="02020603050405020304" pitchFamily="18" charset="0"/>
                <a:ea typeface="Calibri" panose="020F0502020204030204" pitchFamily="34" charset="0"/>
                <a:cs typeface="Times New Roman" panose="02020603050405020304" pitchFamily="18" charset="0"/>
              </a:rPr>
              <a:t> Heart J</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31 (13), pp. 1908-1915.</a:t>
            </a:r>
          </a:p>
          <a:p>
            <a:pPr marL="0" indent="0">
              <a:lnSpc>
                <a:spcPct val="120000"/>
              </a:lnSpc>
              <a:spcAft>
                <a:spcPts val="600"/>
              </a:spcAft>
              <a:buNone/>
            </a:pP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r>
              <a:rPr lang="vi-VN" sz="4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err="1">
                <a:effectLst/>
                <a:latin typeface="Times New Roman" panose="02020603050405020304" pitchFamily="18" charset="0"/>
                <a:ea typeface="Calibri" panose="020F0502020204030204" pitchFamily="34" charset="0"/>
                <a:cs typeface="Times New Roman" panose="02020603050405020304" pitchFamily="18" charset="0"/>
              </a:rPr>
              <a:t>Fihn</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S et al (2014), ACC/AHA/AATS/PCNA/SCAI/STS focused update of the guideline for the diagnosis and management of </a:t>
            </a:r>
            <a:r>
              <a:rPr lang="vi-VN" sz="4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patients with stable ischemic heart disease: a report of the American college of cardiology, </a:t>
            </a:r>
            <a:r>
              <a:rPr lang="en-US" sz="4800" i="1" dirty="0">
                <a:effectLst/>
                <a:latin typeface="Times New Roman" panose="02020603050405020304" pitchFamily="18" charset="0"/>
                <a:ea typeface="Calibri" panose="020F0502020204030204" pitchFamily="34" charset="0"/>
                <a:cs typeface="Times New Roman" panose="02020603050405020304" pitchFamily="18" charset="0"/>
              </a:rPr>
              <a:t>J Am Coll </a:t>
            </a:r>
            <a:r>
              <a:rPr lang="en-US" sz="4800" i="1" dirty="0" err="1">
                <a:effectLst/>
                <a:latin typeface="Times New Roman" panose="02020603050405020304" pitchFamily="18" charset="0"/>
                <a:ea typeface="Calibri" panose="020F0502020204030204" pitchFamily="34" charset="0"/>
                <a:cs typeface="Times New Roman" panose="02020603050405020304" pitchFamily="18" charset="0"/>
              </a:rPr>
              <a:t>Cardiol</a:t>
            </a:r>
            <a:r>
              <a:rPr lang="en-US" sz="4800" dirty="0">
                <a:effectLst/>
                <a:latin typeface="Times New Roman" panose="02020603050405020304" pitchFamily="18" charset="0"/>
                <a:ea typeface="Calibri" panose="020F0502020204030204" pitchFamily="34" charset="0"/>
                <a:cs typeface="Times New Roman" panose="02020603050405020304" pitchFamily="18" charset="0"/>
              </a:rPr>
              <a:t>, 64(18), pp. 1929-1949</a:t>
            </a:r>
            <a:r>
              <a:rPr lang="vi-VN" sz="4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4800" dirty="0"/>
          </a:p>
        </p:txBody>
      </p:sp>
    </p:spTree>
    <p:extLst>
      <p:ext uri="{BB962C8B-B14F-4D97-AF65-F5344CB8AC3E}">
        <p14:creationId xmlns:p14="http://schemas.microsoft.com/office/powerpoint/2010/main" val="1897155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4E04F8-63D4-0DA4-A7F3-AF858F4DC1DB}"/>
              </a:ext>
            </a:extLst>
          </p:cNvPr>
          <p:cNvSpPr/>
          <p:nvPr/>
        </p:nvSpPr>
        <p:spPr>
          <a:xfrm>
            <a:off x="548275" y="2168345"/>
            <a:ext cx="8854785" cy="1754326"/>
          </a:xfrm>
          <a:prstGeom prst="rect">
            <a:avLst/>
          </a:prstGeom>
          <a:noFill/>
        </p:spPr>
        <p:txBody>
          <a:bodyPr wrap="square" lIns="91440" tIns="45720" rIns="91440" bIns="45720">
            <a:spAutoFit/>
          </a:bodyPr>
          <a:lstStyle/>
          <a:p>
            <a:pPr algn="ctr"/>
            <a:r>
              <a:rPr lang="vi-VN" sz="5400" b="1" cap="none" spc="0" dirty="0">
                <a:ln w="22225">
                  <a:solidFill>
                    <a:schemeClr val="accent2"/>
                  </a:solidFill>
                  <a:prstDash val="solid"/>
                </a:ln>
                <a:solidFill>
                  <a:schemeClr val="accent2">
                    <a:lumMod val="40000"/>
                    <a:lumOff val="60000"/>
                  </a:schemeClr>
                </a:solidFill>
                <a:effectLst/>
              </a:rPr>
              <a:t>CHÂN THÀNH CÁM ƠN QUÍ VỊ ĐẠI BIỂU </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6" name="Content Placeholder 5">
            <a:extLst>
              <a:ext uri="{FF2B5EF4-FFF2-40B4-BE49-F238E27FC236}">
                <a16:creationId xmlns:a16="http://schemas.microsoft.com/office/drawing/2014/main" id="{401AB57B-5004-3195-4ECF-C1BCC0691667}"/>
              </a:ext>
            </a:extLst>
          </p:cNvPr>
          <p:cNvSpPr>
            <a:spLocks noGrp="1"/>
          </p:cNvSpPr>
          <p:nvPr>
            <p:ph idx="1"/>
          </p:nvPr>
        </p:nvSpPr>
        <p:spPr>
          <a:xfrm>
            <a:off x="739478" y="1105121"/>
            <a:ext cx="8596668" cy="3880773"/>
          </a:xfrm>
        </p:spPr>
        <p:txBody>
          <a:bodyPr/>
          <a:lstStyle/>
          <a:p>
            <a:pPr marL="0" indent="0">
              <a:buNone/>
            </a:pPr>
            <a:endParaRPr lang="en-US"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297705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5">
            <a:extLst>
              <a:ext uri="{FF2B5EF4-FFF2-40B4-BE49-F238E27FC236}">
                <a16:creationId xmlns:a16="http://schemas.microsoft.com/office/drawing/2014/main" id="{FB96BD7B-B8AF-7D0E-E0B9-3E66FBA0BEAA}"/>
              </a:ext>
            </a:extLst>
          </p:cNvPr>
          <p:cNvGraphicFramePr>
            <a:graphicFrameLocks/>
          </p:cNvGraphicFramePr>
          <p:nvPr>
            <p:extLst>
              <p:ext uri="{D42A27DB-BD31-4B8C-83A1-F6EECF244321}">
                <p14:modId xmlns:p14="http://schemas.microsoft.com/office/powerpoint/2010/main" val="170736655"/>
              </p:ext>
            </p:extLst>
          </p:nvPr>
        </p:nvGraphicFramePr>
        <p:xfrm>
          <a:off x="1238250" y="496957"/>
          <a:ext cx="8229600" cy="5208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1F501364-4915-8F73-8145-31D61346D849}"/>
              </a:ext>
            </a:extLst>
          </p:cNvPr>
          <p:cNvSpPr txBox="1"/>
          <p:nvPr/>
        </p:nvSpPr>
        <p:spPr>
          <a:xfrm>
            <a:off x="1475348" y="993537"/>
            <a:ext cx="455574" cy="646331"/>
          </a:xfrm>
          <a:prstGeom prst="rect">
            <a:avLst/>
          </a:prstGeom>
          <a:noFill/>
        </p:spPr>
        <p:txBody>
          <a:bodyPr wrap="none">
            <a:spAutoFit/>
          </a:bodyPr>
          <a:lstStyle/>
          <a:p>
            <a:pPr>
              <a:defRPr/>
            </a:pPr>
            <a:r>
              <a:rPr lang="en-US" sz="3600" b="1" dirty="0">
                <a:solidFill>
                  <a:srgbClr val="2952A1"/>
                </a:solidFill>
                <a:latin typeface="+mj-lt"/>
                <a:cs typeface="Arial" charset="0"/>
              </a:rPr>
              <a:t>1</a:t>
            </a:r>
            <a:endParaRPr lang="vi-VN" sz="3600" b="1" dirty="0">
              <a:solidFill>
                <a:srgbClr val="2952A1"/>
              </a:solidFill>
              <a:latin typeface="+mj-lt"/>
              <a:cs typeface="Arial" charset="0"/>
            </a:endParaRPr>
          </a:p>
        </p:txBody>
      </p:sp>
      <p:sp>
        <p:nvSpPr>
          <p:cNvPr id="6" name="TextBox 5">
            <a:extLst>
              <a:ext uri="{FF2B5EF4-FFF2-40B4-BE49-F238E27FC236}">
                <a16:creationId xmlns:a16="http://schemas.microsoft.com/office/drawing/2014/main" id="{48BF5554-C51B-1131-DEBE-A7676523FA2E}"/>
              </a:ext>
            </a:extLst>
          </p:cNvPr>
          <p:cNvSpPr txBox="1"/>
          <p:nvPr/>
        </p:nvSpPr>
        <p:spPr>
          <a:xfrm>
            <a:off x="1799096" y="2177810"/>
            <a:ext cx="455574" cy="646331"/>
          </a:xfrm>
          <a:prstGeom prst="rect">
            <a:avLst/>
          </a:prstGeom>
          <a:noFill/>
        </p:spPr>
        <p:txBody>
          <a:bodyPr wrap="none">
            <a:spAutoFit/>
          </a:bodyPr>
          <a:lstStyle/>
          <a:p>
            <a:pPr>
              <a:defRPr/>
            </a:pPr>
            <a:r>
              <a:rPr lang="en-US" sz="3600" b="1" dirty="0">
                <a:solidFill>
                  <a:srgbClr val="2952A1"/>
                </a:solidFill>
                <a:latin typeface="+mj-lt"/>
                <a:cs typeface="Arial" charset="0"/>
              </a:rPr>
              <a:t>2</a:t>
            </a:r>
            <a:endParaRPr lang="vi-VN" sz="3600" b="1" dirty="0">
              <a:solidFill>
                <a:srgbClr val="2952A1"/>
              </a:solidFill>
              <a:latin typeface="+mj-lt"/>
              <a:cs typeface="Arial" charset="0"/>
            </a:endParaRPr>
          </a:p>
        </p:txBody>
      </p:sp>
      <p:sp>
        <p:nvSpPr>
          <p:cNvPr id="7" name="TextBox 6">
            <a:extLst>
              <a:ext uri="{FF2B5EF4-FFF2-40B4-BE49-F238E27FC236}">
                <a16:creationId xmlns:a16="http://schemas.microsoft.com/office/drawing/2014/main" id="{58B86A9D-B265-995F-5356-F01D516283AB}"/>
              </a:ext>
            </a:extLst>
          </p:cNvPr>
          <p:cNvSpPr txBox="1"/>
          <p:nvPr/>
        </p:nvSpPr>
        <p:spPr>
          <a:xfrm>
            <a:off x="1930922" y="3429000"/>
            <a:ext cx="455574" cy="646331"/>
          </a:xfrm>
          <a:prstGeom prst="rect">
            <a:avLst/>
          </a:prstGeom>
          <a:noFill/>
        </p:spPr>
        <p:txBody>
          <a:bodyPr wrap="none">
            <a:spAutoFit/>
          </a:bodyPr>
          <a:lstStyle/>
          <a:p>
            <a:pPr>
              <a:defRPr/>
            </a:pPr>
            <a:r>
              <a:rPr lang="en-US" sz="3600" b="1" dirty="0">
                <a:solidFill>
                  <a:srgbClr val="2952A1"/>
                </a:solidFill>
                <a:latin typeface="+mj-lt"/>
                <a:cs typeface="Arial" charset="0"/>
              </a:rPr>
              <a:t>3</a:t>
            </a:r>
            <a:endParaRPr lang="vi-VN" sz="3600" b="1" dirty="0">
              <a:solidFill>
                <a:srgbClr val="2952A1"/>
              </a:solidFill>
              <a:latin typeface="+mj-lt"/>
              <a:cs typeface="Arial" charset="0"/>
            </a:endParaRPr>
          </a:p>
        </p:txBody>
      </p:sp>
      <p:sp>
        <p:nvSpPr>
          <p:cNvPr id="8" name="TextBox 7">
            <a:extLst>
              <a:ext uri="{FF2B5EF4-FFF2-40B4-BE49-F238E27FC236}">
                <a16:creationId xmlns:a16="http://schemas.microsoft.com/office/drawing/2014/main" id="{0880BADA-4DE3-FDAE-ED6A-B4411B4E72C4}"/>
              </a:ext>
            </a:extLst>
          </p:cNvPr>
          <p:cNvSpPr txBox="1"/>
          <p:nvPr/>
        </p:nvSpPr>
        <p:spPr>
          <a:xfrm>
            <a:off x="1420304" y="4628614"/>
            <a:ext cx="455574" cy="646331"/>
          </a:xfrm>
          <a:prstGeom prst="rect">
            <a:avLst/>
          </a:prstGeom>
          <a:noFill/>
        </p:spPr>
        <p:txBody>
          <a:bodyPr wrap="none">
            <a:spAutoFit/>
          </a:bodyPr>
          <a:lstStyle/>
          <a:p>
            <a:pPr>
              <a:defRPr/>
            </a:pPr>
            <a:r>
              <a:rPr lang="en-US" sz="3600" b="1" dirty="0">
                <a:solidFill>
                  <a:srgbClr val="2952A1"/>
                </a:solidFill>
                <a:latin typeface="+mj-lt"/>
                <a:cs typeface="Arial" charset="0"/>
              </a:rPr>
              <a:t>4</a:t>
            </a:r>
            <a:endParaRPr lang="vi-VN" sz="3600" b="1" dirty="0">
              <a:solidFill>
                <a:srgbClr val="2952A1"/>
              </a:solidFill>
              <a:latin typeface="+mj-lt"/>
              <a:cs typeface="Arial" charset="0"/>
            </a:endParaRPr>
          </a:p>
        </p:txBody>
      </p:sp>
    </p:spTree>
    <p:extLst>
      <p:ext uri="{BB962C8B-B14F-4D97-AF65-F5344CB8AC3E}">
        <p14:creationId xmlns:p14="http://schemas.microsoft.com/office/powerpoint/2010/main" val="3595820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14500-E3A8-1E7B-DCEA-7B677A466228}"/>
              </a:ext>
            </a:extLst>
          </p:cNvPr>
          <p:cNvSpPr>
            <a:spLocks noGrp="1"/>
          </p:cNvSpPr>
          <p:nvPr>
            <p:ph type="title"/>
          </p:nvPr>
        </p:nvSpPr>
        <p:spPr>
          <a:xfrm>
            <a:off x="677334" y="609600"/>
            <a:ext cx="8596668" cy="642151"/>
          </a:xfrm>
        </p:spPr>
        <p:txBody>
          <a:bodyPr>
            <a:normAutofit/>
          </a:bodyPr>
          <a:lstStyle/>
          <a:p>
            <a:r>
              <a:rPr lang="en-US" altLang="en-US" sz="3200" b="1" dirty="0">
                <a:solidFill>
                  <a:schemeClr val="tx1"/>
                </a:solidFill>
                <a:latin typeface="Times New Roman" panose="02020603050405020304" pitchFamily="18" charset="0"/>
                <a:cs typeface="Times New Roman" panose="02020603050405020304" pitchFamily="18" charset="0"/>
              </a:rPr>
              <a:t>MỞ ĐẦU</a:t>
            </a:r>
            <a:endParaRPr lang="en-US" sz="3200"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AA8E39C-CB48-D9D7-AD3C-6D6D41763197}"/>
              </a:ext>
            </a:extLst>
          </p:cNvPr>
          <p:cNvSpPr>
            <a:spLocks noGrp="1"/>
          </p:cNvSpPr>
          <p:nvPr>
            <p:ph idx="1"/>
          </p:nvPr>
        </p:nvSpPr>
        <p:spPr>
          <a:xfrm>
            <a:off x="517536" y="1343844"/>
            <a:ext cx="8596668" cy="2438044"/>
          </a:xfrm>
        </p:spPr>
        <p:txBody>
          <a:bodyPr/>
          <a:lstStyle/>
          <a:p>
            <a:pPr marL="0" indent="0">
              <a:lnSpc>
                <a:spcPct val="150000"/>
              </a:lnSpc>
              <a:buNone/>
            </a:pPr>
            <a:r>
              <a:rPr lang="vi-VN" sz="1800" dirty="0">
                <a:solidFill>
                  <a:schemeClr val="tx1"/>
                </a:solidFill>
                <a:latin typeface="+mj-lt"/>
                <a:cs typeface="Times New Roman" panose="02020603050405020304" pitchFamily="18" charset="0"/>
              </a:rPr>
              <a:t>	Hiện</a:t>
            </a:r>
            <a:r>
              <a:rPr lang="en-US" sz="1800" dirty="0">
                <a:solidFill>
                  <a:schemeClr val="tx1"/>
                </a:solidFill>
                <a:latin typeface="+mj-lt"/>
                <a:cs typeface="Times New Roman" panose="02020603050405020304" pitchFamily="18" charset="0"/>
              </a:rPr>
              <a:t> nay </a:t>
            </a:r>
            <a:r>
              <a:rPr lang="en-US" sz="1800" b="1" dirty="0" err="1">
                <a:solidFill>
                  <a:srgbClr val="FF0000"/>
                </a:solidFill>
                <a:latin typeface="+mj-lt"/>
                <a:cs typeface="Times New Roman" panose="02020603050405020304" pitchFamily="18" charset="0"/>
              </a:rPr>
              <a:t>bệnh</a:t>
            </a:r>
            <a:r>
              <a:rPr lang="en-US" sz="1800" b="1" dirty="0">
                <a:solidFill>
                  <a:srgbClr val="FF0000"/>
                </a:solidFill>
                <a:latin typeface="+mj-lt"/>
                <a:cs typeface="Times New Roman" panose="02020603050405020304" pitchFamily="18" charset="0"/>
              </a:rPr>
              <a:t> </a:t>
            </a:r>
            <a:r>
              <a:rPr lang="en-US" sz="1800" b="1" dirty="0" err="1">
                <a:solidFill>
                  <a:srgbClr val="FF0000"/>
                </a:solidFill>
                <a:latin typeface="+mj-lt"/>
                <a:cs typeface="Times New Roman" panose="02020603050405020304" pitchFamily="18" charset="0"/>
              </a:rPr>
              <a:t>lý</a:t>
            </a:r>
            <a:r>
              <a:rPr lang="en-US" sz="1800" b="1" dirty="0">
                <a:solidFill>
                  <a:srgbClr val="FF0000"/>
                </a:solidFill>
                <a:latin typeface="+mj-lt"/>
                <a:cs typeface="Times New Roman" panose="02020603050405020304" pitchFamily="18" charset="0"/>
              </a:rPr>
              <a:t> </a:t>
            </a:r>
            <a:r>
              <a:rPr lang="en-US" sz="1800" b="1" dirty="0" err="1">
                <a:solidFill>
                  <a:srgbClr val="FF0000"/>
                </a:solidFill>
                <a:latin typeface="+mj-lt"/>
                <a:cs typeface="Times New Roman" panose="02020603050405020304" pitchFamily="18" charset="0"/>
              </a:rPr>
              <a:t>mạch</a:t>
            </a:r>
            <a:r>
              <a:rPr lang="en-US" sz="1800" b="1" dirty="0">
                <a:solidFill>
                  <a:srgbClr val="FF0000"/>
                </a:solidFill>
                <a:latin typeface="+mj-lt"/>
                <a:cs typeface="Times New Roman" panose="02020603050405020304" pitchFamily="18" charset="0"/>
              </a:rPr>
              <a:t> </a:t>
            </a:r>
            <a:r>
              <a:rPr lang="en-US" sz="1800" b="1" dirty="0" err="1">
                <a:solidFill>
                  <a:srgbClr val="FF0000"/>
                </a:solidFill>
                <a:latin typeface="+mj-lt"/>
                <a:cs typeface="Times New Roman" panose="02020603050405020304" pitchFamily="18" charset="0"/>
              </a:rPr>
              <a:t>vành</a:t>
            </a:r>
            <a:r>
              <a:rPr lang="en-US" sz="1800" b="1" dirty="0">
                <a:solidFill>
                  <a:srgbClr val="FF0000"/>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là</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nguyên</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nhân</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chính</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gây</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thiếu</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máu</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nhồi</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máu</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cơ</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tim.</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Hằng</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năm</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có</a:t>
            </a:r>
            <a:r>
              <a:rPr lang="en-US" sz="1800" dirty="0">
                <a:solidFill>
                  <a:schemeClr val="tx1"/>
                </a:solidFill>
                <a:latin typeface="+mj-lt"/>
                <a:cs typeface="Times New Roman" panose="02020603050405020304" pitchFamily="18" charset="0"/>
              </a:rPr>
              <a:t> </a:t>
            </a:r>
            <a:r>
              <a:rPr lang="en-US" sz="1800" dirty="0" err="1">
                <a:solidFill>
                  <a:schemeClr val="tx1"/>
                </a:solidFill>
                <a:latin typeface="+mj-lt"/>
                <a:cs typeface="Times New Roman" panose="02020603050405020304" pitchFamily="18" charset="0"/>
              </a:rPr>
              <a:t>đến</a:t>
            </a:r>
            <a:r>
              <a:rPr lang="en-US" sz="1800" dirty="0">
                <a:solidFill>
                  <a:schemeClr val="tx1"/>
                </a:solidFill>
                <a:latin typeface="+mj-lt"/>
                <a:cs typeface="Times New Roman" panose="02020603050405020304" pitchFamily="18" charset="0"/>
              </a:rPr>
              <a:t> </a:t>
            </a:r>
            <a:r>
              <a:rPr lang="en-US" sz="1800" dirty="0">
                <a:solidFill>
                  <a:schemeClr val="accent6">
                    <a:lumMod val="75000"/>
                  </a:schemeClr>
                </a:solidFill>
                <a:latin typeface="+mj-lt"/>
                <a:cs typeface="Times New Roman" panose="02020603050405020304" pitchFamily="18" charset="0"/>
              </a:rPr>
              <a:t>17.8 </a:t>
            </a:r>
            <a:r>
              <a:rPr lang="en-US" sz="1800" dirty="0" err="1">
                <a:solidFill>
                  <a:schemeClr val="accent6">
                    <a:lumMod val="75000"/>
                  </a:schemeClr>
                </a:solidFill>
                <a:latin typeface="+mj-lt"/>
                <a:cs typeface="Times New Roman" panose="02020603050405020304" pitchFamily="18" charset="0"/>
              </a:rPr>
              <a:t>triệu</a:t>
            </a:r>
            <a:r>
              <a:rPr lang="en-US" sz="1800" dirty="0">
                <a:solidFill>
                  <a:schemeClr val="accent6">
                    <a:lumMod val="75000"/>
                  </a:schemeClr>
                </a:solidFill>
                <a:latin typeface="+mj-lt"/>
                <a:cs typeface="Times New Roman" panose="02020603050405020304" pitchFamily="18" charset="0"/>
              </a:rPr>
              <a:t> </a:t>
            </a:r>
            <a:r>
              <a:rPr lang="en-US" sz="1800" dirty="0" err="1">
                <a:solidFill>
                  <a:schemeClr val="accent6">
                    <a:lumMod val="75000"/>
                  </a:schemeClr>
                </a:solidFill>
                <a:latin typeface="+mj-lt"/>
                <a:cs typeface="Times New Roman" panose="02020603050405020304" pitchFamily="18" charset="0"/>
              </a:rPr>
              <a:t>người</a:t>
            </a:r>
            <a:r>
              <a:rPr lang="en-US" sz="1800" dirty="0">
                <a:solidFill>
                  <a:schemeClr val="accent6">
                    <a:lumMod val="75000"/>
                  </a:schemeClr>
                </a:solidFill>
                <a:latin typeface="+mj-lt"/>
                <a:cs typeface="Times New Roman" panose="02020603050405020304" pitchFamily="18" charset="0"/>
              </a:rPr>
              <a:t> </a:t>
            </a:r>
            <a:r>
              <a:rPr lang="vi-VN" sz="1800" dirty="0">
                <a:solidFill>
                  <a:schemeClr val="accent6">
                    <a:lumMod val="75000"/>
                  </a:schemeClr>
                </a:solidFill>
                <a:latin typeface="+mj-lt"/>
                <a:cs typeface="Times New Roman" panose="02020603050405020304" pitchFamily="18" charset="0"/>
              </a:rPr>
              <a:t>chết và </a:t>
            </a:r>
            <a:r>
              <a:rPr lang="en-US" sz="1800" dirty="0" err="1">
                <a:solidFill>
                  <a:schemeClr val="accent6">
                    <a:lumMod val="75000"/>
                  </a:schemeClr>
                </a:solidFill>
                <a:latin typeface="+mj-lt"/>
                <a:cs typeface="Times New Roman" panose="02020603050405020304" pitchFamily="18" charset="0"/>
              </a:rPr>
              <a:t>thứ</a:t>
            </a:r>
            <a:r>
              <a:rPr lang="en-US" sz="1800" dirty="0">
                <a:solidFill>
                  <a:schemeClr val="accent6">
                    <a:lumMod val="75000"/>
                  </a:schemeClr>
                </a:solidFill>
                <a:latin typeface="+mj-lt"/>
                <a:cs typeface="Times New Roman" panose="02020603050405020304" pitchFamily="18" charset="0"/>
              </a:rPr>
              <a:t> 3 </a:t>
            </a:r>
            <a:r>
              <a:rPr lang="en-US" sz="1800" dirty="0" err="1">
                <a:solidFill>
                  <a:schemeClr val="accent6">
                    <a:lumMod val="75000"/>
                  </a:schemeClr>
                </a:solidFill>
                <a:latin typeface="+mj-lt"/>
                <a:cs typeface="Times New Roman" panose="02020603050405020304" pitchFamily="18" charset="0"/>
              </a:rPr>
              <a:t>về</a:t>
            </a:r>
            <a:r>
              <a:rPr lang="en-US" sz="1800" dirty="0">
                <a:solidFill>
                  <a:schemeClr val="accent6">
                    <a:lumMod val="75000"/>
                  </a:schemeClr>
                </a:solidFill>
                <a:latin typeface="+mj-lt"/>
                <a:cs typeface="Times New Roman" panose="02020603050405020304" pitchFamily="18" charset="0"/>
              </a:rPr>
              <a:t> </a:t>
            </a:r>
            <a:r>
              <a:rPr lang="en-US" sz="1800" dirty="0" err="1">
                <a:solidFill>
                  <a:schemeClr val="accent6">
                    <a:lumMod val="75000"/>
                  </a:schemeClr>
                </a:solidFill>
                <a:latin typeface="+mj-lt"/>
                <a:cs typeface="Times New Roman" panose="02020603050405020304" pitchFamily="18" charset="0"/>
              </a:rPr>
              <a:t>tỷ</a:t>
            </a:r>
            <a:r>
              <a:rPr lang="en-US" sz="1800" dirty="0">
                <a:solidFill>
                  <a:schemeClr val="accent6">
                    <a:lumMod val="75000"/>
                  </a:schemeClr>
                </a:solidFill>
                <a:latin typeface="+mj-lt"/>
                <a:cs typeface="Times New Roman" panose="02020603050405020304" pitchFamily="18" charset="0"/>
              </a:rPr>
              <a:t> </a:t>
            </a:r>
            <a:r>
              <a:rPr lang="en-US" sz="1800" dirty="0" err="1">
                <a:solidFill>
                  <a:schemeClr val="accent6">
                    <a:lumMod val="75000"/>
                  </a:schemeClr>
                </a:solidFill>
                <a:latin typeface="+mj-lt"/>
                <a:cs typeface="Times New Roman" panose="02020603050405020304" pitchFamily="18" charset="0"/>
              </a:rPr>
              <a:t>lệ</a:t>
            </a:r>
            <a:r>
              <a:rPr lang="en-US" sz="1800" dirty="0">
                <a:solidFill>
                  <a:schemeClr val="accent6">
                    <a:lumMod val="75000"/>
                  </a:schemeClr>
                </a:solidFill>
                <a:latin typeface="+mj-lt"/>
                <a:cs typeface="Times New Roman" panose="02020603050405020304" pitchFamily="18" charset="0"/>
              </a:rPr>
              <a:t> </a:t>
            </a:r>
            <a:r>
              <a:rPr lang="en-US" sz="1800" dirty="0" err="1">
                <a:solidFill>
                  <a:schemeClr val="accent6">
                    <a:lumMod val="75000"/>
                  </a:schemeClr>
                </a:solidFill>
                <a:latin typeface="+mj-lt"/>
                <a:cs typeface="Times New Roman" panose="02020603050405020304" pitchFamily="18" charset="0"/>
              </a:rPr>
              <a:t>tử</a:t>
            </a:r>
            <a:r>
              <a:rPr lang="en-US" sz="1800" dirty="0">
                <a:solidFill>
                  <a:schemeClr val="accent6">
                    <a:lumMod val="75000"/>
                  </a:schemeClr>
                </a:solidFill>
                <a:latin typeface="+mj-lt"/>
                <a:cs typeface="Times New Roman" panose="02020603050405020304" pitchFamily="18" charset="0"/>
              </a:rPr>
              <a:t> </a:t>
            </a:r>
            <a:r>
              <a:rPr lang="en-US" sz="1800" dirty="0" err="1">
                <a:solidFill>
                  <a:schemeClr val="accent6">
                    <a:lumMod val="75000"/>
                  </a:schemeClr>
                </a:solidFill>
                <a:latin typeface="+mj-lt"/>
                <a:cs typeface="Times New Roman" panose="02020603050405020304" pitchFamily="18" charset="0"/>
              </a:rPr>
              <a:t>vong</a:t>
            </a:r>
            <a:r>
              <a:rPr lang="en-US" sz="1800" dirty="0">
                <a:solidFill>
                  <a:schemeClr val="accent6">
                    <a:lumMod val="75000"/>
                  </a:schemeClr>
                </a:solidFill>
                <a:latin typeface="+mj-lt"/>
                <a:cs typeface="Times New Roman" panose="02020603050405020304" pitchFamily="18" charset="0"/>
              </a:rPr>
              <a:t> </a:t>
            </a:r>
            <a:r>
              <a:rPr lang="en-US" sz="1800" dirty="0" err="1">
                <a:solidFill>
                  <a:schemeClr val="accent6">
                    <a:lumMod val="75000"/>
                  </a:schemeClr>
                </a:solidFill>
                <a:latin typeface="+mj-lt"/>
                <a:cs typeface="Times New Roman" panose="02020603050405020304" pitchFamily="18" charset="0"/>
              </a:rPr>
              <a:t>trên</a:t>
            </a:r>
            <a:r>
              <a:rPr lang="en-US" sz="1800" dirty="0">
                <a:solidFill>
                  <a:schemeClr val="accent6">
                    <a:lumMod val="75000"/>
                  </a:schemeClr>
                </a:solidFill>
                <a:latin typeface="+mj-lt"/>
                <a:cs typeface="Times New Roman" panose="02020603050405020304" pitchFamily="18" charset="0"/>
              </a:rPr>
              <a:t> </a:t>
            </a:r>
            <a:r>
              <a:rPr lang="vi-VN" sz="1800" dirty="0">
                <a:solidFill>
                  <a:schemeClr val="accent6">
                    <a:lumMod val="75000"/>
                  </a:schemeClr>
                </a:solidFill>
                <a:latin typeface="+mj-lt"/>
                <a:cs typeface="Times New Roman" panose="02020603050405020304" pitchFamily="18" charset="0"/>
              </a:rPr>
              <a:t>thế giới</a:t>
            </a:r>
            <a:r>
              <a:rPr lang="vi-VN" sz="1800" b="1" dirty="0">
                <a:solidFill>
                  <a:schemeClr val="accent6">
                    <a:lumMod val="75000"/>
                  </a:schemeClr>
                </a:solidFill>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Tại</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Việt</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nam</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theo</a:t>
            </a:r>
            <a:r>
              <a:rPr lang="en-US" sz="1800" b="0" i="0" dirty="0">
                <a:solidFill>
                  <a:srgbClr val="000000"/>
                </a:solidFill>
                <a:effectLst/>
                <a:latin typeface="+mj-lt"/>
                <a:cs typeface="Times New Roman" panose="02020603050405020304" pitchFamily="18" charset="0"/>
              </a:rPr>
              <a:t> WHO, </a:t>
            </a:r>
            <a:r>
              <a:rPr lang="en-US" sz="1800" b="0" i="0" dirty="0" err="1">
                <a:solidFill>
                  <a:srgbClr val="000000"/>
                </a:solidFill>
                <a:effectLst/>
                <a:latin typeface="+mj-lt"/>
                <a:cs typeface="Times New Roman" panose="02020603050405020304" pitchFamily="18" charset="0"/>
              </a:rPr>
              <a:t>năm</a:t>
            </a:r>
            <a:r>
              <a:rPr lang="en-US" sz="1800" b="0" i="0" dirty="0">
                <a:solidFill>
                  <a:srgbClr val="000000"/>
                </a:solidFill>
                <a:effectLst/>
                <a:latin typeface="+mj-lt"/>
                <a:cs typeface="Times New Roman" panose="02020603050405020304" pitchFamily="18" charset="0"/>
              </a:rPr>
              <a:t> </a:t>
            </a:r>
            <a:r>
              <a:rPr lang="vi-VN" sz="1800" b="0" i="0" dirty="0">
                <a:solidFill>
                  <a:srgbClr val="000000"/>
                </a:solidFill>
                <a:effectLst/>
                <a:latin typeface="+mj-lt"/>
                <a:cs typeface="Times New Roman" panose="02020603050405020304" pitchFamily="18" charset="0"/>
              </a:rPr>
              <a:t>2016, </a:t>
            </a:r>
            <a:r>
              <a:rPr lang="en-US" sz="1800" b="0" i="0" dirty="0" err="1">
                <a:solidFill>
                  <a:srgbClr val="000000"/>
                </a:solidFill>
                <a:effectLst/>
                <a:latin typeface="+mj-lt"/>
                <a:cs typeface="Times New Roman" panose="02020603050405020304" pitchFamily="18" charset="0"/>
              </a:rPr>
              <a:t>bệnh</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tim</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mạch</a:t>
            </a:r>
            <a:r>
              <a:rPr lang="vi-VN" sz="1800" dirty="0">
                <a:solidFill>
                  <a:srgbClr val="000000"/>
                </a:solidFill>
                <a:latin typeface="+mj-lt"/>
                <a:cs typeface="Times New Roman" panose="02020603050405020304" pitchFamily="18" charset="0"/>
              </a:rPr>
              <a:t> là </a:t>
            </a:r>
            <a:r>
              <a:rPr lang="en-US" sz="1800" b="0" i="0" dirty="0" err="1">
                <a:solidFill>
                  <a:srgbClr val="000000"/>
                </a:solidFill>
                <a:effectLst/>
                <a:latin typeface="+mj-lt"/>
                <a:cs typeface="Times New Roman" panose="02020603050405020304" pitchFamily="18" charset="0"/>
              </a:rPr>
              <a:t>nguyên</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nhân</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gây</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tử</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vong</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hàng</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đầu</a:t>
            </a:r>
            <a:r>
              <a:rPr lang="en-US" sz="1800" b="0" i="0" dirty="0">
                <a:solidFill>
                  <a:srgbClr val="000000"/>
                </a:solidFill>
                <a:effectLst/>
                <a:latin typeface="+mj-lt"/>
                <a:cs typeface="Times New Roman" panose="02020603050405020304" pitchFamily="18" charset="0"/>
              </a:rPr>
              <a:t>. Trong </a:t>
            </a:r>
            <a:r>
              <a:rPr lang="en-US" sz="1800" b="0" i="0" dirty="0" err="1">
                <a:solidFill>
                  <a:srgbClr val="000000"/>
                </a:solidFill>
                <a:effectLst/>
                <a:latin typeface="+mj-lt"/>
                <a:cs typeface="Times New Roman" panose="02020603050405020304" pitchFamily="18" charset="0"/>
              </a:rPr>
              <a:t>số</a:t>
            </a:r>
            <a:r>
              <a:rPr lang="en-US" sz="1800" b="0" i="0" dirty="0">
                <a:solidFill>
                  <a:srgbClr val="000000"/>
                </a:solidFill>
                <a:effectLst/>
                <a:latin typeface="+mj-lt"/>
                <a:cs typeface="Times New Roman" panose="02020603050405020304" pitchFamily="18" charset="0"/>
              </a:rPr>
              <a:t> </a:t>
            </a:r>
            <a:r>
              <a:rPr lang="en-US" sz="1800" b="0" i="0" dirty="0">
                <a:solidFill>
                  <a:srgbClr val="0070C0"/>
                </a:solidFill>
                <a:effectLst/>
                <a:latin typeface="+mj-lt"/>
                <a:cs typeface="Times New Roman" panose="02020603050405020304" pitchFamily="18" charset="0"/>
              </a:rPr>
              <a:t>77% </a:t>
            </a:r>
            <a:r>
              <a:rPr lang="en-US" sz="1800" b="0" i="0" dirty="0" err="1">
                <a:solidFill>
                  <a:srgbClr val="0070C0"/>
                </a:solidFill>
                <a:effectLst/>
                <a:latin typeface="+mj-lt"/>
                <a:cs typeface="Times New Roman" panose="02020603050405020304" pitchFamily="18" charset="0"/>
              </a:rPr>
              <a:t>nguyên</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nhân</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tử</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vong</a:t>
            </a:r>
            <a:r>
              <a:rPr lang="en-US" sz="1800" b="0" i="0" dirty="0">
                <a:solidFill>
                  <a:srgbClr val="0070C0"/>
                </a:solidFill>
                <a:effectLst/>
                <a:latin typeface="+mj-lt"/>
                <a:cs typeface="Times New Roman" panose="02020603050405020304" pitchFamily="18" charset="0"/>
              </a:rPr>
              <a:t> do </a:t>
            </a:r>
            <a:r>
              <a:rPr lang="en-US" sz="1800" b="0" i="0" dirty="0" err="1">
                <a:solidFill>
                  <a:srgbClr val="0070C0"/>
                </a:solidFill>
                <a:effectLst/>
                <a:latin typeface="+mj-lt"/>
                <a:cs typeface="Times New Roman" panose="02020603050405020304" pitchFamily="18" charset="0"/>
              </a:rPr>
              <a:t>bệnh</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không</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lây</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nhiễm</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có</a:t>
            </a:r>
            <a:r>
              <a:rPr lang="en-US" sz="1800" b="0" i="0" dirty="0">
                <a:solidFill>
                  <a:srgbClr val="000000"/>
                </a:solidFill>
                <a:effectLst/>
                <a:latin typeface="+mj-lt"/>
                <a:cs typeface="Times New Roman" panose="02020603050405020304" pitchFamily="18" charset="0"/>
              </a:rPr>
              <a:t> </a:t>
            </a:r>
            <a:r>
              <a:rPr lang="en-US" sz="1800" b="0" i="0" dirty="0" err="1">
                <a:solidFill>
                  <a:srgbClr val="000000"/>
                </a:solidFill>
                <a:effectLst/>
                <a:latin typeface="+mj-lt"/>
                <a:cs typeface="Times New Roman" panose="02020603050405020304" pitchFamily="18" charset="0"/>
              </a:rPr>
              <a:t>tới</a:t>
            </a:r>
            <a:r>
              <a:rPr lang="en-US" sz="1800" b="0" i="0" dirty="0">
                <a:solidFill>
                  <a:srgbClr val="00000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gần</a:t>
            </a:r>
            <a:r>
              <a:rPr lang="en-US" sz="1800" b="0" i="0" dirty="0">
                <a:solidFill>
                  <a:srgbClr val="0070C0"/>
                </a:solidFill>
                <a:effectLst/>
                <a:latin typeface="+mj-lt"/>
                <a:cs typeface="Times New Roman" panose="02020603050405020304" pitchFamily="18" charset="0"/>
              </a:rPr>
              <a:t> 70% do </a:t>
            </a:r>
            <a:r>
              <a:rPr lang="en-US" sz="1800" b="0" i="0" dirty="0" err="1">
                <a:solidFill>
                  <a:srgbClr val="0070C0"/>
                </a:solidFill>
                <a:effectLst/>
                <a:latin typeface="+mj-lt"/>
                <a:cs typeface="Times New Roman" panose="02020603050405020304" pitchFamily="18" charset="0"/>
              </a:rPr>
              <a:t>bệnh</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tim</a:t>
            </a:r>
            <a:r>
              <a:rPr lang="en-US" sz="1800" b="0" i="0" dirty="0">
                <a:solidFill>
                  <a:srgbClr val="0070C0"/>
                </a:solidFill>
                <a:effectLst/>
                <a:latin typeface="+mj-lt"/>
                <a:cs typeface="Times New Roman" panose="02020603050405020304" pitchFamily="18" charset="0"/>
              </a:rPr>
              <a:t> </a:t>
            </a:r>
            <a:r>
              <a:rPr lang="en-US" sz="1800" b="0" i="0" dirty="0" err="1">
                <a:solidFill>
                  <a:srgbClr val="0070C0"/>
                </a:solidFill>
                <a:effectLst/>
                <a:latin typeface="+mj-lt"/>
                <a:cs typeface="Times New Roman" panose="02020603050405020304" pitchFamily="18" charset="0"/>
              </a:rPr>
              <a:t>mạch</a:t>
            </a:r>
            <a:r>
              <a:rPr lang="en-US" sz="1800" b="0" i="0" dirty="0">
                <a:solidFill>
                  <a:srgbClr val="0070C0"/>
                </a:solidFill>
                <a:effectLst/>
                <a:latin typeface="Times New Roman" panose="02020603050405020304" pitchFamily="18" charset="0"/>
                <a:cs typeface="Times New Roman" panose="02020603050405020304" pitchFamily="18" charset="0"/>
              </a:rPr>
              <a:t>.</a:t>
            </a:r>
            <a:endParaRPr lang="en-US" sz="1800" dirty="0">
              <a:solidFill>
                <a:srgbClr val="0070C0"/>
              </a:solidFill>
              <a:latin typeface="Times New Roman" panose="02020603050405020304" pitchFamily="18" charset="0"/>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id="{0239FD09-D6A5-6EB9-B16E-590CEDF4476A}"/>
              </a:ext>
            </a:extLst>
          </p:cNvPr>
          <p:cNvSpPr txBox="1"/>
          <p:nvPr/>
        </p:nvSpPr>
        <p:spPr>
          <a:xfrm>
            <a:off x="2774272" y="3873981"/>
            <a:ext cx="6098958" cy="2113784"/>
          </a:xfrm>
          <a:prstGeom prst="rect">
            <a:avLst/>
          </a:prstGeom>
          <a:noFill/>
        </p:spPr>
        <p:txBody>
          <a:bodyPr wrap="square">
            <a:spAutoFit/>
          </a:bodyPr>
          <a:lstStyle/>
          <a:p>
            <a:pPr algn="just" eaLnBrk="1" hangingPunct="1">
              <a:lnSpc>
                <a:spcPct val="150000"/>
              </a:lnSpc>
            </a:pPr>
            <a:r>
              <a:rPr lang="vi-VN" altLang="en-US" sz="1800" dirty="0">
                <a:latin typeface="Verdana" panose="020B0604030504040204" pitchFamily="34" charset="0"/>
              </a:rPr>
              <a:t>	</a:t>
            </a:r>
            <a:r>
              <a:rPr lang="en-US" altLang="en-US" sz="1800" dirty="0">
                <a:latin typeface="Verdana" panose="020B0604030504040204" pitchFamily="34" charset="0"/>
              </a:rPr>
              <a:t>T</a:t>
            </a:r>
            <a:r>
              <a:rPr lang="vi-VN" altLang="en-US" sz="1800" dirty="0">
                <a:latin typeface="Verdana" panose="020B0604030504040204" pitchFamily="34" charset="0"/>
              </a:rPr>
              <a:t>ầm soát và phát hiện sớm bệnh lý động mạch vành, can thiệp kịp thời</a:t>
            </a:r>
            <a:r>
              <a:rPr lang="en-US" altLang="en-US" sz="1800" dirty="0">
                <a:latin typeface="Verdana" panose="020B0604030504040204" pitchFamily="34" charset="0"/>
              </a:rPr>
              <a:t>. </a:t>
            </a:r>
          </a:p>
          <a:p>
            <a:pPr algn="just" eaLnBrk="1" hangingPunct="1">
              <a:lnSpc>
                <a:spcPct val="150000"/>
              </a:lnSpc>
            </a:pPr>
            <a:r>
              <a:rPr lang="vi-VN" altLang="en-US" sz="1800" dirty="0">
                <a:latin typeface="Verdana" panose="020B0604030504040204" pitchFamily="34" charset="0"/>
              </a:rPr>
              <a:t>	Máy chụp </a:t>
            </a:r>
            <a:r>
              <a:rPr lang="vi-VN" altLang="en-US" sz="1800" dirty="0">
                <a:solidFill>
                  <a:srgbClr val="00B050"/>
                </a:solidFill>
                <a:latin typeface="Verdana" panose="020B0604030504040204" pitchFamily="34" charset="0"/>
              </a:rPr>
              <a:t>CLVT 160 lát </a:t>
            </a:r>
            <a:r>
              <a:rPr lang="vi-VN" altLang="en-US" sz="1800" dirty="0">
                <a:latin typeface="Verdana" panose="020B0604030504040204" pitchFamily="34" charset="0"/>
              </a:rPr>
              <a:t>cho phép đánh giá tổn thương ĐMV với chất lượng hình ảnh cao so với thế hệ máy có số lát cắt ít hơn. </a:t>
            </a:r>
            <a:endParaRPr lang="en-US" altLang="en-US" sz="1800" dirty="0">
              <a:latin typeface="Verdana" panose="020B0604030504040204" pitchFamily="34" charset="0"/>
            </a:endParaRPr>
          </a:p>
        </p:txBody>
      </p:sp>
      <p:sp>
        <p:nvSpPr>
          <p:cNvPr id="6" name="Right Arrow 3">
            <a:extLst>
              <a:ext uri="{FF2B5EF4-FFF2-40B4-BE49-F238E27FC236}">
                <a16:creationId xmlns:a16="http://schemas.microsoft.com/office/drawing/2014/main" id="{124E8286-18B3-BC21-7264-6F8C1AC2A206}"/>
              </a:ext>
            </a:extLst>
          </p:cNvPr>
          <p:cNvSpPr/>
          <p:nvPr/>
        </p:nvSpPr>
        <p:spPr>
          <a:xfrm>
            <a:off x="1438771" y="4723704"/>
            <a:ext cx="719138" cy="4143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8713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5E748-EEFB-B35A-817F-C44D0AA65295}"/>
              </a:ext>
            </a:extLst>
          </p:cNvPr>
          <p:cNvSpPr>
            <a:spLocks noGrp="1"/>
          </p:cNvSpPr>
          <p:nvPr>
            <p:ph type="title"/>
          </p:nvPr>
        </p:nvSpPr>
        <p:spPr>
          <a:xfrm>
            <a:off x="615190" y="183472"/>
            <a:ext cx="8596668" cy="651029"/>
          </a:xfrm>
        </p:spPr>
        <p:txBody>
          <a:bodyPr>
            <a:normAutofit fontScale="90000"/>
          </a:bodyPr>
          <a:lstStyle/>
          <a:p>
            <a:r>
              <a:rPr lang="en-US" altLang="en-US" sz="3600" b="1" dirty="0">
                <a:solidFill>
                  <a:srgbClr val="C00000"/>
                </a:solidFill>
                <a:latin typeface="Verdana" panose="020B0604030504040204" pitchFamily="34" charset="0"/>
              </a:rPr>
              <a:t>MỤC TIÊU</a:t>
            </a:r>
            <a:br>
              <a:rPr lang="en-US" altLang="en-US" sz="3600" b="1" dirty="0">
                <a:solidFill>
                  <a:srgbClr val="C00000"/>
                </a:solidFill>
                <a:latin typeface="Verdana" panose="020B0604030504040204" pitchFamily="34" charset="0"/>
              </a:rPr>
            </a:br>
            <a:endParaRPr lang="en-US" dirty="0"/>
          </a:p>
        </p:txBody>
      </p:sp>
      <p:sp>
        <p:nvSpPr>
          <p:cNvPr id="4" name="Rounded Rectangle 5">
            <a:extLst>
              <a:ext uri="{FF2B5EF4-FFF2-40B4-BE49-F238E27FC236}">
                <a16:creationId xmlns:a16="http://schemas.microsoft.com/office/drawing/2014/main" id="{8AF17FF4-D391-77C3-F268-2326771E72C2}"/>
              </a:ext>
            </a:extLst>
          </p:cNvPr>
          <p:cNvSpPr>
            <a:spLocks noGrp="1"/>
          </p:cNvSpPr>
          <p:nvPr>
            <p:ph idx="1"/>
          </p:nvPr>
        </p:nvSpPr>
        <p:spPr>
          <a:xfrm>
            <a:off x="1639957" y="1068635"/>
            <a:ext cx="8002542" cy="1668784"/>
          </a:xfrm>
          <a:prstGeom prst="roundRect">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0" scaled="1"/>
            <a:tileRect/>
          </a:gra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buNone/>
            </a:pPr>
            <a:r>
              <a:rPr lang="en-US" altLang="en-US" sz="1800" dirty="0">
                <a:latin typeface="Verdana" panose="020B0604030504040204" pitchFamily="34" charset="0"/>
              </a:rPr>
              <a:t>1. </a:t>
            </a:r>
            <a:r>
              <a:rPr lang="en-US" altLang="en-US" sz="1800" dirty="0" err="1">
                <a:latin typeface="Verdana" panose="020B0604030504040204" pitchFamily="34" charset="0"/>
              </a:rPr>
              <a:t>Mô</a:t>
            </a:r>
            <a:r>
              <a:rPr lang="en-US" altLang="en-US" sz="1800" dirty="0">
                <a:latin typeface="Verdana" panose="020B0604030504040204" pitchFamily="34" charset="0"/>
              </a:rPr>
              <a:t> </a:t>
            </a:r>
            <a:r>
              <a:rPr lang="en-US" altLang="en-US" sz="1800" dirty="0" err="1">
                <a:latin typeface="Verdana" panose="020B0604030504040204" pitchFamily="34" charset="0"/>
              </a:rPr>
              <a:t>tả</a:t>
            </a:r>
            <a:r>
              <a:rPr lang="en-US" altLang="en-US" sz="1800" dirty="0">
                <a:latin typeface="Verdana" panose="020B0604030504040204" pitchFamily="34" charset="0"/>
              </a:rPr>
              <a:t> </a:t>
            </a:r>
            <a:r>
              <a:rPr lang="en-US" altLang="en-US" sz="1800" dirty="0" err="1">
                <a:latin typeface="Verdana" panose="020B0604030504040204" pitchFamily="34" charset="0"/>
              </a:rPr>
              <a:t>đặc</a:t>
            </a:r>
            <a:r>
              <a:rPr lang="en-US" altLang="en-US" sz="1800" dirty="0">
                <a:latin typeface="Verdana" panose="020B0604030504040204" pitchFamily="34" charset="0"/>
              </a:rPr>
              <a:t> </a:t>
            </a:r>
            <a:r>
              <a:rPr lang="en-US" altLang="en-US" sz="1800" dirty="0" err="1">
                <a:latin typeface="Verdana" panose="020B0604030504040204" pitchFamily="34" charset="0"/>
              </a:rPr>
              <a:t>điểm</a:t>
            </a:r>
            <a:r>
              <a:rPr lang="en-US" altLang="en-US" sz="1800" dirty="0">
                <a:latin typeface="Verdana" panose="020B0604030504040204" pitchFamily="34" charset="0"/>
              </a:rPr>
              <a:t> </a:t>
            </a:r>
            <a:r>
              <a:rPr lang="en-US" altLang="en-US" sz="1800" dirty="0" err="1">
                <a:latin typeface="Verdana" panose="020B0604030504040204" pitchFamily="34" charset="0"/>
              </a:rPr>
              <a:t>lâm</a:t>
            </a:r>
            <a:r>
              <a:rPr lang="en-US" altLang="en-US" sz="1800" dirty="0">
                <a:latin typeface="Verdana" panose="020B0604030504040204" pitchFamily="34" charset="0"/>
              </a:rPr>
              <a:t> </a:t>
            </a:r>
            <a:r>
              <a:rPr lang="en-US" altLang="en-US" sz="1800" dirty="0" err="1">
                <a:latin typeface="Verdana" panose="020B0604030504040204" pitchFamily="34" charset="0"/>
              </a:rPr>
              <a:t>sàng</a:t>
            </a:r>
            <a:r>
              <a:rPr lang="en-US" altLang="en-US" sz="1800" dirty="0">
                <a:latin typeface="Verdana" panose="020B0604030504040204" pitchFamily="34" charset="0"/>
              </a:rPr>
              <a:t>, </a:t>
            </a:r>
            <a:r>
              <a:rPr lang="en-US" altLang="en-US" sz="1800" dirty="0" err="1">
                <a:latin typeface="Verdana" panose="020B0604030504040204" pitchFamily="34" charset="0"/>
              </a:rPr>
              <a:t>hình</a:t>
            </a:r>
            <a:r>
              <a:rPr lang="en-US" altLang="en-US" sz="1800" dirty="0">
                <a:latin typeface="Verdana" panose="020B0604030504040204" pitchFamily="34" charset="0"/>
              </a:rPr>
              <a:t> </a:t>
            </a:r>
            <a:r>
              <a:rPr lang="en-US" altLang="en-US" sz="1800" dirty="0" err="1">
                <a:latin typeface="Verdana" panose="020B0604030504040204" pitchFamily="34" charset="0"/>
              </a:rPr>
              <a:t>ảnh</a:t>
            </a:r>
            <a:r>
              <a:rPr lang="en-US" altLang="en-US" sz="1800" dirty="0">
                <a:latin typeface="Verdana" panose="020B0604030504040204" pitchFamily="34" charset="0"/>
              </a:rPr>
              <a:t> </a:t>
            </a:r>
            <a:r>
              <a:rPr lang="en-US" altLang="en-US" sz="1800" dirty="0" err="1">
                <a:latin typeface="Verdana" panose="020B0604030504040204" pitchFamily="34" charset="0"/>
              </a:rPr>
              <a:t>học</a:t>
            </a:r>
            <a:r>
              <a:rPr lang="en-US" altLang="en-US" sz="1800" dirty="0">
                <a:latin typeface="Verdana" panose="020B0604030504040204" pitchFamily="34" charset="0"/>
              </a:rPr>
              <a:t> </a:t>
            </a:r>
            <a:r>
              <a:rPr lang="en-US" altLang="en-US" sz="1800" dirty="0" err="1">
                <a:latin typeface="Verdana" panose="020B0604030504040204" pitchFamily="34" charset="0"/>
              </a:rPr>
              <a:t>cắt</a:t>
            </a:r>
            <a:r>
              <a:rPr lang="en-US" altLang="en-US" sz="1800" dirty="0">
                <a:latin typeface="Verdana" panose="020B0604030504040204" pitchFamily="34" charset="0"/>
              </a:rPr>
              <a:t> </a:t>
            </a:r>
            <a:r>
              <a:rPr lang="en-US" altLang="en-US" sz="1800" dirty="0" err="1">
                <a:latin typeface="Verdana" panose="020B0604030504040204" pitchFamily="34" charset="0"/>
              </a:rPr>
              <a:t>lớp</a:t>
            </a:r>
            <a:r>
              <a:rPr lang="en-US" altLang="en-US" sz="1800" dirty="0">
                <a:latin typeface="Verdana" panose="020B0604030504040204" pitchFamily="34" charset="0"/>
              </a:rPr>
              <a:t> vi </a:t>
            </a:r>
            <a:r>
              <a:rPr lang="en-US" altLang="en-US" sz="1800" dirty="0" err="1">
                <a:latin typeface="Verdana" panose="020B0604030504040204" pitchFamily="34" charset="0"/>
              </a:rPr>
              <a:t>tính</a:t>
            </a:r>
            <a:r>
              <a:rPr lang="en-US" altLang="en-US" sz="1800" dirty="0">
                <a:latin typeface="Verdana" panose="020B0604030504040204" pitchFamily="34" charset="0"/>
              </a:rPr>
              <a:t> 160 </a:t>
            </a:r>
            <a:r>
              <a:rPr lang="en-US" altLang="en-US" sz="1800" dirty="0" err="1">
                <a:latin typeface="Verdana" panose="020B0604030504040204" pitchFamily="34" charset="0"/>
              </a:rPr>
              <a:t>lát</a:t>
            </a:r>
            <a:r>
              <a:rPr lang="en-US" altLang="en-US" sz="1800" dirty="0">
                <a:latin typeface="Verdana" panose="020B0604030504040204" pitchFamily="34" charset="0"/>
              </a:rPr>
              <a:t> </a:t>
            </a:r>
            <a:r>
              <a:rPr lang="en-US" altLang="en-US" sz="1800" dirty="0" err="1">
                <a:latin typeface="Verdana" panose="020B0604030504040204" pitchFamily="34" charset="0"/>
              </a:rPr>
              <a:t>của</a:t>
            </a:r>
            <a:r>
              <a:rPr lang="en-US" altLang="en-US" sz="1800" dirty="0">
                <a:latin typeface="Verdana" panose="020B0604030504040204" pitchFamily="34" charset="0"/>
              </a:rPr>
              <a:t> </a:t>
            </a:r>
            <a:r>
              <a:rPr lang="en-US" altLang="en-US" sz="1800" dirty="0" err="1">
                <a:latin typeface="Verdana" panose="020B0604030504040204" pitchFamily="34" charset="0"/>
              </a:rPr>
              <a:t>bệnh</a:t>
            </a:r>
            <a:r>
              <a:rPr lang="en-US" altLang="en-US" sz="1800" dirty="0">
                <a:latin typeface="Verdana" panose="020B0604030504040204" pitchFamily="34" charset="0"/>
              </a:rPr>
              <a:t> </a:t>
            </a:r>
            <a:r>
              <a:rPr lang="en-US" altLang="en-US" sz="1800" dirty="0" err="1">
                <a:latin typeface="Verdana" panose="020B0604030504040204" pitchFamily="34" charset="0"/>
              </a:rPr>
              <a:t>động</a:t>
            </a:r>
            <a:r>
              <a:rPr lang="en-US" altLang="en-US" sz="1800" dirty="0">
                <a:latin typeface="Verdana" panose="020B0604030504040204" pitchFamily="34" charset="0"/>
              </a:rPr>
              <a:t> </a:t>
            </a:r>
            <a:r>
              <a:rPr lang="en-US" altLang="en-US" sz="1800" dirty="0" err="1">
                <a:latin typeface="Verdana" panose="020B0604030504040204" pitchFamily="34" charset="0"/>
              </a:rPr>
              <a:t>mạch</a:t>
            </a:r>
            <a:r>
              <a:rPr lang="en-US" altLang="en-US" sz="1800" dirty="0">
                <a:latin typeface="Verdana" panose="020B0604030504040204" pitchFamily="34" charset="0"/>
              </a:rPr>
              <a:t> </a:t>
            </a:r>
            <a:r>
              <a:rPr lang="en-US" altLang="en-US" sz="1800" dirty="0" err="1">
                <a:latin typeface="Verdana" panose="020B0604030504040204" pitchFamily="34" charset="0"/>
              </a:rPr>
              <a:t>vành</a:t>
            </a:r>
            <a:r>
              <a:rPr lang="en-US" altLang="en-US" sz="1800" dirty="0">
                <a:latin typeface="Verdana" panose="020B0604030504040204" pitchFamily="34" charset="0"/>
              </a:rPr>
              <a:t> </a:t>
            </a:r>
            <a:r>
              <a:rPr lang="en-US" altLang="en-US" sz="1800" dirty="0" err="1">
                <a:latin typeface="Verdana" panose="020B0604030504040204" pitchFamily="34" charset="0"/>
              </a:rPr>
              <a:t>mạn</a:t>
            </a:r>
            <a:r>
              <a:rPr lang="en-US" altLang="en-US" sz="1800" dirty="0">
                <a:latin typeface="Verdana" panose="020B0604030504040204" pitchFamily="34" charset="0"/>
              </a:rPr>
              <a:t> </a:t>
            </a:r>
            <a:r>
              <a:rPr lang="en-US" altLang="en-US" sz="1800" dirty="0" err="1">
                <a:latin typeface="Verdana" panose="020B0604030504040204" pitchFamily="34" charset="0"/>
              </a:rPr>
              <a:t>tại</a:t>
            </a:r>
            <a:r>
              <a:rPr lang="en-US" altLang="en-US" sz="1800" dirty="0">
                <a:latin typeface="Verdana" panose="020B0604030504040204" pitchFamily="34" charset="0"/>
              </a:rPr>
              <a:t> </a:t>
            </a:r>
            <a:r>
              <a:rPr lang="en-US" altLang="en-US" sz="1800" dirty="0" err="1">
                <a:latin typeface="Verdana" panose="020B0604030504040204" pitchFamily="34" charset="0"/>
              </a:rPr>
              <a:t>bệnh</a:t>
            </a:r>
            <a:r>
              <a:rPr lang="en-US" altLang="en-US" sz="1800" dirty="0">
                <a:latin typeface="Verdana" panose="020B0604030504040204" pitchFamily="34" charset="0"/>
              </a:rPr>
              <a:t> </a:t>
            </a:r>
            <a:r>
              <a:rPr lang="en-US" altLang="en-US" sz="1800" dirty="0" err="1">
                <a:latin typeface="Verdana" panose="020B0604030504040204" pitchFamily="34" charset="0"/>
              </a:rPr>
              <a:t>viện</a:t>
            </a:r>
            <a:r>
              <a:rPr lang="en-US" altLang="en-US" sz="1800" dirty="0">
                <a:latin typeface="Verdana" panose="020B0604030504040204" pitchFamily="34" charset="0"/>
              </a:rPr>
              <a:t> </a:t>
            </a:r>
            <a:r>
              <a:rPr lang="en-US" altLang="en-US" sz="1800" dirty="0" err="1">
                <a:latin typeface="Verdana" panose="020B0604030504040204" pitchFamily="34" charset="0"/>
              </a:rPr>
              <a:t>đa</a:t>
            </a:r>
            <a:r>
              <a:rPr lang="en-US" altLang="en-US" sz="1800" dirty="0">
                <a:latin typeface="Verdana" panose="020B0604030504040204" pitchFamily="34" charset="0"/>
              </a:rPr>
              <a:t> khoa An Giang </a:t>
            </a:r>
            <a:r>
              <a:rPr lang="en-US" altLang="en-US" sz="1800" dirty="0" err="1">
                <a:latin typeface="Verdana" panose="020B0604030504040204" pitchFamily="34" charset="0"/>
              </a:rPr>
              <a:t>từ</a:t>
            </a:r>
            <a:r>
              <a:rPr lang="en-US" altLang="en-US" sz="1800" dirty="0">
                <a:latin typeface="Verdana" panose="020B0604030504040204" pitchFamily="34" charset="0"/>
              </a:rPr>
              <a:t> </a:t>
            </a:r>
            <a:r>
              <a:rPr lang="en-US" altLang="en-US" sz="1800" dirty="0" err="1">
                <a:latin typeface="Verdana" panose="020B0604030504040204" pitchFamily="34" charset="0"/>
              </a:rPr>
              <a:t>năm</a:t>
            </a:r>
            <a:r>
              <a:rPr lang="en-US" altLang="en-US" sz="1800" dirty="0">
                <a:latin typeface="Verdana" panose="020B0604030504040204" pitchFamily="34" charset="0"/>
              </a:rPr>
              <a:t> 2022-2023</a:t>
            </a:r>
          </a:p>
          <a:p>
            <a:endParaRPr lang="en-US" dirty="0"/>
          </a:p>
        </p:txBody>
      </p:sp>
      <p:sp>
        <p:nvSpPr>
          <p:cNvPr id="7" name="Rounded Rectangle 3">
            <a:extLst>
              <a:ext uri="{FF2B5EF4-FFF2-40B4-BE49-F238E27FC236}">
                <a16:creationId xmlns:a16="http://schemas.microsoft.com/office/drawing/2014/main" id="{5FECC056-2608-28C5-BAC7-52B40CD4592D}"/>
              </a:ext>
            </a:extLst>
          </p:cNvPr>
          <p:cNvSpPr/>
          <p:nvPr/>
        </p:nvSpPr>
        <p:spPr>
          <a:xfrm>
            <a:off x="1639956" y="2780280"/>
            <a:ext cx="8002543" cy="166878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0" scaled="1"/>
            <a:tileRect/>
          </a:gra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ct val="140000"/>
              </a:lnSpc>
            </a:pPr>
            <a:r>
              <a:rPr lang="en-US" altLang="en-US" sz="1800" dirty="0">
                <a:latin typeface="Verdana" panose="020B0604030504040204" pitchFamily="34" charset="0"/>
              </a:rPr>
              <a:t>2. </a:t>
            </a:r>
            <a:r>
              <a:rPr lang="en-US" altLang="en-US" sz="1800" dirty="0" err="1">
                <a:latin typeface="Verdana" panose="020B0604030504040204" pitchFamily="34" charset="0"/>
              </a:rPr>
              <a:t>Tìm</a:t>
            </a:r>
            <a:r>
              <a:rPr lang="en-US" altLang="en-US" sz="1800" dirty="0">
                <a:latin typeface="Verdana" panose="020B0604030504040204" pitchFamily="34" charset="0"/>
              </a:rPr>
              <a:t> </a:t>
            </a:r>
            <a:r>
              <a:rPr lang="en-US" altLang="en-US" sz="1800" dirty="0" err="1">
                <a:latin typeface="Verdana" panose="020B0604030504040204" pitchFamily="34" charset="0"/>
              </a:rPr>
              <a:t>hiểu</a:t>
            </a:r>
            <a:r>
              <a:rPr lang="en-US" altLang="en-US" sz="1800" dirty="0">
                <a:latin typeface="Verdana" panose="020B0604030504040204" pitchFamily="34" charset="0"/>
              </a:rPr>
              <a:t> </a:t>
            </a:r>
            <a:r>
              <a:rPr lang="en-US" altLang="en-US" sz="1800" dirty="0" err="1">
                <a:latin typeface="Verdana" panose="020B0604030504040204" pitchFamily="34" charset="0"/>
              </a:rPr>
              <a:t>mối</a:t>
            </a:r>
            <a:r>
              <a:rPr lang="en-US" altLang="en-US" sz="1800" dirty="0">
                <a:latin typeface="Verdana" panose="020B0604030504040204" pitchFamily="34" charset="0"/>
              </a:rPr>
              <a:t> </a:t>
            </a:r>
            <a:r>
              <a:rPr lang="en-US" altLang="en-US" sz="1800" dirty="0" err="1">
                <a:latin typeface="Verdana" panose="020B0604030504040204" pitchFamily="34" charset="0"/>
              </a:rPr>
              <a:t>liên</a:t>
            </a:r>
            <a:r>
              <a:rPr lang="en-US" altLang="en-US" sz="1800" dirty="0">
                <a:latin typeface="Verdana" panose="020B0604030504040204" pitchFamily="34" charset="0"/>
              </a:rPr>
              <a:t> </a:t>
            </a:r>
            <a:r>
              <a:rPr lang="en-US" altLang="en-US" sz="1800" dirty="0" err="1">
                <a:latin typeface="Verdana" panose="020B0604030504040204" pitchFamily="34" charset="0"/>
              </a:rPr>
              <a:t>quan</a:t>
            </a:r>
            <a:r>
              <a:rPr lang="en-US" altLang="en-US" sz="1800" dirty="0">
                <a:latin typeface="Verdana" panose="020B0604030504040204" pitchFamily="34" charset="0"/>
              </a:rPr>
              <a:t> </a:t>
            </a:r>
            <a:r>
              <a:rPr lang="en-US" altLang="en-US" sz="1800" dirty="0" err="1">
                <a:latin typeface="Verdana" panose="020B0604030504040204" pitchFamily="34" charset="0"/>
              </a:rPr>
              <a:t>hình</a:t>
            </a:r>
            <a:r>
              <a:rPr lang="en-US" altLang="en-US" sz="1800" dirty="0">
                <a:latin typeface="Verdana" panose="020B0604030504040204" pitchFamily="34" charset="0"/>
              </a:rPr>
              <a:t> </a:t>
            </a:r>
            <a:r>
              <a:rPr lang="en-US" altLang="en-US" sz="1800" dirty="0" err="1">
                <a:latin typeface="Verdana" panose="020B0604030504040204" pitchFamily="34" charset="0"/>
              </a:rPr>
              <a:t>ảnh</a:t>
            </a:r>
            <a:r>
              <a:rPr lang="en-US" altLang="en-US" sz="1800" dirty="0">
                <a:latin typeface="Verdana" panose="020B0604030504040204" pitchFamily="34" charset="0"/>
              </a:rPr>
              <a:t> </a:t>
            </a:r>
            <a:r>
              <a:rPr lang="en-US" altLang="en-US" sz="1800" dirty="0" err="1">
                <a:latin typeface="Verdana" panose="020B0604030504040204" pitchFamily="34" charset="0"/>
              </a:rPr>
              <a:t>chụp</a:t>
            </a:r>
            <a:r>
              <a:rPr lang="en-US" altLang="en-US" sz="1800" dirty="0">
                <a:latin typeface="Verdana" panose="020B0604030504040204" pitchFamily="34" charset="0"/>
              </a:rPr>
              <a:t> </a:t>
            </a:r>
            <a:r>
              <a:rPr lang="en-US" altLang="en-US" sz="1800" dirty="0" err="1">
                <a:latin typeface="Verdana" panose="020B0604030504040204" pitchFamily="34" charset="0"/>
              </a:rPr>
              <a:t>cắt</a:t>
            </a:r>
            <a:r>
              <a:rPr lang="en-US" altLang="en-US" sz="1800" dirty="0">
                <a:latin typeface="Verdana" panose="020B0604030504040204" pitchFamily="34" charset="0"/>
              </a:rPr>
              <a:t> </a:t>
            </a:r>
            <a:r>
              <a:rPr lang="en-US" altLang="en-US" sz="1800" dirty="0" err="1">
                <a:latin typeface="Verdana" panose="020B0604030504040204" pitchFamily="34" charset="0"/>
              </a:rPr>
              <a:t>lớp</a:t>
            </a:r>
            <a:r>
              <a:rPr lang="en-US" altLang="en-US" sz="1800" dirty="0">
                <a:latin typeface="Verdana" panose="020B0604030504040204" pitchFamily="34" charset="0"/>
              </a:rPr>
              <a:t> vi </a:t>
            </a:r>
            <a:r>
              <a:rPr lang="en-US" altLang="en-US" sz="1800" dirty="0" err="1">
                <a:latin typeface="Verdana" panose="020B0604030504040204" pitchFamily="34" charset="0"/>
              </a:rPr>
              <a:t>tính</a:t>
            </a:r>
            <a:r>
              <a:rPr lang="en-US" altLang="en-US" sz="1800" dirty="0">
                <a:latin typeface="Verdana" panose="020B0604030504040204" pitchFamily="34" charset="0"/>
              </a:rPr>
              <a:t> </a:t>
            </a:r>
            <a:r>
              <a:rPr lang="en-US" altLang="en-US" sz="1800" dirty="0" err="1">
                <a:latin typeface="Verdana" panose="020B0604030504040204" pitchFamily="34" charset="0"/>
              </a:rPr>
              <a:t>và</a:t>
            </a:r>
            <a:r>
              <a:rPr lang="en-US" altLang="en-US" sz="1800" dirty="0">
                <a:latin typeface="Verdana" panose="020B0604030504040204" pitchFamily="34" charset="0"/>
              </a:rPr>
              <a:t> </a:t>
            </a:r>
            <a:r>
              <a:rPr lang="en-US" altLang="en-US" sz="1800" dirty="0" err="1">
                <a:latin typeface="Verdana" panose="020B0604030504040204" pitchFamily="34" charset="0"/>
              </a:rPr>
              <a:t>đặc</a:t>
            </a:r>
            <a:r>
              <a:rPr lang="en-US" altLang="en-US" sz="1800" dirty="0">
                <a:latin typeface="Verdana" panose="020B0604030504040204" pitchFamily="34" charset="0"/>
              </a:rPr>
              <a:t> </a:t>
            </a:r>
            <a:r>
              <a:rPr lang="en-US" altLang="en-US" sz="1800" dirty="0" err="1">
                <a:latin typeface="Verdana" panose="020B0604030504040204" pitchFamily="34" charset="0"/>
              </a:rPr>
              <a:t>điểm</a:t>
            </a:r>
            <a:r>
              <a:rPr lang="en-US" altLang="en-US" sz="1800" dirty="0">
                <a:latin typeface="Verdana" panose="020B0604030504040204" pitchFamily="34" charset="0"/>
              </a:rPr>
              <a:t> </a:t>
            </a:r>
            <a:r>
              <a:rPr lang="en-US" altLang="en-US" sz="1800" dirty="0" err="1">
                <a:latin typeface="Verdana" panose="020B0604030504040204" pitchFamily="34" charset="0"/>
              </a:rPr>
              <a:t>lâm</a:t>
            </a:r>
            <a:r>
              <a:rPr lang="en-US" altLang="en-US" sz="1800" dirty="0">
                <a:latin typeface="Verdana" panose="020B0604030504040204" pitchFamily="34" charset="0"/>
              </a:rPr>
              <a:t> </a:t>
            </a:r>
            <a:r>
              <a:rPr lang="en-US" altLang="en-US" sz="1800" dirty="0" err="1">
                <a:latin typeface="Verdana" panose="020B0604030504040204" pitchFamily="34" charset="0"/>
              </a:rPr>
              <a:t>sàng</a:t>
            </a:r>
            <a:r>
              <a:rPr lang="en-US" altLang="en-US" sz="1800" dirty="0">
                <a:latin typeface="Verdana" panose="020B0604030504040204" pitchFamily="34" charset="0"/>
              </a:rPr>
              <a:t> </a:t>
            </a:r>
            <a:r>
              <a:rPr lang="en-US" altLang="en-US" sz="1800" dirty="0" err="1">
                <a:latin typeface="Verdana" panose="020B0604030504040204" pitchFamily="34" charset="0"/>
              </a:rPr>
              <a:t>của</a:t>
            </a:r>
            <a:r>
              <a:rPr lang="en-US" altLang="en-US" sz="1800" dirty="0">
                <a:latin typeface="Verdana" panose="020B0604030504040204" pitchFamily="34" charset="0"/>
              </a:rPr>
              <a:t> </a:t>
            </a:r>
            <a:r>
              <a:rPr lang="en-US" altLang="en-US" sz="1800" dirty="0" err="1">
                <a:latin typeface="Verdana" panose="020B0604030504040204" pitchFamily="34" charset="0"/>
              </a:rPr>
              <a:t>bệnh</a:t>
            </a:r>
            <a:r>
              <a:rPr lang="en-US" altLang="en-US" sz="1800" dirty="0">
                <a:latin typeface="Verdana" panose="020B0604030504040204" pitchFamily="34" charset="0"/>
              </a:rPr>
              <a:t> </a:t>
            </a:r>
            <a:r>
              <a:rPr lang="en-US" altLang="en-US" sz="1800" dirty="0" err="1">
                <a:latin typeface="Verdana" panose="020B0604030504040204" pitchFamily="34" charset="0"/>
              </a:rPr>
              <a:t>động</a:t>
            </a:r>
            <a:r>
              <a:rPr lang="en-US" altLang="en-US" sz="1800" dirty="0">
                <a:latin typeface="Verdana" panose="020B0604030504040204" pitchFamily="34" charset="0"/>
              </a:rPr>
              <a:t> </a:t>
            </a:r>
            <a:r>
              <a:rPr lang="en-US" altLang="en-US" sz="1800" dirty="0" err="1">
                <a:latin typeface="Verdana" panose="020B0604030504040204" pitchFamily="34" charset="0"/>
              </a:rPr>
              <a:t>mạch</a:t>
            </a:r>
            <a:r>
              <a:rPr lang="en-US" altLang="en-US" sz="1800" dirty="0">
                <a:latin typeface="Verdana" panose="020B0604030504040204" pitchFamily="34" charset="0"/>
              </a:rPr>
              <a:t> </a:t>
            </a:r>
            <a:r>
              <a:rPr lang="en-US" altLang="en-US" sz="1800" dirty="0" err="1">
                <a:latin typeface="Verdana" panose="020B0604030504040204" pitchFamily="34" charset="0"/>
              </a:rPr>
              <a:t>vành</a:t>
            </a:r>
            <a:r>
              <a:rPr lang="en-US" altLang="en-US" sz="1800" dirty="0">
                <a:latin typeface="Verdana" panose="020B0604030504040204" pitchFamily="34" charset="0"/>
              </a:rPr>
              <a:t> </a:t>
            </a:r>
            <a:r>
              <a:rPr lang="en-US" altLang="en-US" sz="1800" dirty="0" err="1">
                <a:latin typeface="Verdana" panose="020B0604030504040204" pitchFamily="34" charset="0"/>
              </a:rPr>
              <a:t>mạn</a:t>
            </a:r>
            <a:r>
              <a:rPr lang="en-US" altLang="en-US" sz="1800" dirty="0">
                <a:latin typeface="Verdana" panose="020B0604030504040204" pitchFamily="34" charset="0"/>
              </a:rPr>
              <a:t> </a:t>
            </a:r>
            <a:r>
              <a:rPr lang="en-US" altLang="en-US" sz="1800" dirty="0" err="1">
                <a:latin typeface="Verdana" panose="020B0604030504040204" pitchFamily="34" charset="0"/>
              </a:rPr>
              <a:t>tại</a:t>
            </a:r>
            <a:r>
              <a:rPr lang="en-US" altLang="en-US" sz="1800" dirty="0">
                <a:latin typeface="Verdana" panose="020B0604030504040204" pitchFamily="34" charset="0"/>
              </a:rPr>
              <a:t> </a:t>
            </a:r>
            <a:r>
              <a:rPr lang="en-US" altLang="en-US" sz="1800" dirty="0" err="1">
                <a:latin typeface="Verdana" panose="020B0604030504040204" pitchFamily="34" charset="0"/>
              </a:rPr>
              <a:t>bệnh</a:t>
            </a:r>
            <a:r>
              <a:rPr lang="en-US" altLang="en-US" sz="1800" dirty="0">
                <a:latin typeface="Verdana" panose="020B0604030504040204" pitchFamily="34" charset="0"/>
              </a:rPr>
              <a:t> </a:t>
            </a:r>
            <a:r>
              <a:rPr lang="en-US" altLang="en-US" sz="1800" dirty="0" err="1">
                <a:latin typeface="Verdana" panose="020B0604030504040204" pitchFamily="34" charset="0"/>
              </a:rPr>
              <a:t>viện</a:t>
            </a:r>
            <a:r>
              <a:rPr lang="en-US" altLang="en-US" sz="1800" dirty="0">
                <a:latin typeface="Verdana" panose="020B0604030504040204" pitchFamily="34" charset="0"/>
              </a:rPr>
              <a:t> </a:t>
            </a:r>
            <a:r>
              <a:rPr lang="en-US" altLang="en-US" sz="1800" dirty="0" err="1">
                <a:latin typeface="Verdana" panose="020B0604030504040204" pitchFamily="34" charset="0"/>
              </a:rPr>
              <a:t>đa</a:t>
            </a:r>
            <a:r>
              <a:rPr lang="en-US" altLang="en-US" sz="1800" dirty="0">
                <a:latin typeface="Verdana" panose="020B0604030504040204" pitchFamily="34" charset="0"/>
              </a:rPr>
              <a:t> khoa An Giang </a:t>
            </a:r>
            <a:r>
              <a:rPr lang="en-US" altLang="en-US" sz="1800" dirty="0" err="1">
                <a:latin typeface="Verdana" panose="020B0604030504040204" pitchFamily="34" charset="0"/>
              </a:rPr>
              <a:t>từ</a:t>
            </a:r>
            <a:r>
              <a:rPr lang="en-US" altLang="en-US" sz="1800" dirty="0">
                <a:latin typeface="Verdana" panose="020B0604030504040204" pitchFamily="34" charset="0"/>
              </a:rPr>
              <a:t> </a:t>
            </a:r>
            <a:r>
              <a:rPr lang="en-US" altLang="en-US" sz="1800" dirty="0" err="1">
                <a:latin typeface="Verdana" panose="020B0604030504040204" pitchFamily="34" charset="0"/>
              </a:rPr>
              <a:t>năm</a:t>
            </a:r>
            <a:r>
              <a:rPr lang="en-US" altLang="en-US" sz="1800" dirty="0">
                <a:latin typeface="Verdana" panose="020B0604030504040204" pitchFamily="34" charset="0"/>
              </a:rPr>
              <a:t> 2022-2023</a:t>
            </a:r>
          </a:p>
        </p:txBody>
      </p:sp>
      <p:sp>
        <p:nvSpPr>
          <p:cNvPr id="8" name="Rounded Rectangle 9">
            <a:extLst>
              <a:ext uri="{FF2B5EF4-FFF2-40B4-BE49-F238E27FC236}">
                <a16:creationId xmlns:a16="http://schemas.microsoft.com/office/drawing/2014/main" id="{991D1632-A8B3-F5C7-1D45-926BAB8F492F}"/>
              </a:ext>
            </a:extLst>
          </p:cNvPr>
          <p:cNvSpPr/>
          <p:nvPr/>
        </p:nvSpPr>
        <p:spPr>
          <a:xfrm>
            <a:off x="1639956" y="4516488"/>
            <a:ext cx="8002544" cy="1765300"/>
          </a:xfrm>
          <a:prstGeom prst="roundRect">
            <a:avLst/>
          </a:prstGeom>
          <a:gradFill flip="none" rotWithShape="1">
            <a:gsLst>
              <a:gs pos="0">
                <a:srgbClr val="99FF99">
                  <a:shade val="30000"/>
                  <a:satMod val="115000"/>
                </a:srgbClr>
              </a:gs>
              <a:gs pos="50000">
                <a:srgbClr val="99FF99">
                  <a:shade val="67500"/>
                  <a:satMod val="115000"/>
                </a:srgbClr>
              </a:gs>
              <a:gs pos="100000">
                <a:srgbClr val="99FF99">
                  <a:shade val="100000"/>
                  <a:satMod val="115000"/>
                </a:srgbClr>
              </a:gs>
            </a:gsLst>
            <a:lin ang="0" scaled="1"/>
            <a:tileRect/>
          </a:gra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ct val="140000"/>
              </a:lnSpc>
            </a:pPr>
            <a:r>
              <a:rPr lang="vi-VN" altLang="en-US" sz="1800" dirty="0">
                <a:latin typeface="Verdana" panose="020B0604030504040204" pitchFamily="34" charset="0"/>
              </a:rPr>
              <a:t>3. </a:t>
            </a:r>
            <a:r>
              <a:rPr lang="en-US" altLang="en-US" sz="1800" dirty="0" err="1">
                <a:latin typeface="Verdana" panose="020B0604030504040204" pitchFamily="34" charset="0"/>
              </a:rPr>
              <a:t>Xác</a:t>
            </a:r>
            <a:r>
              <a:rPr lang="en-US" altLang="en-US" sz="1800" dirty="0">
                <a:latin typeface="Verdana" panose="020B0604030504040204" pitchFamily="34" charset="0"/>
              </a:rPr>
              <a:t> </a:t>
            </a:r>
            <a:r>
              <a:rPr lang="en-US" altLang="en-US" sz="1800" dirty="0" err="1">
                <a:latin typeface="Verdana" panose="020B0604030504040204" pitchFamily="34" charset="0"/>
              </a:rPr>
              <a:t>định</a:t>
            </a:r>
            <a:r>
              <a:rPr lang="en-US" altLang="en-US" sz="1800" dirty="0">
                <a:latin typeface="Verdana" panose="020B0604030504040204" pitchFamily="34" charset="0"/>
              </a:rPr>
              <a:t> </a:t>
            </a:r>
            <a:r>
              <a:rPr lang="en-US" altLang="en-US" sz="1800" dirty="0" err="1">
                <a:latin typeface="Verdana" panose="020B0604030504040204" pitchFamily="34" charset="0"/>
              </a:rPr>
              <a:t>giá</a:t>
            </a:r>
            <a:r>
              <a:rPr lang="en-US" altLang="en-US" sz="1800" dirty="0">
                <a:latin typeface="Verdana" panose="020B0604030504040204" pitchFamily="34" charset="0"/>
              </a:rPr>
              <a:t> </a:t>
            </a:r>
            <a:r>
              <a:rPr lang="en-US" altLang="en-US" sz="1800" dirty="0" err="1">
                <a:latin typeface="Verdana" panose="020B0604030504040204" pitchFamily="34" charset="0"/>
              </a:rPr>
              <a:t>trị</a:t>
            </a:r>
            <a:r>
              <a:rPr lang="en-US" altLang="en-US" sz="1800" dirty="0">
                <a:latin typeface="Verdana" panose="020B0604030504040204" pitchFamily="34" charset="0"/>
              </a:rPr>
              <a:t> </a:t>
            </a:r>
            <a:r>
              <a:rPr lang="en-US" altLang="en-US" sz="1800" dirty="0" err="1">
                <a:latin typeface="Verdana" panose="020B0604030504040204" pitchFamily="34" charset="0"/>
              </a:rPr>
              <a:t>mức</a:t>
            </a:r>
            <a:r>
              <a:rPr lang="en-US" altLang="en-US" sz="1800" dirty="0">
                <a:latin typeface="Verdana" panose="020B0604030504040204" pitchFamily="34" charset="0"/>
              </a:rPr>
              <a:t> </a:t>
            </a:r>
            <a:r>
              <a:rPr lang="en-US" altLang="en-US" sz="1800" dirty="0" err="1">
                <a:latin typeface="Verdana" panose="020B0604030504040204" pitchFamily="34" charset="0"/>
              </a:rPr>
              <a:t>độ</a:t>
            </a:r>
            <a:r>
              <a:rPr lang="en-US" altLang="en-US" sz="1800" dirty="0">
                <a:latin typeface="Verdana" panose="020B0604030504040204" pitchFamily="34" charset="0"/>
              </a:rPr>
              <a:t> </a:t>
            </a:r>
            <a:r>
              <a:rPr lang="en-US" altLang="en-US" sz="1800" dirty="0" err="1">
                <a:latin typeface="Verdana" panose="020B0604030504040204" pitchFamily="34" charset="0"/>
              </a:rPr>
              <a:t>hẹp</a:t>
            </a:r>
            <a:r>
              <a:rPr lang="en-US" altLang="en-US" sz="1800" dirty="0">
                <a:latin typeface="Verdana" panose="020B0604030504040204" pitchFamily="34" charset="0"/>
              </a:rPr>
              <a:t> </a:t>
            </a:r>
            <a:r>
              <a:rPr lang="en-US" altLang="en-US" sz="1800" dirty="0" err="1">
                <a:latin typeface="Verdana" panose="020B0604030504040204" pitchFamily="34" charset="0"/>
              </a:rPr>
              <a:t>động</a:t>
            </a:r>
            <a:r>
              <a:rPr lang="en-US" altLang="en-US" sz="1800" dirty="0">
                <a:latin typeface="Verdana" panose="020B0604030504040204" pitchFamily="34" charset="0"/>
              </a:rPr>
              <a:t> </a:t>
            </a:r>
            <a:r>
              <a:rPr lang="en-US" altLang="en-US" sz="1800" dirty="0" err="1">
                <a:latin typeface="Verdana" panose="020B0604030504040204" pitchFamily="34" charset="0"/>
              </a:rPr>
              <a:t>mạch</a:t>
            </a:r>
            <a:r>
              <a:rPr lang="en-US" altLang="en-US" sz="1800" dirty="0">
                <a:latin typeface="Verdana" panose="020B0604030504040204" pitchFamily="34" charset="0"/>
              </a:rPr>
              <a:t> </a:t>
            </a:r>
            <a:r>
              <a:rPr lang="en-US" altLang="en-US" sz="1800" dirty="0" err="1">
                <a:latin typeface="Verdana" panose="020B0604030504040204" pitchFamily="34" charset="0"/>
              </a:rPr>
              <a:t>vành</a:t>
            </a:r>
            <a:r>
              <a:rPr lang="en-US" altLang="en-US" sz="1800" dirty="0">
                <a:latin typeface="Verdana" panose="020B0604030504040204" pitchFamily="34" charset="0"/>
              </a:rPr>
              <a:t> </a:t>
            </a:r>
            <a:r>
              <a:rPr lang="en-US" altLang="en-US" sz="1800" dirty="0" err="1">
                <a:latin typeface="Verdana" panose="020B0604030504040204" pitchFamily="34" charset="0"/>
              </a:rPr>
              <a:t>bằng</a:t>
            </a:r>
            <a:r>
              <a:rPr lang="en-US" altLang="en-US" sz="1800" dirty="0">
                <a:latin typeface="Verdana" panose="020B0604030504040204" pitchFamily="34" charset="0"/>
              </a:rPr>
              <a:t> </a:t>
            </a:r>
            <a:r>
              <a:rPr lang="en-US" altLang="en-US" sz="1800" dirty="0" err="1">
                <a:latin typeface="Verdana" panose="020B0604030504040204" pitchFamily="34" charset="0"/>
              </a:rPr>
              <a:t>chụp</a:t>
            </a:r>
            <a:r>
              <a:rPr lang="en-US" altLang="en-US" sz="1800" dirty="0">
                <a:latin typeface="Verdana" panose="020B0604030504040204" pitchFamily="34" charset="0"/>
              </a:rPr>
              <a:t> </a:t>
            </a:r>
            <a:r>
              <a:rPr lang="en-US" altLang="en-US" sz="1800" dirty="0" err="1">
                <a:latin typeface="Verdana" panose="020B0604030504040204" pitchFamily="34" charset="0"/>
              </a:rPr>
              <a:t>cắt</a:t>
            </a:r>
            <a:r>
              <a:rPr lang="en-US" altLang="en-US" sz="1800" dirty="0">
                <a:latin typeface="Verdana" panose="020B0604030504040204" pitchFamily="34" charset="0"/>
              </a:rPr>
              <a:t> </a:t>
            </a:r>
            <a:r>
              <a:rPr lang="en-US" altLang="en-US" sz="1800" dirty="0" err="1">
                <a:latin typeface="Verdana" panose="020B0604030504040204" pitchFamily="34" charset="0"/>
              </a:rPr>
              <a:t>lớp</a:t>
            </a:r>
            <a:r>
              <a:rPr lang="en-US" altLang="en-US" sz="1800" dirty="0">
                <a:latin typeface="Verdana" panose="020B0604030504040204" pitchFamily="34" charset="0"/>
              </a:rPr>
              <a:t> vi </a:t>
            </a:r>
            <a:r>
              <a:rPr lang="en-US" altLang="en-US" sz="1800" dirty="0" err="1">
                <a:latin typeface="Verdana" panose="020B0604030504040204" pitchFamily="34" charset="0"/>
              </a:rPr>
              <a:t>tính</a:t>
            </a:r>
            <a:r>
              <a:rPr lang="en-US" altLang="en-US" sz="1800" dirty="0">
                <a:latin typeface="Verdana" panose="020B0604030504040204" pitchFamily="34" charset="0"/>
              </a:rPr>
              <a:t> 160 </a:t>
            </a:r>
            <a:r>
              <a:rPr lang="en-US" altLang="en-US" sz="1800" dirty="0" err="1">
                <a:latin typeface="Verdana" panose="020B0604030504040204" pitchFamily="34" charset="0"/>
              </a:rPr>
              <a:t>lát</a:t>
            </a:r>
            <a:r>
              <a:rPr lang="en-US" altLang="en-US" sz="1800" dirty="0">
                <a:latin typeface="Verdana" panose="020B0604030504040204" pitchFamily="34" charset="0"/>
              </a:rPr>
              <a:t> </a:t>
            </a:r>
            <a:r>
              <a:rPr lang="en-US" altLang="en-US" sz="1800" dirty="0" err="1">
                <a:latin typeface="Verdana" panose="020B0604030504040204" pitchFamily="34" charset="0"/>
              </a:rPr>
              <a:t>của</a:t>
            </a:r>
            <a:r>
              <a:rPr lang="en-US" altLang="en-US" sz="1800" dirty="0">
                <a:latin typeface="Verdana" panose="020B0604030504040204" pitchFamily="34" charset="0"/>
              </a:rPr>
              <a:t> </a:t>
            </a:r>
            <a:r>
              <a:rPr lang="en-US" altLang="en-US" sz="1800" dirty="0" err="1">
                <a:latin typeface="Verdana" panose="020B0604030504040204" pitchFamily="34" charset="0"/>
              </a:rPr>
              <a:t>bệnh</a:t>
            </a:r>
            <a:r>
              <a:rPr lang="en-US" altLang="en-US" sz="1800" dirty="0">
                <a:latin typeface="Verdana" panose="020B0604030504040204" pitchFamily="34" charset="0"/>
              </a:rPr>
              <a:t> </a:t>
            </a:r>
            <a:r>
              <a:rPr lang="en-US" altLang="en-US" sz="1800" dirty="0" err="1">
                <a:latin typeface="Verdana" panose="020B0604030504040204" pitchFamily="34" charset="0"/>
              </a:rPr>
              <a:t>động</a:t>
            </a:r>
            <a:r>
              <a:rPr lang="en-US" altLang="en-US" sz="1800" dirty="0">
                <a:latin typeface="Verdana" panose="020B0604030504040204" pitchFamily="34" charset="0"/>
              </a:rPr>
              <a:t> </a:t>
            </a:r>
            <a:r>
              <a:rPr lang="en-US" altLang="en-US" sz="1800" dirty="0" err="1">
                <a:latin typeface="Verdana" panose="020B0604030504040204" pitchFamily="34" charset="0"/>
              </a:rPr>
              <a:t>mạch</a:t>
            </a:r>
            <a:r>
              <a:rPr lang="en-US" altLang="en-US" sz="1800" dirty="0">
                <a:latin typeface="Verdana" panose="020B0604030504040204" pitchFamily="34" charset="0"/>
              </a:rPr>
              <a:t> </a:t>
            </a:r>
            <a:r>
              <a:rPr lang="en-US" altLang="en-US" sz="1800" dirty="0" err="1">
                <a:latin typeface="Verdana" panose="020B0604030504040204" pitchFamily="34" charset="0"/>
              </a:rPr>
              <a:t>vành</a:t>
            </a:r>
            <a:r>
              <a:rPr lang="en-US" altLang="en-US" sz="1800" dirty="0">
                <a:latin typeface="Verdana" panose="020B0604030504040204" pitchFamily="34" charset="0"/>
              </a:rPr>
              <a:t> </a:t>
            </a:r>
            <a:r>
              <a:rPr lang="en-US" altLang="en-US" sz="1800" dirty="0" err="1">
                <a:latin typeface="Verdana" panose="020B0604030504040204" pitchFamily="34" charset="0"/>
              </a:rPr>
              <a:t>mạn</a:t>
            </a:r>
            <a:r>
              <a:rPr lang="en-US" altLang="en-US" sz="1800" dirty="0">
                <a:latin typeface="Verdana" panose="020B0604030504040204" pitchFamily="34" charset="0"/>
              </a:rPr>
              <a:t> </a:t>
            </a:r>
            <a:r>
              <a:rPr lang="en-US" altLang="en-US" sz="1800" dirty="0" err="1">
                <a:latin typeface="Verdana" panose="020B0604030504040204" pitchFamily="34" charset="0"/>
              </a:rPr>
              <a:t>tại</a:t>
            </a:r>
            <a:r>
              <a:rPr lang="en-US" altLang="en-US" sz="1800" dirty="0">
                <a:latin typeface="Verdana" panose="020B0604030504040204" pitchFamily="34" charset="0"/>
              </a:rPr>
              <a:t> </a:t>
            </a:r>
            <a:r>
              <a:rPr lang="en-US" altLang="en-US" sz="1800" dirty="0" err="1">
                <a:latin typeface="Verdana" panose="020B0604030504040204" pitchFamily="34" charset="0"/>
              </a:rPr>
              <a:t>bệnh</a:t>
            </a:r>
            <a:r>
              <a:rPr lang="en-US" altLang="en-US" sz="1800" dirty="0">
                <a:latin typeface="Verdana" panose="020B0604030504040204" pitchFamily="34" charset="0"/>
              </a:rPr>
              <a:t> </a:t>
            </a:r>
            <a:r>
              <a:rPr lang="en-US" altLang="en-US" sz="1800" dirty="0" err="1">
                <a:latin typeface="Verdana" panose="020B0604030504040204" pitchFamily="34" charset="0"/>
              </a:rPr>
              <a:t>viện</a:t>
            </a:r>
            <a:r>
              <a:rPr lang="en-US" altLang="en-US" sz="1800" dirty="0">
                <a:latin typeface="Verdana" panose="020B0604030504040204" pitchFamily="34" charset="0"/>
              </a:rPr>
              <a:t> </a:t>
            </a:r>
            <a:r>
              <a:rPr lang="en-US" altLang="en-US" sz="1800" dirty="0" err="1">
                <a:latin typeface="Verdana" panose="020B0604030504040204" pitchFamily="34" charset="0"/>
              </a:rPr>
              <a:t>đa</a:t>
            </a:r>
            <a:r>
              <a:rPr lang="en-US" altLang="en-US" sz="1800" dirty="0">
                <a:latin typeface="Verdana" panose="020B0604030504040204" pitchFamily="34" charset="0"/>
              </a:rPr>
              <a:t> khoa An Giang </a:t>
            </a:r>
            <a:r>
              <a:rPr lang="en-US" altLang="en-US" sz="1800" dirty="0" err="1">
                <a:latin typeface="Verdana" panose="020B0604030504040204" pitchFamily="34" charset="0"/>
              </a:rPr>
              <a:t>từ</a:t>
            </a:r>
            <a:r>
              <a:rPr lang="en-US" altLang="en-US" sz="1800" dirty="0">
                <a:latin typeface="Verdana" panose="020B0604030504040204" pitchFamily="34" charset="0"/>
              </a:rPr>
              <a:t> </a:t>
            </a:r>
            <a:r>
              <a:rPr lang="en-US" altLang="en-US" sz="1800" dirty="0" err="1">
                <a:latin typeface="Verdana" panose="020B0604030504040204" pitchFamily="34" charset="0"/>
              </a:rPr>
              <a:t>năm</a:t>
            </a:r>
            <a:r>
              <a:rPr lang="en-US" altLang="en-US" sz="1800" dirty="0">
                <a:latin typeface="Verdana" panose="020B0604030504040204" pitchFamily="34" charset="0"/>
              </a:rPr>
              <a:t> 2022-2023.</a:t>
            </a:r>
          </a:p>
        </p:txBody>
      </p:sp>
      <p:sp>
        <p:nvSpPr>
          <p:cNvPr id="9" name="Right Arrow 8">
            <a:extLst>
              <a:ext uri="{FF2B5EF4-FFF2-40B4-BE49-F238E27FC236}">
                <a16:creationId xmlns:a16="http://schemas.microsoft.com/office/drawing/2014/main" id="{19779592-E89C-D60B-7271-A89F4B23A0EB}"/>
              </a:ext>
            </a:extLst>
          </p:cNvPr>
          <p:cNvSpPr/>
          <p:nvPr/>
        </p:nvSpPr>
        <p:spPr>
          <a:xfrm>
            <a:off x="809693" y="1687127"/>
            <a:ext cx="830263" cy="431800"/>
          </a:xfrm>
          <a:prstGeom prst="rightArrow">
            <a:avLst/>
          </a:prstGeom>
          <a:solidFill>
            <a:srgbClr val="FF0000"/>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70C0"/>
              </a:solidFill>
              <a:highlight>
                <a:srgbClr val="000080"/>
              </a:highlight>
            </a:endParaRPr>
          </a:p>
        </p:txBody>
      </p:sp>
      <p:sp>
        <p:nvSpPr>
          <p:cNvPr id="10" name="Right Arrow 8">
            <a:extLst>
              <a:ext uri="{FF2B5EF4-FFF2-40B4-BE49-F238E27FC236}">
                <a16:creationId xmlns:a16="http://schemas.microsoft.com/office/drawing/2014/main" id="{E52BC672-58D9-08BC-272F-3D72FEE1F569}"/>
              </a:ext>
            </a:extLst>
          </p:cNvPr>
          <p:cNvSpPr/>
          <p:nvPr/>
        </p:nvSpPr>
        <p:spPr>
          <a:xfrm>
            <a:off x="809693" y="3409663"/>
            <a:ext cx="830263" cy="431800"/>
          </a:xfrm>
          <a:prstGeom prst="rightArrow">
            <a:avLst/>
          </a:prstGeom>
          <a:solidFill>
            <a:srgbClr val="FF0000"/>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70C0"/>
              </a:solidFill>
              <a:highlight>
                <a:srgbClr val="000080"/>
              </a:highlight>
            </a:endParaRPr>
          </a:p>
        </p:txBody>
      </p:sp>
      <p:sp>
        <p:nvSpPr>
          <p:cNvPr id="11" name="Right Arrow 8">
            <a:extLst>
              <a:ext uri="{FF2B5EF4-FFF2-40B4-BE49-F238E27FC236}">
                <a16:creationId xmlns:a16="http://schemas.microsoft.com/office/drawing/2014/main" id="{54420646-6624-0708-D893-4255525CA95C}"/>
              </a:ext>
            </a:extLst>
          </p:cNvPr>
          <p:cNvSpPr/>
          <p:nvPr/>
        </p:nvSpPr>
        <p:spPr>
          <a:xfrm>
            <a:off x="809693" y="4967338"/>
            <a:ext cx="830263" cy="431800"/>
          </a:xfrm>
          <a:prstGeom prst="rightArrow">
            <a:avLst/>
          </a:prstGeom>
          <a:solidFill>
            <a:srgbClr val="FF0000"/>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70C0"/>
              </a:solidFill>
              <a:highlight>
                <a:srgbClr val="000080"/>
              </a:highlight>
            </a:endParaRPr>
          </a:p>
        </p:txBody>
      </p:sp>
    </p:spTree>
    <p:extLst>
      <p:ext uri="{BB962C8B-B14F-4D97-AF65-F5344CB8AC3E}">
        <p14:creationId xmlns:p14="http://schemas.microsoft.com/office/powerpoint/2010/main" val="911105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EC042D-E6A6-DEFE-0528-F04D03C1B02F}"/>
              </a:ext>
            </a:extLst>
          </p:cNvPr>
          <p:cNvSpPr>
            <a:spLocks noGrp="1"/>
          </p:cNvSpPr>
          <p:nvPr>
            <p:ph idx="1"/>
          </p:nvPr>
        </p:nvSpPr>
        <p:spPr>
          <a:xfrm>
            <a:off x="677334" y="974035"/>
            <a:ext cx="9887962" cy="5067327"/>
          </a:xfrm>
        </p:spPr>
        <p:txBody>
          <a:bodyPr/>
          <a:lstStyle/>
          <a:p>
            <a:pPr marL="0" indent="0" algn="ctr">
              <a:lnSpc>
                <a:spcPct val="120000"/>
              </a:lnSpc>
              <a:buNone/>
              <a:defRPr/>
            </a:pPr>
            <a:r>
              <a:rPr lang="en-US" sz="4000" b="1" spc="50" dirty="0">
                <a:ln w="11430"/>
                <a:solidFill>
                  <a:schemeClr val="accent1">
                    <a:lumMod val="75000"/>
                  </a:schemeClr>
                </a:solidFill>
                <a:effectLst>
                  <a:outerShdw blurRad="38100" dist="38100" dir="2700000" algn="tl">
                    <a:srgbClr val="000000">
                      <a:alpha val="43137"/>
                    </a:srgbClr>
                  </a:outerShdw>
                </a:effectLst>
                <a:latin typeface="Verdana" pitchFamily="34" charset="0"/>
                <a:ea typeface="Verdana" pitchFamily="34" charset="0"/>
                <a:cs typeface="Arial" charset="0"/>
              </a:rPr>
              <a:t>ĐỐI TƯỢNG VÀ</a:t>
            </a:r>
          </a:p>
          <a:p>
            <a:pPr marL="0" indent="0" algn="ctr">
              <a:lnSpc>
                <a:spcPct val="120000"/>
              </a:lnSpc>
              <a:buNone/>
              <a:defRPr/>
            </a:pPr>
            <a:r>
              <a:rPr lang="en-US" sz="4000" b="1" spc="50" dirty="0">
                <a:ln w="11430"/>
                <a:solidFill>
                  <a:schemeClr val="accent1">
                    <a:lumMod val="75000"/>
                  </a:schemeClr>
                </a:solidFill>
                <a:effectLst>
                  <a:outerShdw blurRad="38100" dist="38100" dir="2700000" algn="tl">
                    <a:srgbClr val="000000">
                      <a:alpha val="43137"/>
                    </a:srgbClr>
                  </a:outerShdw>
                </a:effectLst>
                <a:latin typeface="Verdana" pitchFamily="34" charset="0"/>
                <a:ea typeface="Verdana" pitchFamily="34" charset="0"/>
                <a:cs typeface="Arial" charset="0"/>
              </a:rPr>
              <a:t>PHƯƠNG PHÁP NGHIÊN CỨU</a:t>
            </a:r>
          </a:p>
          <a:p>
            <a:endParaRPr lang="en-US" dirty="0"/>
          </a:p>
        </p:txBody>
      </p:sp>
    </p:spTree>
    <p:extLst>
      <p:ext uri="{BB962C8B-B14F-4D97-AF65-F5344CB8AC3E}">
        <p14:creationId xmlns:p14="http://schemas.microsoft.com/office/powerpoint/2010/main" val="3031366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C8A8E-F486-7465-BE49-6FD8CA485B9A}"/>
              </a:ext>
            </a:extLst>
          </p:cNvPr>
          <p:cNvSpPr>
            <a:spLocks noGrp="1"/>
          </p:cNvSpPr>
          <p:nvPr>
            <p:ph type="title"/>
          </p:nvPr>
        </p:nvSpPr>
        <p:spPr>
          <a:xfrm>
            <a:off x="363457" y="275110"/>
            <a:ext cx="9470518" cy="1320800"/>
          </a:xfrm>
        </p:spPr>
        <p:txBody>
          <a:bodyPr>
            <a:normAutofit/>
          </a:bodyPr>
          <a:lstStyle/>
          <a:p>
            <a:r>
              <a:rPr lang="en-US" sz="3200" b="1" dirty="0">
                <a:solidFill>
                  <a:schemeClr val="tx1"/>
                </a:solidFill>
              </a:rPr>
              <a:t>ĐỐI TƯỢNG VÀ PHƯƠNG PHÁP NGHIÊN CỨU</a:t>
            </a:r>
          </a:p>
        </p:txBody>
      </p:sp>
      <p:sp>
        <p:nvSpPr>
          <p:cNvPr id="3" name="Content Placeholder 2">
            <a:extLst>
              <a:ext uri="{FF2B5EF4-FFF2-40B4-BE49-F238E27FC236}">
                <a16:creationId xmlns:a16="http://schemas.microsoft.com/office/drawing/2014/main" id="{872C3659-62D8-936C-8473-63A439D082DD}"/>
              </a:ext>
            </a:extLst>
          </p:cNvPr>
          <p:cNvSpPr>
            <a:spLocks noGrp="1"/>
          </p:cNvSpPr>
          <p:nvPr>
            <p:ph idx="1"/>
          </p:nvPr>
        </p:nvSpPr>
        <p:spPr>
          <a:xfrm>
            <a:off x="2478119" y="3335752"/>
            <a:ext cx="6717379" cy="842962"/>
          </a:xfrm>
        </p:spPr>
        <p:txBody>
          <a:bodyPr/>
          <a:lstStyle/>
          <a:p>
            <a:r>
              <a:rPr lang="vi-VN" sz="1800" dirty="0">
                <a:solidFill>
                  <a:srgbClr val="000000"/>
                </a:solidFill>
                <a:effectLst/>
                <a:latin typeface="Arial" panose="020B0604020202020204" pitchFamily="34" charset="0"/>
                <a:ea typeface="Cambria" panose="02040503050406030204" pitchFamily="18" charset="0"/>
                <a:cs typeface="Arial" panose="020B0604020202020204" pitchFamily="34" charset="0"/>
              </a:rPr>
              <a:t>Tại</a:t>
            </a:r>
            <a:r>
              <a:rPr lang="en-US" sz="1800" dirty="0">
                <a:solidFill>
                  <a:srgbClr val="000000"/>
                </a:solidFill>
                <a:effectLst/>
                <a:latin typeface="Arial" panose="020B0604020202020204" pitchFamily="34" charset="0"/>
                <a:ea typeface="Cambria" panose="02040503050406030204" pitchFamily="18" charset="0"/>
                <a:cs typeface="Arial" panose="020B0604020202020204" pitchFamily="34" charset="0"/>
              </a:rPr>
              <a:t> </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Khoa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chẩn</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đoán</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hình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ảnh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và</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phòng</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chụp</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DSA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tại</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Bệnh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viện</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đa</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khoa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trung</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tâm</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An Giang</a:t>
            </a:r>
          </a:p>
          <a:p>
            <a:endParaRPr lang="en-US" dirty="0"/>
          </a:p>
        </p:txBody>
      </p:sp>
      <p:grpSp>
        <p:nvGrpSpPr>
          <p:cNvPr id="4" name="Group 5">
            <a:extLst>
              <a:ext uri="{FF2B5EF4-FFF2-40B4-BE49-F238E27FC236}">
                <a16:creationId xmlns:a16="http://schemas.microsoft.com/office/drawing/2014/main" id="{95609BBB-82C6-2CE3-7E63-0D406C0AEE16}"/>
              </a:ext>
            </a:extLst>
          </p:cNvPr>
          <p:cNvGrpSpPr/>
          <p:nvPr/>
        </p:nvGrpSpPr>
        <p:grpSpPr>
          <a:xfrm>
            <a:off x="1114790" y="1472027"/>
            <a:ext cx="7900988" cy="1135062"/>
            <a:chOff x="621102" y="1724187"/>
            <a:chExt cx="7901796" cy="1135127"/>
          </a:xfrm>
        </p:grpSpPr>
        <p:sp>
          <p:nvSpPr>
            <p:cNvPr id="5" name="Pentagon 6">
              <a:extLst>
                <a:ext uri="{FF2B5EF4-FFF2-40B4-BE49-F238E27FC236}">
                  <a16:creationId xmlns:a16="http://schemas.microsoft.com/office/drawing/2014/main" id="{C778EDCC-B665-074B-D861-8E59703C9F85}"/>
                </a:ext>
              </a:extLst>
            </p:cNvPr>
            <p:cNvSpPr/>
            <p:nvPr/>
          </p:nvSpPr>
          <p:spPr>
            <a:xfrm>
              <a:off x="1071998" y="1871832"/>
              <a:ext cx="7450900" cy="843011"/>
            </a:xfrm>
            <a:prstGeom prst="homePlate">
              <a:avLst/>
            </a:prstGeom>
            <a:noFill/>
            <a:ln>
              <a:solidFill>
                <a:srgbClr val="465E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marL="624205" marR="0" lvl="0" indent="0" algn="l" defTabSz="914400" rtl="0" eaLnBrk="1" fontAlgn="base" latinLnBrk="0" hangingPunct="1">
                <a:lnSpc>
                  <a:spcPct val="100000"/>
                </a:lnSpc>
                <a:spcBef>
                  <a:spcPct val="0"/>
                </a:spcBef>
                <a:spcAft>
                  <a:spcPct val="0"/>
                </a:spcAft>
                <a:buClrTx/>
                <a:buSzTx/>
                <a:buFontTx/>
                <a:buNone/>
              </a:pPr>
              <a:r>
                <a:rPr kumimoji="0" lang="en-US" altLang="x-none" sz="2200" b="0" i="0" u="none" strike="noStrike" kern="1200" cap="none" spc="0" normalizeH="0" baseline="0" noProof="1">
                  <a:solidFill>
                    <a:schemeClr val="tx1"/>
                  </a:solidFill>
                  <a:latin typeface="Arial" panose="020B0604020202020204" pitchFamily="34" charset="0"/>
                  <a:cs typeface="Arial" panose="020B0604020202020204" pitchFamily="34" charset="0"/>
                </a:rPr>
                <a:t>   </a:t>
              </a:r>
              <a:r>
                <a:rPr kumimoji="0" sz="2200" b="0" i="0" u="none" strike="noStrike" kern="1200" cap="none" spc="0" normalizeH="0" baseline="0" noProof="1">
                  <a:solidFill>
                    <a:schemeClr val="tx1"/>
                  </a:solidFill>
                  <a:latin typeface="Arial" panose="020B0604020202020204" pitchFamily="34" charset="0"/>
                  <a:cs typeface="Arial" panose="020B0604020202020204" pitchFamily="34" charset="0"/>
                </a:rPr>
                <a:t>Thời gian</a:t>
              </a:r>
              <a:r>
                <a:rPr kumimoji="0" lang="en-US" altLang="x-none" sz="2200" b="0" i="0" u="none" strike="noStrike" kern="1200" cap="none" spc="0" normalizeH="0" baseline="0" noProof="1">
                  <a:solidFill>
                    <a:schemeClr val="tx1"/>
                  </a:solidFill>
                  <a:latin typeface="Arial" panose="020B0604020202020204" pitchFamily="34" charset="0"/>
                  <a:cs typeface="Arial" panose="020B0604020202020204" pitchFamily="34" charset="0"/>
                </a:rPr>
                <a:t>: tháng 08/2022 đến tháng 05/2023 </a:t>
              </a:r>
            </a:p>
          </p:txBody>
        </p:sp>
        <p:pic>
          <p:nvPicPr>
            <p:cNvPr id="6" name="Picture 7">
              <a:extLst>
                <a:ext uri="{FF2B5EF4-FFF2-40B4-BE49-F238E27FC236}">
                  <a16:creationId xmlns:a16="http://schemas.microsoft.com/office/drawing/2014/main" id="{20B06693-DB33-4FA0-40F1-215A07CCE46A}"/>
                </a:ext>
              </a:extLst>
            </p:cNvPr>
            <p:cNvPicPr>
              <a:picLocks noChangeAspect="1"/>
            </p:cNvPicPr>
            <p:nvPr/>
          </p:nvPicPr>
          <p:blipFill>
            <a:blip r:embed="rId2"/>
            <a:stretch>
              <a:fillRect/>
            </a:stretch>
          </p:blipFill>
          <p:spPr>
            <a:xfrm>
              <a:off x="621102" y="1724187"/>
              <a:ext cx="1135127" cy="1135127"/>
            </a:xfrm>
            <a:prstGeom prst="rect">
              <a:avLst/>
            </a:prstGeom>
            <a:noFill/>
            <a:ln w="9525">
              <a:noFill/>
            </a:ln>
          </p:spPr>
        </p:pic>
      </p:grpSp>
      <p:grpSp>
        <p:nvGrpSpPr>
          <p:cNvPr id="7" name="Group 8">
            <a:extLst>
              <a:ext uri="{FF2B5EF4-FFF2-40B4-BE49-F238E27FC236}">
                <a16:creationId xmlns:a16="http://schemas.microsoft.com/office/drawing/2014/main" id="{7B65967A-C375-A237-FCD9-8D9F54BE2D1C}"/>
              </a:ext>
            </a:extLst>
          </p:cNvPr>
          <p:cNvGrpSpPr/>
          <p:nvPr/>
        </p:nvGrpSpPr>
        <p:grpSpPr>
          <a:xfrm>
            <a:off x="1525953" y="2894427"/>
            <a:ext cx="8035925" cy="1404937"/>
            <a:chOff x="486536" y="2907065"/>
            <a:chExt cx="8036362" cy="1404257"/>
          </a:xfrm>
        </p:grpSpPr>
        <p:sp>
          <p:nvSpPr>
            <p:cNvPr id="8" name="Pentagon 9">
              <a:extLst>
                <a:ext uri="{FF2B5EF4-FFF2-40B4-BE49-F238E27FC236}">
                  <a16:creationId xmlns:a16="http://schemas.microsoft.com/office/drawing/2014/main" id="{46894753-F492-AFA2-B5F4-E9FCA41C94EC}"/>
                </a:ext>
              </a:extLst>
            </p:cNvPr>
            <p:cNvSpPr/>
            <p:nvPr/>
          </p:nvSpPr>
          <p:spPr>
            <a:xfrm>
              <a:off x="1072355" y="3227585"/>
              <a:ext cx="7450543" cy="842554"/>
            </a:xfrm>
            <a:prstGeom prst="homePlate">
              <a:avLst/>
            </a:prstGeom>
            <a:noFill/>
            <a:ln>
              <a:solidFill>
                <a:srgbClr val="A02C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711200" marR="0" lvl="0" indent="0" algn="ctr" defTabSz="914400"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9" name="Picture 10">
              <a:extLst>
                <a:ext uri="{FF2B5EF4-FFF2-40B4-BE49-F238E27FC236}">
                  <a16:creationId xmlns:a16="http://schemas.microsoft.com/office/drawing/2014/main" id="{1D0BB92C-E7BE-6CF1-062C-38795E6F27C5}"/>
                </a:ext>
              </a:extLst>
            </p:cNvPr>
            <p:cNvPicPr>
              <a:picLocks noChangeAspect="1"/>
            </p:cNvPicPr>
            <p:nvPr/>
          </p:nvPicPr>
          <p:blipFill>
            <a:blip r:embed="rId3"/>
            <a:stretch>
              <a:fillRect/>
            </a:stretch>
          </p:blipFill>
          <p:spPr>
            <a:xfrm>
              <a:off x="486536" y="2907065"/>
              <a:ext cx="1404257" cy="1404257"/>
            </a:xfrm>
            <a:prstGeom prst="rect">
              <a:avLst/>
            </a:prstGeom>
            <a:noFill/>
            <a:ln w="9525">
              <a:noFill/>
            </a:ln>
          </p:spPr>
        </p:pic>
      </p:grpSp>
      <p:grpSp>
        <p:nvGrpSpPr>
          <p:cNvPr id="10" name="Group 11">
            <a:extLst>
              <a:ext uri="{FF2B5EF4-FFF2-40B4-BE49-F238E27FC236}">
                <a16:creationId xmlns:a16="http://schemas.microsoft.com/office/drawing/2014/main" id="{2F94BCED-82FE-C23E-D0F3-4FF8C68AE145}"/>
              </a:ext>
            </a:extLst>
          </p:cNvPr>
          <p:cNvGrpSpPr/>
          <p:nvPr/>
        </p:nvGrpSpPr>
        <p:grpSpPr>
          <a:xfrm>
            <a:off x="1943515" y="4500484"/>
            <a:ext cx="7890460" cy="1454542"/>
            <a:chOff x="1066782" y="4420998"/>
            <a:chExt cx="7956858" cy="940995"/>
          </a:xfrm>
        </p:grpSpPr>
        <p:sp>
          <p:nvSpPr>
            <p:cNvPr id="11" name="Pentagon 12">
              <a:extLst>
                <a:ext uri="{FF2B5EF4-FFF2-40B4-BE49-F238E27FC236}">
                  <a16:creationId xmlns:a16="http://schemas.microsoft.com/office/drawing/2014/main" id="{7688FD27-5D97-A2CE-E610-C39249114633}"/>
                </a:ext>
              </a:extLst>
            </p:cNvPr>
            <p:cNvSpPr/>
            <p:nvPr/>
          </p:nvSpPr>
          <p:spPr>
            <a:xfrm>
              <a:off x="1572070" y="4481873"/>
              <a:ext cx="7451570" cy="841421"/>
            </a:xfrm>
            <a:prstGeom prst="homePlate">
              <a:avLst/>
            </a:prstGeom>
            <a:noFill/>
            <a:ln>
              <a:solidFill>
                <a:srgbClr val="D95C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711200" marR="0" lvl="0" indent="0" algn="ctr" defTabSz="914400"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12" name="Picture 13">
              <a:extLst>
                <a:ext uri="{FF2B5EF4-FFF2-40B4-BE49-F238E27FC236}">
                  <a16:creationId xmlns:a16="http://schemas.microsoft.com/office/drawing/2014/main" id="{E368743D-9D67-0BED-2427-60BAF865C147}"/>
                </a:ext>
              </a:extLst>
            </p:cNvPr>
            <p:cNvPicPr>
              <a:picLocks noChangeAspect="1"/>
            </p:cNvPicPr>
            <p:nvPr/>
          </p:nvPicPr>
          <p:blipFill>
            <a:blip r:embed="rId4"/>
            <a:stretch>
              <a:fillRect/>
            </a:stretch>
          </p:blipFill>
          <p:spPr>
            <a:xfrm>
              <a:off x="1066782" y="4420998"/>
              <a:ext cx="1234438" cy="940995"/>
            </a:xfrm>
            <a:prstGeom prst="rect">
              <a:avLst/>
            </a:prstGeom>
            <a:noFill/>
            <a:ln w="9525">
              <a:noFill/>
            </a:ln>
          </p:spPr>
        </p:pic>
      </p:grpSp>
      <p:sp>
        <p:nvSpPr>
          <p:cNvPr id="14" name="TextBox 13">
            <a:extLst>
              <a:ext uri="{FF2B5EF4-FFF2-40B4-BE49-F238E27FC236}">
                <a16:creationId xmlns:a16="http://schemas.microsoft.com/office/drawing/2014/main" id="{020AC20B-2FCD-CA93-EF10-79FE1A31147E}"/>
              </a:ext>
            </a:extLst>
          </p:cNvPr>
          <p:cNvSpPr txBox="1"/>
          <p:nvPr/>
        </p:nvSpPr>
        <p:spPr>
          <a:xfrm>
            <a:off x="3171376" y="4721316"/>
            <a:ext cx="6102626" cy="1135183"/>
          </a:xfrm>
          <a:prstGeom prst="rect">
            <a:avLst/>
          </a:prstGeom>
          <a:noFill/>
        </p:spPr>
        <p:txBody>
          <a:bodyPr wrap="square">
            <a:spAutoFit/>
          </a:bodyPr>
          <a:lstStyle/>
          <a:p>
            <a:pPr>
              <a:lnSpc>
                <a:spcPct val="130000"/>
              </a:lnSpc>
            </a:pP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Những</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bệnh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nhân</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có</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bệnh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động</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mạch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vành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mạn</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b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b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được</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khám</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và</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điều</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trị</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tại</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Bệnh</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viện</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Đa</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khoa Trung </a:t>
            </a:r>
            <a:r>
              <a:rPr lang="en-US" sz="1800" dirty="0" err="1">
                <a:solidFill>
                  <a:srgbClr val="000000"/>
                </a:solidFill>
                <a:latin typeface="Arial" panose="020B0604020202020204" pitchFamily="34" charset="0"/>
                <a:ea typeface="Cambria" panose="02040503050406030204" pitchFamily="18" charset="0"/>
                <a:cs typeface="Arial" panose="020B0604020202020204" pitchFamily="34" charset="0"/>
              </a:rPr>
              <a:t>tâm</a:t>
            </a:r>
            <a:r>
              <a:rPr lang="en-US" sz="1800" dirty="0">
                <a:solidFill>
                  <a:srgbClr val="000000"/>
                </a:solidFill>
                <a:latin typeface="Arial" panose="020B0604020202020204" pitchFamily="34" charset="0"/>
                <a:ea typeface="Cambria" panose="02040503050406030204" pitchFamily="18" charset="0"/>
                <a:cs typeface="Arial" panose="020B0604020202020204" pitchFamily="34" charset="0"/>
              </a:rPr>
              <a:t> An Giang </a:t>
            </a:r>
            <a:endParaRPr lang="en-US" altLang="en-US" sz="1800" dirty="0">
              <a:solidFill>
                <a:srgbClr val="000000"/>
              </a:solidFill>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935876357"/>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C5A2C-8573-BB75-1C55-F33307E4E735}"/>
              </a:ext>
            </a:extLst>
          </p:cNvPr>
          <p:cNvSpPr>
            <a:spLocks noGrp="1"/>
          </p:cNvSpPr>
          <p:nvPr>
            <p:ph type="title"/>
          </p:nvPr>
        </p:nvSpPr>
        <p:spPr>
          <a:xfrm>
            <a:off x="323675" y="391324"/>
            <a:ext cx="8596668" cy="1320800"/>
          </a:xfrm>
        </p:spPr>
        <p:txBody>
          <a:bodyPr>
            <a:normAutofit/>
          </a:bodyPr>
          <a:lstStyle/>
          <a:p>
            <a:r>
              <a:rPr lang="en-US" sz="3200" b="1" dirty="0">
                <a:solidFill>
                  <a:schemeClr val="tx1"/>
                </a:solidFill>
              </a:rPr>
              <a:t>ĐỐI TƯỢNG VÀ PHƯƠNG PHÁP NGHIÊN CỨU</a:t>
            </a:r>
          </a:p>
        </p:txBody>
      </p:sp>
      <p:grpSp>
        <p:nvGrpSpPr>
          <p:cNvPr id="4" name="Group 10">
            <a:extLst>
              <a:ext uri="{FF2B5EF4-FFF2-40B4-BE49-F238E27FC236}">
                <a16:creationId xmlns:a16="http://schemas.microsoft.com/office/drawing/2014/main" id="{38F587CC-9DC0-4DE5-3201-5238E6F9883F}"/>
              </a:ext>
            </a:extLst>
          </p:cNvPr>
          <p:cNvGrpSpPr/>
          <p:nvPr/>
        </p:nvGrpSpPr>
        <p:grpSpPr>
          <a:xfrm>
            <a:off x="3153704" y="1165296"/>
            <a:ext cx="3763645" cy="1164987"/>
            <a:chOff x="1997" y="1314"/>
            <a:chExt cx="1889" cy="1009"/>
          </a:xfrm>
        </p:grpSpPr>
        <p:grpSp>
          <p:nvGrpSpPr>
            <p:cNvPr id="5" name="Group 11">
              <a:extLst>
                <a:ext uri="{FF2B5EF4-FFF2-40B4-BE49-F238E27FC236}">
                  <a16:creationId xmlns:a16="http://schemas.microsoft.com/office/drawing/2014/main" id="{EB21B5D0-36FB-F439-E9CA-EC27B29D9248}"/>
                </a:ext>
              </a:extLst>
            </p:cNvPr>
            <p:cNvGrpSpPr/>
            <p:nvPr/>
          </p:nvGrpSpPr>
          <p:grpSpPr>
            <a:xfrm>
              <a:off x="1997" y="1404"/>
              <a:ext cx="1889" cy="919"/>
              <a:chOff x="1973" y="1027"/>
              <a:chExt cx="1926" cy="937"/>
            </a:xfrm>
          </p:grpSpPr>
          <p:sp>
            <p:nvSpPr>
              <p:cNvPr id="9" name="Oval 12">
                <a:extLst>
                  <a:ext uri="{FF2B5EF4-FFF2-40B4-BE49-F238E27FC236}">
                    <a16:creationId xmlns:a16="http://schemas.microsoft.com/office/drawing/2014/main" id="{0D6337D6-18E8-AFD5-7F74-375F015B6AA7}"/>
                  </a:ext>
                </a:extLst>
              </p:cNvPr>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sp>
            <p:nvSpPr>
              <p:cNvPr id="10" name="Oval 13">
                <a:extLst>
                  <a:ext uri="{FF2B5EF4-FFF2-40B4-BE49-F238E27FC236}">
                    <a16:creationId xmlns:a16="http://schemas.microsoft.com/office/drawing/2014/main" id="{A9CDDA3A-D812-5991-176F-845780C24DC9}"/>
                  </a:ext>
                </a:extLst>
              </p:cNvPr>
              <p:cNvSpPr>
                <a:spLocks noChangeArrowheads="1"/>
              </p:cNvSpPr>
              <p:nvPr/>
            </p:nvSpPr>
            <p:spPr bwMode="gray">
              <a:xfrm>
                <a:off x="1973" y="1027"/>
                <a:ext cx="1905" cy="907"/>
              </a:xfrm>
              <a:prstGeom prst="ellipse">
                <a:avLst/>
              </a:prstGeom>
              <a:solidFill>
                <a:schemeClr val="accent6">
                  <a:lumMod val="60000"/>
                  <a:lumOff val="40000"/>
                </a:schemeClr>
              </a:soli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grpSp>
        <p:sp>
          <p:nvSpPr>
            <p:cNvPr id="6" name="Oval 14">
              <a:extLst>
                <a:ext uri="{FF2B5EF4-FFF2-40B4-BE49-F238E27FC236}">
                  <a16:creationId xmlns:a16="http://schemas.microsoft.com/office/drawing/2014/main" id="{14EEAB54-87F3-8809-EB72-BAB8FF094EA4}"/>
                </a:ext>
              </a:extLst>
            </p:cNvPr>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sp>
          <p:nvSpPr>
            <p:cNvPr id="7" name="Oval 15">
              <a:extLst>
                <a:ext uri="{FF2B5EF4-FFF2-40B4-BE49-F238E27FC236}">
                  <a16:creationId xmlns:a16="http://schemas.microsoft.com/office/drawing/2014/main" id="{A66F0AC1-1C35-FAF2-C632-36AACE6E313E}"/>
                </a:ext>
              </a:extLst>
            </p:cNvPr>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sp>
          <p:nvSpPr>
            <p:cNvPr id="8" name="Oval 16">
              <a:extLst>
                <a:ext uri="{FF2B5EF4-FFF2-40B4-BE49-F238E27FC236}">
                  <a16:creationId xmlns:a16="http://schemas.microsoft.com/office/drawing/2014/main" id="{CB7F7191-6D5B-3CAD-256C-4A6C2E3059EB}"/>
                </a:ext>
              </a:extLst>
            </p:cNvPr>
            <p:cNvSpPr>
              <a:spLocks noChangeArrowheads="1"/>
            </p:cNvSpPr>
            <p:nvPr/>
          </p:nvSpPr>
          <p:spPr bwMode="gray">
            <a:xfrm>
              <a:off x="2125" y="1327"/>
              <a:ext cx="1570" cy="770"/>
            </a:xfrm>
            <a:prstGeom prst="ellipse">
              <a:avLst/>
            </a:prstGeom>
            <a:solidFill>
              <a:schemeClr val="accent6">
                <a:lumMod val="40000"/>
                <a:lumOff val="60000"/>
              </a:schemeClr>
            </a:solidFill>
            <a:ln>
              <a:noFill/>
            </a:ln>
            <a:effec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grpSp>
      <p:sp>
        <p:nvSpPr>
          <p:cNvPr id="12" name="TextBox 11">
            <a:extLst>
              <a:ext uri="{FF2B5EF4-FFF2-40B4-BE49-F238E27FC236}">
                <a16:creationId xmlns:a16="http://schemas.microsoft.com/office/drawing/2014/main" id="{0280F25B-77B3-1A16-180E-9DA15AEAC3D0}"/>
              </a:ext>
            </a:extLst>
          </p:cNvPr>
          <p:cNvSpPr txBox="1"/>
          <p:nvPr/>
        </p:nvSpPr>
        <p:spPr>
          <a:xfrm>
            <a:off x="2629616" y="1303182"/>
            <a:ext cx="4770783" cy="473912"/>
          </a:xfrm>
          <a:prstGeom prst="rect">
            <a:avLst/>
          </a:prstGeom>
          <a:noFill/>
        </p:spPr>
        <p:txBody>
          <a:bodyPr wrap="square">
            <a:spAutoFit/>
          </a:bodyPr>
          <a:lstStyle/>
          <a:p>
            <a:pPr algn="ctr">
              <a:lnSpc>
                <a:spcPct val="140000"/>
              </a:lnSpc>
            </a:pPr>
            <a:r>
              <a:rPr lang="en-US" altLang="en-US" sz="2000" b="1" dirty="0" err="1">
                <a:latin typeface="Arial" panose="020B0604020202020204" pitchFamily="34" charset="0"/>
                <a:cs typeface="Arial" panose="020B0604020202020204" pitchFamily="34" charset="0"/>
              </a:rPr>
              <a:t>Tiêu</a:t>
            </a:r>
            <a:r>
              <a:rPr lang="en-US" altLang="en-US" sz="2000" b="1" dirty="0">
                <a:latin typeface="Arial" panose="020B0604020202020204" pitchFamily="34" charset="0"/>
                <a:cs typeface="Arial" panose="020B0604020202020204" pitchFamily="34" charset="0"/>
              </a:rPr>
              <a:t> </a:t>
            </a:r>
            <a:r>
              <a:rPr lang="en-US" altLang="en-US" sz="2000" b="1" dirty="0" err="1">
                <a:latin typeface="Arial" panose="020B0604020202020204" pitchFamily="34" charset="0"/>
                <a:cs typeface="Arial" panose="020B0604020202020204" pitchFamily="34" charset="0"/>
              </a:rPr>
              <a:t>chuẩn</a:t>
            </a:r>
            <a:r>
              <a:rPr lang="en-US" altLang="en-US" sz="2000" b="1" dirty="0">
                <a:latin typeface="Arial" panose="020B0604020202020204" pitchFamily="34" charset="0"/>
                <a:cs typeface="Arial" panose="020B0604020202020204" pitchFamily="34" charset="0"/>
              </a:rPr>
              <a:t> </a:t>
            </a:r>
            <a:r>
              <a:rPr lang="en-US" altLang="en-US" sz="2000" b="1" dirty="0" err="1">
                <a:latin typeface="Arial" panose="020B0604020202020204" pitchFamily="34" charset="0"/>
                <a:cs typeface="Arial" panose="020B0604020202020204" pitchFamily="34" charset="0"/>
              </a:rPr>
              <a:t>chọn</a:t>
            </a:r>
            <a:r>
              <a:rPr lang="en-US" altLang="en-US" sz="2000" b="1" dirty="0">
                <a:latin typeface="Arial" panose="020B0604020202020204" pitchFamily="34" charset="0"/>
                <a:cs typeface="Arial" panose="020B0604020202020204" pitchFamily="34" charset="0"/>
              </a:rPr>
              <a:t> </a:t>
            </a:r>
            <a:r>
              <a:rPr lang="en-US" altLang="en-US" sz="2000" b="1" dirty="0" err="1">
                <a:latin typeface="Arial" panose="020B0604020202020204" pitchFamily="34" charset="0"/>
                <a:cs typeface="Arial" panose="020B0604020202020204" pitchFamily="34" charset="0"/>
              </a:rPr>
              <a:t>mẫu</a:t>
            </a:r>
            <a:endParaRPr lang="en-US" altLang="en-US" sz="2000" b="1" dirty="0">
              <a:latin typeface="Arial" panose="020B0604020202020204" pitchFamily="34" charset="0"/>
              <a:cs typeface="Arial" panose="020B0604020202020204" pitchFamily="34" charset="0"/>
            </a:endParaRPr>
          </a:p>
        </p:txBody>
      </p:sp>
      <p:grpSp>
        <p:nvGrpSpPr>
          <p:cNvPr id="13" name="Group 7">
            <a:extLst>
              <a:ext uri="{FF2B5EF4-FFF2-40B4-BE49-F238E27FC236}">
                <a16:creationId xmlns:a16="http://schemas.microsoft.com/office/drawing/2014/main" id="{63AA633B-159E-2094-A965-6F555660E7EA}"/>
              </a:ext>
            </a:extLst>
          </p:cNvPr>
          <p:cNvGrpSpPr/>
          <p:nvPr/>
        </p:nvGrpSpPr>
        <p:grpSpPr>
          <a:xfrm>
            <a:off x="1251746" y="2673678"/>
            <a:ext cx="3844668" cy="4025297"/>
            <a:chOff x="689" y="2049"/>
            <a:chExt cx="1471" cy="2052"/>
          </a:xfrm>
        </p:grpSpPr>
        <p:sp>
          <p:nvSpPr>
            <p:cNvPr id="14" name="AutoShape 5">
              <a:extLst>
                <a:ext uri="{FF2B5EF4-FFF2-40B4-BE49-F238E27FC236}">
                  <a16:creationId xmlns:a16="http://schemas.microsoft.com/office/drawing/2014/main" id="{BAD2F2F2-2DE4-F90F-C1A7-18C10AEEDB42}"/>
                </a:ext>
              </a:extLst>
            </p:cNvPr>
            <p:cNvSpPr>
              <a:spLocks noChangeArrowheads="1"/>
            </p:cNvSpPr>
            <p:nvPr/>
          </p:nvSpPr>
          <p:spPr bwMode="auto">
            <a:xfrm>
              <a:off x="720" y="2112"/>
              <a:ext cx="1440" cy="1989"/>
            </a:xfrm>
            <a:prstGeom prst="roundRect">
              <a:avLst>
                <a:gd name="adj" fmla="val 16667"/>
              </a:avLst>
            </a:prstGeom>
            <a:solidFill>
              <a:schemeClr val="accent2">
                <a:lumMod val="20000"/>
                <a:lumOff val="80000"/>
              </a:schemeClr>
            </a:solidFill>
            <a:ln w="38100">
              <a:solidFill>
                <a:schemeClr val="tx1"/>
              </a:solid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sp>
          <p:nvSpPr>
            <p:cNvPr id="15" name="Text Box 6">
              <a:extLst>
                <a:ext uri="{FF2B5EF4-FFF2-40B4-BE49-F238E27FC236}">
                  <a16:creationId xmlns:a16="http://schemas.microsoft.com/office/drawing/2014/main" id="{8FFEC81C-BD40-2688-7251-C02450F772F2}"/>
                </a:ext>
              </a:extLst>
            </p:cNvPr>
            <p:cNvSpPr txBox="1"/>
            <p:nvPr/>
          </p:nvSpPr>
          <p:spPr>
            <a:xfrm>
              <a:off x="689" y="2049"/>
              <a:ext cx="1440" cy="585"/>
            </a:xfrm>
            <a:prstGeom prst="rect">
              <a:avLst/>
            </a:prstGeom>
            <a:noFill/>
            <a:ln w="9525">
              <a:noFill/>
            </a:ln>
          </p:spPr>
          <p:txBody>
            <a:bodyPr anchor="t" anchorCtr="0">
              <a:spAutoFit/>
            </a:bodyPr>
            <a:lstStyle/>
            <a:p>
              <a:pPr algn="ctr" eaLnBrk="0" hangingPunct="0">
                <a:lnSpc>
                  <a:spcPct val="150000"/>
                </a:lnSpc>
              </a:pPr>
              <a:r>
                <a:rPr lang="en-US" altLang="en-US" sz="2200" b="1" dirty="0">
                  <a:solidFill>
                    <a:srgbClr val="C00000"/>
                  </a:solidFill>
                  <a:latin typeface="Arial" panose="020B0604020202020204" pitchFamily="34" charset="0"/>
                  <a:cs typeface="Arial" panose="020B0604020202020204" pitchFamily="34" charset="0"/>
                </a:rPr>
                <a:t>Chọn v</a:t>
              </a:r>
              <a:r>
                <a:rPr lang="en-US" altLang="en-US" sz="2200" b="1" dirty="0">
                  <a:solidFill>
                    <a:srgbClr val="C00000"/>
                  </a:solidFill>
                  <a:latin typeface="Arial" panose="020B0604020202020204" pitchFamily="34" charset="0"/>
                  <a:ea typeface="Verdana" panose="020B0604030504040204" pitchFamily="34" charset="0"/>
                  <a:cs typeface="Arial" panose="020B0604020202020204" pitchFamily="34" charset="0"/>
                </a:rPr>
                <a:t>à</a:t>
              </a:r>
              <a:r>
                <a:rPr lang="en-US" altLang="en-US" sz="2200" b="1" dirty="0">
                  <a:solidFill>
                    <a:srgbClr val="C00000"/>
                  </a:solidFill>
                  <a:latin typeface="Arial" panose="020B0604020202020204" pitchFamily="34" charset="0"/>
                  <a:cs typeface="Arial" panose="020B0604020202020204" pitchFamily="34" charset="0"/>
                </a:rPr>
                <a:t>o</a:t>
              </a:r>
            </a:p>
            <a:p>
              <a:pPr eaLnBrk="0" hangingPunct="0"/>
              <a:endParaRPr lang="en-US" altLang="en-US" sz="2400" dirty="0">
                <a:solidFill>
                  <a:srgbClr val="000000"/>
                </a:solidFill>
                <a:latin typeface="+mj-lt"/>
                <a:ea typeface="Verdana" panose="020B0604030504040204" pitchFamily="34" charset="0"/>
              </a:endParaRPr>
            </a:p>
          </p:txBody>
        </p:sp>
      </p:grpSp>
      <p:grpSp>
        <p:nvGrpSpPr>
          <p:cNvPr id="16" name="Group 7">
            <a:extLst>
              <a:ext uri="{FF2B5EF4-FFF2-40B4-BE49-F238E27FC236}">
                <a16:creationId xmlns:a16="http://schemas.microsoft.com/office/drawing/2014/main" id="{382407E3-F0C9-BA86-C6F5-6B46FE54816E}"/>
              </a:ext>
            </a:extLst>
          </p:cNvPr>
          <p:cNvGrpSpPr/>
          <p:nvPr/>
        </p:nvGrpSpPr>
        <p:grpSpPr>
          <a:xfrm>
            <a:off x="5546966" y="2812775"/>
            <a:ext cx="3844668" cy="3886200"/>
            <a:chOff x="689" y="2049"/>
            <a:chExt cx="1471" cy="2052"/>
          </a:xfrm>
        </p:grpSpPr>
        <p:sp>
          <p:nvSpPr>
            <p:cNvPr id="17" name="AutoShape 5">
              <a:extLst>
                <a:ext uri="{FF2B5EF4-FFF2-40B4-BE49-F238E27FC236}">
                  <a16:creationId xmlns:a16="http://schemas.microsoft.com/office/drawing/2014/main" id="{0928AD8B-29E7-5B1F-1D62-C31B668A357C}"/>
                </a:ext>
              </a:extLst>
            </p:cNvPr>
            <p:cNvSpPr>
              <a:spLocks noChangeArrowheads="1"/>
            </p:cNvSpPr>
            <p:nvPr/>
          </p:nvSpPr>
          <p:spPr bwMode="auto">
            <a:xfrm>
              <a:off x="720" y="2112"/>
              <a:ext cx="1440" cy="1989"/>
            </a:xfrm>
            <a:prstGeom prst="roundRect">
              <a:avLst>
                <a:gd name="adj" fmla="val 16667"/>
              </a:avLst>
            </a:prstGeom>
            <a:solidFill>
              <a:schemeClr val="accent2">
                <a:lumMod val="20000"/>
                <a:lumOff val="80000"/>
              </a:schemeClr>
            </a:solidFill>
            <a:ln w="38100">
              <a:solidFill>
                <a:schemeClr val="tx1"/>
              </a:solid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sp>
          <p:nvSpPr>
            <p:cNvPr id="18" name="Text Box 6">
              <a:extLst>
                <a:ext uri="{FF2B5EF4-FFF2-40B4-BE49-F238E27FC236}">
                  <a16:creationId xmlns:a16="http://schemas.microsoft.com/office/drawing/2014/main" id="{8E1CF4B2-4B79-78C2-11B6-528E3A955A83}"/>
                </a:ext>
              </a:extLst>
            </p:cNvPr>
            <p:cNvSpPr txBox="1"/>
            <p:nvPr/>
          </p:nvSpPr>
          <p:spPr>
            <a:xfrm>
              <a:off x="689" y="2049"/>
              <a:ext cx="1440" cy="585"/>
            </a:xfrm>
            <a:prstGeom prst="rect">
              <a:avLst/>
            </a:prstGeom>
            <a:noFill/>
            <a:ln w="9525">
              <a:noFill/>
            </a:ln>
          </p:spPr>
          <p:txBody>
            <a:bodyPr anchor="t" anchorCtr="0">
              <a:spAutoFit/>
            </a:bodyPr>
            <a:lstStyle/>
            <a:p>
              <a:pPr algn="ctr" eaLnBrk="0" hangingPunct="0">
                <a:lnSpc>
                  <a:spcPct val="150000"/>
                </a:lnSpc>
              </a:pPr>
              <a:r>
                <a:rPr lang="vi-VN" altLang="en-US" sz="2200" b="1" dirty="0">
                  <a:solidFill>
                    <a:srgbClr val="C00000"/>
                  </a:solidFill>
                  <a:latin typeface="Arial" panose="020B0604020202020204" pitchFamily="34" charset="0"/>
                  <a:cs typeface="Arial" panose="020B0604020202020204" pitchFamily="34" charset="0"/>
                </a:rPr>
                <a:t>Loại trừ</a:t>
              </a:r>
              <a:endParaRPr lang="en-US" altLang="en-US" sz="2200" b="1" dirty="0">
                <a:solidFill>
                  <a:srgbClr val="C00000"/>
                </a:solidFill>
                <a:latin typeface="Arial" panose="020B0604020202020204" pitchFamily="34" charset="0"/>
                <a:cs typeface="Arial" panose="020B0604020202020204" pitchFamily="34" charset="0"/>
              </a:endParaRPr>
            </a:p>
            <a:p>
              <a:pPr eaLnBrk="0" hangingPunct="0"/>
              <a:endParaRPr lang="en-US" altLang="en-US" sz="2400" dirty="0">
                <a:solidFill>
                  <a:srgbClr val="000000"/>
                </a:solidFill>
                <a:latin typeface="+mj-lt"/>
                <a:ea typeface="Verdana" panose="020B0604030504040204" pitchFamily="34" charset="0"/>
              </a:endParaRPr>
            </a:p>
          </p:txBody>
        </p:sp>
      </p:grpSp>
      <p:sp>
        <p:nvSpPr>
          <p:cNvPr id="19" name="Freeform 7">
            <a:extLst>
              <a:ext uri="{FF2B5EF4-FFF2-40B4-BE49-F238E27FC236}">
                <a16:creationId xmlns:a16="http://schemas.microsoft.com/office/drawing/2014/main" id="{B1CC1A8C-AF45-5AF2-9958-D4864BEA70F0}"/>
              </a:ext>
            </a:extLst>
          </p:cNvPr>
          <p:cNvSpPr>
            <a:spLocks noGrp="1"/>
          </p:cNvSpPr>
          <p:nvPr>
            <p:ph idx="1"/>
          </p:nvPr>
        </p:nvSpPr>
        <p:spPr bwMode="gray">
          <a:xfrm>
            <a:off x="3284675" y="2246040"/>
            <a:ext cx="1257453" cy="51117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p:spPr>
        <p:txBody>
          <a:bodyPr>
            <a:normAutofit/>
          </a:bodyPr>
          <a:lstStyle/>
          <a:p>
            <a:endParaRPr lang="en-US" dirty="0"/>
          </a:p>
        </p:txBody>
      </p:sp>
      <p:sp>
        <p:nvSpPr>
          <p:cNvPr id="20" name="Freeform 9">
            <a:extLst>
              <a:ext uri="{FF2B5EF4-FFF2-40B4-BE49-F238E27FC236}">
                <a16:creationId xmlns:a16="http://schemas.microsoft.com/office/drawing/2014/main" id="{624E2669-9582-78A4-DA91-B65C3CEFAC30}"/>
              </a:ext>
            </a:extLst>
          </p:cNvPr>
          <p:cNvSpPr/>
          <p:nvPr/>
        </p:nvSpPr>
        <p:spPr bwMode="gray">
          <a:xfrm flipH="1">
            <a:off x="5322633" y="2287868"/>
            <a:ext cx="1210482" cy="59863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j-lt"/>
              <a:ea typeface="+mn-ea"/>
              <a:cs typeface="Arial" panose="020B0604020202020204" pitchFamily="34" charset="0"/>
            </a:endParaRPr>
          </a:p>
        </p:txBody>
      </p:sp>
      <p:sp>
        <p:nvSpPr>
          <p:cNvPr id="22" name="TextBox 21">
            <a:extLst>
              <a:ext uri="{FF2B5EF4-FFF2-40B4-BE49-F238E27FC236}">
                <a16:creationId xmlns:a16="http://schemas.microsoft.com/office/drawing/2014/main" id="{3E8F401A-0912-50B7-D57B-3FAE3E7E459A}"/>
              </a:ext>
            </a:extLst>
          </p:cNvPr>
          <p:cNvSpPr txBox="1"/>
          <p:nvPr/>
        </p:nvSpPr>
        <p:spPr>
          <a:xfrm>
            <a:off x="1393119" y="3174197"/>
            <a:ext cx="3703295" cy="3365024"/>
          </a:xfrm>
          <a:prstGeom prst="rect">
            <a:avLst/>
          </a:prstGeom>
          <a:noFill/>
        </p:spPr>
        <p:txBody>
          <a:bodyPr wrap="square">
            <a:spAutoFit/>
          </a:bodyPr>
          <a:lstStyle/>
          <a:p>
            <a:pPr marL="285750" indent="-285750" algn="just">
              <a:lnSpc>
                <a:spcPct val="150000"/>
              </a:lnSpc>
              <a:buFont typeface="Courier New" panose="02070309020205020404" pitchFamily="49" charset="0"/>
              <a:buChar char="o"/>
            </a:pPr>
            <a:r>
              <a:rPr lang="en-US" sz="1800" dirty="0" err="1">
                <a:effectLst/>
                <a:latin typeface="Arial" panose="020B0604020202020204" pitchFamily="34" charset="0"/>
                <a:ea typeface="Calibri" panose="020F0502020204030204" pitchFamily="34" charset="0"/>
                <a:cs typeface="Arial" panose="020B0604020202020204" pitchFamily="34" charset="0"/>
              </a:rPr>
              <a:t>Những</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bệnh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nhân</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có</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bệnh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động</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mạch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vành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mạn</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được</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chụp</a:t>
            </a:r>
            <a:r>
              <a:rPr lang="en-US" sz="1800" dirty="0">
                <a:effectLst/>
                <a:latin typeface="Arial" panose="020B0604020202020204" pitchFamily="34" charset="0"/>
                <a:ea typeface="Calibri" panose="020F0502020204030204" pitchFamily="34" charset="0"/>
                <a:cs typeface="Arial" panose="020B0604020202020204" pitchFamily="34" charset="0"/>
              </a:rPr>
              <a:t> CLVT 160 </a:t>
            </a:r>
            <a:r>
              <a:rPr lang="en-US" sz="1800" dirty="0" err="1">
                <a:effectLst/>
                <a:latin typeface="Arial" panose="020B0604020202020204" pitchFamily="34" charset="0"/>
                <a:ea typeface="Calibri" panose="020F0502020204030204" pitchFamily="34" charset="0"/>
                <a:cs typeface="Arial" panose="020B0604020202020204" pitchFamily="34" charset="0"/>
              </a:rPr>
              <a:t>lát</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và</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được</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chụp</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động</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mạch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vành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xuyên</a:t>
            </a:r>
            <a:r>
              <a:rPr lang="en-US" sz="1800" dirty="0">
                <a:effectLst/>
                <a:latin typeface="Arial" panose="020B0604020202020204" pitchFamily="34" charset="0"/>
                <a:ea typeface="Calibri" panose="020F0502020204030204" pitchFamily="34" charset="0"/>
                <a:cs typeface="Arial" panose="020B0604020202020204" pitchFamily="34" charset="0"/>
              </a:rPr>
              <a:t> da </a:t>
            </a:r>
            <a:r>
              <a:rPr lang="en-US" sz="1800" dirty="0" err="1">
                <a:effectLst/>
                <a:latin typeface="Arial" panose="020B0604020202020204" pitchFamily="34" charset="0"/>
                <a:ea typeface="Calibri" panose="020F0502020204030204" pitchFamily="34" charset="0"/>
                <a:cs typeface="Arial" panose="020B0604020202020204" pitchFamily="34" charset="0"/>
              </a:rPr>
              <a:t>theo</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khuyến</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cáo</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của</a:t>
            </a:r>
            <a:r>
              <a:rPr lang="en-US" sz="1800" dirty="0">
                <a:effectLst/>
                <a:latin typeface="Arial" panose="020B0604020202020204" pitchFamily="34" charset="0"/>
                <a:ea typeface="Calibri" panose="020F0502020204030204" pitchFamily="34" charset="0"/>
                <a:cs typeface="Arial" panose="020B0604020202020204" pitchFamily="34" charset="0"/>
              </a:rPr>
              <a:t> ESC 2019;</a:t>
            </a:r>
          </a:p>
          <a:p>
            <a:pPr marL="285750" indent="-285750" algn="just">
              <a:lnSpc>
                <a:spcPct val="150000"/>
              </a:lnSpc>
              <a:buFont typeface="Courier New" panose="02070309020205020404" pitchFamily="49" charset="0"/>
              <a:buChar char="o"/>
            </a:pP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Bệnh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nhân</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đồng</a:t>
            </a:r>
            <a:r>
              <a:rPr lang="en-US" sz="1800" dirty="0">
                <a:effectLst/>
                <a:latin typeface="Arial" panose="020B0604020202020204" pitchFamily="34" charset="0"/>
                <a:ea typeface="Calibri" panose="020F0502020204030204" pitchFamily="34" charset="0"/>
                <a:cs typeface="Arial" panose="020B0604020202020204" pitchFamily="34" charset="0"/>
              </a:rPr>
              <a:t> ý </a:t>
            </a:r>
            <a:r>
              <a:rPr lang="en-US" sz="1800" dirty="0" err="1">
                <a:effectLst/>
                <a:latin typeface="Arial" panose="020B0604020202020204" pitchFamily="34" charset="0"/>
                <a:ea typeface="Calibri" panose="020F0502020204030204" pitchFamily="34" charset="0"/>
                <a:cs typeface="Arial" panose="020B0604020202020204" pitchFamily="34" charset="0"/>
              </a:rPr>
              <a:t>tham</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gia</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nghiên</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cứu</a:t>
            </a:r>
            <a:r>
              <a:rPr lang="en-US" sz="1800" dirty="0">
                <a:effectLst/>
                <a:latin typeface="Arial" panose="020B0604020202020204" pitchFamily="34" charset="0"/>
                <a:ea typeface="Calibri" panose="020F0502020204030204" pitchFamily="34" charset="0"/>
                <a:cs typeface="Arial" panose="020B0604020202020204" pitchFamily="34" charset="0"/>
              </a:rPr>
              <a:t>.</a:t>
            </a:r>
            <a:endParaRPr lang="en-US" sz="1800" dirty="0">
              <a:solidFill>
                <a:srgbClr val="000000"/>
              </a:solidFill>
              <a:effectLst/>
              <a:latin typeface="Arial" panose="020B0604020202020204" pitchFamily="34" charset="0"/>
              <a:ea typeface="Cambria" panose="02040503050406030204" pitchFamily="18" charset="0"/>
              <a:cs typeface="Arial" panose="020B0604020202020204" pitchFamily="34" charset="0"/>
            </a:endParaRPr>
          </a:p>
        </p:txBody>
      </p:sp>
      <p:sp>
        <p:nvSpPr>
          <p:cNvPr id="24" name="TextBox 23">
            <a:extLst>
              <a:ext uri="{FF2B5EF4-FFF2-40B4-BE49-F238E27FC236}">
                <a16:creationId xmlns:a16="http://schemas.microsoft.com/office/drawing/2014/main" id="{05150C70-FF72-6F7F-ACD1-C21458489B42}"/>
              </a:ext>
            </a:extLst>
          </p:cNvPr>
          <p:cNvSpPr txBox="1"/>
          <p:nvPr/>
        </p:nvSpPr>
        <p:spPr>
          <a:xfrm>
            <a:off x="5859660" y="3158137"/>
            <a:ext cx="3138255" cy="3365024"/>
          </a:xfrm>
          <a:prstGeom prst="rect">
            <a:avLst/>
          </a:prstGeom>
          <a:noFill/>
        </p:spPr>
        <p:txBody>
          <a:bodyPr wrap="square">
            <a:spAutoFit/>
          </a:bodyPr>
          <a:lstStyle/>
          <a:p>
            <a:pPr marL="285750" indent="-285750" algn="just">
              <a:lnSpc>
                <a:spcPct val="150000"/>
              </a:lnSpc>
              <a:buFont typeface="Courier New" panose="02070309020205020404" pitchFamily="49" charset="0"/>
              <a:buChar char="o"/>
            </a:pPr>
            <a:r>
              <a:rPr lang="en-US" dirty="0" err="1">
                <a:latin typeface="Arial" panose="020B0604020202020204" pitchFamily="34" charset="0"/>
                <a:ea typeface="Calibri" panose="020F0502020204030204" pitchFamily="34" charset="0"/>
                <a:cs typeface="Arial" panose="020B0604020202020204" pitchFamily="34" charset="0"/>
              </a:rPr>
              <a:t>B</a:t>
            </a:r>
            <a:r>
              <a:rPr lang="en-US" sz="1800" dirty="0" err="1">
                <a:effectLst/>
                <a:latin typeface="Arial" panose="020B0604020202020204" pitchFamily="34" charset="0"/>
                <a:ea typeface="Calibri" panose="020F0502020204030204" pitchFamily="34" charset="0"/>
                <a:cs typeface="Arial" panose="020B0604020202020204" pitchFamily="34" charset="0"/>
              </a:rPr>
              <a:t>ệnh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nhân</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đã</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được</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đặt</a:t>
            </a:r>
            <a:r>
              <a:rPr lang="en-US" sz="1800" dirty="0">
                <a:effectLst/>
                <a:latin typeface="Arial" panose="020B0604020202020204" pitchFamily="34" charset="0"/>
                <a:ea typeface="Calibri" panose="020F0502020204030204" pitchFamily="34" charset="0"/>
                <a:cs typeface="Arial" panose="020B0604020202020204" pitchFamily="34" charset="0"/>
              </a:rPr>
              <a:t> stent hay </a:t>
            </a:r>
            <a:r>
              <a:rPr lang="en-US" sz="1800" dirty="0" err="1">
                <a:effectLst/>
                <a:latin typeface="Arial" panose="020B0604020202020204" pitchFamily="34" charset="0"/>
                <a:ea typeface="Calibri" panose="020F0502020204030204" pitchFamily="34" charset="0"/>
                <a:cs typeface="Arial" panose="020B0604020202020204" pitchFamily="34" charset="0"/>
              </a:rPr>
              <a:t>phẫu</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thuật</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bắc</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cầu</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mạch</a:t>
            </a:r>
            <a:r>
              <a:rPr lang="en-US"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err="1">
                <a:effectLst/>
                <a:latin typeface="Arial" panose="020B0604020202020204" pitchFamily="34" charset="0"/>
                <a:ea typeface="Calibri" panose="020F0502020204030204" pitchFamily="34" charset="0"/>
                <a:cs typeface="Arial" panose="020B0604020202020204" pitchFamily="34" charset="0"/>
              </a:rPr>
              <a:t>vành</a:t>
            </a:r>
            <a:r>
              <a:rPr lang="en-US" sz="1800" dirty="0">
                <a:effectLst/>
                <a:latin typeface="Arial" panose="020B0604020202020204" pitchFamily="34" charset="0"/>
                <a:ea typeface="Calibri" panose="020F0502020204030204" pitchFamily="34" charset="0"/>
                <a:cs typeface="Arial" panose="020B0604020202020204" pitchFamily="34" charset="0"/>
              </a:rPr>
              <a:t>;</a:t>
            </a:r>
          </a:p>
          <a:p>
            <a:pPr marL="285750" indent="-285750" algn="just">
              <a:lnSpc>
                <a:spcPct val="150000"/>
              </a:lnSpc>
              <a:buFont typeface="Courier New" panose="02070309020205020404" pitchFamily="49" charset="0"/>
              <a:buChar char="o"/>
            </a:pP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Suy</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thận</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50000"/>
              </a:lnSpc>
              <a:buFont typeface="Courier New" panose="02070309020205020404" pitchFamily="49" charset="0"/>
              <a:buChar char="o"/>
            </a:pP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Dị</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ứng</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với</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thuốc</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cản</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quang</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50000"/>
              </a:lnSpc>
              <a:buFont typeface="Courier New" panose="02070309020205020404" pitchFamily="49" charset="0"/>
              <a:buChar char="o"/>
            </a:pP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Rung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nhĩ</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rối</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loạn</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nhịp</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tim</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không</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được</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kiểm</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soát</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4202017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FB0EB-4DA6-6208-BB52-7F941CD3DB5E}"/>
              </a:ext>
            </a:extLst>
          </p:cNvPr>
          <p:cNvSpPr>
            <a:spLocks noGrp="1"/>
          </p:cNvSpPr>
          <p:nvPr>
            <p:ph type="title"/>
          </p:nvPr>
        </p:nvSpPr>
        <p:spPr>
          <a:xfrm>
            <a:off x="446515" y="272248"/>
            <a:ext cx="8596668" cy="1320800"/>
          </a:xfrm>
        </p:spPr>
        <p:txBody>
          <a:bodyPr>
            <a:normAutofit/>
          </a:bodyPr>
          <a:lstStyle/>
          <a:p>
            <a:r>
              <a:rPr lang="en-US" sz="3200" b="1" dirty="0">
                <a:solidFill>
                  <a:schemeClr val="tx1"/>
                </a:solidFill>
              </a:rPr>
              <a:t>ĐỐI TƯỢNG VÀ PHƯƠNG PHÁP NGHIÊN CỨU</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8CDFE72-13C8-347E-09FE-90E68609EF70}"/>
                  </a:ext>
                </a:extLst>
              </p:cNvPr>
              <p:cNvSpPr>
                <a:spLocks noGrp="1"/>
              </p:cNvSpPr>
              <p:nvPr>
                <p:ph idx="1"/>
              </p:nvPr>
            </p:nvSpPr>
            <p:spPr>
              <a:xfrm>
                <a:off x="544169" y="1175168"/>
                <a:ext cx="8596668" cy="5074712"/>
              </a:xfrm>
            </p:spPr>
            <p:txBody>
              <a:bodyPr>
                <a:normAutofit/>
              </a:bodyPr>
              <a:lstStyle/>
              <a:p>
                <a:pPr marL="342900" indent="174625">
                  <a:lnSpc>
                    <a:spcPct val="150000"/>
                  </a:lnSpc>
                  <a:buFont typeface="Wingdings" panose="05000000000000000000" pitchFamily="2" charset="2"/>
                  <a:buChar char="q"/>
                </a:pPr>
                <a:r>
                  <a:rPr lang="en-US" altLang="en-US" sz="2000" b="1" dirty="0">
                    <a:solidFill>
                      <a:srgbClr val="376092"/>
                    </a:solidFill>
                  </a:rPr>
                  <a:t> </a:t>
                </a:r>
                <a:r>
                  <a:rPr lang="en-US" altLang="en-US" sz="2000" b="1" dirty="0" err="1">
                    <a:solidFill>
                      <a:srgbClr val="376092"/>
                    </a:solidFill>
                    <a:latin typeface="Arial" panose="020B0604020202020204" pitchFamily="34" charset="0"/>
                    <a:cs typeface="Arial" panose="020B0604020202020204" pitchFamily="34" charset="0"/>
                  </a:rPr>
                  <a:t>Thiết</a:t>
                </a:r>
                <a:r>
                  <a:rPr lang="en-US" altLang="en-US" sz="2000" b="1" dirty="0">
                    <a:solidFill>
                      <a:srgbClr val="376092"/>
                    </a:solidFill>
                    <a:latin typeface="Arial" panose="020B0604020202020204" pitchFamily="34" charset="0"/>
                    <a:cs typeface="Arial" panose="020B0604020202020204" pitchFamily="34" charset="0"/>
                  </a:rPr>
                  <a:t> kế nghiên cứu: </a:t>
                </a:r>
                <a:r>
                  <a:rPr lang="en-US" altLang="en-US" sz="2000" dirty="0">
                    <a:latin typeface="Arial" panose="020B0604020202020204" pitchFamily="34" charset="0"/>
                    <a:cs typeface="Arial" panose="020B0604020202020204" pitchFamily="34" charset="0"/>
                  </a:rPr>
                  <a:t>mô tả </a:t>
                </a:r>
                <a:r>
                  <a:rPr lang="en-US" altLang="en-US" sz="2000" dirty="0" err="1">
                    <a:latin typeface="Arial" panose="020B0604020202020204" pitchFamily="34" charset="0"/>
                    <a:cs typeface="Arial" panose="020B0604020202020204" pitchFamily="34" charset="0"/>
                  </a:rPr>
                  <a:t>cắt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ngang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tiến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cứu</a:t>
                </a:r>
                <a:endParaRPr lang="en-US" altLang="en-US" sz="2000" dirty="0">
                  <a:latin typeface="Arial" panose="020B0604020202020204" pitchFamily="34" charset="0"/>
                  <a:cs typeface="Arial" panose="020B0604020202020204" pitchFamily="34" charset="0"/>
                </a:endParaRPr>
              </a:p>
              <a:p>
                <a:pPr indent="174625">
                  <a:lnSpc>
                    <a:spcPct val="150000"/>
                  </a:lnSpc>
                  <a:buFont typeface="Wingdings" panose="05000000000000000000" pitchFamily="2" charset="2"/>
                  <a:buChar char="q"/>
                </a:pPr>
                <a:r>
                  <a:rPr lang="en-US" altLang="en-US" sz="2000" b="1" dirty="0">
                    <a:solidFill>
                      <a:srgbClr val="376092"/>
                    </a:solidFill>
                  </a:rPr>
                  <a:t>    </a:t>
                </a:r>
                <a:r>
                  <a:rPr lang="vi-VN" altLang="en-US" sz="2000" b="1" dirty="0">
                    <a:solidFill>
                      <a:srgbClr val="376092"/>
                    </a:solidFill>
                  </a:rPr>
                  <a:t>Cỡ mẫu</a:t>
                </a:r>
                <a:r>
                  <a:rPr lang="en-US" altLang="en-US" sz="2000" b="1" dirty="0">
                    <a:solidFill>
                      <a:srgbClr val="376092"/>
                    </a:solidFill>
                  </a:rPr>
                  <a:t>	</a:t>
                </a:r>
                <a:r>
                  <a:rPr lang="vi-VN" altLang="en-US" sz="2000" b="1" dirty="0">
                    <a:solidFill>
                      <a:srgbClr val="376092"/>
                    </a:solidFill>
                  </a:rPr>
                  <a:t>:</a:t>
                </a:r>
                <a:r>
                  <a:rPr lang="en-US" altLang="en-US" sz="2000" b="1" dirty="0">
                    <a:solidFill>
                      <a:srgbClr val="376092"/>
                    </a:solidFill>
                  </a:rPr>
                  <a:t>	</a:t>
                </a:r>
                <a:endParaRPr lang="en-US" altLang="en-US" sz="2000" dirty="0">
                  <a:latin typeface="Arial" panose="020B0604020202020204" pitchFamily="34" charset="0"/>
                  <a:cs typeface="Arial" panose="020B0604020202020204" pitchFamily="34" charset="0"/>
                </a:endParaRPr>
              </a:p>
              <a:p>
                <a:pPr marL="0" marR="0" indent="0" algn="just">
                  <a:lnSpc>
                    <a:spcPct val="130000"/>
                  </a:lnSpc>
                  <a:spcBef>
                    <a:spcPts val="0"/>
                  </a:spcBef>
                  <a:spcAft>
                    <a:spcPts val="0"/>
                  </a:spcAft>
                  <a:buNone/>
                </a:pPr>
                <a:r>
                  <a:rPr lang="vi-VN" sz="2000" dirty="0">
                    <a:latin typeface="Arial" panose="020B0604020202020204" pitchFamily="34" charset="0"/>
                    <a:ea typeface="Times New Roman" panose="02020603050405020304" pitchFamily="18" charset="0"/>
                    <a:cs typeface="Arial" panose="020B0604020202020204" pitchFamily="34" charset="0"/>
                  </a:rPr>
                  <a:t>    .   </a:t>
                </a:r>
                <a:r>
                  <a:rPr lang="fr-FR" sz="2000" dirty="0" err="1">
                    <a:effectLst/>
                    <a:latin typeface="Arial" panose="020B0604020202020204" pitchFamily="34" charset="0"/>
                    <a:ea typeface="Times New Roman" panose="02020603050405020304" pitchFamily="18" charset="0"/>
                    <a:cs typeface="Arial" panose="020B0604020202020204" pitchFamily="34" charset="0"/>
                  </a:rPr>
                  <a:t>n</a:t>
                </a:r>
                <a:r>
                  <a:rPr lang="fr-FR" sz="2000" baseline="-25000" dirty="0" err="1">
                    <a:effectLst/>
                    <a:latin typeface="Arial" panose="020B0604020202020204" pitchFamily="34" charset="0"/>
                    <a:ea typeface="Times New Roman" panose="02020603050405020304" pitchFamily="18" charset="0"/>
                    <a:cs typeface="Arial" panose="020B0604020202020204" pitchFamily="34" charset="0"/>
                  </a:rPr>
                  <a:t>sp</a:t>
                </a:r>
                <a:r>
                  <a:rPr lang="fr-FR" sz="2000" baseline="-25000" dirty="0">
                    <a:effectLst/>
                    <a:latin typeface="Arial" panose="020B0604020202020204" pitchFamily="34" charset="0"/>
                    <a:ea typeface="Times New Roman" panose="02020603050405020304" pitchFamily="18" charset="0"/>
                    <a:cs typeface="Arial" panose="020B0604020202020204" pitchFamily="34" charset="0"/>
                  </a:rPr>
                  <a:t> </a:t>
                </a:r>
                <a:r>
                  <a:rPr lang="fr-FR" sz="2000" dirty="0">
                    <a:effectLst/>
                    <a:latin typeface="Arial" panose="020B0604020202020204" pitchFamily="34" charset="0"/>
                    <a:ea typeface="Times New Roman" panose="02020603050405020304" pitchFamily="18" charset="0"/>
                    <a:cs typeface="Arial" panose="020B0604020202020204" pitchFamily="34" charset="0"/>
                  </a:rPr>
                  <a:t>là </a:t>
                </a:r>
                <a:r>
                  <a:rPr lang="fr-FR" sz="2000" dirty="0" err="1">
                    <a:effectLst/>
                    <a:latin typeface="Arial" panose="020B0604020202020204" pitchFamily="34" charset="0"/>
                    <a:ea typeface="Times New Roman" panose="02020603050405020304" pitchFamily="18" charset="0"/>
                    <a:cs typeface="Arial" panose="020B0604020202020204" pitchFamily="34" charset="0"/>
                  </a:rPr>
                  <a:t>cỡ</a:t>
                </a:r>
                <a:r>
                  <a:rPr lang="fr-FR" sz="2000" dirty="0">
                    <a:effectLst/>
                    <a:latin typeface="Arial" panose="020B0604020202020204" pitchFamily="34" charset="0"/>
                    <a:ea typeface="Times New Roman" panose="02020603050405020304" pitchFamily="18" charset="0"/>
                    <a:cs typeface="Arial" panose="020B0604020202020204" pitchFamily="34" charset="0"/>
                  </a:rPr>
                  <a:t> </a:t>
                </a:r>
                <a:r>
                  <a:rPr lang="fr-FR" sz="2000" dirty="0" err="1">
                    <a:effectLst/>
                    <a:latin typeface="Arial" panose="020B0604020202020204" pitchFamily="34" charset="0"/>
                    <a:ea typeface="Times New Roman" panose="02020603050405020304" pitchFamily="18" charset="0"/>
                    <a:cs typeface="Arial" panose="020B0604020202020204" pitchFamily="34" charset="0"/>
                  </a:rPr>
                  <a:t>mẫu</a:t>
                </a:r>
                <a:r>
                  <a:rPr lang="fr-FR" sz="2000" dirty="0">
                    <a:effectLst/>
                    <a:latin typeface="Arial" panose="020B0604020202020204" pitchFamily="34" charset="0"/>
                    <a:ea typeface="Times New Roman" panose="02020603050405020304" pitchFamily="18" charset="0"/>
                    <a:cs typeface="Arial" panose="020B0604020202020204" pitchFamily="34" charset="0"/>
                  </a:rPr>
                  <a:t> </a:t>
                </a:r>
                <a:endParaRPr lang="vi-VN" sz="2000" dirty="0">
                  <a:latin typeface="Arial" panose="020B0604020202020204" pitchFamily="34" charset="0"/>
                  <a:ea typeface="Times New Roman" panose="02020603050405020304" pitchFamily="18" charset="0"/>
                  <a:cs typeface="Arial" panose="020B0604020202020204" pitchFamily="34" charset="0"/>
                </a:endParaRPr>
              </a:p>
              <a:p>
                <a:pPr marL="0" marR="0" indent="0" algn="just">
                  <a:lnSpc>
                    <a:spcPct val="130000"/>
                  </a:lnSpc>
                  <a:spcBef>
                    <a:spcPts val="0"/>
                  </a:spcBef>
                  <a:spcAft>
                    <a:spcPts val="0"/>
                  </a:spcAft>
                  <a:buNone/>
                </a:pPr>
                <a:r>
                  <a:rPr lang="en-US" sz="2000" dirty="0">
                    <a:effectLst/>
                    <a:latin typeface="Arial" panose="020B0604020202020204" pitchFamily="34" charset="0"/>
                    <a:ea typeface="Calibri" panose="020F0502020204030204" pitchFamily="34" charset="0"/>
                    <a:cs typeface="Arial" panose="020B0604020202020204" pitchFamily="34" charset="0"/>
                  </a:rPr>
                  <a:t>    .   </a:t>
                </a:r>
                <a:r>
                  <a:rPr lang="en-US" sz="2000" dirty="0" err="1">
                    <a:effectLst/>
                    <a:latin typeface="Arial" panose="020B0604020202020204" pitchFamily="34" charset="0"/>
                    <a:ea typeface="Calibri" panose="020F0502020204030204" pitchFamily="34" charset="0"/>
                    <a:cs typeface="Arial" panose="020B0604020202020204" pitchFamily="34" charset="0"/>
                  </a:rPr>
                  <a:t>p</a:t>
                </a:r>
                <a:r>
                  <a:rPr lang="en-US" sz="2000" baseline="-25000" dirty="0" err="1">
                    <a:effectLst/>
                    <a:latin typeface="Arial" panose="020B0604020202020204" pitchFamily="34" charset="0"/>
                    <a:ea typeface="Calibri" panose="020F0502020204030204" pitchFamily="34" charset="0"/>
                    <a:cs typeface="Arial" panose="020B0604020202020204" pitchFamily="34" charset="0"/>
                  </a:rPr>
                  <a:t>dis</a:t>
                </a:r>
                <a:r>
                  <a:rPr lang="en-US" sz="2000" baseline="-25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là</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tỉ</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lệ</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bệnh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lưu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hành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trong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quần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thể</a:t>
                </a:r>
                <a:r>
                  <a:rPr lang="en-US" sz="2000" dirty="0">
                    <a:effectLst/>
                    <a:latin typeface="Arial" panose="020B0604020202020204" pitchFamily="34" charset="0"/>
                    <a:ea typeface="Calibri" panose="020F0502020204030204" pitchFamily="34" charset="0"/>
                    <a:cs typeface="Arial" panose="020B0604020202020204" pitchFamily="34" charset="0"/>
                  </a:rPr>
                  <a:t>,</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lấy</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p</a:t>
                </a:r>
                <a:r>
                  <a:rPr lang="en-US" sz="2000" spc="-25" baseline="-25000" dirty="0" err="1">
                    <a:effectLst/>
                    <a:latin typeface="Arial" panose="020B0604020202020204" pitchFamily="34" charset="0"/>
                    <a:ea typeface="Calibri" panose="020F0502020204030204" pitchFamily="34" charset="0"/>
                    <a:cs typeface="Arial" panose="020B0604020202020204" pitchFamily="34" charset="0"/>
                  </a:rPr>
                  <a:t>dis</a:t>
                </a:r>
                <a:r>
                  <a:rPr lang="en-US" sz="2000" spc="-25" baseline="-25000" dirty="0">
                    <a:effectLst/>
                    <a:latin typeface="Arial" panose="020B0604020202020204" pitchFamily="34" charset="0"/>
                    <a:ea typeface="Calibri" panose="020F0502020204030204" pitchFamily="34" charset="0"/>
                    <a:cs typeface="Arial" panose="020B0604020202020204" pitchFamily="34" charset="0"/>
                  </a:rPr>
                  <a:t> </a:t>
                </a:r>
                <a:r>
                  <a:rPr lang="en-US" sz="2000" spc="-25" dirty="0">
                    <a:effectLst/>
                    <a:latin typeface="Arial" panose="020B0604020202020204" pitchFamily="34" charset="0"/>
                    <a:ea typeface="Calibri" panose="020F0502020204030204" pitchFamily="34" charset="0"/>
                    <a:cs typeface="Arial" panose="020B0604020202020204" pitchFamily="34" charset="0"/>
                  </a:rPr>
                  <a:t>= 1,72% (</a:t>
                </a:r>
                <a:r>
                  <a:rPr lang="en-US" sz="2000" spc="-25" dirty="0" err="1">
                    <a:effectLst/>
                    <a:latin typeface="Arial" panose="020B0604020202020204" pitchFamily="34" charset="0"/>
                    <a:ea typeface="Calibri" panose="020F0502020204030204" pitchFamily="34" charset="0"/>
                    <a:cs typeface="Arial" panose="020B0604020202020204" pitchFamily="34" charset="0"/>
                  </a:rPr>
                  <a:t>Tỷ</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lệ</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mắc</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bệnh</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vi-VN" sz="2000" spc="-25" dirty="0">
                    <a:effectLst/>
                    <a:latin typeface="Arial" panose="020B0604020202020204" pitchFamily="34" charset="0"/>
                    <a:ea typeface="Calibri" panose="020F0502020204030204" pitchFamily="34" charset="0"/>
                    <a:cs typeface="Arial" panose="020B0604020202020204" pitchFamily="34" charset="0"/>
                  </a:rPr>
                  <a:t>động </a:t>
                </a:r>
                <a:r>
                  <a:rPr lang="en-US" sz="2000" spc="-25" dirty="0" err="1">
                    <a:effectLst/>
                    <a:latin typeface="Arial" panose="020B0604020202020204" pitchFamily="34" charset="0"/>
                    <a:ea typeface="Calibri" panose="020F0502020204030204" pitchFamily="34" charset="0"/>
                    <a:cs typeface="Arial" panose="020B0604020202020204" pitchFamily="34" charset="0"/>
                  </a:rPr>
                  <a:t>mạch</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vành</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mạn</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trên</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toàn</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cầu</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theo</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nghiên</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cứu</a:t>
                </a:r>
                <a:r>
                  <a:rPr lang="en-US" sz="2000" spc="-25" dirty="0">
                    <a:effectLst/>
                    <a:latin typeface="Arial" panose="020B0604020202020204" pitchFamily="34" charset="0"/>
                    <a:ea typeface="Calibri" panose="020F0502020204030204" pitchFamily="34" charset="0"/>
                    <a:cs typeface="Arial" panose="020B0604020202020204" pitchFamily="34" charset="0"/>
                  </a:rPr>
                  <a:t> </a:t>
                </a:r>
                <a:r>
                  <a:rPr lang="en-US" sz="2000" spc="-25" dirty="0" err="1">
                    <a:effectLst/>
                    <a:latin typeface="Arial" panose="020B0604020202020204" pitchFamily="34" charset="0"/>
                    <a:ea typeface="Calibri" panose="020F0502020204030204" pitchFamily="34" charset="0"/>
                    <a:cs typeface="Arial" panose="020B0604020202020204" pitchFamily="34" charset="0"/>
                  </a:rPr>
                  <a:t>của</a:t>
                </a:r>
                <a:r>
                  <a:rPr lang="en-US" sz="2000" spc="-25" dirty="0">
                    <a:effectLst/>
                    <a:latin typeface="Arial" panose="020B0604020202020204" pitchFamily="34" charset="0"/>
                    <a:ea typeface="Calibri" panose="020F0502020204030204" pitchFamily="34" charset="0"/>
                    <a:cs typeface="Arial" panose="020B0604020202020204" pitchFamily="34" charset="0"/>
                  </a:rPr>
                  <a:t> GBD - Global Burden of Disease)</a:t>
                </a:r>
                <a:endParaRPr lang="vi-VN" sz="2000" dirty="0">
                  <a:latin typeface="Arial" panose="020B0604020202020204" pitchFamily="34" charset="0"/>
                  <a:ea typeface="Calibri" panose="020F0502020204030204" pitchFamily="34" charset="0"/>
                  <a:cs typeface="Arial" panose="020B0604020202020204" pitchFamily="34" charset="0"/>
                </a:endParaRPr>
              </a:p>
              <a:p>
                <a:pPr marL="0" marR="0" indent="0" algn="just">
                  <a:lnSpc>
                    <a:spcPct val="130000"/>
                  </a:lnSpc>
                  <a:spcBef>
                    <a:spcPts val="0"/>
                  </a:spcBef>
                  <a:spcAft>
                    <a:spcPts val="0"/>
                  </a:spcAft>
                  <a:buNone/>
                </a:pPr>
                <a:r>
                  <a:rPr lang="en-US" sz="2000" spc="-15" dirty="0">
                    <a:effectLst/>
                    <a:latin typeface="Arial" panose="020B0604020202020204" pitchFamily="34" charset="0"/>
                    <a:ea typeface="Calibri" panose="020F0502020204030204" pitchFamily="34" charset="0"/>
                    <a:cs typeface="Arial" panose="020B0604020202020204" pitchFamily="34" charset="0"/>
                  </a:rPr>
                  <a:t>    .   </a:t>
                </a:r>
                <a:r>
                  <a:rPr lang="en-US" sz="2000" spc="-15" dirty="0" err="1">
                    <a:effectLst/>
                    <a:latin typeface="Arial" panose="020B0604020202020204" pitchFamily="34" charset="0"/>
                    <a:ea typeface="Calibri" panose="020F0502020204030204" pitchFamily="34" charset="0"/>
                    <a:cs typeface="Arial" panose="020B0604020202020204" pitchFamily="34" charset="0"/>
                  </a:rPr>
                  <a:t>p</a:t>
                </a:r>
                <a:r>
                  <a:rPr lang="en-US" sz="2000" spc="-15" baseline="-25000" dirty="0" err="1">
                    <a:effectLst/>
                    <a:latin typeface="Arial" panose="020B0604020202020204" pitchFamily="34" charset="0"/>
                    <a:ea typeface="Calibri" panose="020F0502020204030204" pitchFamily="34" charset="0"/>
                    <a:cs typeface="Arial" panose="020B0604020202020204" pitchFamily="34" charset="0"/>
                  </a:rPr>
                  <a:t>sp</a:t>
                </a:r>
                <a:r>
                  <a:rPr lang="en-US" sz="2000" spc="-15" baseline="-25000"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là</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độ</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đặc</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hiệu</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của</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nghiên</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cứu</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tương</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tự</a:t>
                </a:r>
                <a:r>
                  <a:rPr lang="en-US" sz="2000" spc="-15" dirty="0">
                    <a:effectLst/>
                    <a:latin typeface="Arial" panose="020B0604020202020204" pitchFamily="34" charset="0"/>
                    <a:ea typeface="Calibri" panose="020F0502020204030204" pitchFamily="34" charset="0"/>
                    <a:cs typeface="Arial" panose="020B0604020202020204" pitchFamily="34" charset="0"/>
                  </a:rPr>
                  <a:t> hay </a:t>
                </a:r>
                <a:r>
                  <a:rPr lang="en-US" sz="2000" spc="-15" dirty="0" err="1">
                    <a:effectLst/>
                    <a:latin typeface="Arial" panose="020B0604020202020204" pitchFamily="34" charset="0"/>
                    <a:ea typeface="Calibri" panose="020F0502020204030204" pitchFamily="34" charset="0"/>
                    <a:cs typeface="Arial" panose="020B0604020202020204" pitchFamily="34" charset="0"/>
                  </a:rPr>
                  <a:t>nghiên</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cứu</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thử</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nghiệm</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lấy</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p</a:t>
                </a:r>
                <a:r>
                  <a:rPr lang="en-US" sz="2000" spc="-15" baseline="-25000" dirty="0" err="1">
                    <a:effectLst/>
                    <a:latin typeface="Arial" panose="020B0604020202020204" pitchFamily="34" charset="0"/>
                    <a:ea typeface="Calibri" panose="020F0502020204030204" pitchFamily="34" charset="0"/>
                    <a:cs typeface="Arial" panose="020B0604020202020204" pitchFamily="34" charset="0"/>
                  </a:rPr>
                  <a:t>sp</a:t>
                </a:r>
                <a:r>
                  <a:rPr lang="en-US" sz="2000" spc="-15" dirty="0">
                    <a:effectLst/>
                    <a:latin typeface="Arial" panose="020B0604020202020204" pitchFamily="34" charset="0"/>
                    <a:ea typeface="Calibri" panose="020F0502020204030204" pitchFamily="34" charset="0"/>
                    <a:cs typeface="Arial" panose="020B0604020202020204" pitchFamily="34" charset="0"/>
                  </a:rPr>
                  <a:t> = 0,9 (</a:t>
                </a:r>
                <a:r>
                  <a:rPr lang="en-US" sz="2000" spc="-15" dirty="0" err="1">
                    <a:effectLst/>
                    <a:latin typeface="Arial" panose="020B0604020202020204" pitchFamily="34" charset="0"/>
                    <a:ea typeface="Calibri" panose="020F0502020204030204" pitchFamily="34" charset="0"/>
                    <a:cs typeface="Arial" panose="020B0604020202020204" pitchFamily="34" charset="0"/>
                  </a:rPr>
                  <a:t>nghiên</a:t>
                </a:r>
                <a:r>
                  <a:rPr lang="en-US" sz="2000" spc="-15" dirty="0">
                    <a:effectLst/>
                    <a:latin typeface="Arial" panose="020B0604020202020204" pitchFamily="34" charset="0"/>
                    <a:ea typeface="Calibri" panose="020F0502020204030204" pitchFamily="34" charset="0"/>
                    <a:cs typeface="Arial" panose="020B0604020202020204" pitchFamily="34" charset="0"/>
                  </a:rPr>
                  <a:t> </a:t>
                </a:r>
                <a:r>
                  <a:rPr lang="en-US" sz="2000" spc="-15" dirty="0" err="1">
                    <a:effectLst/>
                    <a:latin typeface="Arial" panose="020B0604020202020204" pitchFamily="34" charset="0"/>
                    <a:ea typeface="Calibri" panose="020F0502020204030204" pitchFamily="34" charset="0"/>
                    <a:cs typeface="Arial" panose="020B0604020202020204" pitchFamily="34" charset="0"/>
                  </a:rPr>
                  <a:t>cứu</a:t>
                </a:r>
                <a:r>
                  <a:rPr lang="en-US" sz="2000" spc="-15" dirty="0">
                    <a:effectLst/>
                    <a:latin typeface="Arial" panose="020B0604020202020204" pitchFamily="34" charset="0"/>
                    <a:ea typeface="Calibri" panose="020F0502020204030204" pitchFamily="34" charset="0"/>
                    <a:cs typeface="Arial" panose="020B0604020202020204" pitchFamily="34" charset="0"/>
                  </a:rPr>
                  <a:t> Pilot)</a:t>
                </a:r>
                <a:endParaRPr lang="vi-VN" sz="2000" spc="-15" dirty="0">
                  <a:effectLst/>
                  <a:latin typeface="Arial" panose="020B0604020202020204" pitchFamily="34" charset="0"/>
                  <a:ea typeface="Calibri" panose="020F0502020204030204" pitchFamily="34" charset="0"/>
                  <a:cs typeface="Arial" panose="020B0604020202020204" pitchFamily="34" charset="0"/>
                </a:endParaRPr>
              </a:p>
              <a:p>
                <a:pPr marL="0" marR="0" indent="0" algn="just">
                  <a:lnSpc>
                    <a:spcPct val="130000"/>
                  </a:lnSpc>
                  <a:spcBef>
                    <a:spcPts val="0"/>
                  </a:spcBef>
                  <a:spcAft>
                    <a:spcPts val="0"/>
                  </a:spcAft>
                  <a:buNone/>
                </a:pPr>
                <a:r>
                  <a:rPr lang="vi-VN" sz="2000" spc="-15" dirty="0">
                    <a:solidFill>
                      <a:srgbClr val="000000"/>
                    </a:solidFill>
                    <a:latin typeface="Arial" panose="020B0604020202020204" pitchFamily="34" charset="0"/>
                    <a:ea typeface="Times New Roman" panose="02020603050405020304" pitchFamily="18" charset="0"/>
                    <a:cs typeface="Arial" panose="020B0604020202020204" pitchFamily="34" charset="0"/>
                  </a:rPr>
                  <a:t>    .   </a:t>
                </a:r>
                <a14:m>
                  <m:oMath xmlns:m="http://schemas.openxmlformats.org/officeDocument/2006/math">
                    <m:r>
                      <a:rPr lang="en-US" sz="2000" i="1">
                        <a:solidFill>
                          <a:srgbClr val="000000"/>
                        </a:solidFill>
                        <a:effectLst/>
                        <a:latin typeface="Cambria Math" panose="02040503050406030204" pitchFamily="18" charset="0"/>
                        <a:ea typeface="Times New Roman" panose="02020603050405020304" pitchFamily="18" charset="0"/>
                      </a:rPr>
                      <m:t> </m:t>
                    </m:r>
                    <m:sSub>
                      <m:sSubPr>
                        <m:ctrlPr>
                          <a:rPr lang="en-US" sz="2000" i="1">
                            <a:solidFill>
                              <a:srgbClr val="000000"/>
                            </a:solidFill>
                            <a:effectLst/>
                            <a:latin typeface="Cambria Math" panose="02040503050406030204" pitchFamily="18" charset="0"/>
                            <a:ea typeface="Calibri" panose="020F0502020204030204" pitchFamily="34" charset="0"/>
                          </a:rPr>
                        </m:ctrlPr>
                      </m:sSubPr>
                      <m:e>
                        <m:r>
                          <a:rPr lang="en-US" sz="2000" i="1">
                            <a:solidFill>
                              <a:srgbClr val="000000"/>
                            </a:solidFill>
                            <a:effectLst/>
                            <a:latin typeface="Cambria Math" panose="02040503050406030204" pitchFamily="18" charset="0"/>
                            <a:ea typeface="Calibri" panose="020F0502020204030204" pitchFamily="34" charset="0"/>
                          </a:rPr>
                          <m:t>𝑍</m:t>
                        </m:r>
                      </m:e>
                      <m:sub>
                        <m:r>
                          <a:rPr lang="en-US" sz="2000" i="1">
                            <a:solidFill>
                              <a:srgbClr val="000000"/>
                            </a:solidFill>
                            <a:effectLst/>
                            <a:latin typeface="Cambria Math" panose="02040503050406030204" pitchFamily="18" charset="0"/>
                            <a:ea typeface="Calibri" panose="020F0502020204030204" pitchFamily="34" charset="0"/>
                          </a:rPr>
                          <m:t>1</m:t>
                        </m:r>
                        <m:r>
                          <a:rPr lang="en-US" sz="2000" i="1">
                            <a:solidFill>
                              <a:srgbClr val="000000"/>
                            </a:solidFill>
                            <a:effectLst/>
                            <a:latin typeface="Cambria Math" panose="02040503050406030204" pitchFamily="18" charset="0"/>
                            <a:ea typeface="Calibri" panose="020F0502020204030204" pitchFamily="34" charset="0"/>
                          </a:rPr>
                          <m:t>−</m:t>
                        </m:r>
                        <m:r>
                          <a:rPr lang="en-US" sz="2000" i="1">
                            <a:solidFill>
                              <a:srgbClr val="000000"/>
                            </a:solidFill>
                            <a:effectLst/>
                            <a:latin typeface="Cambria Math" panose="02040503050406030204" pitchFamily="18" charset="0"/>
                            <a:ea typeface="Calibri" panose="020F0502020204030204" pitchFamily="34" charset="0"/>
                          </a:rPr>
                          <m:t>𝛼</m:t>
                        </m:r>
                        <m:r>
                          <a:rPr lang="en-US" sz="2000" i="1">
                            <a:solidFill>
                              <a:srgbClr val="000000"/>
                            </a:solidFill>
                            <a:effectLst/>
                            <a:latin typeface="Cambria Math" panose="02040503050406030204" pitchFamily="18" charset="0"/>
                            <a:ea typeface="Calibri" panose="020F0502020204030204" pitchFamily="34" charset="0"/>
                          </a:rPr>
                          <m:t>/</m:t>
                        </m:r>
                        <m:r>
                          <a:rPr lang="en-US" sz="2000" i="1">
                            <a:solidFill>
                              <a:srgbClr val="000000"/>
                            </a:solidFill>
                            <a:effectLst/>
                            <a:latin typeface="Cambria Math" panose="02040503050406030204" pitchFamily="18" charset="0"/>
                            <a:ea typeface="Calibri" panose="020F0502020204030204" pitchFamily="34" charset="0"/>
                          </a:rPr>
                          <m:t>2</m:t>
                        </m:r>
                      </m:sub>
                    </m:sSub>
                  </m:oMath>
                </a14:m>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là </a:t>
                </a:r>
                <a:r>
                  <a:rPr lang="fr-FR"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hệ</a:t>
                </a: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số</a:t>
                </a: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tin </a:t>
                </a:r>
                <a:r>
                  <a:rPr lang="fr-FR"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cậy</a:t>
                </a: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Với</a:t>
                </a: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2000" i="1">
                        <a:solidFill>
                          <a:srgbClr val="000000"/>
                        </a:solidFill>
                        <a:effectLst/>
                        <a:latin typeface="Cambria Math" panose="02040503050406030204" pitchFamily="18" charset="0"/>
                        <a:ea typeface="Calibri" panose="020F0502020204030204" pitchFamily="34" charset="0"/>
                      </a:rPr>
                      <m:t>𝛼</m:t>
                    </m:r>
                  </m:oMath>
                </a14:m>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=0,05, </a:t>
                </a:r>
                <a14:m>
                  <m:oMath xmlns:m="http://schemas.openxmlformats.org/officeDocument/2006/math">
                    <m:sSub>
                      <m:sSubPr>
                        <m:ctrlPr>
                          <a:rPr lang="en-US" sz="2000" i="1">
                            <a:solidFill>
                              <a:srgbClr val="000000"/>
                            </a:solidFill>
                            <a:effectLst/>
                            <a:latin typeface="Cambria Math" panose="02040503050406030204" pitchFamily="18" charset="0"/>
                            <a:ea typeface="Calibri" panose="020F0502020204030204" pitchFamily="34" charset="0"/>
                          </a:rPr>
                        </m:ctrlPr>
                      </m:sSubPr>
                      <m:e>
                        <m:r>
                          <a:rPr lang="en-US" sz="2000" i="1">
                            <a:solidFill>
                              <a:srgbClr val="000000"/>
                            </a:solidFill>
                            <a:effectLst/>
                            <a:latin typeface="Cambria Math" panose="02040503050406030204" pitchFamily="18" charset="0"/>
                            <a:ea typeface="Calibri" panose="020F0502020204030204" pitchFamily="34" charset="0"/>
                          </a:rPr>
                          <m:t>𝑍</m:t>
                        </m:r>
                      </m:e>
                      <m:sub>
                        <m:r>
                          <a:rPr lang="en-US" sz="2000" i="1">
                            <a:solidFill>
                              <a:srgbClr val="000000"/>
                            </a:solidFill>
                            <a:effectLst/>
                            <a:latin typeface="Cambria Math" panose="02040503050406030204" pitchFamily="18" charset="0"/>
                            <a:ea typeface="Calibri" panose="020F0502020204030204" pitchFamily="34" charset="0"/>
                          </a:rPr>
                          <m:t>1</m:t>
                        </m:r>
                        <m:r>
                          <a:rPr lang="en-US" sz="2000" i="1">
                            <a:solidFill>
                              <a:srgbClr val="000000"/>
                            </a:solidFill>
                            <a:effectLst/>
                            <a:latin typeface="Cambria Math" panose="02040503050406030204" pitchFamily="18" charset="0"/>
                            <a:ea typeface="Calibri" panose="020F0502020204030204" pitchFamily="34" charset="0"/>
                          </a:rPr>
                          <m:t>−</m:t>
                        </m:r>
                        <m:r>
                          <a:rPr lang="en-US" sz="2000" i="1">
                            <a:solidFill>
                              <a:srgbClr val="000000"/>
                            </a:solidFill>
                            <a:effectLst/>
                            <a:latin typeface="Cambria Math" panose="02040503050406030204" pitchFamily="18" charset="0"/>
                            <a:ea typeface="Calibri" panose="020F0502020204030204" pitchFamily="34" charset="0"/>
                          </a:rPr>
                          <m:t>𝛼</m:t>
                        </m:r>
                        <m:r>
                          <a:rPr lang="en-US" sz="2000" i="1">
                            <a:solidFill>
                              <a:srgbClr val="000000"/>
                            </a:solidFill>
                            <a:effectLst/>
                            <a:latin typeface="Cambria Math" panose="02040503050406030204" pitchFamily="18" charset="0"/>
                            <a:ea typeface="Calibri" panose="020F0502020204030204" pitchFamily="34" charset="0"/>
                          </a:rPr>
                          <m:t>/</m:t>
                        </m:r>
                        <m:r>
                          <a:rPr lang="en-US" sz="2000" i="1">
                            <a:solidFill>
                              <a:srgbClr val="000000"/>
                            </a:solidFill>
                            <a:effectLst/>
                            <a:latin typeface="Cambria Math" panose="02040503050406030204" pitchFamily="18" charset="0"/>
                            <a:ea typeface="Calibri" panose="020F0502020204030204" pitchFamily="34" charset="0"/>
                          </a:rPr>
                          <m:t>2</m:t>
                        </m:r>
                      </m:sub>
                    </m:sSub>
                  </m:oMath>
                </a14:m>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=1,96</a:t>
                </a:r>
                <a:endPar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indent="0" algn="just">
                  <a:lnSpc>
                    <a:spcPct val="130000"/>
                  </a:lnSpc>
                  <a:spcBef>
                    <a:spcPts val="0"/>
                  </a:spcBef>
                  <a:spcAft>
                    <a:spcPts val="0"/>
                  </a:spcAft>
                  <a:buNone/>
                </a:pPr>
                <a:r>
                  <a:rPr lang="vi-VN"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   d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là</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mức</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sai</a:t>
                </a:r>
                <a:r>
                  <a:rPr lang="en-US" sz="2000" spc="5"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2000" spc="-25"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số</a:t>
                </a:r>
                <a:r>
                  <a:rPr lang="en-US" sz="2000" spc="-25"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2000" spc="-25"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Lấy</a:t>
                </a:r>
                <a:r>
                  <a:rPr lang="en-US" sz="2000" spc="-25" dirty="0">
                    <a:solidFill>
                      <a:srgbClr val="000000"/>
                    </a:solidFill>
                    <a:effectLst/>
                    <a:latin typeface="Arial" panose="020B0604020202020204" pitchFamily="34" charset="0"/>
                    <a:ea typeface="Calibri" panose="020F0502020204030204" pitchFamily="34" charset="0"/>
                    <a:cs typeface="Arial" panose="020B0604020202020204" pitchFamily="34" charset="0"/>
                  </a:rPr>
                  <a:t> d=0,07.</a:t>
                </a:r>
                <a:r>
                  <a:rPr lang="en-US" sz="2000" spc="-2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Áp</a:t>
                </a:r>
                <a:r>
                  <a:rPr lang="fr-FR"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dụng</a:t>
                </a:r>
                <a:r>
                  <a:rPr lang="fr-FR"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vào</a:t>
                </a:r>
                <a:r>
                  <a:rPr lang="fr-FR"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công</a:t>
                </a:r>
                <a:r>
                  <a:rPr lang="fr-FR"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thức</a:t>
                </a:r>
                <a:r>
                  <a:rPr lang="fr-FR"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ta </a:t>
                </a:r>
                <a:r>
                  <a:rPr lang="fr-FR" sz="2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tính</a:t>
                </a:r>
                <a:r>
                  <a:rPr lang="vi-VN"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được </a:t>
                </a:r>
              </a:p>
              <a:p>
                <a:pPr marL="0" marR="0" indent="0" algn="just">
                  <a:lnSpc>
                    <a:spcPct val="130000"/>
                  </a:lnSpc>
                  <a:spcBef>
                    <a:spcPts val="0"/>
                  </a:spcBef>
                  <a:spcAft>
                    <a:spcPts val="0"/>
                  </a:spcAft>
                  <a:buNone/>
                </a:pPr>
                <a:r>
                  <a:rPr lang="vi-VN" sz="20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0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n = </a:t>
                </a:r>
                <a:r>
                  <a:rPr lang="fr-FR" sz="2000" b="1" dirty="0">
                    <a:solidFill>
                      <a:srgbClr val="FF0000"/>
                    </a:solidFill>
                    <a:effectLst/>
                    <a:latin typeface="Calibri" panose="020F0502020204030204" pitchFamily="34" charset="0"/>
                    <a:ea typeface="AdvPAC5A"/>
                    <a:cs typeface="Times New Roman" panose="02020603050405020304" pitchFamily="18" charset="0"/>
                  </a:rPr>
                  <a:t>79</a:t>
                </a:r>
                <a:r>
                  <a:rPr lang="vi-VN" sz="2000" b="1" dirty="0">
                    <a:solidFill>
                      <a:srgbClr val="FF0000"/>
                    </a:solidFill>
                    <a:effectLst/>
                    <a:latin typeface="Calibri" panose="020F0502020204030204" pitchFamily="34" charset="0"/>
                    <a:ea typeface="AdvPAC5A"/>
                    <a:cs typeface="Times New Roman" panose="02020603050405020304" pitchFamily="18" charset="0"/>
                  </a:rPr>
                  <a:t>,77</a:t>
                </a:r>
                <a:r>
                  <a:rPr lang="en-US" sz="20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vi-VN"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Nghiên cứu n = </a:t>
                </a:r>
                <a:r>
                  <a:rPr lang="vi-VN" sz="20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82 mẫu</a:t>
                </a:r>
              </a:p>
              <a:p>
                <a:pPr marL="0" marR="0" indent="0" algn="just">
                  <a:lnSpc>
                    <a:spcPct val="130000"/>
                  </a:lnSpc>
                  <a:spcBef>
                    <a:spcPts val="0"/>
                  </a:spcBef>
                  <a:spcAft>
                    <a:spcPts val="0"/>
                  </a:spcAft>
                </a:pPr>
                <a:endParaRPr lang="en-US" dirty="0"/>
              </a:p>
            </p:txBody>
          </p:sp>
        </mc:Choice>
        <mc:Fallback xmlns="">
          <p:sp>
            <p:nvSpPr>
              <p:cNvPr id="3" name="Content Placeholder 2">
                <a:extLst>
                  <a:ext uri="{FF2B5EF4-FFF2-40B4-BE49-F238E27FC236}">
                    <a16:creationId xmlns:a16="http://schemas.microsoft.com/office/drawing/2014/main" id="{08CDFE72-13C8-347E-09FE-90E68609EF70}"/>
                  </a:ext>
                </a:extLst>
              </p:cNvPr>
              <p:cNvSpPr>
                <a:spLocks noGrp="1" noRot="1" noChangeAspect="1" noMove="1" noResize="1" noEditPoints="1" noAdjustHandles="1" noChangeArrowheads="1" noChangeShapeType="1" noTextEdit="1"/>
              </p:cNvSpPr>
              <p:nvPr>
                <p:ph idx="1"/>
              </p:nvPr>
            </p:nvSpPr>
            <p:spPr>
              <a:xfrm>
                <a:off x="544169" y="1175168"/>
                <a:ext cx="8596668" cy="5074712"/>
              </a:xfrm>
              <a:blipFill>
                <a:blip r:embed="rId2"/>
                <a:stretch>
                  <a:fillRect l="-709" r="-1631"/>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55164DFD-4BEA-1147-20AF-5CBB5C178F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055" y="1593048"/>
            <a:ext cx="2195750" cy="855321"/>
          </a:xfrm>
          <a:prstGeom prst="rect">
            <a:avLst/>
          </a:prstGeom>
        </p:spPr>
      </p:pic>
    </p:spTree>
    <p:extLst>
      <p:ext uri="{BB962C8B-B14F-4D97-AF65-F5344CB8AC3E}">
        <p14:creationId xmlns:p14="http://schemas.microsoft.com/office/powerpoint/2010/main" val="228117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1000"/>
                                        <p:tgtEl>
                                          <p:spTgt spid="3">
                                            <p:txEl>
                                              <p:pRg st="7" end="7"/>
                                            </p:txEl>
                                          </p:spTgt>
                                        </p:tgtEl>
                                      </p:cBhvr>
                                    </p:animEffect>
                                    <p:anim calcmode="lin" valueType="num">
                                      <p:cBhvr>
                                        <p:cTn id="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491</TotalTime>
  <Words>3273</Words>
  <Application>Microsoft Office PowerPoint</Application>
  <PresentationFormat>Widescreen</PresentationFormat>
  <Paragraphs>460</Paragraphs>
  <Slides>24</Slides>
  <Notes>12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24</vt:i4>
      </vt:variant>
    </vt:vector>
  </HeadingPairs>
  <TitlesOfParts>
    <vt:vector size="38" baseType="lpstr">
      <vt:lpstr>Arial</vt:lpstr>
      <vt:lpstr>Arial (Body)</vt:lpstr>
      <vt:lpstr>Calibri</vt:lpstr>
      <vt:lpstr>Cambria Math</vt:lpstr>
      <vt:lpstr>Courier New</vt:lpstr>
      <vt:lpstr>Symbol</vt:lpstr>
      <vt:lpstr>Tahoma</vt:lpstr>
      <vt:lpstr>Times New Roman</vt:lpstr>
      <vt:lpstr>TimesNewRomanPS-BoldMT</vt:lpstr>
      <vt:lpstr>Trebuchet MS</vt:lpstr>
      <vt:lpstr>Verdana</vt:lpstr>
      <vt:lpstr>Wingdings</vt:lpstr>
      <vt:lpstr>Wingdings 3</vt:lpstr>
      <vt:lpstr>Facet</vt:lpstr>
      <vt:lpstr>PowerPoint Presentation</vt:lpstr>
      <vt:lpstr>NGHIÊN CỨU ĐẶC ĐIỂM LÂM SÀNG, HÌNH ẢNH HỌC VÀ  GIÁ TRỊ CHẨN ĐOÁN CỦA CHỤP CẮT LỚP VI TÍNH 160  LÁT CẮT TRONG KHẢO  SÁT BỆNH ĐỘNG MẠCH VÀNH MẠN TẠI  BỆNH VIỆN ĐA KHOA TRUNG  TÂM  AN GIANG TỪ NĂM 2022-2023</vt:lpstr>
      <vt:lpstr>PowerPoint Presentation</vt:lpstr>
      <vt:lpstr>MỞ ĐẦU</vt:lpstr>
      <vt:lpstr>MỤC TIÊU </vt:lpstr>
      <vt:lpstr>PowerPoint Presentation</vt:lpstr>
      <vt:lpstr>ĐỐI TƯỢNG VÀ PHƯƠNG PHÁP NGHIÊN CỨU</vt:lpstr>
      <vt:lpstr>ĐỐI TƯỢNG VÀ PHƯƠNG PHÁP NGHIÊN CỨU</vt:lpstr>
      <vt:lpstr>ĐỐI TƯỢNG VÀ PHƯƠNG PHÁP NGHIÊN CỨU</vt:lpstr>
      <vt:lpstr>ĐỐI TƯỢNG VÀ PHƯƠNG PHÁP NGHIÊN CỨU</vt:lpstr>
      <vt:lpstr>ĐỐI TƯỢNG VÀ PHƯƠNG PHÁP NGHIÊN CỨU</vt:lpstr>
      <vt:lpstr>III. KẾT QUẢ NGHIÊN CỨU và BÀN LUẬN  </vt:lpstr>
      <vt:lpstr>PowerPoint Presentation</vt:lpstr>
      <vt:lpstr>Bảng 3.4. Đau ngực     </vt:lpstr>
      <vt:lpstr>Bảng 3.6. Tỉ lệ điểm vôi hóa</vt:lpstr>
      <vt:lpstr>III. KẾT QUẢ NGHIÊN CỨU và BÀN LUẬN  3.1.Đặc điểm lâm sàng và mối liên quan với mức độ hẹp</vt:lpstr>
      <vt:lpstr>III. KẾT QUẢ NGHIÊN CỨU và BÀN LUẬN 3.1.Đặc điểm lâm sàng và mối liên quan với mức độ hẹp</vt:lpstr>
      <vt:lpstr>III. KẾT QUẢ NGHIÊN CỨU và BÀN LUẬN 3.1. Đặc điểm lâm sàng và mối liên quan với mức độ hẹp</vt:lpstr>
      <vt:lpstr>III. KẾT QUẢ NGHIÊN CỨU và BÀN LUẬN 3.2. Giá trị mức độ hẹp động mạch vành bằng chụp cắt lớp vi tính </vt:lpstr>
      <vt:lpstr>III. KẾT QUẢ NGHIÊN CỨU và BÀN LUẬN 3.2. Giá trị mức độ hẹp động mạch vành bằng chụp cắt lớp vi tính</vt:lpstr>
      <vt:lpstr>IV. KẾT LUẬN </vt:lpstr>
      <vt:lpstr>KIẾN NGHỊ</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NGHIÊN CỨU ĐẶC ĐIỂM LÂM SÀNG, HÌNH ẢNH HỌC VÀ  GIÁ TRỊ CHẨN ĐOÁN CỦA CHỤP CẮT LỚP VI TÍNH 160  LÁT CẮT TRONG KHẢO SÁT BỆNH  ĐỘNG MẠCH VÀNH MẠN TẠI BỆNH VIỆN  ĐA KHOA TRUNG  TÂM AN GIANG  TỪ NĂM 2022-2023</dc:title>
  <dc:creator>Khánh Nguyễn</dc:creator>
  <cp:lastModifiedBy>Khánh Nguyễn</cp:lastModifiedBy>
  <cp:revision>1</cp:revision>
  <dcterms:created xsi:type="dcterms:W3CDTF">2023-11-17T09:39:41Z</dcterms:created>
  <dcterms:modified xsi:type="dcterms:W3CDTF">2023-11-22T07:19:11Z</dcterms:modified>
</cp:coreProperties>
</file>