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8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9" r:id="rId4"/>
    <p:sldMasterId id="2147483753" r:id="rId5"/>
  </p:sldMasterIdLst>
  <p:notesMasterIdLst>
    <p:notesMasterId r:id="rId64"/>
  </p:notesMasterIdLst>
  <p:handoutMasterIdLst>
    <p:handoutMasterId r:id="rId65"/>
  </p:handoutMasterIdLst>
  <p:sldIdLst>
    <p:sldId id="257" r:id="rId6"/>
    <p:sldId id="2147475046" r:id="rId7"/>
    <p:sldId id="2147470937" r:id="rId8"/>
    <p:sldId id="2147470938" r:id="rId9"/>
    <p:sldId id="497" r:id="rId10"/>
    <p:sldId id="2147470905" r:id="rId11"/>
    <p:sldId id="2147474976" r:id="rId12"/>
    <p:sldId id="2147470918" r:id="rId13"/>
    <p:sldId id="2147475031" r:id="rId14"/>
    <p:sldId id="2147470940" r:id="rId15"/>
    <p:sldId id="386" r:id="rId16"/>
    <p:sldId id="2147470932" r:id="rId17"/>
    <p:sldId id="2001" r:id="rId18"/>
    <p:sldId id="260" r:id="rId19"/>
    <p:sldId id="261" r:id="rId20"/>
    <p:sldId id="2147475045" r:id="rId21"/>
    <p:sldId id="6285" r:id="rId22"/>
    <p:sldId id="474" r:id="rId23"/>
    <p:sldId id="416" r:id="rId24"/>
    <p:sldId id="417" r:id="rId25"/>
    <p:sldId id="460" r:id="rId26"/>
    <p:sldId id="823" r:id="rId27"/>
    <p:sldId id="264" r:id="rId28"/>
    <p:sldId id="418" r:id="rId29"/>
    <p:sldId id="2147475038" r:id="rId30"/>
    <p:sldId id="2141" r:id="rId31"/>
    <p:sldId id="2147475034" r:id="rId32"/>
    <p:sldId id="2147475040" r:id="rId33"/>
    <p:sldId id="2239" r:id="rId34"/>
    <p:sldId id="281" r:id="rId35"/>
    <p:sldId id="2147475036" r:id="rId36"/>
    <p:sldId id="2147475037" r:id="rId37"/>
    <p:sldId id="283" r:id="rId38"/>
    <p:sldId id="284" r:id="rId39"/>
    <p:sldId id="305" r:id="rId40"/>
    <p:sldId id="285" r:id="rId41"/>
    <p:sldId id="286" r:id="rId42"/>
    <p:sldId id="451" r:id="rId43"/>
    <p:sldId id="2147475041" r:id="rId44"/>
    <p:sldId id="290" r:id="rId45"/>
    <p:sldId id="287" r:id="rId46"/>
    <p:sldId id="288" r:id="rId47"/>
    <p:sldId id="289" r:id="rId48"/>
    <p:sldId id="291" r:id="rId49"/>
    <p:sldId id="292" r:id="rId50"/>
    <p:sldId id="293" r:id="rId51"/>
    <p:sldId id="294" r:id="rId52"/>
    <p:sldId id="295" r:id="rId53"/>
    <p:sldId id="300" r:id="rId54"/>
    <p:sldId id="2147475043" r:id="rId55"/>
    <p:sldId id="2144" r:id="rId56"/>
    <p:sldId id="269" r:id="rId57"/>
    <p:sldId id="2147470934" r:id="rId58"/>
    <p:sldId id="2147470935" r:id="rId59"/>
    <p:sldId id="2147470936" r:id="rId60"/>
    <p:sldId id="1272" r:id="rId61"/>
    <p:sldId id="2147475042" r:id="rId62"/>
    <p:sldId id="2147475030" r:id="rId63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EDB6209-F8FC-4ECA-A41C-F6BFF88674A0}">
          <p14:sldIdLst>
            <p14:sldId id="257"/>
            <p14:sldId id="2147475046"/>
            <p14:sldId id="2147470937"/>
            <p14:sldId id="2147470938"/>
            <p14:sldId id="497"/>
            <p14:sldId id="2147470905"/>
            <p14:sldId id="2147474976"/>
            <p14:sldId id="2147470918"/>
            <p14:sldId id="2147475031"/>
            <p14:sldId id="2147470940"/>
            <p14:sldId id="386"/>
            <p14:sldId id="2147470932"/>
            <p14:sldId id="2001"/>
            <p14:sldId id="260"/>
            <p14:sldId id="261"/>
            <p14:sldId id="2147475045"/>
            <p14:sldId id="6285"/>
            <p14:sldId id="474"/>
            <p14:sldId id="416"/>
            <p14:sldId id="417"/>
            <p14:sldId id="460"/>
            <p14:sldId id="823"/>
            <p14:sldId id="264"/>
            <p14:sldId id="418"/>
            <p14:sldId id="2147475038"/>
            <p14:sldId id="2141"/>
            <p14:sldId id="2147475034"/>
            <p14:sldId id="2147475040"/>
            <p14:sldId id="2239"/>
            <p14:sldId id="281"/>
            <p14:sldId id="2147475036"/>
            <p14:sldId id="2147475037"/>
            <p14:sldId id="283"/>
            <p14:sldId id="284"/>
            <p14:sldId id="305"/>
            <p14:sldId id="285"/>
            <p14:sldId id="286"/>
            <p14:sldId id="451"/>
            <p14:sldId id="2147475041"/>
            <p14:sldId id="290"/>
            <p14:sldId id="287"/>
            <p14:sldId id="288"/>
            <p14:sldId id="289"/>
            <p14:sldId id="291"/>
            <p14:sldId id="292"/>
            <p14:sldId id="293"/>
            <p14:sldId id="294"/>
            <p14:sldId id="295"/>
            <p14:sldId id="300"/>
            <p14:sldId id="2147475043"/>
          </p14:sldIdLst>
        </p14:section>
        <p14:section name="thêm" id="{FD623F8C-E189-4238-B5D0-F2DEBC8C88F1}">
          <p14:sldIdLst>
            <p14:sldId id="2144"/>
            <p14:sldId id="269"/>
            <p14:sldId id="2147470934"/>
            <p14:sldId id="2147470935"/>
            <p14:sldId id="2147470936"/>
            <p14:sldId id="1272"/>
            <p14:sldId id="2147475042"/>
            <p14:sldId id="21474750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774">
          <p15:clr>
            <a:srgbClr val="A4A3A4"/>
          </p15:clr>
        </p15:guide>
        <p15:guide id="2" pos="21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8" name="Pinnamaneni, Indumathy" initials="PI" lastIdx="8" clrIdx="1"/>
  <p:cmAuthor id="1" name="Phan Chung Thùy Lynh" initials="PCTL" lastIdx="1" clrIdx="0"/>
  <p:cmAuthor id="11" name="Fura, Jordane" initials="FJ" lastIdx="14" clrIdx="0"/>
  <p:cmAuthor id="12" name="Hong, Le Dinh" initials="HL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0FF"/>
    <a:srgbClr val="00549D"/>
    <a:srgbClr val="FFFFFF"/>
    <a:srgbClr val="0F315E"/>
    <a:srgbClr val="4DE8A3"/>
    <a:srgbClr val="145BA2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20" autoAdjust="0"/>
    <p:restoredTop sz="93741" autoAdjust="0"/>
  </p:normalViewPr>
  <p:slideViewPr>
    <p:cSldViewPr snapToGrid="0">
      <p:cViewPr varScale="1">
        <p:scale>
          <a:sx n="76" d="100"/>
          <a:sy n="76" d="100"/>
        </p:scale>
        <p:origin x="542" y="43"/>
      </p:cViewPr>
      <p:guideLst>
        <p:guide orient="horz" pos="2774"/>
        <p:guide pos="21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52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, Nguyen Van" userId="dd9e4918-ac6f-40e7-a537-7fad7f86e46c" providerId="ADAL" clId="{002F0951-2295-439B-9906-8AEB69A9382F}"/>
    <pc:docChg chg="undo custSel addSld delSld modSld sldOrd modSection">
      <pc:chgData name="Tho, Nguyen Van" userId="dd9e4918-ac6f-40e7-a537-7fad7f86e46c" providerId="ADAL" clId="{002F0951-2295-439B-9906-8AEB69A9382F}" dt="2023-11-29T05:34:20.472" v="122" actId="2085"/>
      <pc:docMkLst>
        <pc:docMk/>
      </pc:docMkLst>
      <pc:sldChg chg="addSp delSp modSp del mod setBg">
        <pc:chgData name="Tho, Nguyen Van" userId="dd9e4918-ac6f-40e7-a537-7fad7f86e46c" providerId="ADAL" clId="{002F0951-2295-439B-9906-8AEB69A9382F}" dt="2023-11-29T05:07:22.893" v="27" actId="47"/>
        <pc:sldMkLst>
          <pc:docMk/>
          <pc:sldMk cId="0" sldId="258"/>
        </pc:sldMkLst>
        <pc:spChg chg="mod">
          <ac:chgData name="Tho, Nguyen Van" userId="dd9e4918-ac6f-40e7-a537-7fad7f86e46c" providerId="ADAL" clId="{002F0951-2295-439B-9906-8AEB69A9382F}" dt="2023-11-29T05:05:09.974" v="6" actId="26606"/>
          <ac:spMkLst>
            <pc:docMk/>
            <pc:sldMk cId="0" sldId="258"/>
            <ac:spMk id="2" creationId="{00000000-0000-0000-0000-000000000000}"/>
          </ac:spMkLst>
        </pc:spChg>
        <pc:spChg chg="mod">
          <ac:chgData name="Tho, Nguyen Van" userId="dd9e4918-ac6f-40e7-a537-7fad7f86e46c" providerId="ADAL" clId="{002F0951-2295-439B-9906-8AEB69A9382F}" dt="2023-11-29T05:05:09.974" v="6" actId="26606"/>
          <ac:spMkLst>
            <pc:docMk/>
            <pc:sldMk cId="0" sldId="258"/>
            <ac:spMk id="3" creationId="{00000000-0000-0000-0000-000000000000}"/>
          </ac:spMkLst>
        </pc:spChg>
        <pc:spChg chg="mod">
          <ac:chgData name="Tho, Nguyen Van" userId="dd9e4918-ac6f-40e7-a537-7fad7f86e46c" providerId="ADAL" clId="{002F0951-2295-439B-9906-8AEB69A9382F}" dt="2023-11-29T05:05:09.974" v="6" actId="26606"/>
          <ac:spMkLst>
            <pc:docMk/>
            <pc:sldMk cId="0" sldId="258"/>
            <ac:spMk id="4" creationId="{F60F4D45-3EEF-4F14-87EC-7F44348390F4}"/>
          </ac:spMkLst>
        </pc:spChg>
        <pc:spChg chg="add del">
          <ac:chgData name="Tho, Nguyen Van" userId="dd9e4918-ac6f-40e7-a537-7fad7f86e46c" providerId="ADAL" clId="{002F0951-2295-439B-9906-8AEB69A9382F}" dt="2023-11-29T05:05:07.304" v="1" actId="26606"/>
          <ac:spMkLst>
            <pc:docMk/>
            <pc:sldMk cId="0" sldId="258"/>
            <ac:spMk id="9" creationId="{777A147A-9ED8-46B4-8660-1B3C2AA880B5}"/>
          </ac:spMkLst>
        </pc:spChg>
        <pc:spChg chg="add del">
          <ac:chgData name="Tho, Nguyen Van" userId="dd9e4918-ac6f-40e7-a537-7fad7f86e46c" providerId="ADAL" clId="{002F0951-2295-439B-9906-8AEB69A9382F}" dt="2023-11-29T05:05:07.304" v="1" actId="26606"/>
          <ac:spMkLst>
            <pc:docMk/>
            <pc:sldMk cId="0" sldId="258"/>
            <ac:spMk id="11" creationId="{5D6C15A0-C087-4593-8414-2B4EC1CDC3DE}"/>
          </ac:spMkLst>
        </pc:spChg>
        <pc:spChg chg="add del">
          <ac:chgData name="Tho, Nguyen Van" userId="dd9e4918-ac6f-40e7-a537-7fad7f86e46c" providerId="ADAL" clId="{002F0951-2295-439B-9906-8AEB69A9382F}" dt="2023-11-29T05:05:08.430" v="3" actId="26606"/>
          <ac:spMkLst>
            <pc:docMk/>
            <pc:sldMk cId="0" sldId="258"/>
            <ac:spMk id="18" creationId="{18873D23-2DCF-4B31-A009-95721C06E8E1}"/>
          </ac:spMkLst>
        </pc:spChg>
        <pc:spChg chg="add del">
          <ac:chgData name="Tho, Nguyen Van" userId="dd9e4918-ac6f-40e7-a537-7fad7f86e46c" providerId="ADAL" clId="{002F0951-2295-439B-9906-8AEB69A9382F}" dt="2023-11-29T05:05:08.430" v="3" actId="26606"/>
          <ac:spMkLst>
            <pc:docMk/>
            <pc:sldMk cId="0" sldId="258"/>
            <ac:spMk id="19" creationId="{C13EF075-D4EF-4929-ADBC-91B27DA19955}"/>
          </ac:spMkLst>
        </pc:spChg>
        <pc:spChg chg="add del">
          <ac:chgData name="Tho, Nguyen Van" userId="dd9e4918-ac6f-40e7-a537-7fad7f86e46c" providerId="ADAL" clId="{002F0951-2295-439B-9906-8AEB69A9382F}" dt="2023-11-29T05:05:09.974" v="5" actId="26606"/>
          <ac:spMkLst>
            <pc:docMk/>
            <pc:sldMk cId="0" sldId="258"/>
            <ac:spMk id="21" creationId="{100EDD19-6802-4EC3-95CE-CFFAB042CFD6}"/>
          </ac:spMkLst>
        </pc:spChg>
        <pc:spChg chg="add del">
          <ac:chgData name="Tho, Nguyen Van" userId="dd9e4918-ac6f-40e7-a537-7fad7f86e46c" providerId="ADAL" clId="{002F0951-2295-439B-9906-8AEB69A9382F}" dt="2023-11-29T05:05:09.974" v="5" actId="26606"/>
          <ac:spMkLst>
            <pc:docMk/>
            <pc:sldMk cId="0" sldId="258"/>
            <ac:spMk id="22" creationId="{DB17E863-922E-4C26-BD64-E8FD41D28661}"/>
          </ac:spMkLst>
        </pc:spChg>
        <pc:spChg chg="add">
          <ac:chgData name="Tho, Nguyen Van" userId="dd9e4918-ac6f-40e7-a537-7fad7f86e46c" providerId="ADAL" clId="{002F0951-2295-439B-9906-8AEB69A9382F}" dt="2023-11-29T05:05:09.974" v="6" actId="26606"/>
          <ac:spMkLst>
            <pc:docMk/>
            <pc:sldMk cId="0" sldId="258"/>
            <ac:spMk id="24" creationId="{777A147A-9ED8-46B4-8660-1B3C2AA880B5}"/>
          </ac:spMkLst>
        </pc:spChg>
        <pc:spChg chg="add">
          <ac:chgData name="Tho, Nguyen Van" userId="dd9e4918-ac6f-40e7-a537-7fad7f86e46c" providerId="ADAL" clId="{002F0951-2295-439B-9906-8AEB69A9382F}" dt="2023-11-29T05:05:09.974" v="6" actId="26606"/>
          <ac:spMkLst>
            <pc:docMk/>
            <pc:sldMk cId="0" sldId="258"/>
            <ac:spMk id="25" creationId="{5D6C15A0-C087-4593-8414-2B4EC1CDC3DE}"/>
          </ac:spMkLst>
        </pc:spChg>
        <pc:grpChg chg="add del">
          <ac:chgData name="Tho, Nguyen Van" userId="dd9e4918-ac6f-40e7-a537-7fad7f86e46c" providerId="ADAL" clId="{002F0951-2295-439B-9906-8AEB69A9382F}" dt="2023-11-29T05:05:08.430" v="3" actId="26606"/>
          <ac:grpSpMkLst>
            <pc:docMk/>
            <pc:sldMk cId="0" sldId="258"/>
            <ac:grpSpMk id="13" creationId="{DAA26DFA-AAB2-4973-9C17-16D587C7B198}"/>
          </ac:grpSpMkLst>
        </pc:grpChg>
      </pc:sldChg>
      <pc:sldChg chg="addSp modSp">
        <pc:chgData name="Tho, Nguyen Van" userId="dd9e4918-ac6f-40e7-a537-7fad7f86e46c" providerId="ADAL" clId="{002F0951-2295-439B-9906-8AEB69A9382F}" dt="2023-11-29T05:26:07.232" v="79"/>
        <pc:sldMkLst>
          <pc:docMk/>
          <pc:sldMk cId="159622931" sldId="386"/>
        </pc:sldMkLst>
        <pc:spChg chg="add mod">
          <ac:chgData name="Tho, Nguyen Van" userId="dd9e4918-ac6f-40e7-a537-7fad7f86e46c" providerId="ADAL" clId="{002F0951-2295-439B-9906-8AEB69A9382F}" dt="2023-11-29T05:26:07.232" v="79"/>
          <ac:spMkLst>
            <pc:docMk/>
            <pc:sldMk cId="159622931" sldId="386"/>
            <ac:spMk id="3" creationId="{780C095C-F963-D6F1-78D4-0CBC4AC9E1A9}"/>
          </ac:spMkLst>
        </pc:spChg>
      </pc:sldChg>
      <pc:sldChg chg="modSp mod">
        <pc:chgData name="Tho, Nguyen Van" userId="dd9e4918-ac6f-40e7-a537-7fad7f86e46c" providerId="ADAL" clId="{002F0951-2295-439B-9906-8AEB69A9382F}" dt="2023-11-29T05:33:53.452" v="120" actId="14100"/>
        <pc:sldMkLst>
          <pc:docMk/>
          <pc:sldMk cId="2331937901" sldId="474"/>
        </pc:sldMkLst>
        <pc:spChg chg="mod">
          <ac:chgData name="Tho, Nguyen Van" userId="dd9e4918-ac6f-40e7-a537-7fad7f86e46c" providerId="ADAL" clId="{002F0951-2295-439B-9906-8AEB69A9382F}" dt="2023-11-29T05:33:53.452" v="120" actId="14100"/>
          <ac:spMkLst>
            <pc:docMk/>
            <pc:sldMk cId="2331937901" sldId="474"/>
            <ac:spMk id="4" creationId="{BD707905-D007-3B14-6F87-B8E52CCA2FC7}"/>
          </ac:spMkLst>
        </pc:spChg>
      </pc:sldChg>
      <pc:sldChg chg="addSp delSp modSp mod">
        <pc:chgData name="Tho, Nguyen Van" userId="dd9e4918-ac6f-40e7-a537-7fad7f86e46c" providerId="ADAL" clId="{002F0951-2295-439B-9906-8AEB69A9382F}" dt="2023-11-29T05:30:06.630" v="119" actId="478"/>
        <pc:sldMkLst>
          <pc:docMk/>
          <pc:sldMk cId="551834293" sldId="6285"/>
        </pc:sldMkLst>
        <pc:spChg chg="add del">
          <ac:chgData name="Tho, Nguyen Van" userId="dd9e4918-ac6f-40e7-a537-7fad7f86e46c" providerId="ADAL" clId="{002F0951-2295-439B-9906-8AEB69A9382F}" dt="2023-11-29T05:28:31.648" v="114" actId="478"/>
          <ac:spMkLst>
            <pc:docMk/>
            <pc:sldMk cId="551834293" sldId="6285"/>
            <ac:spMk id="3" creationId="{CD8B87F4-FE05-100C-545B-991056C2F2C0}"/>
          </ac:spMkLst>
        </pc:spChg>
        <pc:spChg chg="del">
          <ac:chgData name="Tho, Nguyen Van" userId="dd9e4918-ac6f-40e7-a537-7fad7f86e46c" providerId="ADAL" clId="{002F0951-2295-439B-9906-8AEB69A9382F}" dt="2023-11-29T05:30:06.630" v="119" actId="478"/>
          <ac:spMkLst>
            <pc:docMk/>
            <pc:sldMk cId="551834293" sldId="6285"/>
            <ac:spMk id="4" creationId="{7055A375-EC47-D77A-1038-3D09B846FBE5}"/>
          </ac:spMkLst>
        </pc:spChg>
        <pc:spChg chg="mod">
          <ac:chgData name="Tho, Nguyen Van" userId="dd9e4918-ac6f-40e7-a537-7fad7f86e46c" providerId="ADAL" clId="{002F0951-2295-439B-9906-8AEB69A9382F}" dt="2023-11-29T05:27:55.401" v="106" actId="207"/>
          <ac:spMkLst>
            <pc:docMk/>
            <pc:sldMk cId="551834293" sldId="6285"/>
            <ac:spMk id="5" creationId="{E6C4E3BA-476B-430F-AB84-C6AC0040B93F}"/>
          </ac:spMkLst>
        </pc:spChg>
        <pc:spChg chg="mod">
          <ac:chgData name="Tho, Nguyen Van" userId="dd9e4918-ac6f-40e7-a537-7fad7f86e46c" providerId="ADAL" clId="{002F0951-2295-439B-9906-8AEB69A9382F}" dt="2023-11-29T05:28:06.617" v="108" actId="207"/>
          <ac:spMkLst>
            <pc:docMk/>
            <pc:sldMk cId="551834293" sldId="6285"/>
            <ac:spMk id="6" creationId="{504A57A1-9C1D-408F-B2BB-45DC6C6EDF65}"/>
          </ac:spMkLst>
        </pc:spChg>
        <pc:spChg chg="mod">
          <ac:chgData name="Tho, Nguyen Van" userId="dd9e4918-ac6f-40e7-a537-7fad7f86e46c" providerId="ADAL" clId="{002F0951-2295-439B-9906-8AEB69A9382F}" dt="2023-11-29T05:28:14.805" v="110" actId="1076"/>
          <ac:spMkLst>
            <pc:docMk/>
            <pc:sldMk cId="551834293" sldId="6285"/>
            <ac:spMk id="7" creationId="{9F7E1E4C-0E81-4954-B3FC-67345936B3BD}"/>
          </ac:spMkLst>
        </pc:spChg>
        <pc:spChg chg="mod">
          <ac:chgData name="Tho, Nguyen Van" userId="dd9e4918-ac6f-40e7-a537-7fad7f86e46c" providerId="ADAL" clId="{002F0951-2295-439B-9906-8AEB69A9382F}" dt="2023-11-29T05:28:19.651" v="111" actId="1076"/>
          <ac:spMkLst>
            <pc:docMk/>
            <pc:sldMk cId="551834293" sldId="6285"/>
            <ac:spMk id="8" creationId="{AA3DAA7B-A6A3-433E-8767-A51C44F0A3F9}"/>
          </ac:spMkLst>
        </pc:spChg>
        <pc:spChg chg="mod">
          <ac:chgData name="Tho, Nguyen Van" userId="dd9e4918-ac6f-40e7-a537-7fad7f86e46c" providerId="ADAL" clId="{002F0951-2295-439B-9906-8AEB69A9382F}" dt="2023-11-29T05:28:28.069" v="112" actId="164"/>
          <ac:spMkLst>
            <pc:docMk/>
            <pc:sldMk cId="551834293" sldId="6285"/>
            <ac:spMk id="11" creationId="{1337A516-1061-49B4-9BDF-D63EB51D0E95}"/>
          </ac:spMkLst>
        </pc:spChg>
        <pc:spChg chg="mod">
          <ac:chgData name="Tho, Nguyen Van" userId="dd9e4918-ac6f-40e7-a537-7fad7f86e46c" providerId="ADAL" clId="{002F0951-2295-439B-9906-8AEB69A9382F}" dt="2023-11-29T05:28:37.879" v="117" actId="14100"/>
          <ac:spMkLst>
            <pc:docMk/>
            <pc:sldMk cId="551834293" sldId="6285"/>
            <ac:spMk id="16" creationId="{9909A87B-DF84-574E-AA60-E95E8C71D69F}"/>
          </ac:spMkLst>
        </pc:spChg>
        <pc:spChg chg="mod">
          <ac:chgData name="Tho, Nguyen Van" userId="dd9e4918-ac6f-40e7-a537-7fad7f86e46c" providerId="ADAL" clId="{002F0951-2295-439B-9906-8AEB69A9382F}" dt="2023-11-29T05:28:37.879" v="117" actId="14100"/>
          <ac:spMkLst>
            <pc:docMk/>
            <pc:sldMk cId="551834293" sldId="6285"/>
            <ac:spMk id="17" creationId="{E1A29129-FF6C-ABEE-A6E5-B3076857F7B8}"/>
          </ac:spMkLst>
        </pc:spChg>
        <pc:spChg chg="mod">
          <ac:chgData name="Tho, Nguyen Van" userId="dd9e4918-ac6f-40e7-a537-7fad7f86e46c" providerId="ADAL" clId="{002F0951-2295-439B-9906-8AEB69A9382F}" dt="2023-11-29T05:28:37.879" v="117" actId="14100"/>
          <ac:spMkLst>
            <pc:docMk/>
            <pc:sldMk cId="551834293" sldId="6285"/>
            <ac:spMk id="18" creationId="{F29AA9F5-2479-BD71-BB47-70A1AA5DCC5D}"/>
          </ac:spMkLst>
        </pc:spChg>
        <pc:spChg chg="mod">
          <ac:chgData name="Tho, Nguyen Van" userId="dd9e4918-ac6f-40e7-a537-7fad7f86e46c" providerId="ADAL" clId="{002F0951-2295-439B-9906-8AEB69A9382F}" dt="2023-11-29T05:28:37.879" v="117" actId="14100"/>
          <ac:spMkLst>
            <pc:docMk/>
            <pc:sldMk cId="551834293" sldId="6285"/>
            <ac:spMk id="19" creationId="{1301D746-5AC7-5F31-F296-5895C924DA4D}"/>
          </ac:spMkLst>
        </pc:spChg>
        <pc:spChg chg="mod">
          <ac:chgData name="Tho, Nguyen Van" userId="dd9e4918-ac6f-40e7-a537-7fad7f86e46c" providerId="ADAL" clId="{002F0951-2295-439B-9906-8AEB69A9382F}" dt="2023-11-29T05:28:37.879" v="117" actId="14100"/>
          <ac:spMkLst>
            <pc:docMk/>
            <pc:sldMk cId="551834293" sldId="6285"/>
            <ac:spMk id="20" creationId="{991B4B85-0484-4B91-3530-AA83F33121B0}"/>
          </ac:spMkLst>
        </pc:spChg>
        <pc:grpChg chg="add mod">
          <ac:chgData name="Tho, Nguyen Van" userId="dd9e4918-ac6f-40e7-a537-7fad7f86e46c" providerId="ADAL" clId="{002F0951-2295-439B-9906-8AEB69A9382F}" dt="2023-11-29T05:26:39.467" v="90" actId="164"/>
          <ac:grpSpMkLst>
            <pc:docMk/>
            <pc:sldMk cId="551834293" sldId="6285"/>
            <ac:grpSpMk id="9" creationId="{AA3DC8CD-E623-0CB4-EEFF-8CE07D865BF9}"/>
          </ac:grpSpMkLst>
        </pc:grpChg>
        <pc:grpChg chg="mod">
          <ac:chgData name="Tho, Nguyen Van" userId="dd9e4918-ac6f-40e7-a537-7fad7f86e46c" providerId="ADAL" clId="{002F0951-2295-439B-9906-8AEB69A9382F}" dt="2023-11-29T05:28:28.069" v="112" actId="164"/>
          <ac:grpSpMkLst>
            <pc:docMk/>
            <pc:sldMk cId="551834293" sldId="6285"/>
            <ac:grpSpMk id="10" creationId="{00000000-0000-0000-0000-000000000000}"/>
          </ac:grpSpMkLst>
        </pc:grpChg>
        <pc:grpChg chg="add del mod">
          <ac:chgData name="Tho, Nguyen Van" userId="dd9e4918-ac6f-40e7-a537-7fad7f86e46c" providerId="ADAL" clId="{002F0951-2295-439B-9906-8AEB69A9382F}" dt="2023-11-29T05:28:29.357" v="113" actId="21"/>
          <ac:grpSpMkLst>
            <pc:docMk/>
            <pc:sldMk cId="551834293" sldId="6285"/>
            <ac:grpSpMk id="12" creationId="{8CA08FB7-23F6-C3E0-10E4-ECA7CBA9031B}"/>
          </ac:grpSpMkLst>
        </pc:grpChg>
        <pc:grpChg chg="add mod">
          <ac:chgData name="Tho, Nguyen Van" userId="dd9e4918-ac6f-40e7-a537-7fad7f86e46c" providerId="ADAL" clId="{002F0951-2295-439B-9906-8AEB69A9382F}" dt="2023-11-29T05:28:37.879" v="117" actId="14100"/>
          <ac:grpSpMkLst>
            <pc:docMk/>
            <pc:sldMk cId="551834293" sldId="6285"/>
            <ac:grpSpMk id="13" creationId="{5723B5E7-24D2-A00E-EBE8-9E68900C6722}"/>
          </ac:grpSpMkLst>
        </pc:grpChg>
        <pc:grpChg chg="mod">
          <ac:chgData name="Tho, Nguyen Van" userId="dd9e4918-ac6f-40e7-a537-7fad7f86e46c" providerId="ADAL" clId="{002F0951-2295-439B-9906-8AEB69A9382F}" dt="2023-11-29T05:28:37.879" v="117" actId="14100"/>
          <ac:grpSpMkLst>
            <pc:docMk/>
            <pc:sldMk cId="551834293" sldId="6285"/>
            <ac:grpSpMk id="15" creationId="{0093C411-19CE-9BAE-9775-DECDE32AF94A}"/>
          </ac:grpSpMkLst>
        </pc:grpChg>
        <pc:picChg chg="mod">
          <ac:chgData name="Tho, Nguyen Van" userId="dd9e4918-ac6f-40e7-a537-7fad7f86e46c" providerId="ADAL" clId="{002F0951-2295-439B-9906-8AEB69A9382F}" dt="2023-11-29T05:28:41.118" v="118" actId="166"/>
          <ac:picMkLst>
            <pc:docMk/>
            <pc:sldMk cId="551834293" sldId="6285"/>
            <ac:picMk id="14" creationId="{C2F94BF8-CCEE-C9CD-1D5E-B610298998CE}"/>
          </ac:picMkLst>
        </pc:picChg>
        <pc:picChg chg="mod">
          <ac:chgData name="Tho, Nguyen Van" userId="dd9e4918-ac6f-40e7-a537-7fad7f86e46c" providerId="ADAL" clId="{002F0951-2295-439B-9906-8AEB69A9382F}" dt="2023-11-29T05:28:28.069" v="112" actId="164"/>
          <ac:picMkLst>
            <pc:docMk/>
            <pc:sldMk cId="551834293" sldId="6285"/>
            <ac:picMk id="12290" creationId="{00000000-0000-0000-0000-000000000000}"/>
          </ac:picMkLst>
        </pc:picChg>
      </pc:sldChg>
      <pc:sldChg chg="modSp mod">
        <pc:chgData name="Tho, Nguyen Van" userId="dd9e4918-ac6f-40e7-a537-7fad7f86e46c" providerId="ADAL" clId="{002F0951-2295-439B-9906-8AEB69A9382F}" dt="2023-11-29T05:34:20.472" v="122" actId="2085"/>
        <pc:sldMkLst>
          <pc:docMk/>
          <pc:sldMk cId="3777017048" sldId="2147475036"/>
        </pc:sldMkLst>
        <pc:spChg chg="mod">
          <ac:chgData name="Tho, Nguyen Van" userId="dd9e4918-ac6f-40e7-a537-7fad7f86e46c" providerId="ADAL" clId="{002F0951-2295-439B-9906-8AEB69A9382F}" dt="2023-11-29T05:34:20.472" v="122" actId="2085"/>
          <ac:spMkLst>
            <pc:docMk/>
            <pc:sldMk cId="3777017048" sldId="2147475036"/>
            <ac:spMk id="3" creationId="{C244A777-0E01-D7EE-B1BF-CE5F32FB169F}"/>
          </ac:spMkLst>
        </pc:spChg>
        <pc:spChg chg="mod">
          <ac:chgData name="Tho, Nguyen Van" userId="dd9e4918-ac6f-40e7-a537-7fad7f86e46c" providerId="ADAL" clId="{002F0951-2295-439B-9906-8AEB69A9382F}" dt="2023-11-29T05:34:20.472" v="122" actId="2085"/>
          <ac:spMkLst>
            <pc:docMk/>
            <pc:sldMk cId="3777017048" sldId="2147475036"/>
            <ac:spMk id="5" creationId="{91686031-9015-F857-4B3A-5294F692A455}"/>
          </ac:spMkLst>
        </pc:spChg>
      </pc:sldChg>
      <pc:sldChg chg="addSp delSp modSp new mod ord">
        <pc:chgData name="Tho, Nguyen Van" userId="dd9e4918-ac6f-40e7-a537-7fad7f86e46c" providerId="ADAL" clId="{002F0951-2295-439B-9906-8AEB69A9382F}" dt="2023-11-29T05:25:49.275" v="78" actId="20577"/>
        <pc:sldMkLst>
          <pc:docMk/>
          <pc:sldMk cId="281631915" sldId="2147475046"/>
        </pc:sldMkLst>
        <pc:spChg chg="add del mod">
          <ac:chgData name="Tho, Nguyen Van" userId="dd9e4918-ac6f-40e7-a537-7fad7f86e46c" providerId="ADAL" clId="{002F0951-2295-439B-9906-8AEB69A9382F}" dt="2023-11-29T05:05:32.134" v="11"/>
          <ac:spMkLst>
            <pc:docMk/>
            <pc:sldMk cId="281631915" sldId="2147475046"/>
            <ac:spMk id="3" creationId="{4570F20E-DDEB-05C7-F542-0084615A4FAA}"/>
          </ac:spMkLst>
        </pc:spChg>
        <pc:spChg chg="add del mod">
          <ac:chgData name="Tho, Nguyen Van" userId="dd9e4918-ac6f-40e7-a537-7fad7f86e46c" providerId="ADAL" clId="{002F0951-2295-439B-9906-8AEB69A9382F}" dt="2023-11-29T05:05:32.134" v="11"/>
          <ac:spMkLst>
            <pc:docMk/>
            <pc:sldMk cId="281631915" sldId="2147475046"/>
            <ac:spMk id="4" creationId="{581D0697-CACC-875C-93BF-97E9A458FF50}"/>
          </ac:spMkLst>
        </pc:spChg>
        <pc:spChg chg="add mod">
          <ac:chgData name="Tho, Nguyen Van" userId="dd9e4918-ac6f-40e7-a537-7fad7f86e46c" providerId="ADAL" clId="{002F0951-2295-439B-9906-8AEB69A9382F}" dt="2023-11-29T05:25:02.626" v="63" actId="14100"/>
          <ac:spMkLst>
            <pc:docMk/>
            <pc:sldMk cId="281631915" sldId="2147475046"/>
            <ac:spMk id="6" creationId="{CBC1F4FB-FBD2-1D57-73A2-B309C07E3990}"/>
          </ac:spMkLst>
        </pc:spChg>
        <pc:spChg chg="add mod">
          <ac:chgData name="Tho, Nguyen Van" userId="dd9e4918-ac6f-40e7-a537-7fad7f86e46c" providerId="ADAL" clId="{002F0951-2295-439B-9906-8AEB69A9382F}" dt="2023-11-29T05:25:49.275" v="78" actId="20577"/>
          <ac:spMkLst>
            <pc:docMk/>
            <pc:sldMk cId="281631915" sldId="2147475046"/>
            <ac:spMk id="7" creationId="{19D12DEE-BAD5-00A6-288A-6147535F531F}"/>
          </ac:spMkLst>
        </pc:spChg>
        <pc:picChg chg="add del">
          <ac:chgData name="Tho, Nguyen Van" userId="dd9e4918-ac6f-40e7-a537-7fad7f86e46c" providerId="ADAL" clId="{002F0951-2295-439B-9906-8AEB69A9382F}" dt="2023-11-29T05:05:37.984" v="13"/>
          <ac:picMkLst>
            <pc:docMk/>
            <pc:sldMk cId="281631915" sldId="2147475046"/>
            <ac:picMk id="5" creationId="{5F20E125-F692-1A3F-EB2E-CB3BA4E36AB2}"/>
          </ac:picMkLst>
        </pc:picChg>
        <pc:cxnChg chg="add mod">
          <ac:chgData name="Tho, Nguyen Van" userId="dd9e4918-ac6f-40e7-a537-7fad7f86e46c" providerId="ADAL" clId="{002F0951-2295-439B-9906-8AEB69A9382F}" dt="2023-11-29T05:25:09.575" v="64" actId="1076"/>
          <ac:cxnSpMkLst>
            <pc:docMk/>
            <pc:sldMk cId="281631915" sldId="2147475046"/>
            <ac:cxnSpMk id="9" creationId="{14B0E48C-E461-9089-A4C8-AEA737BDEF6E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RGAM3\Desktop\Amit\2014\Slides%20Marcin\Chart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RGAM3\Desktop\Amit\2014\Slides%20Marcin\Char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RGAM3\Desktop\Amit\2014\Slides%20Marcin\Chart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RGAM3\Desktop\Amit\2014\Slides%20Marcin\Chart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RGAM3\Desktop\Amit\2014\Slides%20Marcin\Char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3577981651376"/>
          <c:y val="6.9892473118279605E-2"/>
          <c:w val="0.68348623853210999"/>
          <c:h val="0.85752688172043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Placebo</c:v>
                </c:pt>
              </c:strCache>
            </c:strRef>
          </c:tx>
          <c:spPr>
            <a:solidFill>
              <a:srgbClr val="FFFFFF"/>
            </a:solidFill>
            <a:ln w="2895">
              <a:solidFill>
                <a:srgbClr val="000000"/>
              </a:solidFill>
              <a:prstDash val="solid"/>
            </a:ln>
          </c:spPr>
          <c:invertIfNegative val="0"/>
          <c:dLbls>
            <c:delete val="1"/>
          </c:dLbls>
          <c:errBars>
            <c:errBarType val="plus"/>
            <c:errValType val="percentage"/>
            <c:noEndCap val="0"/>
            <c:val val="10"/>
            <c:spPr>
              <a:ln w="11581" cap="flat" cmpd="sng" algn="ctr">
                <a:solidFill>
                  <a:srgbClr val="000000"/>
                </a:solidFill>
                <a:prstDash val="solid"/>
                <a:round/>
              </a:ln>
            </c:spPr>
          </c:errBar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CA-4EDF-8520-6B85FA4165FE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Vildagliptin ()</c:v>
                </c:pt>
              </c:strCache>
            </c:strRef>
          </c:tx>
          <c:spPr>
            <a:solidFill>
              <a:srgbClr val="FF6600"/>
            </a:solidFill>
            <a:ln w="2895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1093065110087902E-2"/>
                  <c:y val="8.5996631045582098E-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en-US" sz="1005" b="1" i="0" u="none" strike="noStrike" kern="1200" baseline="0">
                        <a:solidFill>
                          <a:srgbClr val="000000"/>
                        </a:solidFill>
                        <a:latin typeface="Geneva"/>
                        <a:ea typeface="Geneva"/>
                        <a:cs typeface="Geneva"/>
                      </a:defRPr>
                    </a:pPr>
                    <a:r>
                      <a:rPr lang="en-US"/>
                      <a:t>-41%</a:t>
                    </a:r>
                  </a:p>
                </c:rich>
              </c:tx>
              <c:spPr>
                <a:noFill/>
                <a:ln w="23162">
                  <a:noFill/>
                </a:ln>
                <a:effectLst/>
              </c:sp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8CA-4EDF-8520-6B85FA4165FE}"/>
                </c:ext>
              </c:extLst>
            </c:dLbl>
            <c:numFmt formatCode="0" sourceLinked="0"/>
            <c:spPr>
              <a:noFill/>
              <a:ln w="23162"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910" b="1" i="0" u="none" strike="noStrike" kern="1200" baseline="0">
                    <a:solidFill>
                      <a:srgbClr val="000000"/>
                    </a:solidFill>
                    <a:latin typeface="Geneva"/>
                    <a:ea typeface="Geneva"/>
                    <a:cs typeface="Geneva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plus"/>
            <c:errValType val="percentage"/>
            <c:noEndCap val="0"/>
            <c:val val="25"/>
            <c:spPr>
              <a:ln w="11581" cap="flat" cmpd="sng" algn="ctr">
                <a:solidFill>
                  <a:srgbClr val="000000"/>
                </a:solidFill>
                <a:prstDash val="solid"/>
                <a:round/>
              </a:ln>
            </c:spPr>
          </c:errBar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General</c:formatCode>
                <c:ptCount val="1"/>
                <c:pt idx="0">
                  <c:v>520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CA-4EDF-8520-6B85FA4165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0"/>
        <c:overlap val="-10"/>
        <c:axId val="93194880"/>
        <c:axId val="93200768"/>
      </c:barChart>
      <c:catAx>
        <c:axId val="9319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 w="23162" cap="flat" cmpd="sng" algn="ctr">
            <a:solidFill>
              <a:srgbClr val="000000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en-US" sz="390" b="1" i="0" u="none" strike="noStrike" kern="1200" baseline="0">
                <a:solidFill>
                  <a:srgbClr val="000000"/>
                </a:solidFill>
                <a:latin typeface="Geneva"/>
                <a:ea typeface="Geneva"/>
                <a:cs typeface="Geneva"/>
              </a:defRPr>
            </a:pPr>
            <a:endParaRPr lang="en-US"/>
          </a:p>
        </c:txPr>
        <c:crossAx val="93200768"/>
        <c:crosses val="autoZero"/>
        <c:auto val="1"/>
        <c:lblAlgn val="ctr"/>
        <c:lblOffset val="100"/>
        <c:noMultiLvlLbl val="0"/>
      </c:catAx>
      <c:valAx>
        <c:axId val="93200768"/>
        <c:scaling>
          <c:orientation val="minMax"/>
          <c:max val="12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23162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1095" b="1" i="0" u="none" strike="noStrike" kern="1200" baseline="0">
                <a:solidFill>
                  <a:srgbClr val="000000"/>
                </a:solidFill>
                <a:latin typeface="Geneva"/>
                <a:ea typeface="Geneva"/>
                <a:cs typeface="Geneva"/>
              </a:defRPr>
            </a:pPr>
            <a:endParaRPr lang="en-US"/>
          </a:p>
        </c:txPr>
        <c:crossAx val="93194880"/>
        <c:crosses val="autoZero"/>
        <c:crossBetween val="between"/>
        <c:majorUnit val="200"/>
        <c:minorUnit val="2.4"/>
      </c:valAx>
      <c:spPr>
        <a:noFill/>
        <a:ln w="2316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en-US" sz="390" b="1" i="0" u="none" strike="noStrike" baseline="0">
          <a:solidFill>
            <a:srgbClr val="000000"/>
          </a:solidFill>
          <a:latin typeface="Geneva"/>
          <a:ea typeface="Geneva"/>
          <a:cs typeface="Geneva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590446381785494E-2"/>
          <c:y val="0.13010425780110799"/>
          <c:w val="0.90261048176202996"/>
          <c:h val="0.8184951881014870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D62A9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68014"/>
              </a:solidFill>
            </c:spPr>
            <c:extLst>
              <c:ext xmlns:c16="http://schemas.microsoft.com/office/drawing/2014/chart" uri="{C3380CC4-5D6E-409C-BE32-E72D297353CC}">
                <c16:uniqueId val="{00000001-E608-4025-8A50-F26C7EF1A76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608-4025-8A50-F26C7EF1A76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E608-4025-8A50-F26C7EF1A761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608-4025-8A50-F26C7EF1A761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08-4025-8A50-F26C7EF1A761}"/>
                </c:ext>
              </c:extLst>
            </c:dLbl>
            <c:dLbl>
              <c:idx val="2"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en-US" sz="1200" b="1" i="0" u="none" strike="noStrike" kern="1200" baseline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1">
                        <a:solidFill>
                          <a:schemeClr val="accent1"/>
                        </a:solidFill>
                      </a:rPr>
                      <a:t>-1.1</a:t>
                    </a:r>
                    <a:r>
                      <a:rPr lang="en-US" sz="1200" b="1" baseline="30000">
                        <a:solidFill>
                          <a:schemeClr val="accent1"/>
                        </a:solidFill>
                      </a:rPr>
                      <a:t>#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608-4025-8A50-F26C7EF1A7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Sheet1!$H$2:$J$2</c:f>
              <c:numCache>
                <c:formatCode>General</c:formatCode>
                <c:ptCount val="3"/>
                <c:pt idx="0">
                  <c:v>-1.4</c:v>
                </c:pt>
                <c:pt idx="1">
                  <c:v>-0.2</c:v>
                </c:pt>
                <c:pt idx="2">
                  <c:v>-1.1000000000000001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608-4025-8A50-F26C7EF1A7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axId val="95770112"/>
        <c:axId val="95771648"/>
      </c:barChart>
      <c:catAx>
        <c:axId val="95770112"/>
        <c:scaling>
          <c:orientation val="minMax"/>
        </c:scaling>
        <c:delete val="0"/>
        <c:axPos val="b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771648"/>
        <c:crosses val="autoZero"/>
        <c:auto val="1"/>
        <c:lblAlgn val="ctr"/>
        <c:lblOffset val="100"/>
        <c:noMultiLvlLbl val="0"/>
      </c:catAx>
      <c:valAx>
        <c:axId val="95771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5770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590446381785494E-2"/>
          <c:y val="9.3067220764071104E-2"/>
          <c:w val="0.91240955361821496"/>
          <c:h val="0.8555322251385240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D62A9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68014"/>
              </a:solidFill>
            </c:spPr>
            <c:extLst>
              <c:ext xmlns:c16="http://schemas.microsoft.com/office/drawing/2014/chart" uri="{C3380CC4-5D6E-409C-BE32-E72D297353CC}">
                <c16:uniqueId val="{00000001-F874-45D7-A5A6-66A812F65AC0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874-45D7-A5A6-66A812F65AC0}"/>
              </c:ext>
            </c:extLst>
          </c:dPt>
          <c:dLbls>
            <c:dLbl>
              <c:idx val="0"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en-US" sz="1200" b="1" i="0" u="none" strike="noStrike" kern="1200" baseline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1">
                        <a:solidFill>
                          <a:schemeClr val="accent1"/>
                        </a:solidFill>
                      </a:rPr>
                      <a:t>45.2*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874-45D7-A5A6-66A812F65AC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en-US" sz="10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F874-45D7-A5A6-66A812F65A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2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Sheet1!$B$2:$C$2</c:f>
              <c:numCache>
                <c:formatCode>General</c:formatCode>
                <c:ptCount val="2"/>
                <c:pt idx="0">
                  <c:v>45.2</c:v>
                </c:pt>
                <c:pt idx="1">
                  <c:v>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74-45D7-A5A6-66A812F65A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100"/>
        <c:axId val="93530368"/>
        <c:axId val="93544448"/>
      </c:barChart>
      <c:catAx>
        <c:axId val="93530368"/>
        <c:scaling>
          <c:orientation val="minMax"/>
        </c:scaling>
        <c:delete val="0"/>
        <c:axPos val="b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544448"/>
        <c:crosses val="autoZero"/>
        <c:auto val="1"/>
        <c:lblAlgn val="ctr"/>
        <c:lblOffset val="100"/>
        <c:noMultiLvlLbl val="0"/>
      </c:catAx>
      <c:valAx>
        <c:axId val="93544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93530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68014"/>
              </a:solidFill>
            </c:spPr>
            <c:extLst>
              <c:ext xmlns:c16="http://schemas.microsoft.com/office/drawing/2014/chart" uri="{C3380CC4-5D6E-409C-BE32-E72D297353CC}">
                <c16:uniqueId val="{00000001-DB7D-4903-BB13-8F715767D04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B7D-4903-BB13-8F715767D045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 sz="1100" b="1">
                        <a:solidFill>
                          <a:schemeClr val="accent1"/>
                        </a:solidFill>
                      </a:rPr>
                      <a:t>-2.2**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DB7D-4903-BB13-8F715767D0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100" b="1" i="0" u="none" strike="noStrike" kern="1200" baseline="0">
                    <a:solidFill>
                      <a:schemeClr val="accen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Sheet1!$P$2:$Q$2</c:f>
              <c:numCache>
                <c:formatCode>General</c:formatCode>
                <c:ptCount val="2"/>
                <c:pt idx="0">
                  <c:v>-1.8</c:v>
                </c:pt>
                <c:pt idx="1">
                  <c:v>-2.2000000000000002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7D-4903-BB13-8F715767D0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93620096"/>
        <c:axId val="93621632"/>
      </c:barChart>
      <c:catAx>
        <c:axId val="93620096"/>
        <c:scaling>
          <c:orientation val="minMax"/>
        </c:scaling>
        <c:delete val="0"/>
        <c:axPos val="b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621632"/>
        <c:crosses val="autoZero"/>
        <c:auto val="1"/>
        <c:lblAlgn val="ctr"/>
        <c:lblOffset val="100"/>
        <c:noMultiLvlLbl val="0"/>
      </c:catAx>
      <c:valAx>
        <c:axId val="936216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6200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8495188101487E-2"/>
          <c:y val="5.0925925925925902E-2"/>
          <c:w val="0.92180357706929195"/>
          <c:h val="0.8981481481481480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68014"/>
              </a:solidFill>
            </c:spPr>
            <c:extLst>
              <c:ext xmlns:c16="http://schemas.microsoft.com/office/drawing/2014/chart" uri="{C3380CC4-5D6E-409C-BE32-E72D297353CC}">
                <c16:uniqueId val="{00000001-ECB0-4511-8DDD-5CD32F5F7CA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CB0-4511-8DDD-5CD32F5F7CA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Sheet2!$F$3:$G$3</c:f>
              <c:numCache>
                <c:formatCode>General</c:formatCode>
                <c:ptCount val="2"/>
                <c:pt idx="0">
                  <c:v>19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B0-4511-8DDD-5CD32F5F7C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314112"/>
        <c:axId val="100315904"/>
      </c:barChart>
      <c:catAx>
        <c:axId val="100314112"/>
        <c:scaling>
          <c:orientation val="minMax"/>
        </c:scaling>
        <c:delete val="0"/>
        <c:axPos val="b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pPr>
            <a:endParaRPr lang="en-US"/>
          </a:p>
        </c:txPr>
        <c:crossAx val="100315904"/>
        <c:crosses val="autoZero"/>
        <c:auto val="1"/>
        <c:lblAlgn val="ctr"/>
        <c:lblOffset val="100"/>
        <c:noMultiLvlLbl val="0"/>
      </c:catAx>
      <c:valAx>
        <c:axId val="100315904"/>
        <c:scaling>
          <c:orientation val="minMax"/>
          <c:max val="8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pPr>
            <a:endParaRPr lang="en-US"/>
          </a:p>
        </c:txPr>
        <c:crossAx val="100314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60480008458101"/>
          <c:y val="8.4845048361583894E-2"/>
          <c:w val="0.83469335529552502"/>
          <c:h val="0.8862702924489820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F68014"/>
              </a:solidFill>
            </c:spPr>
            <c:extLst>
              <c:ext xmlns:c16="http://schemas.microsoft.com/office/drawing/2014/chart" uri="{C3380CC4-5D6E-409C-BE32-E72D297353CC}">
                <c16:uniqueId val="{00000001-4C2B-40BD-90D7-827B6D6B57E4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C2B-40BD-90D7-827B6D6B57E4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C2B-40BD-90D7-827B6D6B57E4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C2B-40BD-90D7-827B6D6B57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en-US" sz="10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Sheet2!$O$3:$O$4</c:f>
              <c:numCache>
                <c:formatCode>General</c:formatCode>
                <c:ptCount val="2"/>
                <c:pt idx="0">
                  <c:v>-0.1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2B-40BD-90D7-827B6D6B57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00453760"/>
        <c:axId val="100455552"/>
      </c:barChart>
      <c:catAx>
        <c:axId val="100453760"/>
        <c:scaling>
          <c:orientation val="minMax"/>
        </c:scaling>
        <c:delete val="0"/>
        <c:axPos val="b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pPr>
            <a:endParaRPr lang="en-US"/>
          </a:p>
        </c:txPr>
        <c:crossAx val="100455552"/>
        <c:crosses val="autoZero"/>
        <c:auto val="1"/>
        <c:lblAlgn val="ctr"/>
        <c:lblOffset val="100"/>
        <c:noMultiLvlLbl val="0"/>
      </c:catAx>
      <c:valAx>
        <c:axId val="1004555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pPr>
            <a:endParaRPr lang="en-US"/>
          </a:p>
        </c:txPr>
        <c:crossAx val="100453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en-US"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710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246" y="0"/>
            <a:ext cx="2945659" cy="498710"/>
          </a:xfrm>
          <a:prstGeom prst="rect">
            <a:avLst/>
          </a:prstGeom>
        </p:spPr>
        <p:txBody>
          <a:bodyPr vert="horz" lIns="80284" tIns="40142" rIns="80284" bIns="40142" rtlCol="0"/>
          <a:lstStyle>
            <a:lvl1pPr algn="r">
              <a:defRPr sz="1100"/>
            </a:lvl1pPr>
          </a:lstStyle>
          <a:p>
            <a:fld id="{994153FB-F778-4E10-A1C8-26002476DAD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518"/>
            <a:ext cx="2945659" cy="498708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246" y="9429518"/>
            <a:ext cx="2945659" cy="498708"/>
          </a:xfrm>
          <a:prstGeom prst="rect">
            <a:avLst/>
          </a:prstGeom>
        </p:spPr>
        <p:txBody>
          <a:bodyPr vert="horz" lIns="80284" tIns="40142" rIns="80284" bIns="40142" rtlCol="0" anchor="b"/>
          <a:lstStyle>
            <a:lvl1pPr algn="r">
              <a:defRPr sz="1100"/>
            </a:lvl1pPr>
          </a:lstStyle>
          <a:p>
            <a:fld id="{3FE9FA12-34D8-47F3-B02A-29A2E0628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202FD-5440-1243-9E36-E933C2839673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4E0BB-FC8C-3F4B-B233-7763A34A78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2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4E0BB-FC8C-3F4B-B233-7763A34A78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74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B4064-05E5-4352-8268-7750F9F7F97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14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01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SzPct val="45000"/>
              <a:buFont typeface="Wingdings" charset="2"/>
              <a:buNone/>
            </a:pPr>
            <a:r>
              <a:rPr lang="en-GB">
                <a:latin typeface="Arial" charset="0"/>
                <a:ea typeface="msgothic" charset="0"/>
                <a:cs typeface="msgothic" charset="0"/>
              </a:rPr>
              <a:t>Modeled regression curves showing the relationship between rates of hypoglycemia and achieved glycemic control reflected by A1C values during treatment of patients with type 2 diabetes with human NPH insulin (○) or insulin detemir (•). The curves illustrate that achievement of excellent glycemic control may be limited by increasing risk of hypoglycemia. Adapted with permission from Hermansen et al. (10).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45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Diabetes and global ageing among 65–99-year-oldadults: Findings from the International </a:t>
            </a:r>
            <a:r>
              <a:rPr lang="en-US" err="1"/>
              <a:t>DiabetesFederation</a:t>
            </a:r>
            <a:r>
              <a:rPr lang="en-US"/>
              <a:t> Diabetes Atlas, 9thedition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B7CE3-4231-491A-A521-631C7DB3EEC6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SzPct val="45000"/>
              <a:buFont typeface="Wingdings" charset="2"/>
              <a:buNone/>
            </a:pPr>
            <a:r>
              <a:rPr lang="en-GB">
                <a:latin typeface="Arial" charset="0"/>
                <a:ea typeface="msgothic" charset="0"/>
                <a:cs typeface="msgothic" charset="0"/>
              </a:rPr>
              <a:t>Twenty-four-hour patterns of plasma glucose (A, above) and serum insulin (B, below), during intensive treatment of type 2 diabetes. Sequential studies during continuous subcutaneous insulin infusion without (solid lines) and with (broken lines) concurrent treatment with metformin or troglitazone are shown. Adapted with permission from Yu et al. (15).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>
            <a:extLst>
              <a:ext uri="{FF2B5EF4-FFF2-40B4-BE49-F238E27FC236}">
                <a16:creationId xmlns:a16="http://schemas.microsoft.com/office/drawing/2014/main" id="{DF403D5F-B686-DE94-B676-29E15E87A0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D4459C4-1226-46ED-86A3-E4DEF2834D2F}" type="slidenum">
              <a:rPr lang="en-US" altLang="en-US" sz="1300">
                <a:solidFill>
                  <a:srgbClr val="000000"/>
                </a:solidFill>
              </a:rPr>
              <a:pPr eaLnBrk="1" hangingPunct="1"/>
              <a:t>26</a:t>
            </a:fld>
            <a:endParaRPr lang="en-US" altLang="en-US" sz="1300">
              <a:solidFill>
                <a:srgbClr val="000000"/>
              </a:solidFill>
            </a:endParaRPr>
          </a:p>
        </p:txBody>
      </p:sp>
      <p:sp>
        <p:nvSpPr>
          <p:cNvPr id="198659" name="Rectangle 2">
            <a:extLst>
              <a:ext uri="{FF2B5EF4-FFF2-40B4-BE49-F238E27FC236}">
                <a16:creationId xmlns:a16="http://schemas.microsoft.com/office/drawing/2014/main" id="{85BE5774-E5D5-C41A-0CB2-EE7B02FE6F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>
            <a:extLst>
              <a:ext uri="{FF2B5EF4-FFF2-40B4-BE49-F238E27FC236}">
                <a16:creationId xmlns:a16="http://schemas.microsoft.com/office/drawing/2014/main" id="{3EA37A0A-81FF-F4A0-EFD2-3352EC76E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>
            <a:extLst>
              <a:ext uri="{FF2B5EF4-FFF2-40B4-BE49-F238E27FC236}">
                <a16:creationId xmlns:a16="http://schemas.microsoft.com/office/drawing/2014/main" id="{BF19B9F2-26F0-4409-2361-32049DB833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472FA70-F25C-4A9B-A9DA-8751928160B1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199683" name="Rectangle 2">
            <a:extLst>
              <a:ext uri="{FF2B5EF4-FFF2-40B4-BE49-F238E27FC236}">
                <a16:creationId xmlns:a16="http://schemas.microsoft.com/office/drawing/2014/main" id="{F3B847DF-6B5C-6EA2-FD5F-26DA6877DB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11D24778-3713-B072-01F0-10253D6C6B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Arial"/>
              </a:rPr>
              <a:t>Qua </a:t>
            </a:r>
            <a:r>
              <a:rPr lang="en-US" sz="1200" kern="0" dirty="0" err="1">
                <a:latin typeface="Arial"/>
              </a:rPr>
              <a:t>sơ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đồ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dưới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đây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quý</a:t>
            </a:r>
            <a:r>
              <a:rPr lang="en-US" sz="1200" kern="0" dirty="0">
                <a:latin typeface="Arial"/>
              </a:rPr>
              <a:t> BS/ DS </a:t>
            </a:r>
            <a:r>
              <a:rPr lang="en-US" sz="1200" kern="0" dirty="0" err="1">
                <a:latin typeface="Arial"/>
              </a:rPr>
              <a:t>sẽ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thấy</a:t>
            </a:r>
            <a:r>
              <a:rPr lang="en-US" sz="1200" kern="0" dirty="0">
                <a:latin typeface="Arial"/>
              </a:rPr>
              <a:t>  ứ</a:t>
            </a:r>
            <a:r>
              <a:rPr lang="vi-VN" sz="1200" kern="0" dirty="0">
                <a:latin typeface="Arial"/>
              </a:rPr>
              <a:t>c chế men DPP-4 sẽ làm kéo dài tác dụng của incretin và điều chỉnh tỷ số insulin:glucagon ở bệnh nhân ĐTĐ týp 2</a:t>
            </a:r>
            <a:r>
              <a:rPr lang="en-US" sz="1200" kern="0" dirty="0">
                <a:latin typeface="Arial"/>
              </a:rPr>
              <a:t>.</a:t>
            </a:r>
          </a:p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200" kern="0" dirty="0" err="1">
                <a:latin typeface="Arial"/>
              </a:rPr>
              <a:t>Trên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bệnh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nhân</a:t>
            </a:r>
            <a:r>
              <a:rPr lang="en-US" sz="1200" kern="0" dirty="0">
                <a:latin typeface="Arial"/>
              </a:rPr>
              <a:t> ĐTĐ </a:t>
            </a:r>
            <a:r>
              <a:rPr lang="en-US" sz="1200" kern="0" dirty="0" err="1">
                <a:latin typeface="Arial"/>
              </a:rPr>
              <a:t>týp</a:t>
            </a:r>
            <a:r>
              <a:rPr lang="en-US" sz="1200" kern="0" dirty="0">
                <a:latin typeface="Arial"/>
              </a:rPr>
              <a:t> 2, </a:t>
            </a:r>
            <a:r>
              <a:rPr lang="en-US" sz="1200" kern="0" dirty="0" err="1">
                <a:latin typeface="Arial"/>
              </a:rPr>
              <a:t>nồng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độ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incretin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họat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tính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giảm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kéo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theo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việc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suy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giảm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chức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năng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điều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hòa</a:t>
            </a:r>
            <a:r>
              <a:rPr lang="en-US" sz="1200" kern="0" dirty="0">
                <a:latin typeface="Arial"/>
              </a:rPr>
              <a:t> glucose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tế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bào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anpha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beta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tiểu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đảo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tụy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làm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tăng</a:t>
            </a:r>
            <a:r>
              <a:rPr lang="en-US" sz="1200" kern="0" dirty="0">
                <a:latin typeface="Arial"/>
              </a:rPr>
              <a:t> glucagon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giảm</a:t>
            </a:r>
            <a:r>
              <a:rPr lang="en-US" sz="1200" kern="0" dirty="0">
                <a:latin typeface="Arial"/>
              </a:rPr>
              <a:t> insulin, </a:t>
            </a:r>
            <a:r>
              <a:rPr lang="en-US" sz="1200" kern="0" dirty="0" err="1">
                <a:latin typeface="Arial"/>
              </a:rPr>
              <a:t>kết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cục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sẽ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gây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tăng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đường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huyết</a:t>
            </a:r>
            <a:r>
              <a:rPr lang="en-US" sz="1200" kern="0" dirty="0">
                <a:latin typeface="Arial"/>
              </a:rPr>
              <a:t>.</a:t>
            </a:r>
          </a:p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200" kern="0" dirty="0" err="1">
                <a:latin typeface="Arial"/>
              </a:rPr>
              <a:t>Thuốc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ức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chế</a:t>
            </a:r>
            <a:r>
              <a:rPr lang="en-US" sz="1200" kern="0" dirty="0">
                <a:latin typeface="Arial"/>
              </a:rPr>
              <a:t> men DPP4 </a:t>
            </a:r>
            <a:r>
              <a:rPr lang="en-US" sz="1200" kern="0" dirty="0" err="1">
                <a:latin typeface="Arial"/>
              </a:rPr>
              <a:t>Galvus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sẽ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kéo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dài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tác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dụng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incretin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cải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thiện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chức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năng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tế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bào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anpha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beta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tiểu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đảo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tụy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nhờ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đó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làm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giàm</a:t>
            </a:r>
            <a:r>
              <a:rPr lang="en-US" sz="1200" kern="0" dirty="0">
                <a:latin typeface="Arial"/>
              </a:rPr>
              <a:t> glucagon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tăng</a:t>
            </a:r>
            <a:r>
              <a:rPr lang="en-US" sz="1200" kern="0" dirty="0">
                <a:latin typeface="Arial"/>
              </a:rPr>
              <a:t> insulin </a:t>
            </a:r>
            <a:r>
              <a:rPr lang="en-US" sz="1200" kern="0" dirty="0" err="1">
                <a:latin typeface="Arial"/>
              </a:rPr>
              <a:t>sinh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lý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cải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thiện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kiểm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soát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đường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huyết</a:t>
            </a:r>
            <a:r>
              <a:rPr lang="en-US" sz="1200" kern="0" dirty="0">
                <a:latin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8667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err="1"/>
              <a:t>Điều</a:t>
            </a:r>
            <a:r>
              <a:rPr lang="en-GB" altLang="en-US" baseline="0"/>
              <a:t> </a:t>
            </a:r>
            <a:r>
              <a:rPr lang="en-GB" altLang="en-US" baseline="0" err="1"/>
              <a:t>đặc</a:t>
            </a:r>
            <a:r>
              <a:rPr lang="en-GB" altLang="en-US" baseline="0"/>
              <a:t> </a:t>
            </a:r>
            <a:r>
              <a:rPr lang="en-GB" altLang="en-US" baseline="0" err="1"/>
              <a:t>biệt</a:t>
            </a:r>
            <a:r>
              <a:rPr lang="en-GB" altLang="en-US" baseline="0"/>
              <a:t> </a:t>
            </a:r>
            <a:r>
              <a:rPr lang="en-GB" altLang="en-US" baseline="0" err="1"/>
              <a:t>nhất</a:t>
            </a:r>
            <a:r>
              <a:rPr lang="en-GB" altLang="en-US" baseline="0"/>
              <a:t> </a:t>
            </a:r>
            <a:r>
              <a:rPr lang="en-GB" altLang="en-US" baseline="0" err="1"/>
              <a:t>là</a:t>
            </a:r>
            <a:r>
              <a:rPr lang="en-GB" altLang="en-US" baseline="0"/>
              <a:t> ở </a:t>
            </a:r>
            <a:r>
              <a:rPr lang="en-GB" altLang="en-US" baseline="0" err="1"/>
              <a:t>nhóm</a:t>
            </a:r>
            <a:r>
              <a:rPr lang="en-GB" altLang="en-US" baseline="0"/>
              <a:t> </a:t>
            </a:r>
            <a:r>
              <a:rPr lang="en-GB" altLang="en-US" baseline="0" err="1"/>
              <a:t>ức</a:t>
            </a:r>
            <a:r>
              <a:rPr lang="en-GB" altLang="en-US" baseline="0"/>
              <a:t> </a:t>
            </a:r>
            <a:r>
              <a:rPr lang="en-GB" altLang="en-US" baseline="0" err="1"/>
              <a:t>chế</a:t>
            </a:r>
            <a:r>
              <a:rPr lang="en-GB" altLang="en-US" baseline="0"/>
              <a:t> DPP-4 </a:t>
            </a:r>
            <a:r>
              <a:rPr lang="en-GB" altLang="en-US" baseline="0" err="1"/>
              <a:t>cho</a:t>
            </a:r>
            <a:r>
              <a:rPr lang="en-GB" altLang="en-US" baseline="0"/>
              <a:t> </a:t>
            </a:r>
            <a:r>
              <a:rPr lang="en-GB" altLang="en-US" baseline="0" err="1"/>
              <a:t>hiệu</a:t>
            </a:r>
            <a:r>
              <a:rPr lang="en-GB" altLang="en-US" baseline="0"/>
              <a:t> </a:t>
            </a:r>
            <a:r>
              <a:rPr lang="en-GB" altLang="en-US" baseline="0" err="1"/>
              <a:t>quả</a:t>
            </a:r>
            <a:r>
              <a:rPr lang="en-GB" altLang="en-US" baseline="0"/>
              <a:t> </a:t>
            </a:r>
            <a:r>
              <a:rPr lang="en-GB" altLang="en-US" baseline="0" err="1"/>
              <a:t>phụ</a:t>
            </a:r>
            <a:r>
              <a:rPr lang="en-GB" altLang="en-US" baseline="0"/>
              <a:t> </a:t>
            </a:r>
            <a:r>
              <a:rPr lang="en-GB" altLang="en-US" baseline="0" err="1"/>
              <a:t>thuộc</a:t>
            </a:r>
            <a:r>
              <a:rPr lang="en-GB" altLang="en-US" baseline="0"/>
              <a:t> </a:t>
            </a:r>
            <a:r>
              <a:rPr lang="en-GB" altLang="en-US" baseline="0" err="1"/>
              <a:t>đường</a:t>
            </a:r>
            <a:r>
              <a:rPr lang="en-GB" altLang="en-US" baseline="0"/>
              <a:t> </a:t>
            </a:r>
            <a:r>
              <a:rPr lang="en-GB" altLang="en-US" baseline="0" err="1"/>
              <a:t>huyết</a:t>
            </a:r>
            <a:r>
              <a:rPr lang="en-GB" altLang="en-US" baseline="0"/>
              <a:t>. </a:t>
            </a:r>
            <a:r>
              <a:rPr lang="en-GB" altLang="en-US" baseline="0" err="1"/>
              <a:t>Khi</a:t>
            </a:r>
            <a:r>
              <a:rPr lang="en-GB" altLang="en-US" baseline="0"/>
              <a:t> </a:t>
            </a:r>
            <a:r>
              <a:rPr lang="en-GB" altLang="en-US" baseline="0" err="1"/>
              <a:t>đường</a:t>
            </a:r>
            <a:r>
              <a:rPr lang="en-GB" altLang="en-US" baseline="0"/>
              <a:t> </a:t>
            </a:r>
            <a:r>
              <a:rPr lang="en-GB" altLang="en-US" baseline="0" err="1"/>
              <a:t>huyết</a:t>
            </a:r>
            <a:r>
              <a:rPr lang="en-GB" altLang="en-US" baseline="0"/>
              <a:t> </a:t>
            </a:r>
            <a:r>
              <a:rPr lang="en-GB" altLang="en-US" baseline="0" err="1"/>
              <a:t>cao</a:t>
            </a:r>
            <a:r>
              <a:rPr lang="en-GB" altLang="en-US" baseline="0"/>
              <a:t> </a:t>
            </a:r>
            <a:r>
              <a:rPr lang="en-GB" altLang="en-US" baseline="0" err="1"/>
              <a:t>cho</a:t>
            </a:r>
            <a:r>
              <a:rPr lang="en-GB" altLang="en-US" baseline="0"/>
              <a:t> </a:t>
            </a:r>
            <a:r>
              <a:rPr lang="en-GB" altLang="en-US" baseline="0" err="1"/>
              <a:t>hiệu</a:t>
            </a:r>
            <a:r>
              <a:rPr lang="en-GB" altLang="en-US" baseline="0"/>
              <a:t> </a:t>
            </a:r>
            <a:r>
              <a:rPr lang="en-GB" altLang="en-US" baseline="0" err="1"/>
              <a:t>quả</a:t>
            </a:r>
            <a:r>
              <a:rPr lang="en-GB" altLang="en-US" baseline="0"/>
              <a:t> </a:t>
            </a:r>
            <a:r>
              <a:rPr lang="en-GB" altLang="en-US" baseline="0" err="1"/>
              <a:t>kiểm</a:t>
            </a:r>
            <a:r>
              <a:rPr lang="en-GB" altLang="en-US" baseline="0"/>
              <a:t> </a:t>
            </a:r>
            <a:r>
              <a:rPr lang="en-GB" altLang="en-US" baseline="0" err="1"/>
              <a:t>soát</a:t>
            </a:r>
            <a:r>
              <a:rPr lang="en-GB" altLang="en-US" baseline="0"/>
              <a:t> </a:t>
            </a:r>
            <a:r>
              <a:rPr lang="en-GB" altLang="en-US" baseline="0" err="1"/>
              <a:t>đường</a:t>
            </a:r>
            <a:r>
              <a:rPr lang="en-GB" altLang="en-US" baseline="0"/>
              <a:t> </a:t>
            </a:r>
            <a:r>
              <a:rPr lang="en-GB" altLang="en-US" baseline="0" err="1"/>
              <a:t>huyết</a:t>
            </a:r>
            <a:r>
              <a:rPr lang="en-GB" altLang="en-US" baseline="0"/>
              <a:t> (</a:t>
            </a:r>
            <a:r>
              <a:rPr lang="en-GB" altLang="en-US" baseline="0" err="1"/>
              <a:t>Kích</a:t>
            </a:r>
            <a:r>
              <a:rPr lang="en-GB" altLang="en-US" baseline="0"/>
              <a:t> </a:t>
            </a:r>
            <a:r>
              <a:rPr lang="en-GB" altLang="en-US" baseline="0" err="1"/>
              <a:t>thích</a:t>
            </a:r>
            <a:r>
              <a:rPr lang="en-GB" altLang="en-US" baseline="0"/>
              <a:t> </a:t>
            </a:r>
            <a:r>
              <a:rPr lang="en-GB" altLang="en-US" baseline="0" err="1"/>
              <a:t>tế</a:t>
            </a:r>
            <a:r>
              <a:rPr lang="en-GB" altLang="en-US" baseline="0"/>
              <a:t> </a:t>
            </a:r>
            <a:r>
              <a:rPr lang="en-GB" altLang="en-US" baseline="0" err="1"/>
              <a:t>bào</a:t>
            </a:r>
            <a:r>
              <a:rPr lang="en-GB" altLang="en-US" baseline="0"/>
              <a:t> beta </a:t>
            </a:r>
            <a:r>
              <a:rPr lang="en-GB" altLang="en-US" baseline="0" err="1"/>
              <a:t>tiết</a:t>
            </a:r>
            <a:r>
              <a:rPr lang="en-GB" altLang="en-US" baseline="0"/>
              <a:t> Insulin </a:t>
            </a:r>
            <a:r>
              <a:rPr lang="en-GB" altLang="en-US" baseline="0" err="1"/>
              <a:t>và</a:t>
            </a:r>
            <a:r>
              <a:rPr lang="en-GB" altLang="en-US" baseline="0"/>
              <a:t> </a:t>
            </a:r>
            <a:r>
              <a:rPr lang="en-GB" altLang="en-US" baseline="0" err="1"/>
              <a:t>ức</a:t>
            </a:r>
            <a:r>
              <a:rPr lang="en-GB" altLang="en-US" baseline="0"/>
              <a:t> </a:t>
            </a:r>
            <a:r>
              <a:rPr lang="en-GB" altLang="en-US" baseline="0" err="1"/>
              <a:t>chế</a:t>
            </a:r>
            <a:r>
              <a:rPr lang="en-GB" altLang="en-US" baseline="0"/>
              <a:t> alpha Glucagon). </a:t>
            </a:r>
            <a:r>
              <a:rPr lang="en-GB" altLang="en-US" baseline="0" err="1"/>
              <a:t>Tuy</a:t>
            </a:r>
            <a:r>
              <a:rPr lang="en-GB" altLang="en-US" baseline="0"/>
              <a:t> </a:t>
            </a:r>
            <a:r>
              <a:rPr lang="en-GB" altLang="en-US" baseline="0" err="1"/>
              <a:t>nhiên</a:t>
            </a:r>
            <a:r>
              <a:rPr lang="en-GB" altLang="en-US" baseline="0"/>
              <a:t> </a:t>
            </a:r>
            <a:r>
              <a:rPr lang="en-GB" altLang="en-US" baseline="0" err="1"/>
              <a:t>khi</a:t>
            </a:r>
            <a:r>
              <a:rPr lang="en-GB" altLang="en-US" baseline="0"/>
              <a:t> </a:t>
            </a:r>
            <a:r>
              <a:rPr lang="en-GB" altLang="en-US" baseline="0" err="1"/>
              <a:t>bệnh</a:t>
            </a:r>
            <a:r>
              <a:rPr lang="en-GB" altLang="en-US" baseline="0"/>
              <a:t> </a:t>
            </a:r>
            <a:r>
              <a:rPr lang="en-GB" altLang="en-US" baseline="0" err="1"/>
              <a:t>nhân</a:t>
            </a:r>
            <a:r>
              <a:rPr lang="en-GB" altLang="en-US" baseline="0"/>
              <a:t> </a:t>
            </a:r>
            <a:r>
              <a:rPr lang="en-GB" altLang="en-US" baseline="0" err="1"/>
              <a:t>hạ</a:t>
            </a:r>
            <a:r>
              <a:rPr lang="en-GB" altLang="en-US" baseline="0"/>
              <a:t> </a:t>
            </a:r>
            <a:r>
              <a:rPr lang="en-GB" altLang="en-US" baseline="0" err="1"/>
              <a:t>đường</a:t>
            </a:r>
            <a:r>
              <a:rPr lang="en-GB" altLang="en-US" baseline="0"/>
              <a:t> </a:t>
            </a:r>
            <a:r>
              <a:rPr lang="en-GB" altLang="en-US" baseline="0" err="1"/>
              <a:t>huyết</a:t>
            </a:r>
            <a:r>
              <a:rPr lang="en-GB" altLang="en-US" baseline="0"/>
              <a:t> , </a:t>
            </a:r>
            <a:r>
              <a:rPr lang="en-GB" altLang="en-US" baseline="0" err="1"/>
              <a:t>nhóm</a:t>
            </a:r>
            <a:r>
              <a:rPr lang="en-GB" altLang="en-US" baseline="0"/>
              <a:t> </a:t>
            </a:r>
            <a:r>
              <a:rPr lang="en-GB" altLang="en-US" baseline="0" err="1"/>
              <a:t>ức</a:t>
            </a:r>
            <a:r>
              <a:rPr lang="en-GB" altLang="en-US" baseline="0"/>
              <a:t> </a:t>
            </a:r>
            <a:r>
              <a:rPr lang="en-GB" altLang="en-US" baseline="0" err="1"/>
              <a:t>chế</a:t>
            </a:r>
            <a:r>
              <a:rPr lang="en-GB" altLang="en-US" baseline="0"/>
              <a:t> DPP-4 </a:t>
            </a:r>
            <a:r>
              <a:rPr lang="en-GB" altLang="en-US" baseline="0" err="1"/>
              <a:t>lại</a:t>
            </a:r>
            <a:r>
              <a:rPr lang="en-GB" altLang="en-US" baseline="0"/>
              <a:t> </a:t>
            </a:r>
            <a:r>
              <a:rPr lang="en-GB" altLang="en-US" baseline="0" err="1"/>
              <a:t>đối</a:t>
            </a:r>
            <a:r>
              <a:rPr lang="en-GB" altLang="en-US" baseline="0"/>
              <a:t> </a:t>
            </a:r>
            <a:r>
              <a:rPr lang="en-GB" altLang="en-US" baseline="0" err="1"/>
              <a:t>kháng</a:t>
            </a:r>
            <a:r>
              <a:rPr lang="en-GB" altLang="en-US" baseline="0"/>
              <a:t> </a:t>
            </a:r>
            <a:r>
              <a:rPr lang="en-GB" altLang="en-US" baseline="0" err="1"/>
              <a:t>điều</a:t>
            </a:r>
            <a:r>
              <a:rPr lang="en-GB" altLang="en-US" baseline="0"/>
              <a:t> </a:t>
            </a:r>
            <a:r>
              <a:rPr lang="en-GB" altLang="en-US" baseline="0" err="1"/>
              <a:t>hòa</a:t>
            </a:r>
            <a:r>
              <a:rPr lang="en-GB" altLang="en-US" baseline="0"/>
              <a:t> </a:t>
            </a:r>
            <a:r>
              <a:rPr lang="en-GB" altLang="en-US" baseline="0" err="1"/>
              <a:t>ngược</a:t>
            </a:r>
            <a:r>
              <a:rPr lang="en-GB" altLang="en-US" baseline="0"/>
              <a:t> </a:t>
            </a:r>
            <a:r>
              <a:rPr lang="en-GB" altLang="en-US" baseline="0" err="1"/>
              <a:t>và</a:t>
            </a:r>
            <a:r>
              <a:rPr lang="en-GB" altLang="en-US" baseline="0"/>
              <a:t> </a:t>
            </a:r>
            <a:r>
              <a:rPr lang="en-GB" altLang="en-US" baseline="0" err="1"/>
              <a:t>kích</a:t>
            </a:r>
            <a:r>
              <a:rPr lang="en-GB" altLang="en-US" baseline="0"/>
              <a:t> </a:t>
            </a:r>
            <a:r>
              <a:rPr lang="en-GB" altLang="en-US" baseline="0" err="1"/>
              <a:t>thích</a:t>
            </a:r>
            <a:r>
              <a:rPr lang="en-GB" altLang="en-US" baseline="0"/>
              <a:t> alpha </a:t>
            </a:r>
            <a:r>
              <a:rPr lang="en-GB" altLang="en-US" baseline="0" err="1"/>
              <a:t>để</a:t>
            </a:r>
            <a:r>
              <a:rPr lang="en-GB" altLang="en-US" baseline="0"/>
              <a:t> </a:t>
            </a:r>
            <a:r>
              <a:rPr lang="en-GB" altLang="en-US" baseline="0" err="1"/>
              <a:t>tăng</a:t>
            </a:r>
            <a:r>
              <a:rPr lang="en-GB" altLang="en-US" baseline="0"/>
              <a:t> </a:t>
            </a:r>
            <a:r>
              <a:rPr lang="en-GB" altLang="en-US" baseline="0" err="1"/>
              <a:t>nồng</a:t>
            </a:r>
            <a:r>
              <a:rPr lang="en-GB" altLang="en-US" baseline="0"/>
              <a:t> </a:t>
            </a:r>
            <a:r>
              <a:rPr lang="en-GB" altLang="en-US" baseline="0" err="1"/>
              <a:t>độ</a:t>
            </a:r>
            <a:r>
              <a:rPr lang="en-GB" altLang="en-US" baseline="0"/>
              <a:t> Glucagon </a:t>
            </a:r>
            <a:r>
              <a:rPr lang="en-GB" altLang="en-US" baseline="0" err="1"/>
              <a:t>giúp</a:t>
            </a:r>
            <a:r>
              <a:rPr lang="en-GB" altLang="en-US" baseline="0"/>
              <a:t> </a:t>
            </a:r>
            <a:r>
              <a:rPr lang="en-GB" altLang="en-US" baseline="0" err="1"/>
              <a:t>bệnh</a:t>
            </a:r>
            <a:r>
              <a:rPr lang="en-GB" altLang="en-US" baseline="0"/>
              <a:t> </a:t>
            </a:r>
            <a:r>
              <a:rPr lang="en-GB" altLang="en-US" baseline="0" err="1"/>
              <a:t>nhân</a:t>
            </a:r>
            <a:r>
              <a:rPr lang="en-GB" altLang="en-US" baseline="0"/>
              <a:t> </a:t>
            </a:r>
            <a:r>
              <a:rPr lang="en-GB" altLang="en-US" baseline="0" err="1"/>
              <a:t>vượt</a:t>
            </a:r>
            <a:r>
              <a:rPr lang="en-GB" altLang="en-US" baseline="0"/>
              <a:t> qua </a:t>
            </a:r>
            <a:r>
              <a:rPr lang="en-GB" altLang="en-US" baseline="0" err="1"/>
              <a:t>kênh</a:t>
            </a:r>
            <a:r>
              <a:rPr lang="en-GB" altLang="en-US" baseline="0"/>
              <a:t> </a:t>
            </a:r>
            <a:r>
              <a:rPr lang="en-GB" altLang="en-US" baseline="0" err="1"/>
              <a:t>hạ</a:t>
            </a:r>
            <a:r>
              <a:rPr lang="en-GB" altLang="en-US" baseline="0"/>
              <a:t> </a:t>
            </a:r>
            <a:r>
              <a:rPr lang="en-GB" altLang="en-US" baseline="0" err="1"/>
              <a:t>đường</a:t>
            </a:r>
            <a:r>
              <a:rPr lang="en-GB" altLang="en-US" baseline="0"/>
              <a:t> </a:t>
            </a:r>
            <a:r>
              <a:rPr lang="en-GB" altLang="en-US" baseline="0" err="1"/>
              <a:t>huyết</a:t>
            </a:r>
            <a:r>
              <a:rPr lang="en-GB" altLang="en-US" baseline="0"/>
              <a:t>.</a:t>
            </a:r>
            <a:endParaRPr lang="en-GB" altLang="en-US"/>
          </a:p>
        </p:txBody>
      </p:sp>
      <p:sp>
        <p:nvSpPr>
          <p:cNvPr id="166916" name="Rectangle 7"/>
          <p:cNvSpPr txBox="1">
            <a:spLocks noGrp="1" noChangeArrowheads="1"/>
          </p:cNvSpPr>
          <p:nvPr/>
        </p:nvSpPr>
        <p:spPr bwMode="auto">
          <a:xfrm>
            <a:off x="4109949" y="9904740"/>
            <a:ext cx="3139214" cy="51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903" tIns="49453" rIns="98903" bIns="49453" anchor="b"/>
          <a:lstStyle>
            <a:lvl1pPr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1pPr>
            <a:lvl2pPr marL="742950" indent="-28575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2pPr>
            <a:lvl3pPr marL="1143000" indent="-22860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3pPr>
            <a:lvl4pPr marL="1600200" indent="-22860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4pPr>
            <a:lvl5pPr marL="2057400" indent="-22860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40000"/>
              </a:spcAft>
              <a:buFont typeface="Symbol" panose="05050102010706020507" pitchFamily="18" charset="2"/>
              <a:buNone/>
            </a:pPr>
            <a:fld id="{DB5A410E-4B24-4C72-9947-C6D9D1017389}" type="slidenum">
              <a:rPr lang="de-DE" altLang="en-US" sz="1300" b="0">
                <a:solidFill>
                  <a:srgbClr val="000000"/>
                </a:solidFill>
                <a:ea typeface="Arial Unicode MS" pitchFamily="34" charset="-128"/>
              </a:rPr>
              <a:t>30</a:t>
            </a:fld>
            <a:endParaRPr lang="de-DE" altLang="en-US" sz="1300" b="0">
              <a:solidFill>
                <a:srgbClr val="000000"/>
              </a:solidFill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r>
              <a:rPr lang="en-US" b="1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 Add-on to Insulin: Study Design and Objective</a:t>
            </a: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This was a 24-week, double-blind, randomized, multicenter, placebo-controlled study comparing the effects of treatment with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50 mg twice daily (n=144) or placebo (n=152) in patients with type 2 diabetes mellitus treated with insulin (for at least 3 months, at a dose of &gt;30 U/day for a minimum of 4 weeks) but achieving inadequate glycemic control (HbA1c 7.5–11%).</a:t>
            </a:r>
            <a:r>
              <a:rPr lang="en-US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The primary end point of this study was to determine whether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as add-on to insulin treatment was more effective in reducing HbA1c levels than insulin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monotherapy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. This was evaluated using the change from baseline in HbA1c at study end point. </a:t>
            </a: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  <a:buFontTx/>
              <a:buAutoNum type="arabicPeriod"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Fonseca V, 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et al. Addition of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to insulin improves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glycaemic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control in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type 2 diabetes. </a:t>
            </a:r>
            <a:r>
              <a:rPr lang="en-US" sz="1100" i="1" err="1">
                <a:latin typeface="Arial" panose="020B0604020202020204" pitchFamily="34" charset="0"/>
                <a:cs typeface="Arial" panose="020B0604020202020204" pitchFamily="34" charset="0"/>
              </a:rPr>
              <a:t>Diabetologia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2007; 50: 1148–1155.</a:t>
            </a: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indent="-215900">
              <a:spcBef>
                <a:spcPct val="30000"/>
              </a:spcBef>
              <a:spcAft>
                <a:spcPct val="30000"/>
              </a:spcAft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9620" name="Rectangle 7"/>
          <p:cNvSpPr txBox="1">
            <a:spLocks noGrp="1" noChangeArrowheads="1"/>
          </p:cNvSpPr>
          <p:nvPr/>
        </p:nvSpPr>
        <p:spPr bwMode="auto">
          <a:xfrm>
            <a:off x="4147931" y="9133930"/>
            <a:ext cx="3149049" cy="44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73" tIns="47637" rIns="95273" bIns="47637" anchor="b"/>
          <a:lstStyle>
            <a:lvl1pPr defTabSz="9175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175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75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75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175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607AE0DC-5B0B-4FED-B5BB-8953CCF66504}" type="slidenum">
              <a:rPr lang="de-DE" sz="1300">
                <a:solidFill>
                  <a:srgbClr val="000000"/>
                </a:solidFill>
                <a:latin typeface="News Gothic MT" pitchFamily="34" charset="0"/>
              </a:rPr>
              <a:t>33</a:t>
            </a:fld>
            <a:endParaRPr lang="de-DE" sz="1300">
              <a:solidFill>
                <a:srgbClr val="000000"/>
              </a:solidFill>
              <a:latin typeface="News Gothic MT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7109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54025" y="714375"/>
            <a:ext cx="6411913" cy="36068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9827" y="4587240"/>
            <a:ext cx="5924973" cy="3982165"/>
          </a:xfrm>
        </p:spPr>
        <p:txBody>
          <a:bodyPr>
            <a:normAutofit fontScale="92500" lnSpcReduction="20000"/>
          </a:bodyPr>
          <a:lstStyle/>
          <a:p>
            <a:pPr marL="220980" indent="-220980">
              <a:spcAft>
                <a:spcPct val="30000"/>
              </a:spcAft>
              <a:defRPr/>
            </a:pPr>
            <a:r>
              <a:rPr lang="en-US" sz="1100" b="1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 Add-on to Insulin: Significant Reduction in HbA1c and Fewer Hypoglycemic Events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This 24-week, double-blind, randomized, multicenter, placebo-controlled study compared the effects of treatment with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(n=144) or placebo (n=152) in patients with type 2 diabetes mellitus (T2DM) treated with insulin (&gt;30 U/day) but achieving inadequate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glycemic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control (HbA1c 7.5–11%).</a:t>
            </a:r>
            <a:r>
              <a:rPr lang="en-US" sz="1100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Mean daily insulin dose was similar in both the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twice-daily (81 U) and placebo (82 U) treatment groups.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Overall,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as add-on to insulin significantly reduced HbA1c levels compared with both baseline and placebo at 24 weeks. The placebo-adjusted mean change in HbA1c from baseline to end point was −0.3% (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=0.01).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In patients aged ≥65 years, there was a significant decrease of −0.7% in mean HbA1c levels compared with baseline 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(P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&lt;0.001)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The placebo-adjusted mean change in HbA1c from baseline to end point was −0.6% (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=0.001).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Significantly fewer patients who received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as add-on to insulin treatment experienced hypoglycemic events (22.9% of patients reported 113 events; 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&lt;0.01) compared with placebo (29.6% of patients reported 185 events). There were no severe hypoglycemic events in the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group compared with six events in the placebo group. 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One hypothesis for these favorable effects is that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dipeptidyl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peptidase-4 (DPP-4) inhibitors can restore pancreatic </a:t>
            </a:r>
            <a:r>
              <a:rPr lang="el-GR" sz="110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-cell function, improving glucose sensing and response to changes in plasma glucose levels. Additionally, through DPP-4 inhibition,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extends glucagon-like peptide-1 activity to increase glucagon levels and enhance the stimulatory effect of low glucose levels on the α-cell.</a:t>
            </a:r>
            <a:r>
              <a:rPr lang="en-US" sz="1100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These results demonstrate that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as add-on to insulin produces significant decreases in HbA1c levels in the general population of patients with T2DM and in elderly patients with T2DM. Furthermore, despite lowering HbA1c levels,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as add-on to insulin treatment reduces the incidence of hypoglycemic events and may protect patients from severe hypoglycemia.</a:t>
            </a:r>
          </a:p>
          <a:p>
            <a:pPr marL="220980" indent="-220980">
              <a:spcAft>
                <a:spcPct val="30000"/>
              </a:spcAft>
              <a:defRPr/>
            </a:pPr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0980" indent="-220980">
              <a:spcAft>
                <a:spcPct val="30000"/>
              </a:spcAft>
              <a:defRPr/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</a:p>
          <a:p>
            <a:pPr marL="220980" indent="-220980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1.	Fonseca V, 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et al. Addition of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to insulin improves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glycaemic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control in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type 2 diabetes. </a:t>
            </a:r>
            <a:r>
              <a:rPr lang="en-US" sz="1100" i="1" err="1">
                <a:latin typeface="Arial" panose="020B0604020202020204" pitchFamily="34" charset="0"/>
                <a:cs typeface="Arial" panose="020B0604020202020204" pitchFamily="34" charset="0"/>
              </a:rPr>
              <a:t>Diabetologia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2007; 50: 1148–1155.</a:t>
            </a:r>
          </a:p>
          <a:p>
            <a:pPr marL="220980" indent="-220980">
              <a:spcAft>
                <a:spcPct val="30000"/>
              </a:spcAft>
              <a:defRPr/>
            </a:pP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307" name="Rectangle 7"/>
          <p:cNvSpPr txBox="1">
            <a:spLocks noGrp="1" noChangeArrowheads="1"/>
          </p:cNvSpPr>
          <p:nvPr/>
        </p:nvSpPr>
        <p:spPr bwMode="auto">
          <a:xfrm>
            <a:off x="4148667" y="9132808"/>
            <a:ext cx="3147907" cy="44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088" tIns="48545" rIns="97088" bIns="48545" anchor="b"/>
          <a:lstStyle>
            <a:lvl1pPr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algn="r" eaLnBrk="0" hangingPunct="0"/>
            <a:fld id="{0A869D03-6744-45A5-B5AD-103E7AEBFF7C}" type="slidenum">
              <a:rPr lang="de-DE" sz="1300">
                <a:solidFill>
                  <a:srgbClr val="000000"/>
                </a:solidFill>
                <a:latin typeface="News Gothic MT"/>
              </a:rPr>
              <a:t>34</a:t>
            </a:fld>
            <a:endParaRPr lang="de-DE" sz="1300">
              <a:solidFill>
                <a:srgbClr val="000000"/>
              </a:solidFill>
              <a:latin typeface="News Gothic MT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54025" y="714375"/>
            <a:ext cx="6411913" cy="36068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9827" y="4587240"/>
            <a:ext cx="5924973" cy="3982165"/>
          </a:xfrm>
        </p:spPr>
        <p:txBody>
          <a:bodyPr>
            <a:normAutofit fontScale="92500" lnSpcReduction="20000"/>
          </a:bodyPr>
          <a:lstStyle/>
          <a:p>
            <a:pPr marL="220980" indent="-220980">
              <a:spcAft>
                <a:spcPct val="30000"/>
              </a:spcAft>
              <a:defRPr/>
            </a:pPr>
            <a:r>
              <a:rPr lang="en-US" sz="1100" b="1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 Add-on to Insulin: Significant Reduction in HbA1c and Fewer Hypoglycemic Events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This 24-week, double-blind, randomized, multicenter, placebo-controlled study compared the effects of treatment with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(n=144) or placebo (n=152) in patients with type 2 diabetes mellitus (T2DM) treated with insulin (&gt;30 U/day) but achieving inadequate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glycemic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control (HbA1c 7.5–11%).</a:t>
            </a:r>
            <a:r>
              <a:rPr lang="en-US" sz="1100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Mean daily insulin dose was similar in both the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twice-daily (81 U) and placebo (82 U) treatment groups.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Overall,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as add-on to insulin significantly reduced HbA1c levels compared with both baseline and placebo at 24 weeks. The placebo-adjusted mean change in HbA1c from baseline to end point was −0.3% (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=0.01).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In patients aged ≥65 years, there was a significant decrease of −0.7% in mean HbA1c levels compared with baseline 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(P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&lt;0.001)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The placebo-adjusted mean change in HbA1c from baseline to end point was −0.6% (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=0.001).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Significantly fewer patients who received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as add-on to insulin treatment experienced hypoglycemic events (22.9% of patients reported 113 events; 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&lt;0.01) compared with placebo (29.6% of patients reported 185 events). There were no severe hypoglycemic events in the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group compared with six events in the placebo group. 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One hypothesis for these favorable effects is that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dipeptidyl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peptidase-4 (DPP-4) inhibitors can restore pancreatic </a:t>
            </a:r>
            <a:r>
              <a:rPr lang="el-GR" sz="110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-cell function, improving glucose sensing and response to changes in plasma glucose levels. Additionally, through DPP-4 inhibition,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extends glucagon-like peptide-1 activity to increase glucagon levels and enhance the stimulatory effect of low glucose levels on the α-cell.</a:t>
            </a:r>
            <a:r>
              <a:rPr lang="en-US" sz="1100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These results demonstrate that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as add-on to insulin produces significant decreases in HbA1c levels in the general population of patients with T2DM and in elderly patients with T2DM. Furthermore, despite lowering HbA1c levels,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as add-on to insulin treatment reduces the incidence of hypoglycemic events and may protect patients from severe hypoglycemia.</a:t>
            </a:r>
          </a:p>
          <a:p>
            <a:pPr marL="220980" indent="-220980">
              <a:spcAft>
                <a:spcPct val="30000"/>
              </a:spcAft>
              <a:defRPr/>
            </a:pPr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0980" indent="-220980">
              <a:spcAft>
                <a:spcPct val="30000"/>
              </a:spcAft>
              <a:defRPr/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</a:p>
          <a:p>
            <a:pPr marL="220980" indent="-220980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1.	Fonseca V, 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et al. Addition of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to insulin improves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glycaemic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control in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type 2 diabetes. </a:t>
            </a:r>
            <a:r>
              <a:rPr lang="en-US" sz="1100" i="1" err="1">
                <a:latin typeface="Arial" panose="020B0604020202020204" pitchFamily="34" charset="0"/>
                <a:cs typeface="Arial" panose="020B0604020202020204" pitchFamily="34" charset="0"/>
              </a:rPr>
              <a:t>Diabetologia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2007; 50: 1148–1155.</a:t>
            </a:r>
          </a:p>
          <a:p>
            <a:pPr marL="220980" indent="-220980">
              <a:spcAft>
                <a:spcPct val="30000"/>
              </a:spcAft>
              <a:defRPr/>
            </a:pP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307" name="Rectangle 7"/>
          <p:cNvSpPr txBox="1">
            <a:spLocks noGrp="1" noChangeArrowheads="1"/>
          </p:cNvSpPr>
          <p:nvPr/>
        </p:nvSpPr>
        <p:spPr bwMode="auto">
          <a:xfrm>
            <a:off x="4148667" y="9132808"/>
            <a:ext cx="3147907" cy="44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088" tIns="48545" rIns="97088" bIns="48545" anchor="b"/>
          <a:lstStyle>
            <a:lvl1pPr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algn="r" eaLnBrk="0" hangingPunct="0"/>
            <a:fld id="{0A869D03-6744-45A5-B5AD-103E7AEBFF7C}" type="slidenum">
              <a:rPr lang="de-DE" sz="1300">
                <a:solidFill>
                  <a:srgbClr val="000000"/>
                </a:solidFill>
                <a:latin typeface="News Gothic MT"/>
              </a:rPr>
              <a:t>35</a:t>
            </a:fld>
            <a:endParaRPr lang="de-DE" sz="1300">
              <a:solidFill>
                <a:srgbClr val="000000"/>
              </a:solidFill>
              <a:latin typeface="News Gothic MT"/>
            </a:endParaRPr>
          </a:p>
        </p:txBody>
      </p:sp>
    </p:spTree>
    <p:extLst>
      <p:ext uri="{BB962C8B-B14F-4D97-AF65-F5344CB8AC3E}">
        <p14:creationId xmlns:p14="http://schemas.microsoft.com/office/powerpoint/2010/main" val="2556395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54025" y="714375"/>
            <a:ext cx="6411913" cy="36068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9827" y="4587240"/>
            <a:ext cx="5924973" cy="3982165"/>
          </a:xfrm>
        </p:spPr>
        <p:txBody>
          <a:bodyPr>
            <a:normAutofit fontScale="92500" lnSpcReduction="20000"/>
          </a:bodyPr>
          <a:lstStyle/>
          <a:p>
            <a:pPr marL="220980" indent="-220980">
              <a:spcAft>
                <a:spcPct val="30000"/>
              </a:spcAft>
              <a:defRPr/>
            </a:pPr>
            <a:r>
              <a:rPr lang="en-US" sz="1100" b="1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 Add-on to Insulin: Significant Reduction in HbA1c and Fewer Hypoglycemic Events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This 24-week, double-blind, randomized, multicenter, placebo-controlled study compared the effects of treatment with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(n=144) or placebo (n=152) in patients with type 2 diabetes mellitus (T2DM) treated with insulin (&gt;30 U/day) but achieving inadequate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glycemic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control (HbA1c 7.5–11%).</a:t>
            </a:r>
            <a:r>
              <a:rPr lang="en-US" sz="1100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Mean daily insulin dose was similar in both the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twice-daily (81 U) and placebo (82 U) treatment groups.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Overall,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as add-on to insulin significantly reduced HbA1c levels compared with both baseline and placebo at 24 weeks. The placebo-adjusted mean change in HbA1c from baseline to end point was −0.3% (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=0.01).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In patients aged ≥65 years, there was a significant decrease of −0.7% in mean HbA1c levels compared with baseline 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(P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&lt;0.001)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The placebo-adjusted mean change in HbA1c from baseline to end point was −0.6% (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=0.001).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Significantly fewer patients who received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50 mg twice daily as add-on to insulin treatment experienced hypoglycemic events (22.9% of patients reported 113 events; 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&lt;0.01) compared with placebo (29.6% of patients reported 185 events). There were no severe hypoglycemic events in the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group compared with six events in the placebo group. 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One hypothesis for these favorable effects is that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dipeptidyl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peptidase-4 (DPP-4) inhibitors can restore pancreatic </a:t>
            </a:r>
            <a:r>
              <a:rPr lang="el-GR" sz="110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-cell function, improving glucose sensing and response to changes in plasma glucose levels. Additionally, through DPP-4 inhibition,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extends glucagon-like peptide-1 activity to increase glucagon levels and enhance the stimulatory effect of low glucose levels on the α-cell.</a:t>
            </a:r>
            <a:r>
              <a:rPr lang="en-US" sz="1100" baseline="3000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191135" indent="-191135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These results demonstrate that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as add-on to insulin produces significant decreases in HbA1c levels in the general population of patients with T2DM and in elderly patients with T2DM. Furthermore, despite lowering HbA1c levels, </a:t>
            </a:r>
            <a:r>
              <a:rPr 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 as add-on to insulin treatment reduces the incidence of hypoglycemic events and may protect patients from severe hypoglycemia.</a:t>
            </a:r>
          </a:p>
          <a:p>
            <a:pPr marL="220980" indent="-220980">
              <a:spcAft>
                <a:spcPct val="30000"/>
              </a:spcAft>
              <a:defRPr/>
            </a:pPr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0980" indent="-220980">
              <a:spcAft>
                <a:spcPct val="30000"/>
              </a:spcAft>
              <a:defRPr/>
            </a:pPr>
            <a:r>
              <a:rPr lang="en-US" sz="1100" b="1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</a:p>
          <a:p>
            <a:pPr marL="220980" indent="-220980">
              <a:spcAft>
                <a:spcPct val="30000"/>
              </a:spcAft>
              <a:defRPr/>
            </a:pP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1.	Fonseca V, 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et al. Addition of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to insulin improves </a:t>
            </a:r>
            <a:r>
              <a:rPr lang="en-US" altLang="en-US" sz="1100" err="1">
                <a:latin typeface="Arial" panose="020B0604020202020204" pitchFamily="34" charset="0"/>
                <a:cs typeface="Arial" panose="020B0604020202020204" pitchFamily="34" charset="0"/>
              </a:rPr>
              <a:t>glycaemic</a:t>
            </a:r>
            <a:r>
              <a:rPr lang="en-US" altLang="en-US" sz="1100">
                <a:latin typeface="Arial" panose="020B0604020202020204" pitchFamily="34" charset="0"/>
                <a:cs typeface="Arial" panose="020B0604020202020204" pitchFamily="34" charset="0"/>
              </a:rPr>
              <a:t> control in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type 2 diabetes. </a:t>
            </a:r>
            <a:r>
              <a:rPr lang="en-US" sz="1100" i="1" err="1">
                <a:latin typeface="Arial" panose="020B0604020202020204" pitchFamily="34" charset="0"/>
                <a:cs typeface="Arial" panose="020B0604020202020204" pitchFamily="34" charset="0"/>
              </a:rPr>
              <a:t>Diabetologia</a:t>
            </a:r>
            <a:r>
              <a:rPr lang="en-US" sz="1100" i="1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2007; 50: 1148–1155.</a:t>
            </a:r>
          </a:p>
          <a:p>
            <a:pPr marL="220980" indent="-220980">
              <a:spcAft>
                <a:spcPct val="30000"/>
              </a:spcAft>
              <a:defRPr/>
            </a:pPr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307" name="Rectangle 7"/>
          <p:cNvSpPr txBox="1">
            <a:spLocks noGrp="1" noChangeArrowheads="1"/>
          </p:cNvSpPr>
          <p:nvPr/>
        </p:nvSpPr>
        <p:spPr bwMode="auto">
          <a:xfrm>
            <a:off x="4148667" y="9132808"/>
            <a:ext cx="3147907" cy="44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088" tIns="48545" rIns="97088" bIns="48545" anchor="b"/>
          <a:lstStyle>
            <a:lvl1pPr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 defTabSz="917575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defTabSz="917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algn="r" eaLnBrk="0" hangingPunct="0"/>
            <a:fld id="{0A869D03-6744-45A5-B5AD-103E7AEBFF7C}" type="slidenum">
              <a:rPr lang="de-DE" sz="1300">
                <a:solidFill>
                  <a:srgbClr val="000000"/>
                </a:solidFill>
                <a:latin typeface="News Gothic MT"/>
              </a:rPr>
              <a:t>36</a:t>
            </a:fld>
            <a:endParaRPr lang="de-DE" sz="1300">
              <a:solidFill>
                <a:srgbClr val="000000"/>
              </a:solidFill>
              <a:latin typeface="News Gothic MT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Một</a:t>
            </a:r>
            <a:r>
              <a:rPr lang="en-US" baseline="0" dirty="0"/>
              <a:t> </a:t>
            </a:r>
            <a:r>
              <a:rPr lang="en-US" baseline="0" dirty="0" err="1"/>
              <a:t>nghiên</a:t>
            </a:r>
            <a:r>
              <a:rPr lang="en-US" baseline="0" dirty="0"/>
              <a:t> </a:t>
            </a:r>
            <a:r>
              <a:rPr lang="en-US" baseline="0" dirty="0" err="1"/>
              <a:t>cứu</a:t>
            </a:r>
            <a:r>
              <a:rPr lang="en-US" baseline="0" dirty="0"/>
              <a:t> </a:t>
            </a:r>
            <a:r>
              <a:rPr lang="en-US" baseline="0" dirty="0" err="1"/>
              <a:t>khác</a:t>
            </a:r>
            <a:r>
              <a:rPr lang="en-US" baseline="0" dirty="0"/>
              <a:t> </a:t>
            </a:r>
            <a:r>
              <a:rPr lang="en-US" baseline="0" dirty="0" err="1"/>
              <a:t>trên</a:t>
            </a:r>
            <a:r>
              <a:rPr lang="en-US" baseline="0" dirty="0"/>
              <a:t> </a:t>
            </a:r>
            <a:r>
              <a:rPr lang="en-US" baseline="0" dirty="0" err="1"/>
              <a:t>bệnh</a:t>
            </a:r>
            <a:r>
              <a:rPr lang="en-US" baseline="0" dirty="0"/>
              <a:t> </a:t>
            </a:r>
            <a:r>
              <a:rPr lang="en-US" baseline="0" dirty="0" err="1"/>
              <a:t>nhân</a:t>
            </a:r>
            <a:r>
              <a:rPr lang="en-US" baseline="0" dirty="0"/>
              <a:t> ĐTĐ </a:t>
            </a:r>
            <a:r>
              <a:rPr lang="en-US" baseline="0" dirty="0" err="1"/>
              <a:t>ti</a:t>
            </a:r>
            <a:r>
              <a:rPr lang="en-US" baseline="0" dirty="0"/>
              <a:t>[s 2 </a:t>
            </a:r>
            <a:r>
              <a:rPr lang="en-US" baseline="0" dirty="0" err="1"/>
              <a:t>châu</a:t>
            </a:r>
            <a:r>
              <a:rPr lang="en-US" baseline="0" dirty="0"/>
              <a:t> Á </a:t>
            </a:r>
            <a:r>
              <a:rPr lang="en-US" baseline="0" dirty="0" err="1"/>
              <a:t>cho</a:t>
            </a:r>
            <a:r>
              <a:rPr lang="en-US" baseline="0" dirty="0"/>
              <a:t> </a:t>
            </a:r>
            <a:r>
              <a:rPr lang="en-US" baseline="0" dirty="0" err="1"/>
              <a:t>thấy</a:t>
            </a:r>
            <a:r>
              <a:rPr lang="en-US" baseline="0" dirty="0"/>
              <a:t> </a:t>
            </a:r>
            <a:r>
              <a:rPr lang="vi-VN" baseline="0" dirty="0"/>
              <a:t>Vildagliptin phối hợp Insulin có hiệu quả vượt trội trên dân số ĐTĐ 2 Châu 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002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A86259-BC32-4615-98AE-B1FB38BCFD6B}" type="slidenum">
              <a:rPr lang="en-US"/>
              <a:pPr/>
              <a:t>40</a:t>
            </a:fld>
            <a:endParaRPr lang="en-US"/>
          </a:p>
        </p:txBody>
      </p:sp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6" tIns="46584" rIns="93166" bIns="46584" anchor="b"/>
          <a:lstStyle/>
          <a:p>
            <a:pPr algn="r" defTabSz="931863"/>
            <a:fld id="{3CFAA2E3-ADCC-4EB0-838C-DDA87C64638D}" type="slidenum">
              <a:rPr lang="en-US" sz="12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pPr algn="r" defTabSz="931863"/>
              <a:t>40</a:t>
            </a:fld>
            <a:endParaRPr lang="en-US" sz="12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886200" y="8688388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728" tIns="46363" rIns="92728" bIns="46363" anchor="b"/>
          <a:lstStyle/>
          <a:p>
            <a:pPr algn="r" defTabSz="927100"/>
            <a:fld id="{65EAAA72-C6C0-4DD6-92D2-CD80AA671A10}" type="slidenum">
              <a:rPr lang="en-US" sz="12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pPr algn="r" defTabSz="927100"/>
              <a:t>40</a:t>
            </a:fld>
            <a:endParaRPr lang="en-US" sz="120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2850" y="501650"/>
            <a:ext cx="4121150" cy="2319338"/>
          </a:xfrm>
          <a:ln/>
        </p:spPr>
      </p:sp>
      <p:sp>
        <p:nvSpPr>
          <p:cNvPr id="2970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36563" y="2895600"/>
            <a:ext cx="5945187" cy="5946775"/>
          </a:xfrm>
          <a:ln/>
        </p:spPr>
        <p:txBody>
          <a:bodyPr lIns="92728" tIns="46363" rIns="92728" bIns="46363"/>
          <a:lstStyle/>
          <a:p>
            <a:pPr marL="179388" indent="-179388"/>
            <a:r>
              <a:rPr lang="en-US" dirty="0"/>
              <a:t>The UKPDS has proven that intensive glycemic control is strongly associated with significant clinical benefits for patients with T2DM. In an epidemiological analysis of the UKPDS cohort (n=3,642) every 1% decrease in HbA</a:t>
            </a:r>
            <a:r>
              <a:rPr lang="en-US" baseline="-25000" dirty="0"/>
              <a:t>1C</a:t>
            </a:r>
            <a:r>
              <a:rPr lang="en-US" dirty="0"/>
              <a:t> was associated with clinically important reductions in the incidence of:</a:t>
            </a:r>
            <a:r>
              <a:rPr lang="en-US" baseline="30000" dirty="0"/>
              <a:t>1</a:t>
            </a:r>
          </a:p>
          <a:p>
            <a:pPr marL="534988" lvl="1" indent="-174625"/>
            <a:r>
              <a:rPr lang="en-US" dirty="0"/>
              <a:t>Diabetes-related death (-21%)</a:t>
            </a:r>
          </a:p>
          <a:p>
            <a:pPr marL="534988" lvl="1" indent="-174625"/>
            <a:r>
              <a:rPr lang="en-US" dirty="0"/>
              <a:t>Myocardial infarction (-14%)</a:t>
            </a:r>
          </a:p>
          <a:p>
            <a:pPr marL="534988" lvl="1" indent="-174625"/>
            <a:r>
              <a:rPr lang="en-US" dirty="0"/>
              <a:t>Microvascular complications (-37%)</a:t>
            </a:r>
          </a:p>
          <a:p>
            <a:pPr marL="534988" lvl="1" indent="-174625"/>
            <a:r>
              <a:rPr lang="en-US" dirty="0"/>
              <a:t>Peripheral vascular disease (-43%).</a:t>
            </a:r>
          </a:p>
          <a:p>
            <a:pPr marL="179388" indent="-179388"/>
            <a:endParaRPr lang="en-US" dirty="0"/>
          </a:p>
          <a:p>
            <a:pPr marL="179388" indent="-179388"/>
            <a:r>
              <a:rPr lang="en-US" sz="1000" b="1" dirty="0"/>
              <a:t>Reference</a:t>
            </a:r>
          </a:p>
          <a:p>
            <a:pPr marL="179388" indent="-179388"/>
            <a:r>
              <a:rPr lang="en-US" sz="1000" dirty="0"/>
              <a:t>Stratton IM, Adler AI, Neil AW </a:t>
            </a:r>
            <a:r>
              <a:rPr lang="en-US" sz="1000" i="1" dirty="0"/>
              <a:t>et al</a:t>
            </a:r>
            <a:r>
              <a:rPr lang="en-US" sz="1000" dirty="0"/>
              <a:t>. Association of glycemia with macrovascular and microvascular complications of type 2 diabetes (UKPDS 35): prospective observational study. </a:t>
            </a:r>
            <a:r>
              <a:rPr lang="en-US" sz="1000" i="1" dirty="0"/>
              <a:t>BMJ</a:t>
            </a:r>
            <a:r>
              <a:rPr lang="en-US" sz="1000" dirty="0"/>
              <a:t> 2000;321:405–412.</a:t>
            </a:r>
          </a:p>
          <a:p>
            <a:pPr marL="179388" indent="-179388"/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470">
              <a:defRPr/>
            </a:pPr>
            <a:r>
              <a:rPr lang="en-US" sz="1300" b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ĐTĐ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kèm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13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b="0" baseline="0" err="1"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an toan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1200" b="0" baseline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0" baseline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endParaRPr lang="en-US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sớm insulin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nhắc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nếu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có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bằng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chứng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dị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hóa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giảm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),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triệu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chứng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tăng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đường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huyết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hoặc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nếu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mức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A1C ≥9%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hoặc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mức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glucose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huyết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rất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cao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≥300 mg/dL (16.7 mmol/L).</a:t>
            </a:r>
            <a:endParaRPr lang="en-US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4E0BB-FC8C-3F4B-B233-7763A34A78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524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>
            <a:extLst>
              <a:ext uri="{FF2B5EF4-FFF2-40B4-BE49-F238E27FC236}">
                <a16:creationId xmlns:a16="http://schemas.microsoft.com/office/drawing/2014/main" id="{BF19B9F2-26F0-4409-2361-32049DB833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472FA70-F25C-4A9B-A9DA-8751928160B1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199683" name="Rectangle 2">
            <a:extLst>
              <a:ext uri="{FF2B5EF4-FFF2-40B4-BE49-F238E27FC236}">
                <a16:creationId xmlns:a16="http://schemas.microsoft.com/office/drawing/2014/main" id="{F3B847DF-6B5C-6EA2-FD5F-26DA6877DB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11D24778-3713-B072-01F0-10253D6C6B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Arial"/>
              </a:rPr>
              <a:t>Qua </a:t>
            </a:r>
            <a:r>
              <a:rPr lang="en-US" sz="1200" kern="0" dirty="0" err="1">
                <a:latin typeface="Arial"/>
              </a:rPr>
              <a:t>sơ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đồ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dưới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đây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quý</a:t>
            </a:r>
            <a:r>
              <a:rPr lang="en-US" sz="1200" kern="0" dirty="0">
                <a:latin typeface="Arial"/>
              </a:rPr>
              <a:t> BS/ DS </a:t>
            </a:r>
            <a:r>
              <a:rPr lang="en-US" sz="1200" kern="0" dirty="0" err="1">
                <a:latin typeface="Arial"/>
              </a:rPr>
              <a:t>sẽ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thấy</a:t>
            </a:r>
            <a:r>
              <a:rPr lang="en-US" sz="1200" kern="0" dirty="0">
                <a:latin typeface="Arial"/>
              </a:rPr>
              <a:t>  ứ</a:t>
            </a:r>
            <a:r>
              <a:rPr lang="vi-VN" sz="1200" kern="0" dirty="0">
                <a:latin typeface="Arial"/>
              </a:rPr>
              <a:t>c chế men DPP-4 sẽ làm kéo dài tác dụng của incretin và điều chỉnh tỷ số insulin:glucagon ở bệnh nhân ĐTĐ týp 2</a:t>
            </a:r>
            <a:r>
              <a:rPr lang="en-US" sz="1200" kern="0" dirty="0">
                <a:latin typeface="Arial"/>
              </a:rPr>
              <a:t>.</a:t>
            </a:r>
          </a:p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200" kern="0" dirty="0" err="1">
                <a:latin typeface="Arial"/>
              </a:rPr>
              <a:t>Trên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bệnh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nhân</a:t>
            </a:r>
            <a:r>
              <a:rPr lang="en-US" sz="1200" kern="0" dirty="0">
                <a:latin typeface="Arial"/>
              </a:rPr>
              <a:t> ĐTĐ </a:t>
            </a:r>
            <a:r>
              <a:rPr lang="en-US" sz="1200" kern="0" dirty="0" err="1">
                <a:latin typeface="Arial"/>
              </a:rPr>
              <a:t>týp</a:t>
            </a:r>
            <a:r>
              <a:rPr lang="en-US" sz="1200" kern="0" dirty="0">
                <a:latin typeface="Arial"/>
              </a:rPr>
              <a:t> 2, </a:t>
            </a:r>
            <a:r>
              <a:rPr lang="en-US" sz="1200" kern="0" dirty="0" err="1">
                <a:latin typeface="Arial"/>
              </a:rPr>
              <a:t>nồng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độ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incretin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họat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tính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giảm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kéo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theo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việc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suy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giảm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chức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năng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điều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hòa</a:t>
            </a:r>
            <a:r>
              <a:rPr lang="en-US" sz="1200" kern="0" dirty="0">
                <a:latin typeface="Arial"/>
              </a:rPr>
              <a:t> glucose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tế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bào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anpha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beta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tiểu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đảo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tụy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làm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tăng</a:t>
            </a:r>
            <a:r>
              <a:rPr lang="en-US" sz="1200" kern="0" dirty="0">
                <a:latin typeface="Arial"/>
              </a:rPr>
              <a:t> glucagon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giảm</a:t>
            </a:r>
            <a:r>
              <a:rPr lang="en-US" sz="1200" kern="0" dirty="0">
                <a:latin typeface="Arial"/>
              </a:rPr>
              <a:t> insulin, </a:t>
            </a:r>
            <a:r>
              <a:rPr lang="en-US" sz="1200" kern="0" dirty="0" err="1">
                <a:latin typeface="Arial"/>
              </a:rPr>
              <a:t>kết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cục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sẽ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gây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tăng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đường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huyết</a:t>
            </a:r>
            <a:r>
              <a:rPr lang="en-US" sz="1200" kern="0" dirty="0">
                <a:latin typeface="Arial"/>
              </a:rPr>
              <a:t>.</a:t>
            </a:r>
          </a:p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r>
              <a:rPr lang="en-US" sz="1200" kern="0" dirty="0" err="1">
                <a:latin typeface="Arial"/>
              </a:rPr>
              <a:t>Thuốc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ức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chế</a:t>
            </a:r>
            <a:r>
              <a:rPr lang="en-US" sz="1200" kern="0" dirty="0">
                <a:latin typeface="Arial"/>
              </a:rPr>
              <a:t> men DPP4 </a:t>
            </a:r>
            <a:r>
              <a:rPr lang="en-US" sz="1200" kern="0" dirty="0" err="1">
                <a:latin typeface="Arial"/>
              </a:rPr>
              <a:t>Galvus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sẽ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kéo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dài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tác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dụng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incretin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cải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thiện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chức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năng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tế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bào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anpha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beta </a:t>
            </a:r>
            <a:r>
              <a:rPr lang="en-US" sz="1200" kern="0" dirty="0" err="1">
                <a:latin typeface="Arial"/>
              </a:rPr>
              <a:t>của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tiểu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đảo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tụy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nhờ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đó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làm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giàm</a:t>
            </a:r>
            <a:r>
              <a:rPr lang="en-US" sz="1200" kern="0" dirty="0">
                <a:latin typeface="Arial"/>
              </a:rPr>
              <a:t> glucagon </a:t>
            </a:r>
            <a:r>
              <a:rPr lang="en-US" sz="1200" kern="0" dirty="0" err="1">
                <a:latin typeface="Arial"/>
              </a:rPr>
              <a:t>và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tăng</a:t>
            </a:r>
            <a:r>
              <a:rPr lang="en-US" sz="1200" kern="0" dirty="0">
                <a:latin typeface="Arial"/>
              </a:rPr>
              <a:t> insulin </a:t>
            </a:r>
            <a:r>
              <a:rPr lang="en-US" sz="1200" kern="0" dirty="0" err="1">
                <a:latin typeface="Arial"/>
              </a:rPr>
              <a:t>sinh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lý</a:t>
            </a:r>
            <a:r>
              <a:rPr lang="en-US" sz="1200" kern="0" dirty="0">
                <a:latin typeface="Arial"/>
              </a:rPr>
              <a:t>, </a:t>
            </a:r>
            <a:r>
              <a:rPr lang="en-US" sz="1200" kern="0" dirty="0" err="1">
                <a:latin typeface="Arial"/>
              </a:rPr>
              <a:t>cải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thiện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kiểm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soát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đường</a:t>
            </a:r>
            <a:r>
              <a:rPr lang="en-US" sz="1200" kern="0" dirty="0">
                <a:latin typeface="Arial"/>
              </a:rPr>
              <a:t> </a:t>
            </a:r>
            <a:r>
              <a:rPr lang="en-US" sz="1200" kern="0" dirty="0" err="1">
                <a:latin typeface="Arial"/>
              </a:rPr>
              <a:t>huyết</a:t>
            </a:r>
            <a:r>
              <a:rPr lang="en-US" sz="1200" kern="0" dirty="0">
                <a:latin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4238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Diabetes and global ageing among 65–99-year-oldadults: Findings from the International </a:t>
            </a:r>
            <a:r>
              <a:rPr lang="en-US" err="1"/>
              <a:t>DiabetesFederation</a:t>
            </a:r>
            <a:r>
              <a:rPr lang="en-US"/>
              <a:t> Diabetes Atlas, 9thedition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B7CE3-4231-491A-A521-631C7DB3EEC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587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BEB53-6CBD-4742-A1A1-BCFE7010577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5712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fld id="{F8E19764-F48C-4247-B554-7D3B91C1817B}" type="slidenum">
              <a:rPr lang="en-US" altLang="en-US" sz="1200">
                <a:solidFill>
                  <a:srgbClr val="000000"/>
                </a:solidFill>
              </a:rPr>
              <a:pPr/>
              <a:t>54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343400"/>
            <a:ext cx="5026025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/>
          <a:p>
            <a:pPr eaLnBrk="1" hangingPunct="1">
              <a:spcBef>
                <a:spcPct val="0"/>
              </a:spcBef>
              <a:tabLst>
                <a:tab pos="225425" algn="l"/>
              </a:tabLst>
            </a:pPr>
            <a:r>
              <a:rPr lang="en-CA" altLang="en-US" b="1"/>
              <a:t>Physiological Actions of GLP-1 and GIP</a:t>
            </a:r>
            <a:endParaRPr lang="en-CA" altLang="en-US"/>
          </a:p>
          <a:p>
            <a:pPr eaLnBrk="1" hangingPunct="1">
              <a:spcBef>
                <a:spcPct val="0"/>
              </a:spcBef>
              <a:tabLst>
                <a:tab pos="225425" algn="l"/>
              </a:tabLst>
            </a:pPr>
            <a:r>
              <a:rPr lang="en-US" altLang="en-US"/>
              <a:t>GLP-1 and GIP exert a number of physiological actions that may benefit patients with diabetes.</a:t>
            </a:r>
          </a:p>
        </p:txBody>
      </p:sp>
    </p:spTree>
    <p:extLst>
      <p:ext uri="{BB962C8B-B14F-4D97-AF65-F5344CB8AC3E}">
        <p14:creationId xmlns:p14="http://schemas.microsoft.com/office/powerpoint/2010/main" val="20342799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fld id="{54AE1A9B-C65C-49AA-889A-AC7DAECC61AD}" type="slidenum">
              <a:rPr lang="en-US" altLang="en-US" sz="1200">
                <a:solidFill>
                  <a:srgbClr val="000000"/>
                </a:solidFill>
              </a:rPr>
              <a:pPr/>
              <a:t>55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20070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60AE6DD4-F273-47A8-B46C-75B963A03270}" type="slidenum">
              <a:rPr lang="en-US" altLang="en-US" sz="1200">
                <a:solidFill>
                  <a:srgbClr val="000000"/>
                </a:solidFill>
                <a:ea typeface="MS PGothic" pitchFamily="34" charset="-128"/>
                <a:cs typeface="Arial" pitchFamily="34" charset="0"/>
              </a:rPr>
              <a:pPr algn="r" eaLnBrk="1" hangingPunct="1"/>
              <a:t>55</a:t>
            </a:fld>
            <a:endParaRPr lang="en-US" altLang="en-US" sz="1200">
              <a:solidFill>
                <a:srgbClr val="000000"/>
              </a:solidFill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007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/>
          <a:lstStyle/>
          <a:p>
            <a:pPr marL="228600" indent="-228600" eaLnBrk="1" hangingPunct="1">
              <a:lnSpc>
                <a:spcPct val="90000"/>
              </a:lnSpc>
            </a:pPr>
            <a:r>
              <a:rPr lang="en-US" altLang="en-US" sz="1000" b="1"/>
              <a:t>How Incretins Work</a:t>
            </a:r>
          </a:p>
          <a:p>
            <a:pPr marL="228600" indent="-228600" eaLnBrk="1" hangingPunct="1">
              <a:lnSpc>
                <a:spcPct val="90000"/>
              </a:lnSpc>
              <a:buFontTx/>
              <a:buChar char="•"/>
            </a:pPr>
            <a:r>
              <a:rPr lang="en-US" altLang="en-US" sz="1000"/>
              <a:t>Eating a meal causes the intestines to release incretin hormones, GLP-1 and GIP, into the blood. These incretins stimulate insulin release from the pancreas, resulting in lowered blood sugar. GLP-1 also decreases blood glucose by reducing the secretion by the pancreas of the hormone glucagon, </a:t>
            </a:r>
            <a:br>
              <a:rPr lang="en-US" altLang="en-US" sz="1000"/>
            </a:br>
            <a:r>
              <a:rPr lang="en-US" altLang="en-US" sz="1000"/>
              <a:t>a hormone that increases the production of glucose by the liver and raises </a:t>
            </a:r>
            <a:br>
              <a:rPr lang="en-US" altLang="en-US" sz="1000"/>
            </a:br>
            <a:r>
              <a:rPr lang="en-US" altLang="en-US" sz="1000"/>
              <a:t>the blood level of glucose. Thus, GLP-1 and GIP lower blood glucose </a:t>
            </a:r>
          </a:p>
          <a:p>
            <a:pPr marL="228600" indent="-228600" eaLnBrk="1" hangingPunct="1">
              <a:lnSpc>
                <a:spcPct val="90000"/>
              </a:lnSpc>
              <a:buFontTx/>
              <a:buChar char="•"/>
            </a:pPr>
            <a:r>
              <a:rPr lang="en-US" altLang="en-US" sz="1000"/>
              <a:t>The body also produces an enzyme called DPP-4 that breaks down </a:t>
            </a:r>
            <a:br>
              <a:rPr lang="en-US" altLang="en-US" sz="1000"/>
            </a:br>
            <a:r>
              <a:rPr lang="en-US" altLang="en-US" sz="1000"/>
              <a:t>incretin hormones 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altLang="en-US" sz="1000" b="1"/>
              <a:t>      </a:t>
            </a:r>
          </a:p>
          <a:p>
            <a:pPr marL="228600" indent="-228600" eaLnBrk="1" hangingPunct="1">
              <a:lnSpc>
                <a:spcPct val="90000"/>
              </a:lnSpc>
            </a:pPr>
            <a:endParaRPr lang="en-US" altLang="en-US" sz="1000" b="1"/>
          </a:p>
          <a:p>
            <a:pPr marL="228600" indent="-228600" eaLnBrk="1" hangingPunct="1">
              <a:lnSpc>
                <a:spcPct val="90000"/>
              </a:lnSpc>
            </a:pPr>
            <a:endParaRPr lang="en-US" altLang="en-US" sz="1000"/>
          </a:p>
          <a:p>
            <a:pPr marL="228600" indent="-228600" eaLnBrk="1" hangingPunct="1">
              <a:lnSpc>
                <a:spcPct val="90000"/>
              </a:lnSpc>
            </a:pPr>
            <a:r>
              <a:rPr lang="en-US" altLang="en-US" sz="1000"/>
              <a:t>1.  Drucker DJ. The biology of incretin hormones.</a:t>
            </a:r>
            <a:r>
              <a:rPr lang="en-US" altLang="en-US" sz="1000" i="1"/>
              <a:t> Cell Metab.</a:t>
            </a:r>
            <a:r>
              <a:rPr lang="en-US" altLang="en-US" sz="1000"/>
              <a:t> 2006</a:t>
            </a:r>
            <a:r>
              <a:rPr lang="en-US" altLang="en-US" sz="1000" i="1"/>
              <a:t>;</a:t>
            </a:r>
            <a:r>
              <a:rPr lang="en-US" altLang="en-US" sz="1000"/>
              <a:t>3:153-165.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altLang="en-US" sz="1000"/>
              <a:t>2.  Aroda VR, Henry RR. Incretin hormones in diabetes and metabolism. cme.medscape.com/viewarticle/474380_3. Accessed 24 June 2010. </a:t>
            </a:r>
          </a:p>
          <a:p>
            <a:pPr marL="228600" indent="-228600" eaLnBrk="1" hangingPunct="1">
              <a:lnSpc>
                <a:spcPct val="90000"/>
              </a:lnSpc>
            </a:pPr>
            <a:r>
              <a:rPr lang="en-US" altLang="en-US" sz="1000"/>
              <a:t>3.  Hinnen D, Nielsen LL, Waninger  A, Kushner P.  Incretin mimetics and DPP-IV inhibitors: new paradigms for the treatment of type 2 diabetes. </a:t>
            </a:r>
            <a:r>
              <a:rPr lang="en-US" altLang="en-US" sz="1000" i="1"/>
              <a:t>J Am Board Fam Med</a:t>
            </a:r>
            <a:r>
              <a:rPr lang="en-US" altLang="en-US" sz="1000"/>
              <a:t>. 2006;19:612-620.</a:t>
            </a:r>
          </a:p>
          <a:p>
            <a:pPr marL="228600" indent="-228600" eaLnBrk="1" hangingPunct="1">
              <a:lnSpc>
                <a:spcPct val="90000"/>
              </a:lnSpc>
            </a:pPr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842488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FAA589-21AE-4A97-9E2E-126565CA772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28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B7CE3-4231-491A-A521-631C7DB3EEC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65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Diabetes and global ageing among 65–99-year-oldadults: Findings from the International </a:t>
            </a:r>
            <a:r>
              <a:rPr lang="en-US" err="1"/>
              <a:t>DiabetesFederation</a:t>
            </a:r>
            <a:r>
              <a:rPr lang="en-US"/>
              <a:t> Diabetes Atlas, 9thedition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B7CE3-4231-491A-A521-631C7DB3EEC6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Diabetes and global ageing among 65–99-year-oldadults: Findings from the International </a:t>
            </a:r>
            <a:r>
              <a:rPr lang="en-US" err="1"/>
              <a:t>DiabetesFederation</a:t>
            </a:r>
            <a:r>
              <a:rPr lang="en-US"/>
              <a:t> Diabetes Atlas, 9thedition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B7CE3-4231-491A-A521-631C7DB3EEC6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0C4B3-0884-4154-B4A9-FEC602449E9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887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03678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377" fontAlgn="base">
              <a:spcBef>
                <a:spcPct val="0"/>
              </a:spcBef>
              <a:spcAft>
                <a:spcPct val="0"/>
              </a:spcAft>
              <a:defRPr/>
            </a:pPr>
            <a:fld id="{9C4527FD-C22F-4528-B2BB-24ACAEFD76BE}" type="slidenum">
              <a:rPr lang="en-US" altLang="zh-CN" smtClean="0">
                <a:ea typeface="SimSun" panose="02010600030101010101" pitchFamily="2" charset="-122"/>
              </a:rPr>
              <a:pPr algn="r"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27828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377" fontAlgn="base">
              <a:spcBef>
                <a:spcPct val="0"/>
              </a:spcBef>
              <a:spcAft>
                <a:spcPct val="0"/>
              </a:spcAft>
              <a:defRPr/>
            </a:pPr>
            <a:fld id="{9C4527FD-C22F-4528-B2BB-24ACAEFD76BE}" type="slidenum">
              <a:rPr lang="en-US" altLang="zh-CN" smtClean="0">
                <a:ea typeface="SimSun" panose="02010600030101010101" pitchFamily="2" charset="-122"/>
              </a:rPr>
              <a:pPr algn="r"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304695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5472" y="1368001"/>
            <a:ext cx="11136000" cy="1667123"/>
          </a:xfrm>
        </p:spPr>
        <p:txBody>
          <a:bodyPr/>
          <a:lstStyle>
            <a:lvl1pPr marL="271773" indent="-271773">
              <a:spcBef>
                <a:spcPts val="451"/>
              </a:spcBef>
              <a:spcAft>
                <a:spcPts val="451"/>
              </a:spcAft>
              <a:defRPr/>
            </a:lvl1pPr>
            <a:lvl2pPr marL="534657" indent="-210815">
              <a:spcBef>
                <a:spcPts val="451"/>
              </a:spcBef>
              <a:spcAft>
                <a:spcPts val="451"/>
              </a:spcAft>
              <a:defRPr/>
            </a:lvl2pPr>
            <a:lvl3pPr marL="805160" indent="-184781">
              <a:spcBef>
                <a:spcPts val="451"/>
              </a:spcBef>
              <a:spcAft>
                <a:spcPts val="451"/>
              </a:spcAft>
              <a:defRPr/>
            </a:lvl3pPr>
            <a:lvl4pPr marL="1140431" indent="-168906">
              <a:spcBef>
                <a:spcPts val="451"/>
              </a:spcBef>
              <a:spcAft>
                <a:spcPts val="451"/>
              </a:spcAft>
              <a:defRPr/>
            </a:lvl4pPr>
            <a:lvl5pPr marL="1410935" indent="-168906">
              <a:spcBef>
                <a:spcPts val="451"/>
              </a:spcBef>
              <a:spcAft>
                <a:spcPts val="451"/>
              </a:spcAft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C4EF0E-246F-4140-862C-D670971C4B03}" type="slidenum">
              <a:rPr lang="fr-FR" smtClean="0">
                <a:solidFill>
                  <a:srgbClr val="332A86"/>
                </a:solidFill>
              </a:rPr>
              <a:t>‹#›</a:t>
            </a:fld>
            <a:endParaRPr lang="fr-FR">
              <a:solidFill>
                <a:srgbClr val="332A86"/>
              </a:solidFill>
            </a:endParaRP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15472" y="209280"/>
            <a:ext cx="11136000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15474" y="6494401"/>
            <a:ext cx="8631047" cy="24469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>
            <a:lvl1pPr>
              <a:defRPr lang="en-GB" sz="751" smtClean="0">
                <a:solidFill>
                  <a:srgbClr val="332A86"/>
                </a:solidFill>
              </a:defRPr>
            </a:lvl1pPr>
          </a:lstStyle>
          <a:p>
            <a:pPr>
              <a:spcBef>
                <a:spcPts val="451"/>
              </a:spcBef>
              <a:spcAft>
                <a:spcPts val="451"/>
              </a:spcAft>
              <a:buClr>
                <a:srgbClr val="FAA634"/>
              </a:buClr>
            </a:pP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8158736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 marL="1341721" indent="-297173">
              <a:buFont typeface="Arial" panose="020B0604020202020204" pitchFamily="34" charset="0"/>
              <a:buChar char="•"/>
              <a:defRPr sz="20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066757"/>
      </p:ext>
    </p:extLst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19667" y="305999"/>
            <a:ext cx="11091373" cy="802800"/>
          </a:xfrm>
          <a:prstGeom prst="rect">
            <a:avLst/>
          </a:prstGeom>
        </p:spPr>
        <p:txBody>
          <a:bodyPr tIns="126000" anchor="t" anchorCtr="0"/>
          <a:lstStyle>
            <a:lvl1pPr>
              <a:lnSpc>
                <a:spcPct val="75000"/>
              </a:lnSpc>
              <a:defRPr>
                <a:solidFill>
                  <a:schemeClr val="accent4"/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6331" y="6403152"/>
            <a:ext cx="8636000" cy="250825"/>
          </a:xfrm>
          <a:prstGeom prst="rect">
            <a:avLst/>
          </a:prstGeom>
        </p:spPr>
        <p:txBody>
          <a:bodyPr/>
          <a:lstStyle>
            <a:lvl1pPr>
              <a:defRPr sz="900" baseline="0">
                <a:solidFill>
                  <a:srgbClr val="7F7F7F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90" y="6403151"/>
            <a:ext cx="533380" cy="247031"/>
          </a:xfrm>
          <a:prstGeom prst="rect">
            <a:avLst/>
          </a:prstGeom>
        </p:spPr>
        <p:txBody>
          <a:bodyPr/>
          <a:lstStyle>
            <a:lvl1pPr>
              <a:defRPr sz="900" baseline="0">
                <a:solidFill>
                  <a:srgbClr val="7F7F7F"/>
                </a:solidFill>
              </a:defRPr>
            </a:lvl1pPr>
          </a:lstStyle>
          <a:p>
            <a:fld id="{E66AA3EA-0569-43EF-BBA3-83FDB109D582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extplatzhalter 9" descr="Subtitle" title="Subtitle"/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738555"/>
            <a:ext cx="11081856" cy="367571"/>
          </a:xfrm>
        </p:spPr>
        <p:txBody>
          <a:bodyPr anchor="b" anchorCtr="0">
            <a:noAutofit/>
          </a:bodyPr>
          <a:lstStyle>
            <a:lvl1pPr marL="0" indent="0">
              <a:lnSpc>
                <a:spcPct val="95000"/>
              </a:lnSpc>
              <a:buNone/>
              <a:defRPr sz="20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98502" y="1346200"/>
            <a:ext cx="11112540" cy="4940320"/>
          </a:xfrm>
        </p:spPr>
        <p:txBody>
          <a:bodyPr>
            <a:noAutofit/>
          </a:bodyPr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Click to insert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776067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60" imgH="360" progId="TCLayout.ActiveDocument.1">
                  <p:embed/>
                </p:oleObj>
              </mc:Choice>
              <mc:Fallback>
                <p:oleObj name="think-cell Slide" r:id="rId3" imgW="360" imgH="360" progId="TCLayout.ActiveDocument.1">
                  <p:embed/>
                  <p:pic>
                    <p:nvPicPr>
                      <p:cNvPr id="5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400" y="1749631"/>
            <a:ext cx="11347200" cy="3941052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2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accent2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accent2"/>
                </a:solidFill>
              </a:defRPr>
            </a:lvl4pPr>
            <a:lvl5pPr>
              <a:buClr>
                <a:srgbClr val="001423"/>
              </a:buCl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2400" y="687228"/>
            <a:ext cx="11347200" cy="521883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22400" y="6054058"/>
            <a:ext cx="11347200" cy="650679"/>
          </a:xfrm>
        </p:spPr>
        <p:txBody>
          <a:bodyPr rIns="95998" anchor="b">
            <a:noAutofit/>
          </a:bodyPr>
          <a:lstStyle>
            <a:lvl1pPr marL="0" indent="0" algn="l" defTabSz="914354" rtl="0" eaLnBrk="1" latinLnBrk="0" hangingPunct="1">
              <a:spcBef>
                <a:spcPts val="0"/>
              </a:spcBef>
              <a:buNone/>
              <a:defRPr lang="en-GB" sz="1100" kern="1200" dirty="0">
                <a:solidFill>
                  <a:srgbClr val="82786F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83936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6266330"/>
            <a:ext cx="12192000" cy="591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26549"/>
            <a:ext cx="10981856" cy="861775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4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9600" y="1309143"/>
            <a:ext cx="10981856" cy="5010224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6536400"/>
            <a:ext cx="10972800" cy="16927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287993" bIns="0" numCol="1" anchor="b" anchorCtr="0" compatLnSpc="1">
            <a:prstTxWarp prst="textNoShape">
              <a:avLst/>
            </a:prstTxWarp>
            <a:spAutoFit/>
          </a:bodyPr>
          <a:lstStyle>
            <a:lvl1pPr>
              <a:defRPr lang="en-GB" sz="1100" dirty="0">
                <a:solidFill>
                  <a:srgbClr val="82786F"/>
                </a:solidFill>
              </a:defRPr>
            </a:lvl1pPr>
          </a:lstStyle>
          <a:p>
            <a:pPr marL="0" lvl="0" indent="0" fontAlgn="base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Verdana" pitchFamily="34" charset="0"/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28846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066057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767" y="766233"/>
            <a:ext cx="11078632" cy="1143000"/>
          </a:xfrm>
        </p:spPr>
        <p:txBody>
          <a:bodyPr anchor="t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9670" y="2024259"/>
            <a:ext cx="11072751" cy="3874168"/>
          </a:xfrm>
        </p:spPr>
        <p:txBody>
          <a:bodyPr>
            <a:normAutofit/>
          </a:bodyPr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09651" y="483231"/>
            <a:ext cx="11072749" cy="342900"/>
          </a:xfrm>
        </p:spPr>
        <p:txBody>
          <a:bodyPr>
            <a:noAutofit/>
          </a:bodyPr>
          <a:lstStyle>
            <a:lvl1pPr marL="0" indent="0">
              <a:buNone/>
              <a:defRPr sz="1867" b="1" spc="173" baseline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SECTION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345750882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400">
                <a:solidFill>
                  <a:schemeClr val="tx2">
                    <a:lumMod val="75000"/>
                  </a:schemeClr>
                </a:solidFill>
                <a:latin typeface="Calibri (Body)"/>
              </a:defRPr>
            </a:lvl1pPr>
          </a:lstStyle>
          <a:p>
            <a:r>
              <a:rPr lang="en-US"/>
              <a:t>Outline</a:t>
            </a:r>
          </a:p>
        </p:txBody>
      </p:sp>
      <p:pic>
        <p:nvPicPr>
          <p:cNvPr id="12" name="Picture 5" descr="case-studi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502" y="1"/>
            <a:ext cx="465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609600" y="1600206"/>
            <a:ext cx="10972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52924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10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10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10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10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2399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0213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2290" y="162863"/>
            <a:ext cx="1011410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err="1"/>
              <a:t>Cliquez</a:t>
            </a:r>
            <a:r>
              <a:rPr lang="en-US"/>
              <a:t> Pour Modifier Le Style Du </a:t>
            </a:r>
            <a:r>
              <a:rPr lang="en-US" err="1"/>
              <a:t>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2178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95000"/>
              </a:lnSpc>
              <a:spcAft>
                <a:spcPts val="600"/>
              </a:spcAft>
              <a:defRPr b="0" i="0">
                <a:latin typeface="Arial" charset="0"/>
              </a:defRPr>
            </a:lvl1pPr>
            <a:lvl2pPr>
              <a:lnSpc>
                <a:spcPct val="95000"/>
              </a:lnSpc>
              <a:spcAft>
                <a:spcPts val="600"/>
              </a:spcAft>
              <a:defRPr b="0" i="0">
                <a:latin typeface="Arial" charset="0"/>
              </a:defRPr>
            </a:lvl2pPr>
            <a:lvl3pPr>
              <a:lnSpc>
                <a:spcPct val="95000"/>
              </a:lnSpc>
              <a:spcAft>
                <a:spcPts val="600"/>
              </a:spcAft>
              <a:defRPr b="0" i="0">
                <a:latin typeface="Arial" charset="0"/>
              </a:defRPr>
            </a:lvl3pPr>
            <a:lvl4pPr>
              <a:lnSpc>
                <a:spcPct val="95000"/>
              </a:lnSpc>
              <a:spcAft>
                <a:spcPts val="600"/>
              </a:spcAft>
              <a:defRPr b="0" i="0">
                <a:latin typeface="Arial" charset="0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9454" y="0"/>
            <a:ext cx="108331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313304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400" y="1749631"/>
            <a:ext cx="11347200" cy="3941052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2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accent2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accent2"/>
                </a:solidFill>
              </a:defRPr>
            </a:lvl4pPr>
            <a:lvl5pPr>
              <a:buClr>
                <a:srgbClr val="001423"/>
              </a:buCl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2400" y="687229"/>
            <a:ext cx="11347200" cy="521883"/>
          </a:xfrm>
        </p:spPr>
        <p:txBody>
          <a:bodyPr anchor="ctr" anchorCtr="0"/>
          <a:lstStyle>
            <a:lvl1pPr>
              <a:defRPr sz="4500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8" name="Rectangle 8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582872" y="138545"/>
            <a:ext cx="1602317" cy="13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1171807" eaLnBrk="1" hangingPunct="1">
              <a:spcBef>
                <a:spcPct val="0"/>
              </a:spcBef>
              <a:defRPr sz="800" b="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82786F"/>
              </a:solidFill>
            </a:endParaRPr>
          </a:p>
        </p:txBody>
      </p:sp>
      <p:sp>
        <p:nvSpPr>
          <p:cNvPr id="9" name="Slide Number Placeholder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53096" y="140069"/>
            <a:ext cx="416504" cy="13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1170429" eaLnBrk="1" hangingPunct="1">
              <a:defRPr sz="800" b="0" smtClean="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4B01E8EF-57E8-4F85-90EB-163CEE512F88}" type="slidenum">
              <a:rPr lang="en-GB">
                <a:solidFill>
                  <a:srgbClr val="82786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82786F"/>
              </a:solidFill>
            </a:endParaRP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22401" y="5921641"/>
            <a:ext cx="8757459" cy="497417"/>
          </a:xfrm>
        </p:spPr>
        <p:txBody>
          <a:bodyPr anchor="b" anchorCtr="0">
            <a:noAutofit/>
          </a:bodyPr>
          <a:lstStyle>
            <a:lvl1pPr marL="0" indent="0">
              <a:buNone/>
              <a:defRPr sz="1100">
                <a:solidFill>
                  <a:srgbClr val="82786F"/>
                </a:solidFill>
              </a:defRPr>
            </a:lvl1pPr>
            <a:lvl2pPr marL="721731" indent="0">
              <a:buNone/>
              <a:defRPr/>
            </a:lvl2pPr>
            <a:lvl3pPr marL="1434992" indent="0">
              <a:buNone/>
              <a:defRPr/>
            </a:lvl3pPr>
            <a:lvl4pPr marL="2154605" indent="0">
              <a:buNone/>
              <a:defRPr/>
            </a:lvl4pPr>
            <a:lvl5pPr marL="287421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336818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400" y="1749631"/>
            <a:ext cx="11347200" cy="3941052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accent2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accent2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accent2"/>
                </a:solidFill>
              </a:defRPr>
            </a:lvl4pPr>
            <a:lvl5pPr>
              <a:buClr>
                <a:srgbClr val="001423"/>
              </a:buCl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2400" y="687230"/>
            <a:ext cx="11347200" cy="521883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6169899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08761"/>
            <a:ext cx="505968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508761"/>
            <a:ext cx="5059680" cy="45253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10363200" cy="9601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426391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15938" y="1338314"/>
            <a:ext cx="10801351" cy="580956"/>
          </a:xfrm>
        </p:spPr>
        <p:txBody>
          <a:bodyPr anchor="t">
            <a:noAutofit/>
          </a:bodyPr>
          <a:lstStyle>
            <a:lvl1pPr marL="0" indent="0">
              <a:buNone/>
              <a:defRPr sz="2200" b="0" baseline="0">
                <a:solidFill>
                  <a:schemeClr val="accent5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standard subtitles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938" y="1919270"/>
            <a:ext cx="10801351" cy="40306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59192B3-4A80-9E49-8579-7C682F041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3490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149200"/>
            <a:ext cx="5181600" cy="4351339"/>
          </a:xfrm>
          <a:prstGeom prst="rect">
            <a:avLst/>
          </a:prstGeom>
        </p:spPr>
        <p:txBody>
          <a:bodyPr>
            <a:noAutofit/>
          </a:bodyPr>
          <a:lstStyle>
            <a:lvl1pPr marL="187195" indent="-187195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defRPr sz="1800"/>
            </a:lvl1pPr>
            <a:lvl2pPr marL="543586" indent="-269993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‒"/>
              <a:defRPr sz="1600"/>
            </a:lvl2pPr>
            <a:lvl3pPr marL="712782" indent="-169196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defRPr sz="1400"/>
            </a:lvl3pPr>
            <a:lvl4pPr marL="892778" indent="-179996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‒"/>
              <a:defRPr sz="1200"/>
            </a:lvl4pPr>
            <a:lvl5pPr marL="1072773" indent="-179996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49200"/>
            <a:ext cx="5181600" cy="4351339"/>
          </a:xfrm>
          <a:prstGeom prst="rect">
            <a:avLst/>
          </a:prstGeom>
        </p:spPr>
        <p:txBody>
          <a:bodyPr>
            <a:noAutofit/>
          </a:bodyPr>
          <a:lstStyle>
            <a:lvl1pPr marL="187195" indent="-187195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defRPr sz="1800"/>
            </a:lvl1pPr>
            <a:lvl2pPr marL="543586" indent="-269993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‒"/>
              <a:defRPr sz="1600"/>
            </a:lvl2pPr>
            <a:lvl3pPr marL="712782" indent="-169196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defRPr sz="1400"/>
            </a:lvl3pPr>
            <a:lvl4pPr marL="892778" indent="-179996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‒"/>
              <a:defRPr sz="1200"/>
            </a:lvl4pPr>
            <a:lvl5pPr marL="1072773" indent="-179996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630137"/>
            <a:ext cx="9867600" cy="79554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5249" y="6558535"/>
            <a:ext cx="11988000" cy="2281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/>
            </a:lvl1pPr>
            <a:lvl2pPr marL="457189" indent="0">
              <a:buNone/>
              <a:defRPr sz="1000"/>
            </a:lvl2pPr>
            <a:lvl3pPr marL="914377" indent="0">
              <a:buNone/>
              <a:defRPr sz="10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838200" y="1459133"/>
            <a:ext cx="10515600" cy="64611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129074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-182880" y="-182880"/>
            <a:ext cx="12557760" cy="7229856"/>
            <a:chOff x="-137160" y="-137160"/>
            <a:chExt cx="9418320" cy="5422392"/>
          </a:xfrm>
        </p:grpSpPr>
        <p:cxnSp>
          <p:nvCxnSpPr>
            <p:cNvPr id="8" name="Straight Connector 7"/>
            <p:cNvCxnSpPr/>
            <p:nvPr userDrawn="1"/>
          </p:nvCxnSpPr>
          <p:spPr>
            <a:xfrm flipV="1">
              <a:off x="1050626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 userDrawn="1"/>
          </p:nvCxnSpPr>
          <p:spPr>
            <a:xfrm flipV="1">
              <a:off x="1050626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1600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1600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>
              <a:off x="9189720" y="118872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>
            <a:xfrm>
              <a:off x="-137160" y="118872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 userDrawn="1"/>
          </p:nvCxnSpPr>
          <p:spPr>
            <a:xfrm>
              <a:off x="9189720" y="64008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 userDrawn="1"/>
          </p:nvCxnSpPr>
          <p:spPr>
            <a:xfrm>
              <a:off x="-137160" y="64008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2133600" y="4145279"/>
            <a:ext cx="9448800" cy="1219200"/>
          </a:xfrm>
        </p:spPr>
        <p:txBody>
          <a:bodyPr anchor="b" anchorCtr="0">
            <a:noAutofit/>
          </a:bodyPr>
          <a:lstStyle>
            <a:lvl1pPr>
              <a:defRPr sz="4267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133600" y="5486400"/>
            <a:ext cx="6705600" cy="975360"/>
          </a:xfrm>
          <a:noFill/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="1" i="0" baseline="0">
                <a:solidFill>
                  <a:schemeClr val="tx1"/>
                </a:solidFill>
                <a:latin typeface="+mn-lt"/>
                <a:ea typeface="Arial Regular" charset="0"/>
                <a:cs typeface="Arial Regular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401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9668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 userDrawn="1"/>
        </p:nvGrpSpPr>
        <p:grpSpPr>
          <a:xfrm>
            <a:off x="-182880" y="-182880"/>
            <a:ext cx="12557760" cy="7229856"/>
            <a:chOff x="-137160" y="-137160"/>
            <a:chExt cx="9418320" cy="5422392"/>
          </a:xfrm>
        </p:grpSpPr>
        <p:cxnSp>
          <p:nvCxnSpPr>
            <p:cNvPr id="28" name="Straight Connector 27"/>
            <p:cNvCxnSpPr/>
            <p:nvPr userDrawn="1"/>
          </p:nvCxnSpPr>
          <p:spPr>
            <a:xfrm flipV="1">
              <a:off x="1050626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 flipV="1">
              <a:off x="1050626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V="1">
              <a:off x="1600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 userDrawn="1"/>
          </p:nvCxnSpPr>
          <p:spPr>
            <a:xfrm flipV="1">
              <a:off x="1600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>
              <a:off x="9189720" y="118872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>
            <a:xfrm>
              <a:off x="-137160" y="118872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 userDrawn="1"/>
          </p:nvCxnSpPr>
          <p:spPr>
            <a:xfrm>
              <a:off x="9189720" y="64008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>
              <a:off x="-137160" y="64008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2133600" y="1950721"/>
            <a:ext cx="9448800" cy="2802913"/>
          </a:xfrm>
        </p:spPr>
        <p:txBody>
          <a:bodyPr anchor="b" anchorCtr="0">
            <a:noAutofit/>
          </a:bodyPr>
          <a:lstStyle>
            <a:lvl1pPr>
              <a:defRPr sz="4267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133600" y="4876800"/>
            <a:ext cx="9448800" cy="109728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="1" i="0" baseline="0">
                <a:solidFill>
                  <a:srgbClr val="000000"/>
                </a:solidFill>
                <a:latin typeface="+mn-lt"/>
                <a:ea typeface="Arial Regular" charset="0"/>
                <a:cs typeface="Arial Regular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401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5995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5">
                    <a:lumMod val="10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377" fontAlgn="base">
              <a:spcBef>
                <a:spcPct val="0"/>
              </a:spcBef>
              <a:spcAft>
                <a:spcPct val="0"/>
              </a:spcAft>
              <a:defRPr/>
            </a:pPr>
            <a:fld id="{9C4527FD-C22F-4528-B2BB-24ACAEFD76BE}" type="slidenum">
              <a:rPr lang="en-US" altLang="zh-CN" smtClean="0">
                <a:ea typeface="SimSun" panose="02010600030101010101" pitchFamily="2" charset="-122"/>
              </a:rPr>
              <a:pPr algn="r"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46205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61517" cy="4145280"/>
          </a:xfrm>
        </p:spPr>
        <p:txBody>
          <a:bodyPr>
            <a:normAutofit/>
          </a:bodyPr>
          <a:lstStyle>
            <a:lvl1pPr marL="304792" indent="-304792">
              <a:buSzPct val="100000"/>
              <a:buFont typeface="Wingdings" charset="2"/>
              <a:buChar char="§"/>
              <a:defRPr sz="2400" baseline="0"/>
            </a:lvl1pPr>
            <a:lvl2pPr>
              <a:defRPr sz="2133" baseline="0"/>
            </a:lvl2pPr>
            <a:lvl3pPr>
              <a:defRPr sz="2133" baseline="0"/>
            </a:lvl3pPr>
            <a:lvl4pPr>
              <a:defRPr sz="2133" baseline="0"/>
            </a:lvl4pPr>
            <a:lvl5pPr>
              <a:defRPr sz="2133" baseline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28800"/>
            <a:ext cx="5364480" cy="4145280"/>
          </a:xfrm>
        </p:spPr>
        <p:txBody>
          <a:bodyPr>
            <a:normAutofit/>
          </a:bodyPr>
          <a:lstStyle>
            <a:lvl1pPr marL="304792" indent="-304792">
              <a:buSzPct val="100000"/>
              <a:buFont typeface="Wingdings" charset="2"/>
              <a:buChar char="§"/>
              <a:defRPr sz="2400" baseline="0"/>
            </a:lvl1pPr>
            <a:lvl2pPr>
              <a:defRPr sz="2133" baseline="0"/>
            </a:lvl2pPr>
            <a:lvl3pPr>
              <a:defRPr sz="2133" baseline="0"/>
            </a:lvl3pPr>
            <a:lvl4pPr>
              <a:defRPr sz="2133" baseline="0"/>
            </a:lvl4pPr>
            <a:lvl5pPr>
              <a:defRPr sz="2133" baseline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87699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3474720" cy="4145280"/>
          </a:xfrm>
        </p:spPr>
        <p:txBody>
          <a:bodyPr>
            <a:normAutofit/>
          </a:bodyPr>
          <a:lstStyle>
            <a:lvl1pPr marL="304792" indent="-304792">
              <a:buSzPct val="100000"/>
              <a:buFont typeface="Wingdings" charset="2"/>
              <a:buChar char="§"/>
              <a:defRPr sz="2400" baseline="0"/>
            </a:lvl1pPr>
            <a:lvl2pPr>
              <a:defRPr sz="2133" baseline="0"/>
            </a:lvl2pPr>
            <a:lvl3pPr>
              <a:defRPr sz="2133" baseline="0"/>
            </a:lvl3pPr>
            <a:lvl4pPr>
              <a:defRPr sz="2133" baseline="0"/>
            </a:lvl4pPr>
            <a:lvl5pPr>
              <a:defRPr sz="2133" baseline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640" y="1828800"/>
            <a:ext cx="3474720" cy="4145280"/>
          </a:xfrm>
        </p:spPr>
        <p:txBody>
          <a:bodyPr>
            <a:normAutofit/>
          </a:bodyPr>
          <a:lstStyle>
            <a:lvl1pPr marL="304792" indent="-304792">
              <a:buSzPct val="100000"/>
              <a:buFont typeface="Wingdings" charset="2"/>
              <a:buChar char="§"/>
              <a:defRPr sz="2400" baseline="0"/>
            </a:lvl1pPr>
            <a:lvl2pPr>
              <a:defRPr sz="2133" baseline="0"/>
            </a:lvl2pPr>
            <a:lvl3pPr>
              <a:defRPr sz="2133" baseline="0"/>
            </a:lvl3pPr>
            <a:lvl4pPr>
              <a:defRPr sz="2133" baseline="0"/>
            </a:lvl4pPr>
            <a:lvl5pPr>
              <a:defRPr sz="2133" baseline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25"/>
          </p:nvPr>
        </p:nvSpPr>
        <p:spPr>
          <a:xfrm>
            <a:off x="8107680" y="1828800"/>
            <a:ext cx="3474720" cy="4145280"/>
          </a:xfrm>
        </p:spPr>
        <p:txBody>
          <a:bodyPr>
            <a:normAutofit/>
          </a:bodyPr>
          <a:lstStyle>
            <a:lvl1pPr marL="304792" indent="-304792">
              <a:buSzPct val="100000"/>
              <a:buFont typeface="Wingdings" charset="2"/>
              <a:buChar char="§"/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703374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64480" cy="4145280"/>
          </a:xfrm>
        </p:spPr>
        <p:txBody>
          <a:bodyPr>
            <a:normAutofit/>
          </a:bodyPr>
          <a:lstStyle>
            <a:lvl1pPr marL="304792" indent="-304792">
              <a:buSzPct val="100000"/>
              <a:buFont typeface="Wingdings" charset="2"/>
              <a:buChar char="§"/>
              <a:defRPr sz="2400" baseline="0"/>
            </a:lvl1pPr>
            <a:lvl2pPr>
              <a:defRPr sz="2133" baseline="0"/>
            </a:lvl2pPr>
            <a:lvl3pPr>
              <a:defRPr sz="2133" baseline="0"/>
            </a:lvl3pPr>
            <a:lvl4pPr>
              <a:defRPr sz="2133" baseline="0"/>
            </a:lvl4pPr>
            <a:lvl5pPr>
              <a:defRPr sz="2133" baseline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Content Placeholder 2"/>
          <p:cNvSpPr>
            <a:spLocks noGrp="1"/>
          </p:cNvSpPr>
          <p:nvPr>
            <p:ph sz="half" idx="17"/>
          </p:nvPr>
        </p:nvSpPr>
        <p:spPr>
          <a:xfrm>
            <a:off x="6217920" y="1828800"/>
            <a:ext cx="5364480" cy="3596640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17920" y="5547360"/>
            <a:ext cx="536448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</p:spTree>
    <p:extLst>
      <p:ext uri="{BB962C8B-B14F-4D97-AF65-F5344CB8AC3E}">
        <p14:creationId xmlns:p14="http://schemas.microsoft.com/office/powerpoint/2010/main" val="320251337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828800"/>
            <a:ext cx="10972800" cy="48192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Optional picture title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09600" y="2381957"/>
            <a:ext cx="10972800" cy="3043484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5547360"/>
            <a:ext cx="1097280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</p:spTree>
    <p:extLst>
      <p:ext uri="{BB962C8B-B14F-4D97-AF65-F5344CB8AC3E}">
        <p14:creationId xmlns:p14="http://schemas.microsoft.com/office/powerpoint/2010/main" val="353345628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609600" y="2381957"/>
            <a:ext cx="5364480" cy="3043484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9"/>
          </p:nvPr>
        </p:nvSpPr>
        <p:spPr>
          <a:xfrm>
            <a:off x="6217920" y="2381957"/>
            <a:ext cx="5364480" cy="3043484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828800"/>
            <a:ext cx="10972800" cy="48192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Optional picture title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609600" y="5547360"/>
            <a:ext cx="536448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17920" y="5547360"/>
            <a:ext cx="536448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</p:spTree>
    <p:extLst>
      <p:ext uri="{BB962C8B-B14F-4D97-AF65-F5344CB8AC3E}">
        <p14:creationId xmlns:p14="http://schemas.microsoft.com/office/powerpoint/2010/main" val="183941480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9" name="Content Placeholder 2"/>
          <p:cNvSpPr>
            <a:spLocks noGrp="1"/>
          </p:cNvSpPr>
          <p:nvPr>
            <p:ph sz="half" idx="22"/>
          </p:nvPr>
        </p:nvSpPr>
        <p:spPr>
          <a:xfrm>
            <a:off x="609600" y="2381957"/>
            <a:ext cx="3474720" cy="3043484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23"/>
          </p:nvPr>
        </p:nvSpPr>
        <p:spPr>
          <a:xfrm>
            <a:off x="4358640" y="2381957"/>
            <a:ext cx="3474720" cy="3043484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24"/>
          </p:nvPr>
        </p:nvSpPr>
        <p:spPr>
          <a:xfrm>
            <a:off x="8107680" y="2381957"/>
            <a:ext cx="3474720" cy="3043484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828800"/>
            <a:ext cx="10972800" cy="48192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2400" b="0" baseline="0">
                <a:solidFill>
                  <a:srgbClr val="000000"/>
                </a:solidFill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2400" b="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Optional picture title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5547360"/>
            <a:ext cx="347472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4358640" y="5547360"/>
            <a:ext cx="347472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8107680" y="5547360"/>
            <a:ext cx="347472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</p:spTree>
    <p:extLst>
      <p:ext uri="{BB962C8B-B14F-4D97-AF65-F5344CB8AC3E}">
        <p14:creationId xmlns:p14="http://schemas.microsoft.com/office/powerpoint/2010/main" val="154659394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28800"/>
            <a:ext cx="5364480" cy="414528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800" b="0" i="0" spc="0" baseline="0">
                <a:solidFill>
                  <a:schemeClr val="accent2"/>
                </a:solidFill>
                <a:latin typeface="+mn-lt"/>
                <a:ea typeface="Arial" charset="0"/>
                <a:cs typeface="Arial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09600" y="1828800"/>
            <a:ext cx="5364480" cy="3596640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5547360"/>
            <a:ext cx="536448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556855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Big Statement -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328160" y="1828800"/>
            <a:ext cx="7254240" cy="414528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4800" b="0" i="0" spc="0" baseline="0">
                <a:solidFill>
                  <a:schemeClr val="accent2"/>
                </a:solidFill>
                <a:latin typeface="+mn-lt"/>
                <a:ea typeface="Arial" charset="0"/>
                <a:cs typeface="Arial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buFont typeface="Arial"/>
              <a:buNone/>
              <a:defRPr sz="5867">
                <a:solidFill>
                  <a:srgbClr val="0460A9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Content Placeholder 2"/>
          <p:cNvSpPr>
            <a:spLocks noGrp="1"/>
          </p:cNvSpPr>
          <p:nvPr>
            <p:ph sz="half" idx="17"/>
          </p:nvPr>
        </p:nvSpPr>
        <p:spPr>
          <a:xfrm>
            <a:off x="609600" y="1828800"/>
            <a:ext cx="3474720" cy="3596640"/>
          </a:xfrm>
          <a:solidFill>
            <a:srgbClr val="CCCCCC"/>
          </a:solidFill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333" b="0" i="0" spc="40" baseline="0">
                <a:noFill/>
                <a:latin typeface="Arial" charset="0"/>
                <a:ea typeface="Arial" charset="0"/>
                <a:cs typeface="Arial" charset="0"/>
              </a:defRPr>
            </a:lvl1pPr>
            <a:lvl2pPr marL="0" indent="0" algn="ctr">
              <a:spcBef>
                <a:spcPts val="0"/>
              </a:spcBef>
              <a:buNone/>
              <a:defRPr sz="1600"/>
            </a:lvl2pPr>
            <a:lvl3pPr marL="0" indent="0" algn="ctr">
              <a:spcBef>
                <a:spcPts val="0"/>
              </a:spcBef>
              <a:buNone/>
              <a:defRPr sz="1600"/>
            </a:lvl3pPr>
            <a:lvl4pPr marL="0" indent="0" algn="ctr">
              <a:spcBef>
                <a:spcPts val="0"/>
              </a:spcBef>
              <a:buNone/>
              <a:defRPr sz="1600"/>
            </a:lvl4pPr>
            <a:lvl5pPr marL="0" indent="0" algn="ctr">
              <a:spcBef>
                <a:spcPts val="0"/>
              </a:spcBef>
              <a:buNone/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5547360"/>
            <a:ext cx="3474720" cy="42672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Font typeface="Arial"/>
              <a:buNone/>
              <a:defRPr sz="1333" b="0" i="0" baseline="0">
                <a:solidFill>
                  <a:srgbClr val="000000"/>
                </a:solidFill>
                <a:latin typeface="+mn-lt"/>
              </a:defRPr>
            </a:lvl1pPr>
            <a:lvl2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2pPr>
            <a:lvl3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3pPr>
            <a:lvl4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/>
              <a:buNone/>
              <a:defRPr sz="1333" b="1" i="0">
                <a:solidFill>
                  <a:srgbClr val="000000"/>
                </a:solidFill>
                <a:latin typeface="+mn-lt"/>
              </a:defRPr>
            </a:lvl5pPr>
          </a:lstStyle>
          <a:p>
            <a:pPr lvl="0"/>
            <a:r>
              <a:rPr lang="en-US"/>
              <a:t>Optional picture caption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80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1296343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547CF9-5B10-D24F-A8D7-45A9778164F7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00835" y="-182880"/>
            <a:ext cx="10181565" cy="7229856"/>
            <a:chOff x="1050626" y="-137160"/>
            <a:chExt cx="7636174" cy="5422392"/>
          </a:xfrm>
        </p:grpSpPr>
        <p:cxnSp>
          <p:nvCxnSpPr>
            <p:cNvPr id="11" name="Straight Connector 10"/>
            <p:cNvCxnSpPr/>
            <p:nvPr userDrawn="1"/>
          </p:nvCxnSpPr>
          <p:spPr>
            <a:xfrm flipV="1">
              <a:off x="1050626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1050626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1600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1600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133600" y="1341119"/>
            <a:ext cx="9448800" cy="4139932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6400" b="0" i="0" spc="0" baseline="0">
                <a:solidFill>
                  <a:schemeClr val="accent2"/>
                </a:solidFill>
                <a:latin typeface="+mn-lt"/>
                <a:ea typeface="Arial" charset="0"/>
                <a:cs typeface="Arial" charset="0"/>
              </a:defRPr>
            </a:lvl1pPr>
            <a:lvl2pPr marL="306910" indent="-306910">
              <a:spcBef>
                <a:spcPts val="800"/>
              </a:spcBef>
              <a:defRPr b="0" i="0" baseline="0">
                <a:latin typeface="+mn-lt"/>
                <a:ea typeface="Arial" charset="0"/>
                <a:cs typeface="Arial" charset="0"/>
              </a:defRPr>
            </a:lvl2pPr>
            <a:lvl3pPr marL="306910" indent="0">
              <a:spcBef>
                <a:spcPts val="800"/>
              </a:spcBef>
              <a:buNone/>
              <a:defRPr/>
            </a:lvl3pPr>
            <a:lvl4pPr marL="914377" indent="-306910">
              <a:spcBef>
                <a:spcPts val="800"/>
              </a:spcBef>
              <a:defRPr/>
            </a:lvl4pPr>
            <a:lvl5pPr marL="1223403" indent="-309026">
              <a:spcBef>
                <a:spcPts val="800"/>
              </a:spcBef>
              <a:defRPr/>
            </a:lvl5pPr>
          </a:lstStyle>
          <a:p>
            <a:pPr lvl="0"/>
            <a:r>
              <a:rPr lang="en-US"/>
              <a:t>“Quote goes here.”</a:t>
            </a:r>
          </a:p>
          <a:p>
            <a:pPr lvl="1"/>
            <a:r>
              <a:rPr lang="en-US"/>
              <a:t>Attribution, if needed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401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94048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 userDrawn="1"/>
        </p:nvGrpSpPr>
        <p:grpSpPr>
          <a:xfrm>
            <a:off x="-182880" y="-182880"/>
            <a:ext cx="12557760" cy="7229856"/>
            <a:chOff x="-137160" y="-137160"/>
            <a:chExt cx="9418320" cy="5422392"/>
          </a:xfrm>
        </p:grpSpPr>
        <p:cxnSp>
          <p:nvCxnSpPr>
            <p:cNvPr id="42" name="Straight Connector 41"/>
            <p:cNvCxnSpPr/>
            <p:nvPr userDrawn="1"/>
          </p:nvCxnSpPr>
          <p:spPr>
            <a:xfrm flipV="1">
              <a:off x="1050626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 userDrawn="1"/>
          </p:nvCxnSpPr>
          <p:spPr>
            <a:xfrm flipV="1">
              <a:off x="1050626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V="1">
              <a:off x="1600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 userDrawn="1"/>
          </p:nvCxnSpPr>
          <p:spPr>
            <a:xfrm flipV="1">
              <a:off x="1600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 userDrawn="1"/>
          </p:nvCxnSpPr>
          <p:spPr>
            <a:xfrm>
              <a:off x="9189720" y="4389119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 userDrawn="1"/>
          </p:nvCxnSpPr>
          <p:spPr>
            <a:xfrm>
              <a:off x="-137160" y="4389119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itle 1"/>
          <p:cNvSpPr>
            <a:spLocks noGrp="1"/>
          </p:cNvSpPr>
          <p:nvPr>
            <p:ph type="ctrTitle"/>
          </p:nvPr>
        </p:nvSpPr>
        <p:spPr bwMode="auto">
          <a:xfrm>
            <a:off x="2133600" y="4145280"/>
            <a:ext cx="9448800" cy="1219200"/>
          </a:xfrm>
        </p:spPr>
        <p:txBody>
          <a:bodyPr anchor="b" anchorCtr="0">
            <a:noAutofit/>
          </a:bodyPr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6" name="Subtitle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2133600" y="5486400"/>
            <a:ext cx="6705600" cy="97536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="1" i="0" spc="0" baseline="0">
                <a:solidFill>
                  <a:schemeClr val="tx1"/>
                </a:solidFill>
                <a:latin typeface="+mn-lt"/>
                <a:ea typeface="Arial Regular" charset="0"/>
                <a:cs typeface="Arial Regular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</a:t>
            </a:r>
            <a:r>
              <a:rPr lang="en-US" err="1"/>
              <a:t>su</a:t>
            </a:r>
            <a:r>
              <a:rPr lang="en-US"/>
              <a:t>   </a:t>
            </a:r>
            <a:r>
              <a:rPr lang="en-US" err="1"/>
              <a:t>btitle</a:t>
            </a:r>
            <a:r>
              <a:rPr lang="en-US"/>
              <a:t> style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401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3599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72575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1400835" y="-182880"/>
            <a:ext cx="10181565" cy="7229856"/>
            <a:chOff x="1050626" y="-137160"/>
            <a:chExt cx="7636174" cy="5422392"/>
          </a:xfrm>
        </p:grpSpPr>
        <p:cxnSp>
          <p:nvCxnSpPr>
            <p:cNvPr id="15" name="Straight Connector 14"/>
            <p:cNvCxnSpPr/>
            <p:nvPr userDrawn="1"/>
          </p:nvCxnSpPr>
          <p:spPr>
            <a:xfrm flipV="1">
              <a:off x="1050626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 userDrawn="1"/>
          </p:nvCxnSpPr>
          <p:spPr>
            <a:xfrm flipV="1">
              <a:off x="1050626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 flipV="1">
              <a:off x="1600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 flipV="1">
              <a:off x="1600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>
            <a:spLocks noGrp="1"/>
          </p:cNvSpPr>
          <p:nvPr>
            <p:ph type="ctrTitle"/>
          </p:nvPr>
        </p:nvSpPr>
        <p:spPr bwMode="auto">
          <a:xfrm>
            <a:off x="2133600" y="1950721"/>
            <a:ext cx="9448800" cy="2802913"/>
          </a:xfrm>
        </p:spPr>
        <p:txBody>
          <a:bodyPr anchor="b" anchorCtr="0">
            <a:noAutofit/>
          </a:bodyPr>
          <a:lstStyle>
            <a:lvl1pPr>
              <a:defRPr sz="4267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Subtitle 2"/>
          <p:cNvSpPr>
            <a:spLocks noGrp="1"/>
          </p:cNvSpPr>
          <p:nvPr>
            <p:ph type="subTitle" idx="1"/>
          </p:nvPr>
        </p:nvSpPr>
        <p:spPr bwMode="auto">
          <a:xfrm>
            <a:off x="2133600" y="4876800"/>
            <a:ext cx="9448800" cy="109728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="1" i="0" baseline="0">
                <a:solidFill>
                  <a:srgbClr val="000000"/>
                </a:solidFill>
                <a:latin typeface="+mn-lt"/>
                <a:ea typeface="Arial Regular" charset="0"/>
                <a:cs typeface="Arial Regular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401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46272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 userDrawn="1"/>
        </p:nvSpPr>
        <p:spPr>
          <a:xfrm>
            <a:off x="2133600" y="4145280"/>
            <a:ext cx="9448800" cy="121997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4267" b="1" i="0" spc="-133">
                <a:latin typeface="+mj-lt"/>
                <a:ea typeface="Arial Black" charset="0"/>
                <a:cs typeface="Arial Black" charset="0"/>
              </a:rPr>
              <a:t>Thank</a:t>
            </a:r>
            <a:r>
              <a:rPr lang="en-US" sz="4267" b="1" i="0" spc="-133" baseline="0">
                <a:latin typeface="+mj-lt"/>
                <a:ea typeface="Arial Black" charset="0"/>
                <a:cs typeface="Arial Black" charset="0"/>
              </a:rPr>
              <a:t> you</a:t>
            </a:r>
            <a:endParaRPr lang="en-US" sz="4267" b="1" i="0" spc="-133">
              <a:latin typeface="+mj-lt"/>
              <a:ea typeface="Arial Black" charset="0"/>
              <a:cs typeface="Arial Black" charset="0"/>
            </a:endParaRPr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-182880" y="-182880"/>
            <a:ext cx="12557760" cy="7229856"/>
            <a:chOff x="-137160" y="-137160"/>
            <a:chExt cx="9418320" cy="5422392"/>
          </a:xfrm>
        </p:grpSpPr>
        <p:cxnSp>
          <p:nvCxnSpPr>
            <p:cNvPr id="38" name="Straight Connector 37"/>
            <p:cNvCxnSpPr/>
            <p:nvPr userDrawn="1"/>
          </p:nvCxnSpPr>
          <p:spPr>
            <a:xfrm flipV="1">
              <a:off x="1050626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 userDrawn="1"/>
          </p:nvCxnSpPr>
          <p:spPr>
            <a:xfrm flipV="1">
              <a:off x="1050626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 userDrawn="1"/>
          </p:nvCxnSpPr>
          <p:spPr>
            <a:xfrm flipV="1">
              <a:off x="1600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 userDrawn="1"/>
          </p:nvCxnSpPr>
          <p:spPr>
            <a:xfrm flipV="1">
              <a:off x="1600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 userDrawn="1"/>
          </p:nvCxnSpPr>
          <p:spPr>
            <a:xfrm>
              <a:off x="9189720" y="4389119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 userDrawn="1"/>
          </p:nvCxnSpPr>
          <p:spPr>
            <a:xfrm>
              <a:off x="-137160" y="4389119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401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3323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3298697"/>
            <a:ext cx="10668000" cy="1446550"/>
          </a:xfrm>
        </p:spPr>
        <p:txBody>
          <a:bodyPr/>
          <a:lstStyle>
            <a:lvl6pPr marL="1341755" indent="-297180">
              <a:buFont typeface="Arial" panose="020B0604020202020204" pitchFamily="34" charset="0"/>
              <a:buChar char="•"/>
              <a:defRPr sz="20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 marL="1341755" indent="-297180">
              <a:buFont typeface="Arial" panose="020B0604020202020204" pitchFamily="34" charset="0"/>
              <a:buChar char="•"/>
              <a:defRPr sz="20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377" fontAlgn="base">
              <a:spcBef>
                <a:spcPct val="0"/>
              </a:spcBef>
              <a:spcAft>
                <a:spcPct val="0"/>
              </a:spcAft>
              <a:defRPr/>
            </a:pPr>
            <a:fld id="{9C4527FD-C22F-4528-B2BB-24ACAEFD76BE}" type="slidenum">
              <a:rPr lang="en-US" altLang="zh-CN" smtClean="0">
                <a:ea typeface="SimSun" panose="02010600030101010101" pitchFamily="2" charset="-122"/>
              </a:rPr>
              <a:pPr algn="r"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8260913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47790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A4F1E6-988E-40A3-90DD-7EB39C209776}"/>
              </a:ext>
            </a:extLst>
          </p:cNvPr>
          <p:cNvSpPr/>
          <p:nvPr userDrawn="1"/>
        </p:nvSpPr>
        <p:spPr>
          <a:xfrm>
            <a:off x="0" y="2"/>
            <a:ext cx="12192000" cy="1054443"/>
          </a:xfrm>
          <a:prstGeom prst="rect">
            <a:avLst/>
          </a:prstGeom>
          <a:solidFill>
            <a:srgbClr val="F8982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05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70F267-450E-44A8-AAD7-32227A93C9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908"/>
            <a:ext cx="10515600" cy="947351"/>
          </a:xfrm>
        </p:spPr>
        <p:txBody>
          <a:bodyPr anchor="ctr"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BA85D-4699-4EBA-9C3B-AFFDE2946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9729"/>
            <a:ext cx="10515600" cy="4351339"/>
          </a:xfrm>
        </p:spPr>
        <p:txBody>
          <a:bodyPr>
            <a:normAutofit/>
          </a:bodyPr>
          <a:lstStyle>
            <a:lvl1pPr>
              <a:defRPr sz="1500"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35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sz="105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sz="105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DD787-4180-473F-9855-E314D770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96000" y="6356354"/>
            <a:ext cx="5257800" cy="123111"/>
          </a:xfrm>
        </p:spPr>
        <p:txBody>
          <a:bodyPr/>
          <a:lstStyle>
            <a:lvl1pPr>
              <a:defRPr sz="60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440F4EA8-C320-4242-9E36-843118B12F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7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476183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521855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377" fontAlgn="base">
              <a:spcBef>
                <a:spcPct val="0"/>
              </a:spcBef>
              <a:spcAft>
                <a:spcPct val="0"/>
              </a:spcAft>
              <a:defRPr/>
            </a:pPr>
            <a:fld id="{9C4527FD-C22F-4528-B2BB-24ACAEFD76BE}" type="slidenum">
              <a:rPr lang="en-US" altLang="zh-CN" smtClean="0">
                <a:ea typeface="SimSun" panose="02010600030101010101" pitchFamily="2" charset="-122"/>
              </a:rPr>
              <a:pPr algn="r"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22454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/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>
              <a:ea typeface="SimSun" panose="02010600030101010101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377" fontAlgn="base">
              <a:spcBef>
                <a:spcPct val="0"/>
              </a:spcBef>
              <a:spcAft>
                <a:spcPct val="0"/>
              </a:spcAft>
              <a:defRPr/>
            </a:pPr>
            <a:fld id="{9C4527FD-C22F-4528-B2BB-24ACAEFD76BE}" type="slidenum">
              <a:rPr lang="en-US" altLang="zh-CN" smtClean="0">
                <a:ea typeface="SimSun" panose="02010600030101010101" pitchFamily="2" charset="-122"/>
              </a:rPr>
              <a:pPr algn="r"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92739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025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Text Placeholder 1026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10913630" y="6385717"/>
            <a:ext cx="409303" cy="320675"/>
          </a:xfrm>
          <a:prstGeom prst="rect">
            <a:avLst/>
          </a:prstGeom>
          <a:noFill/>
          <a:ln w="9525">
            <a:noFill/>
          </a:ln>
        </p:spPr>
        <p:txBody>
          <a:bodyPr lIns="0" rIns="0"/>
          <a:lstStyle>
            <a:lvl1pPr algn="ctr">
              <a:defRPr sz="14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2378D4-676A-4587-B96E-0A09FF521950}"/>
              </a:ext>
            </a:extLst>
          </p:cNvPr>
          <p:cNvSpPr/>
          <p:nvPr userDrawn="1"/>
        </p:nvSpPr>
        <p:spPr>
          <a:xfrm>
            <a:off x="0" y="6772274"/>
            <a:ext cx="12192000" cy="13652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346CF0-B630-456A-A638-FB8FE2EB1970}"/>
              </a:ext>
            </a:extLst>
          </p:cNvPr>
          <p:cNvSpPr/>
          <p:nvPr userDrawn="1"/>
        </p:nvSpPr>
        <p:spPr>
          <a:xfrm>
            <a:off x="507587" y="6527222"/>
            <a:ext cx="10311347" cy="13800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23390C-17C7-4FD5-ADAC-7AEB32491F1D}"/>
              </a:ext>
            </a:extLst>
          </p:cNvPr>
          <p:cNvSpPr/>
          <p:nvPr userDrawn="1"/>
        </p:nvSpPr>
        <p:spPr>
          <a:xfrm>
            <a:off x="11417629" y="6527222"/>
            <a:ext cx="774372" cy="13652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392892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  <p:sldLayoutId id="2147483729" r:id="rId30"/>
    <p:sldLayoutId id="2147483730" r:id="rId31"/>
    <p:sldLayoutId id="2147483731" r:id="rId32"/>
    <p:sldLayoutId id="2147483732" r:id="rId33"/>
    <p:sldLayoutId id="2147483733" r:id="rId34"/>
    <p:sldLayoutId id="2147483734" r:id="rId35"/>
    <p:sldLayoutId id="2147483735" r:id="rId36"/>
    <p:sldLayoutId id="2147483736" r:id="rId37"/>
    <p:sldLayoutId id="2147483737" r:id="rId38"/>
    <p:sldLayoutId id="2147483738" r:id="rId39"/>
    <p:sldLayoutId id="2147483739" r:id="rId40"/>
    <p:sldLayoutId id="2147483740" r:id="rId41"/>
    <p:sldLayoutId id="2147483666" r:id="rId42"/>
    <p:sldLayoutId id="2147483667" r:id="rId43"/>
    <p:sldLayoutId id="2147483679" r:id="rId44"/>
    <p:sldLayoutId id="2147483680" r:id="rId45"/>
    <p:sldLayoutId id="2147483682" r:id="rId46"/>
    <p:sldLayoutId id="2147483683" r:id="rId47"/>
    <p:sldLayoutId id="2147483684" r:id="rId48"/>
    <p:sldLayoutId id="2147483698" r:id="rId49"/>
    <p:sldLayoutId id="2147483744" r:id="rId50"/>
    <p:sldLayoutId id="2147483766" r:id="rId51"/>
  </p:sldLayoutIdLst>
  <p:transition/>
  <p:hf hdr="0" ftr="0" dt="0"/>
  <p:txStyles>
    <p:titleStyle>
      <a:lvl1pPr marL="0" lvl="0" indent="0" algn="ctr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accent5">
              <a:lumMod val="10000"/>
            </a:schemeClr>
          </a:solidFill>
          <a:latin typeface="+mj-lt"/>
          <a:ea typeface="+mj-ea"/>
          <a:cs typeface="+mj-cs"/>
        </a:defRPr>
      </a:lvl1pPr>
    </p:titleStyle>
    <p:bodyStyle>
      <a:lvl1pPr marL="342891" lvl="0" indent="-342891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accent5">
              <a:lumMod val="10000"/>
            </a:schemeClr>
          </a:solidFill>
          <a:latin typeface="+mn-lt"/>
          <a:ea typeface="+mn-ea"/>
          <a:cs typeface="+mn-cs"/>
        </a:defRPr>
      </a:lvl1pPr>
      <a:lvl2pPr marL="742932" lvl="1" indent="-28574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accent5">
              <a:lumMod val="10000"/>
            </a:schemeClr>
          </a:solidFill>
          <a:latin typeface="+mn-lt"/>
          <a:ea typeface="+mn-ea"/>
          <a:cs typeface="+mn-cs"/>
        </a:defRPr>
      </a:lvl2pPr>
      <a:lvl3pPr marL="1142971" lvl="2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accent5">
              <a:lumMod val="10000"/>
            </a:schemeClr>
          </a:solidFill>
          <a:latin typeface="+mn-lt"/>
          <a:ea typeface="+mn-ea"/>
          <a:cs typeface="+mn-cs"/>
        </a:defRPr>
      </a:lvl3pPr>
      <a:lvl4pPr marL="1600160" lvl="3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accent5">
              <a:lumMod val="10000"/>
            </a:schemeClr>
          </a:solidFill>
          <a:latin typeface="+mn-lt"/>
          <a:ea typeface="+mn-ea"/>
          <a:cs typeface="+mn-cs"/>
        </a:defRPr>
      </a:lvl4pPr>
      <a:lvl5pPr marL="2057349" lvl="4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accent5">
              <a:lumMod val="10000"/>
            </a:schemeClr>
          </a:solidFill>
          <a:latin typeface="+mn-lt"/>
          <a:ea typeface="+mn-ea"/>
          <a:cs typeface="+mn-cs"/>
        </a:defRPr>
      </a:lvl5pPr>
      <a:lvl6pPr marL="2514537" lvl="5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726" lvl="6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8914" lvl="7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103" lvl="8" indent="-228594" algn="l" defTabSz="914377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189" lvl="1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377" lvl="2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566" lvl="3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754" lvl="4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5943" lvl="5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131" lvl="6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320" lvl="7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509" lvl="8" indent="0" algn="l" defTabSz="914377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609600" y="1828501"/>
            <a:ext cx="10972800" cy="4140500"/>
          </a:xfrm>
          <a:prstGeom prst="rect">
            <a:avLst/>
          </a:prstGeom>
        </p:spPr>
        <p:txBody>
          <a:bodyPr vert="horz" lIns="0" tIns="0" rIns="0" bIns="0" spcCol="18288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82880" y="-182880"/>
            <a:ext cx="12557760" cy="7229856"/>
            <a:chOff x="-137160" y="-137160"/>
            <a:chExt cx="9418320" cy="5422392"/>
          </a:xfrm>
        </p:grpSpPr>
        <p:cxnSp>
          <p:nvCxnSpPr>
            <p:cNvPr id="12" name="Straight Connector 11"/>
            <p:cNvCxnSpPr/>
            <p:nvPr userDrawn="1"/>
          </p:nvCxnSpPr>
          <p:spPr>
            <a:xfrm flipV="1">
              <a:off x="457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457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448056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448056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466344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466344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918972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>
              <a:off x="918972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>
              <a:off x="-13716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>
              <a:off x="-13716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>
              <a:off x="918972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-13716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609600" y="457201"/>
            <a:ext cx="10972800" cy="1281225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609600" y="6303264"/>
            <a:ext cx="6096000" cy="25603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rgbClr val="0460A9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0" spc="0" baseline="0">
              <a:solidFill>
                <a:schemeClr val="accent2"/>
              </a:solidFill>
              <a:latin typeface="+mn-lt"/>
              <a:ea typeface="Arial Regular" charset="0"/>
              <a:cs typeface="Arial Regular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1C08A9F-5A5C-4A45-9470-F7BD01C0DD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41609" y="6212793"/>
            <a:ext cx="4272311" cy="79892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990011590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2600" b="1" i="0" kern="1200" spc="0" baseline="0">
          <a:solidFill>
            <a:schemeClr val="tx1"/>
          </a:solidFill>
          <a:latin typeface="+mj-lt"/>
          <a:ea typeface="Arial Black" charset="0"/>
          <a:cs typeface="Arial Black" charset="0"/>
        </a:defRPr>
      </a:lvl1pPr>
    </p:titleStyle>
    <p:bodyStyle>
      <a:lvl1pPr marL="274320" indent="-274320" algn="l" defTabSz="1219170" rtl="0" eaLnBrk="1" latinLnBrk="0" hangingPunct="1">
        <a:spcBef>
          <a:spcPts val="1200"/>
        </a:spcBef>
        <a:buClrTx/>
        <a:buSzPct val="100000"/>
        <a:buFont typeface="Arial" panose="020B0604020202020204" pitchFamily="34" charset="0"/>
        <a:buChar char="•"/>
        <a:tabLst>
          <a:tab pos="5331751" algn="r"/>
          <a:tab pos="10972526" algn="r"/>
        </a:tabLst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defTabSz="1219170" rtl="0" eaLnBrk="1" latinLnBrk="0" hangingPunct="1">
        <a:spcBef>
          <a:spcPts val="400"/>
        </a:spcBef>
        <a:buClrTx/>
        <a:buSzPct val="100000"/>
        <a:buFont typeface="Arial" pitchFamily="34" charset="0"/>
        <a:buChar char="–"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304792" algn="l" defTabSz="1219170" rtl="0" eaLnBrk="1" latinLnBrk="0" hangingPunct="1">
        <a:spcBef>
          <a:spcPts val="400"/>
        </a:spcBef>
        <a:buClrTx/>
        <a:buSzPct val="100000"/>
        <a:buFont typeface="Arial" panose="020B0604020202020204" pitchFamily="34" charset="0"/>
        <a:buChar char="•"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304792" algn="l" defTabSz="1219170" rtl="0" eaLnBrk="1" latinLnBrk="0" hangingPunct="1">
        <a:spcBef>
          <a:spcPts val="400"/>
        </a:spcBef>
        <a:buClrTx/>
        <a:buSzPct val="100000"/>
        <a:buFont typeface="Arial" pitchFamily="34" charset="0"/>
        <a:buChar char="–"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304792" algn="l" defTabSz="1219170" rtl="0" eaLnBrk="1" latinLnBrk="0" hangingPunct="1">
        <a:spcBef>
          <a:spcPts val="400"/>
        </a:spcBef>
        <a:buClrTx/>
        <a:buSzPct val="100000"/>
        <a:buFont typeface="Arial" panose="020B0604020202020204" pitchFamily="34" charset="0"/>
        <a:buChar char="•"/>
        <a:defRPr sz="18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slide" Target="slide34.xml"/><Relationship Id="rId4" Type="http://schemas.openxmlformats.org/officeDocument/2006/relationships/chart" Target="../charts/char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oleObject" Target="../embeddings/oleObject2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png"/><Relationship Id="rId7" Type="http://schemas.openxmlformats.org/officeDocument/2006/relationships/image" Target="../media/image63.wmf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7.png"/><Relationship Id="rId5" Type="http://schemas.openxmlformats.org/officeDocument/2006/relationships/image" Target="../media/image62.png"/><Relationship Id="rId10" Type="http://schemas.openxmlformats.org/officeDocument/2006/relationships/image" Target="../media/image66.png"/><Relationship Id="rId4" Type="http://schemas.openxmlformats.org/officeDocument/2006/relationships/image" Target="../media/image61.png"/><Relationship Id="rId9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3C71A12-9B0A-8F2F-ACCE-8D8CCA0A191A}"/>
              </a:ext>
            </a:extLst>
          </p:cNvPr>
          <p:cNvSpPr/>
          <p:nvPr/>
        </p:nvSpPr>
        <p:spPr>
          <a:xfrm>
            <a:off x="608109" y="1146465"/>
            <a:ext cx="10983816" cy="46263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0580" y="1509242"/>
            <a:ext cx="10036527" cy="2237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3600" b="1" cap="all" spc="-10" dirty="0">
                <a:solidFill>
                  <a:srgbClr val="034E88"/>
                </a:solidFill>
                <a:uFillTx/>
              </a:rPr>
              <a:t>PHỐI HỢP INSULIN VÀ THUỐC UỐNG</a:t>
            </a:r>
            <a:br>
              <a:rPr lang="en-US" sz="3600" b="1" cap="all" spc="-10" dirty="0">
                <a:solidFill>
                  <a:srgbClr val="034E88"/>
                </a:solidFill>
                <a:uFillTx/>
              </a:rPr>
            </a:br>
            <a:r>
              <a:rPr lang="en-US" sz="3600" b="1" cap="all" spc="-10" dirty="0">
                <a:solidFill>
                  <a:srgbClr val="034E88"/>
                </a:solidFill>
                <a:uFillTx/>
              </a:rPr>
              <a:t> ĐIỀU TRỊ ĐÁI THÁO ĐƯỜNG TÍP 2: </a:t>
            </a:r>
            <a:r>
              <a:rPr lang="en-US" sz="3600" b="1" cap="all" spc="-10" dirty="0">
                <a:solidFill>
                  <a:srgbClr val="034E88"/>
                </a:solidFill>
              </a:rPr>
              <a:t>VAI TRÒ CỦA ỨC CHẾ DPP4</a:t>
            </a:r>
            <a:endParaRPr lang="en-US" sz="3600" b="1" cap="all" spc="-10" dirty="0">
              <a:solidFill>
                <a:srgbClr val="034E88"/>
              </a:solidFill>
              <a:uFillTx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F2B9-AB98-4940-A1E0-2F7B0149F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 flipH="1">
            <a:off x="6235547" y="4522839"/>
            <a:ext cx="5177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Ths.Bs</a:t>
            </a:r>
            <a:r>
              <a:rPr lang="en-US" b="1" dirty="0"/>
              <a:t> </a:t>
            </a:r>
            <a:r>
              <a:rPr lang="en-US" b="1" dirty="0" err="1"/>
              <a:t>Lại</a:t>
            </a:r>
            <a:r>
              <a:rPr lang="en-US" b="1" dirty="0"/>
              <a:t> Thị </a:t>
            </a:r>
            <a:r>
              <a:rPr lang="en-US" b="1" dirty="0" err="1"/>
              <a:t>Phương</a:t>
            </a:r>
            <a:r>
              <a:rPr lang="en-US" b="1" dirty="0"/>
              <a:t> </a:t>
            </a:r>
            <a:r>
              <a:rPr lang="en-US" b="1" dirty="0" err="1"/>
              <a:t>Quỳnh</a:t>
            </a:r>
            <a:endParaRPr lang="en-US" b="1" dirty="0"/>
          </a:p>
          <a:p>
            <a:r>
              <a:rPr lang="en-US" b="1" dirty="0" err="1"/>
              <a:t>Bộ</a:t>
            </a:r>
            <a:r>
              <a:rPr lang="en-US" b="1" dirty="0"/>
              <a:t> </a:t>
            </a:r>
            <a:r>
              <a:rPr lang="en-US" b="1" dirty="0" err="1"/>
              <a:t>Môn</a:t>
            </a:r>
            <a:r>
              <a:rPr lang="en-US" b="1" dirty="0"/>
              <a:t> </a:t>
            </a:r>
            <a:r>
              <a:rPr lang="en-US" b="1" dirty="0" err="1"/>
              <a:t>Nội</a:t>
            </a:r>
            <a:r>
              <a:rPr lang="en-US" b="1" dirty="0"/>
              <a:t> </a:t>
            </a:r>
            <a:r>
              <a:rPr lang="en-US" b="1" dirty="0" err="1"/>
              <a:t>tiết</a:t>
            </a:r>
            <a:r>
              <a:rPr lang="en-US" b="1" dirty="0"/>
              <a:t> - </a:t>
            </a:r>
            <a:r>
              <a:rPr lang="en-US" b="1" dirty="0" err="1"/>
              <a:t>Đại</a:t>
            </a:r>
            <a:r>
              <a:rPr lang="en-US" b="1" dirty="0"/>
              <a:t> </a:t>
            </a:r>
            <a:r>
              <a:rPr lang="en-US" b="1" dirty="0" err="1"/>
              <a:t>học</a:t>
            </a:r>
            <a:r>
              <a:rPr lang="en-US" b="1" dirty="0"/>
              <a:t>  Y </a:t>
            </a:r>
            <a:r>
              <a:rPr lang="en-US" b="1" dirty="0" err="1"/>
              <a:t>Dược</a:t>
            </a:r>
            <a:r>
              <a:rPr lang="en-US" b="1" dirty="0"/>
              <a:t> TP. HCM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659793" y="6083281"/>
            <a:ext cx="9018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Tài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liệu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cấp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bởi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báo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viên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yêu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trình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chuẩn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bị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sự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hỗ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trợ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Novartis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235F9-D409-B199-25C8-18C0CB9AD7D0}"/>
              </a:ext>
            </a:extLst>
          </p:cNvPr>
          <p:cNvSpPr txBox="1"/>
          <p:nvPr/>
        </p:nvSpPr>
        <p:spPr>
          <a:xfrm flipH="1">
            <a:off x="8892791" y="331572"/>
            <a:ext cx="2520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VN2311276683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E8931A-8725-32AB-D711-6AFA738CD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070C0"/>
                </a:solidFill>
              </a:rPr>
              <a:t>CHỈ ĐỊNH ĐIỀU TRỊ INSULIN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AE71B6-BF36-9124-C29F-6BD408512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59754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1- </a:t>
            </a:r>
            <a:r>
              <a:rPr lang="en-US" sz="2800" dirty="0" err="1"/>
              <a:t>Đái</a:t>
            </a:r>
            <a:r>
              <a:rPr lang="en-US" sz="2800" dirty="0"/>
              <a:t> </a:t>
            </a:r>
            <a:r>
              <a:rPr lang="en-US" sz="2800" dirty="0" err="1"/>
              <a:t>tháo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típ</a:t>
            </a:r>
            <a:r>
              <a:rPr lang="en-US" sz="2800" dirty="0"/>
              <a:t> 1</a:t>
            </a:r>
          </a:p>
          <a:p>
            <a:pPr marL="0" indent="0">
              <a:buNone/>
            </a:pPr>
            <a:r>
              <a:rPr lang="en-US" sz="2800" dirty="0"/>
              <a:t>2- </a:t>
            </a:r>
            <a:r>
              <a:rPr lang="en-US" sz="2800" dirty="0" err="1"/>
              <a:t>Đái</a:t>
            </a:r>
            <a:r>
              <a:rPr lang="en-US" sz="2800" dirty="0"/>
              <a:t> </a:t>
            </a:r>
            <a:r>
              <a:rPr lang="en-US" sz="2800" dirty="0" err="1"/>
              <a:t>tháo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típ</a:t>
            </a:r>
            <a:r>
              <a:rPr lang="en-US" sz="2800" dirty="0"/>
              <a:t> 2 </a:t>
            </a:r>
            <a:r>
              <a:rPr lang="en-US" sz="2800" dirty="0" err="1"/>
              <a:t>mang</a:t>
            </a:r>
            <a:r>
              <a:rPr lang="en-US" sz="2800" dirty="0"/>
              <a:t> </a:t>
            </a:r>
            <a:r>
              <a:rPr lang="en-US" sz="2800" dirty="0" err="1"/>
              <a:t>thai</a:t>
            </a:r>
            <a:r>
              <a:rPr lang="en-US" sz="2800" dirty="0"/>
              <a:t> / ĐTĐ </a:t>
            </a:r>
            <a:r>
              <a:rPr lang="en-US" sz="2800" dirty="0" err="1"/>
              <a:t>thai</a:t>
            </a:r>
            <a:r>
              <a:rPr lang="en-US" sz="2800" dirty="0"/>
              <a:t> </a:t>
            </a:r>
            <a:r>
              <a:rPr lang="en-US" sz="2800" dirty="0" err="1"/>
              <a:t>kỳ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3- </a:t>
            </a:r>
            <a:r>
              <a:rPr lang="en-US" sz="2800" dirty="0" err="1"/>
              <a:t>Hôn</a:t>
            </a:r>
            <a:r>
              <a:rPr lang="en-US" sz="2800" dirty="0"/>
              <a:t> </a:t>
            </a:r>
            <a:r>
              <a:rPr lang="en-US" sz="2800" dirty="0" err="1"/>
              <a:t>mê</a:t>
            </a:r>
            <a:r>
              <a:rPr lang="en-US" sz="2800" dirty="0"/>
              <a:t> </a:t>
            </a:r>
            <a:r>
              <a:rPr lang="en-US" sz="2800" dirty="0" err="1"/>
              <a:t>tăng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huyết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4- </a:t>
            </a:r>
            <a:r>
              <a:rPr lang="en-US" sz="2800" dirty="0" err="1"/>
              <a:t>Kiểm</a:t>
            </a:r>
            <a:r>
              <a:rPr lang="en-US" sz="2800" dirty="0"/>
              <a:t> </a:t>
            </a:r>
            <a:r>
              <a:rPr lang="en-US" sz="2800" dirty="0" err="1"/>
              <a:t>soát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huyết</a:t>
            </a:r>
            <a:r>
              <a:rPr lang="en-US" sz="2800" dirty="0"/>
              <a:t> ĐTĐ </a:t>
            </a:r>
            <a:r>
              <a:rPr lang="en-US" sz="2800" dirty="0" err="1"/>
              <a:t>típ</a:t>
            </a:r>
            <a:r>
              <a:rPr lang="en-US" sz="2800" dirty="0"/>
              <a:t> 2 có stress, </a:t>
            </a:r>
            <a:r>
              <a:rPr lang="en-US" sz="2800" dirty="0" err="1"/>
              <a:t>nhiễm</a:t>
            </a:r>
            <a:r>
              <a:rPr lang="en-US" sz="2800" dirty="0"/>
              <a:t> </a:t>
            </a:r>
            <a:r>
              <a:rPr lang="en-US" sz="2800" dirty="0" err="1"/>
              <a:t>trùng</a:t>
            </a:r>
            <a:r>
              <a:rPr lang="en-US" sz="2800" dirty="0"/>
              <a:t> </a:t>
            </a:r>
            <a:r>
              <a:rPr lang="en-US" sz="2800" dirty="0" err="1"/>
              <a:t>nặng</a:t>
            </a:r>
            <a:r>
              <a:rPr lang="en-US" sz="2800" dirty="0"/>
              <a:t>,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phẩu</a:t>
            </a:r>
            <a:r>
              <a:rPr lang="en-US" sz="2800" dirty="0"/>
              <a:t> </a:t>
            </a:r>
            <a:r>
              <a:rPr lang="en-US" sz="2800" dirty="0" err="1"/>
              <a:t>thuật</a:t>
            </a:r>
            <a:r>
              <a:rPr lang="en-US" sz="2800" dirty="0"/>
              <a:t>, </a:t>
            </a:r>
            <a:r>
              <a:rPr lang="en-US" sz="2800" dirty="0" err="1"/>
              <a:t>nội</a:t>
            </a:r>
            <a:r>
              <a:rPr lang="en-US" sz="2800" dirty="0"/>
              <a:t> </a:t>
            </a:r>
            <a:r>
              <a:rPr lang="en-US" sz="2800" dirty="0" err="1"/>
              <a:t>viện</a:t>
            </a:r>
            <a:r>
              <a:rPr lang="en-US" sz="2800" dirty="0"/>
              <a:t>,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Corticoids </a:t>
            </a:r>
            <a:r>
              <a:rPr lang="en-US" sz="2800" dirty="0" err="1"/>
              <a:t>liều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r>
              <a:rPr lang="en-US" sz="2800" dirty="0"/>
              <a:t>. </a:t>
            </a:r>
          </a:p>
          <a:p>
            <a:pPr marL="0" indent="0">
              <a:buNone/>
            </a:pPr>
            <a:r>
              <a:rPr lang="en-US" sz="2800" dirty="0"/>
              <a:t>5- </a:t>
            </a:r>
            <a:r>
              <a:rPr lang="en-US" sz="2800" dirty="0" err="1"/>
              <a:t>Đái</a:t>
            </a:r>
            <a:r>
              <a:rPr lang="en-US" sz="2800" dirty="0"/>
              <a:t> </a:t>
            </a:r>
            <a:r>
              <a:rPr lang="en-US" sz="2800" dirty="0" err="1"/>
              <a:t>tháo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típ</a:t>
            </a:r>
            <a:r>
              <a:rPr lang="en-US" sz="2800" dirty="0"/>
              <a:t> 2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kiểm</a:t>
            </a:r>
            <a:r>
              <a:rPr lang="en-US" sz="2800" dirty="0"/>
              <a:t> </a:t>
            </a:r>
            <a:r>
              <a:rPr lang="en-US" sz="2800" dirty="0" err="1"/>
              <a:t>soát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huyết</a:t>
            </a:r>
            <a:r>
              <a:rPr lang="en-US" sz="2800" dirty="0"/>
              <a:t> </a:t>
            </a:r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thuốc</a:t>
            </a:r>
            <a:r>
              <a:rPr lang="en-US" sz="2800" dirty="0"/>
              <a:t> </a:t>
            </a:r>
            <a:r>
              <a:rPr lang="en-US" sz="2800" dirty="0" err="1"/>
              <a:t>hạ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huyết</a:t>
            </a:r>
            <a:r>
              <a:rPr lang="en-US" sz="2800" dirty="0"/>
              <a:t> </a:t>
            </a:r>
            <a:r>
              <a:rPr lang="en-US" sz="2800" dirty="0" err="1"/>
              <a:t>uống</a:t>
            </a:r>
            <a:r>
              <a:rPr lang="en-US" sz="2800" dirty="0"/>
              <a:t>.</a:t>
            </a:r>
          </a:p>
          <a:p>
            <a:pPr marL="0" indent="0">
              <a:buNone/>
            </a:pPr>
            <a:r>
              <a:rPr lang="en-US" sz="2800" dirty="0"/>
              <a:t>6- </a:t>
            </a:r>
            <a:r>
              <a:rPr lang="en-US" sz="2800" dirty="0" err="1"/>
              <a:t>Đái</a:t>
            </a:r>
            <a:r>
              <a:rPr lang="en-US" sz="2800" dirty="0"/>
              <a:t> </a:t>
            </a:r>
            <a:r>
              <a:rPr lang="en-US" sz="2800" dirty="0" err="1"/>
              <a:t>tháo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típ</a:t>
            </a:r>
            <a:r>
              <a:rPr lang="en-US" sz="2800" dirty="0"/>
              <a:t> 2 </a:t>
            </a:r>
            <a:r>
              <a:rPr lang="en-US" sz="2800" dirty="0" err="1"/>
              <a:t>dị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thuốc</a:t>
            </a:r>
            <a:r>
              <a:rPr lang="en-US" sz="2800" dirty="0"/>
              <a:t> </a:t>
            </a:r>
            <a:r>
              <a:rPr lang="en-US" sz="2800" dirty="0" err="1"/>
              <a:t>uống</a:t>
            </a:r>
            <a:r>
              <a:rPr lang="en-US" sz="2800" dirty="0"/>
              <a:t>, </a:t>
            </a:r>
            <a:r>
              <a:rPr lang="en-US" sz="2800" dirty="0" err="1"/>
              <a:t>suy</a:t>
            </a:r>
            <a:r>
              <a:rPr lang="en-US" sz="2800" dirty="0"/>
              <a:t> </a:t>
            </a:r>
            <a:r>
              <a:rPr lang="en-US" sz="2800" dirty="0" err="1"/>
              <a:t>gan</a:t>
            </a:r>
            <a:r>
              <a:rPr lang="en-US" sz="2800" dirty="0"/>
              <a:t>, </a:t>
            </a:r>
            <a:r>
              <a:rPr lang="en-US" sz="2800" dirty="0" err="1"/>
              <a:t>suy</a:t>
            </a:r>
            <a:r>
              <a:rPr lang="en-US" sz="2800" dirty="0"/>
              <a:t> </a:t>
            </a:r>
            <a:r>
              <a:rPr lang="en-US" sz="2800" dirty="0" err="1"/>
              <a:t>thận</a:t>
            </a:r>
            <a:r>
              <a:rPr lang="en-US" sz="2800" dirty="0"/>
              <a:t>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10753B-897C-83C6-7EDB-EF35F3A84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3803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933" y="47959"/>
            <a:ext cx="10138881" cy="1143000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TỶ LỆ HẠ ĐƯỜNG HUYẾT CAO VỚI THUỐC INSULIN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1280858"/>
            <a:ext cx="8139815" cy="534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80C095C-F963-D6F1-78D4-0CBC4AC9E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3630" y="6385717"/>
            <a:ext cx="409303" cy="320675"/>
          </a:xfrm>
        </p:spPr>
        <p:txBody>
          <a:bodyPr/>
          <a:lstStyle/>
          <a:p>
            <a:fld id="{B6F15528-21DE-4FAA-801E-634DDDAF4B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2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533400" y="6145944"/>
            <a:ext cx="71144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0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BIOM</a:t>
            </a:r>
            <a:r>
              <a:rPr lang="en-US" sz="1000"/>
              <a:t>Heller SR, Peyrot M, Oates SK, et al. Hypoglycemia in patient with type 2 diabetes treated with insulin: it can happen.</a:t>
            </a:r>
          </a:p>
          <a:p>
            <a:r>
              <a:rPr lang="en-US" sz="1000"/>
              <a:t>BMJ Open Diab Res Care 2020;8:e001194. doi:10.1136/ bmjdrc-2020-001194</a:t>
            </a:r>
            <a:r>
              <a:rPr lang="pt-BR" sz="100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EDICAL R 286 EPORTS 3: 284-288,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F5270D-8867-490E-B7B0-2621506F2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12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B10462-D16F-4E35-B38E-DF436A70C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045" y="543116"/>
            <a:ext cx="7954303" cy="1490152"/>
          </a:xfr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/>
          <a:p>
            <a:pPr marL="12700" defTabSz="914400" rtl="0">
              <a:spcBef>
                <a:spcPts val="100"/>
              </a:spcBef>
            </a:pP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BN ĐTĐ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típ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2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điều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trị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với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Insulin có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nguy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cơ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hạ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đường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huyết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cao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bằng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hoặc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cao</a:t>
            </a:r>
            <a:r>
              <a:rPr lang="en-US" sz="3200" b="1" spc="-5" dirty="0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en-US" sz="3200" b="1" spc="-5" dirty="0" err="1">
                <a:solidFill>
                  <a:srgbClr val="FF0000"/>
                </a:solidFill>
                <a:latin typeface="+mn-lt"/>
                <a:cs typeface="Calibri" panose="020F0502020204030204" pitchFamily="34" charset="0"/>
              </a:rPr>
              <a:t>hơn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so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với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BN ĐTĐ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típ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1</a:t>
            </a:r>
            <a:endParaRPr lang="en-US" sz="3200" b="1" spc="-5" dirty="0">
              <a:solidFill>
                <a:srgbClr val="0070C0"/>
              </a:solidFill>
              <a:latin typeface="+mn-lt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7AE758D-62C1-20A8-EA1B-2F95DE9F1701}"/>
              </a:ext>
            </a:extLst>
          </p:cNvPr>
          <p:cNvSpPr/>
          <p:nvPr/>
        </p:nvSpPr>
        <p:spPr>
          <a:xfrm>
            <a:off x="8356765" y="2946102"/>
            <a:ext cx="2181952" cy="1836927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FFFF"/>
                </a:solidFill>
              </a:rPr>
              <a:t>2,5 lần/năm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386F8A0-9C27-C039-130D-ECB7D34752DA}"/>
              </a:ext>
            </a:extLst>
          </p:cNvPr>
          <p:cNvSpPr/>
          <p:nvPr/>
        </p:nvSpPr>
        <p:spPr>
          <a:xfrm>
            <a:off x="2089732" y="2407841"/>
            <a:ext cx="2181952" cy="1989326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FFFF"/>
                </a:solidFill>
              </a:rPr>
              <a:t>25%</a:t>
            </a:r>
            <a:r>
              <a:rPr lang="en-US" sz="28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015C8F-E37A-80A9-4C3D-B551C6DCD49A}"/>
              </a:ext>
            </a:extLst>
          </p:cNvPr>
          <p:cNvSpPr txBox="1"/>
          <p:nvPr/>
        </p:nvSpPr>
        <p:spPr>
          <a:xfrm>
            <a:off x="434546" y="4641538"/>
            <a:ext cx="563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BN ĐTĐ </a:t>
            </a:r>
            <a:r>
              <a:rPr lang="en-US" sz="2000" dirty="0" err="1"/>
              <a:t>típ</a:t>
            </a:r>
            <a:r>
              <a:rPr lang="en-US" sz="2000" dirty="0"/>
              <a:t> 2 có các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hạ</a:t>
            </a:r>
            <a:r>
              <a:rPr lang="en-US" sz="2000" dirty="0"/>
              <a:t> ĐH </a:t>
            </a:r>
            <a:r>
              <a:rPr lang="en-US" sz="2000" dirty="0" err="1"/>
              <a:t>nghiêm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tương</a:t>
            </a:r>
            <a:r>
              <a:rPr lang="en-US" sz="2000" dirty="0"/>
              <a:t> </a:t>
            </a:r>
            <a:r>
              <a:rPr lang="en-US" sz="2000" dirty="0" err="1"/>
              <a:t>đương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ĐTĐ </a:t>
            </a:r>
            <a:r>
              <a:rPr lang="en-US" sz="2000" dirty="0" err="1"/>
              <a:t>típ</a:t>
            </a:r>
            <a:r>
              <a:rPr lang="en-US" sz="2000" dirty="0"/>
              <a:t> 1.</a:t>
            </a:r>
          </a:p>
          <a:p>
            <a:pPr algn="ctr"/>
            <a:r>
              <a:rPr lang="en-US" sz="2000" dirty="0"/>
              <a:t>(</a:t>
            </a:r>
            <a:r>
              <a:rPr lang="en-US" sz="2000" dirty="0" err="1"/>
              <a:t>thời</a:t>
            </a:r>
            <a:r>
              <a:rPr lang="en-US" sz="2000" dirty="0"/>
              <a:t> </a:t>
            </a:r>
            <a:r>
              <a:rPr lang="en-US" sz="2000" dirty="0" err="1"/>
              <a:t>gian</a:t>
            </a:r>
            <a:r>
              <a:rPr lang="en-US" sz="2000" dirty="0"/>
              <a:t> </a:t>
            </a:r>
            <a:r>
              <a:rPr lang="en-US" sz="2000" dirty="0" err="1"/>
              <a:t>sử</a:t>
            </a:r>
            <a:r>
              <a:rPr lang="en-US" sz="2000" dirty="0"/>
              <a:t> </a:t>
            </a:r>
            <a:r>
              <a:rPr lang="en-US" sz="2000" dirty="0" err="1"/>
              <a:t>dụng</a:t>
            </a:r>
            <a:r>
              <a:rPr lang="en-US" sz="2000" dirty="0"/>
              <a:t> insulin </a:t>
            </a:r>
            <a:r>
              <a:rPr lang="en-US" sz="2000" dirty="0" err="1"/>
              <a:t>là</a:t>
            </a:r>
            <a:r>
              <a:rPr lang="en-US" sz="2000" dirty="0"/>
              <a:t> 5 </a:t>
            </a:r>
            <a:r>
              <a:rPr lang="en-US" sz="2000" dirty="0" err="1"/>
              <a:t>năm</a:t>
            </a:r>
            <a:r>
              <a:rPr lang="en-US" sz="2000" dirty="0"/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806650-B19A-5FA6-D671-3C47744F4AE7}"/>
              </a:ext>
            </a:extLst>
          </p:cNvPr>
          <p:cNvSpPr txBox="1"/>
          <p:nvPr/>
        </p:nvSpPr>
        <p:spPr>
          <a:xfrm>
            <a:off x="7315200" y="5303258"/>
            <a:ext cx="4114800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/>
              <a:t> là số cơn hạ đường huyết ở</a:t>
            </a:r>
          </a:p>
          <a:p>
            <a:pPr algn="ctr"/>
            <a:r>
              <a:rPr lang="en-US" sz="2000"/>
              <a:t>BN ĐTĐ típ 2</a:t>
            </a:r>
          </a:p>
        </p:txBody>
      </p:sp>
      <p:pic>
        <p:nvPicPr>
          <p:cNvPr id="2" name="Content Placeholder 3" descr="Nguyên nhân gây hạ đường huyết và cách phòng1">
            <a:extLst>
              <a:ext uri="{FF2B5EF4-FFF2-40B4-BE49-F238E27FC236}">
                <a16:creationId xmlns:a16="http://schemas.microsoft.com/office/drawing/2014/main" id="{F2424F28-7A23-EAB1-AD1C-B36E1131F7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56765" y="519972"/>
            <a:ext cx="3719830" cy="185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2787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AutoShape 109"/>
          <p:cNvSpPr>
            <a:spLocks noChangeArrowheads="1"/>
          </p:cNvSpPr>
          <p:nvPr/>
        </p:nvSpPr>
        <p:spPr bwMode="auto">
          <a:xfrm rot="4260575" flipH="1">
            <a:off x="5175691" y="2481529"/>
            <a:ext cx="893762" cy="512233"/>
          </a:xfrm>
          <a:prstGeom prst="rightArrow">
            <a:avLst>
              <a:gd name="adj1" fmla="val 50000"/>
              <a:gd name="adj2" fmla="val 43576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69987" name="AutoShape 110"/>
          <p:cNvSpPr>
            <a:spLocks noChangeArrowheads="1"/>
          </p:cNvSpPr>
          <p:nvPr/>
        </p:nvSpPr>
        <p:spPr bwMode="auto">
          <a:xfrm rot="3131589" flipH="1">
            <a:off x="4357424" y="2568842"/>
            <a:ext cx="712787" cy="512233"/>
          </a:xfrm>
          <a:prstGeom prst="rightArrow">
            <a:avLst>
              <a:gd name="adj1" fmla="val 50000"/>
              <a:gd name="adj2" fmla="val 34752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b="1"/>
          </a:p>
        </p:txBody>
      </p:sp>
      <p:sp>
        <p:nvSpPr>
          <p:cNvPr id="169988" name="AutoShape 111"/>
          <p:cNvSpPr>
            <a:spLocks noChangeArrowheads="1"/>
          </p:cNvSpPr>
          <p:nvPr/>
        </p:nvSpPr>
        <p:spPr bwMode="auto">
          <a:xfrm flipH="1">
            <a:off x="3733801" y="3370263"/>
            <a:ext cx="924278" cy="512762"/>
          </a:xfrm>
          <a:prstGeom prst="rightArrow">
            <a:avLst>
              <a:gd name="adj1" fmla="val 50000"/>
              <a:gd name="adj2" fmla="val 45046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69989" name="AutoShape 112"/>
          <p:cNvSpPr>
            <a:spLocks noChangeArrowheads="1"/>
          </p:cNvSpPr>
          <p:nvPr/>
        </p:nvSpPr>
        <p:spPr bwMode="auto">
          <a:xfrm rot="-3131589" flipH="1" flipV="1">
            <a:off x="4345253" y="4135702"/>
            <a:ext cx="779462" cy="512234"/>
          </a:xfrm>
          <a:prstGeom prst="rightArrow">
            <a:avLst>
              <a:gd name="adj1" fmla="val 50000"/>
              <a:gd name="adj2" fmla="val 38003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69990" name="AutoShape 113"/>
          <p:cNvSpPr>
            <a:spLocks noChangeArrowheads="1"/>
          </p:cNvSpPr>
          <p:nvPr/>
        </p:nvSpPr>
        <p:spPr bwMode="auto">
          <a:xfrm rot="-4260575" flipH="1" flipV="1">
            <a:off x="5173311" y="4236511"/>
            <a:ext cx="898525" cy="512233"/>
          </a:xfrm>
          <a:prstGeom prst="rightArrow">
            <a:avLst>
              <a:gd name="adj1" fmla="val 50000"/>
              <a:gd name="adj2" fmla="val 43808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69991" name="Rectangle 2"/>
          <p:cNvSpPr>
            <a:spLocks noGrp="1" noChangeArrowheads="1"/>
          </p:cNvSpPr>
          <p:nvPr>
            <p:ph type="title"/>
          </p:nvPr>
        </p:nvSpPr>
        <p:spPr>
          <a:xfrm>
            <a:off x="1055416" y="276186"/>
            <a:ext cx="1034081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3200" b="1" dirty="0" err="1">
                <a:solidFill>
                  <a:srgbClr val="0070C0"/>
                </a:solidFill>
              </a:rPr>
              <a:t>Các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hậu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quả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chính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của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hạ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đường</a:t>
            </a:r>
            <a:r>
              <a:rPr lang="en-GB" sz="3200" b="1" dirty="0">
                <a:solidFill>
                  <a:srgbClr val="0070C0"/>
                </a:solidFill>
              </a:rPr>
              <a:t> </a:t>
            </a:r>
            <a:r>
              <a:rPr lang="en-GB" sz="3200" b="1" dirty="0" err="1">
                <a:solidFill>
                  <a:srgbClr val="0070C0"/>
                </a:solidFill>
              </a:rPr>
              <a:t>huyết</a:t>
            </a:r>
            <a:endParaRPr lang="en-GB" sz="3200" b="1" dirty="0">
              <a:solidFill>
                <a:srgbClr val="0070C0"/>
              </a:solidFill>
            </a:endParaRPr>
          </a:p>
        </p:txBody>
      </p:sp>
      <p:sp>
        <p:nvSpPr>
          <p:cNvPr id="169992" name="Text Box 4"/>
          <p:cNvSpPr txBox="1">
            <a:spLocks noChangeArrowheads="1"/>
          </p:cNvSpPr>
          <p:nvPr/>
        </p:nvSpPr>
        <p:spPr bwMode="auto">
          <a:xfrm>
            <a:off x="1912058" y="6013450"/>
            <a:ext cx="862753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anchor="b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sv-SE" sz="1100" baseline="30000" dirty="0"/>
              <a:t>1</a:t>
            </a:r>
            <a:r>
              <a:rPr lang="sv-SE" sz="1100" dirty="0"/>
              <a:t>Whitmer RA, et al. </a:t>
            </a:r>
            <a:r>
              <a:rPr lang="sv-SE" sz="1100" i="1" dirty="0"/>
              <a:t>JAMA</a:t>
            </a:r>
            <a:r>
              <a:rPr lang="sv-SE" sz="1100" dirty="0"/>
              <a:t>. 2009; 301: 1565–1572; </a:t>
            </a:r>
            <a:r>
              <a:rPr lang="sv-SE" sz="1100" baseline="30000" dirty="0"/>
              <a:t>2</a:t>
            </a:r>
            <a:r>
              <a:rPr lang="sv-SE" sz="1100" dirty="0"/>
              <a:t>Bonds DE, et al. </a:t>
            </a:r>
            <a:r>
              <a:rPr lang="sv-SE" sz="1100" i="1" dirty="0"/>
              <a:t>BMJ</a:t>
            </a:r>
            <a:r>
              <a:rPr lang="sv-SE" sz="1100" dirty="0"/>
              <a:t>. 2010; 340: b4909; </a:t>
            </a:r>
            <a:br>
              <a:rPr lang="sv-SE" sz="1100" dirty="0"/>
            </a:br>
            <a:r>
              <a:rPr lang="sv-SE" sz="1100" baseline="30000" dirty="0"/>
              <a:t>3</a:t>
            </a:r>
            <a:r>
              <a:rPr lang="sv-SE" sz="1100" dirty="0"/>
              <a:t>Barnett AH. </a:t>
            </a:r>
            <a:r>
              <a:rPr lang="sv-SE" sz="1100" i="1" dirty="0"/>
              <a:t>Curr Med Res Opin</a:t>
            </a:r>
            <a:r>
              <a:rPr lang="sv-SE" sz="1100" dirty="0"/>
              <a:t>. 2010; 26: 1333–1342; </a:t>
            </a:r>
            <a:r>
              <a:rPr lang="sv-SE" sz="1100" baseline="30000" dirty="0"/>
              <a:t>4</a:t>
            </a:r>
            <a:r>
              <a:rPr lang="sv-SE" sz="1100" dirty="0"/>
              <a:t>Jönsson L, et al. </a:t>
            </a:r>
            <a:r>
              <a:rPr lang="sv-SE" sz="1100" i="1" dirty="0"/>
              <a:t>Value Health</a:t>
            </a:r>
            <a:r>
              <a:rPr lang="sv-SE" sz="1100" dirty="0"/>
              <a:t>. 2006; 9: 193–198;</a:t>
            </a:r>
            <a:br>
              <a:rPr lang="sv-SE" sz="1100" dirty="0"/>
            </a:br>
            <a:r>
              <a:rPr lang="sv-SE" sz="1100" baseline="30000" dirty="0"/>
              <a:t>5</a:t>
            </a:r>
            <a:r>
              <a:rPr lang="sv-SE" sz="1100" dirty="0"/>
              <a:t>Foley JE, Jordan J. </a:t>
            </a:r>
            <a:r>
              <a:rPr lang="sv-SE" sz="1100" i="1" dirty="0"/>
              <a:t>Vasc Health Risk Manag</a:t>
            </a:r>
            <a:r>
              <a:rPr lang="sv-SE" sz="1100" dirty="0"/>
              <a:t>. 2010; 6: 541–548; </a:t>
            </a:r>
            <a:r>
              <a:rPr lang="sv-SE" sz="1100" baseline="30000" dirty="0"/>
              <a:t>6</a:t>
            </a:r>
            <a:r>
              <a:rPr lang="sv-SE" sz="1100" dirty="0"/>
              <a:t>Begg IS, et al. </a:t>
            </a:r>
            <a:r>
              <a:rPr lang="sv-SE" sz="1100" i="1" dirty="0"/>
              <a:t>Can J Diabetes</a:t>
            </a:r>
            <a:r>
              <a:rPr lang="sv-SE" sz="1100" dirty="0"/>
              <a:t>. 2003; 27: 128–140; </a:t>
            </a:r>
            <a:r>
              <a:rPr lang="sv-SE" sz="1100" baseline="30000" dirty="0"/>
              <a:t>7</a:t>
            </a:r>
            <a:r>
              <a:rPr lang="sv-SE" sz="1100" dirty="0"/>
              <a:t>McEwan P, et al. </a:t>
            </a:r>
            <a:r>
              <a:rPr lang="sv-SE" sz="1100" i="1" dirty="0"/>
              <a:t>Diabetes Obes Metab</a:t>
            </a:r>
            <a:r>
              <a:rPr lang="sv-SE" sz="1100" dirty="0"/>
              <a:t>. 2010; 12: 431–436.</a:t>
            </a:r>
          </a:p>
        </p:txBody>
      </p:sp>
      <p:sp>
        <p:nvSpPr>
          <p:cNvPr id="233477" name="AutoShape 5"/>
          <p:cNvSpPr>
            <a:spLocks noChangeArrowheads="1"/>
          </p:cNvSpPr>
          <p:nvPr/>
        </p:nvSpPr>
        <p:spPr bwMode="auto">
          <a:xfrm>
            <a:off x="4741334" y="3263902"/>
            <a:ext cx="2710745" cy="665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sz="2400" b="1" dirty="0" err="1">
                <a:solidFill>
                  <a:srgbClr val="FF0000"/>
                </a:solidFill>
              </a:rPr>
              <a:t>Hạ</a:t>
            </a:r>
            <a:r>
              <a:rPr lang="en-GB" sz="2400" b="1" dirty="0">
                <a:solidFill>
                  <a:srgbClr val="FF0000"/>
                </a:solidFill>
              </a:rPr>
              <a:t> </a:t>
            </a:r>
            <a:r>
              <a:rPr lang="en-GB" sz="2400" b="1" dirty="0" err="1">
                <a:solidFill>
                  <a:srgbClr val="FF0000"/>
                </a:solidFill>
              </a:rPr>
              <a:t>đường</a:t>
            </a:r>
            <a:r>
              <a:rPr lang="en-GB" sz="2400" b="1" dirty="0">
                <a:solidFill>
                  <a:srgbClr val="FF0000"/>
                </a:solidFill>
              </a:rPr>
              <a:t> </a:t>
            </a:r>
            <a:r>
              <a:rPr lang="en-GB" sz="2400" b="1" dirty="0" err="1">
                <a:solidFill>
                  <a:srgbClr val="FF0000"/>
                </a:solidFill>
              </a:rPr>
              <a:t>huyết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69994" name="TextBox 4"/>
          <p:cNvSpPr txBox="1">
            <a:spLocks noChangeArrowheads="1"/>
          </p:cNvSpPr>
          <p:nvPr/>
        </p:nvSpPr>
        <p:spPr bwMode="auto">
          <a:xfrm>
            <a:off x="7700401" y="2132014"/>
            <a:ext cx="29001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de-CH" sz="2000" b="1" dirty="0">
                <a:solidFill>
                  <a:schemeClr val="accent1">
                    <a:lumMod val="75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Biến chứng tim mạch</a:t>
            </a:r>
            <a:r>
              <a:rPr lang="de-CH" sz="2000" b="1" baseline="30000" dirty="0">
                <a:solidFill>
                  <a:schemeClr val="accent1">
                    <a:lumMod val="75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3</a:t>
            </a:r>
            <a:endParaRPr lang="en-US" sz="2000" b="1" dirty="0">
              <a:solidFill>
                <a:schemeClr val="accent1">
                  <a:lumMod val="75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9995" name="TextBox 5"/>
          <p:cNvSpPr txBox="1">
            <a:spLocks noChangeArrowheads="1"/>
          </p:cNvSpPr>
          <p:nvPr/>
        </p:nvSpPr>
        <p:spPr bwMode="auto">
          <a:xfrm>
            <a:off x="8599312" y="3272265"/>
            <a:ext cx="19402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de-CH" b="1" dirty="0">
                <a:solidFill>
                  <a:schemeClr val="accent1">
                    <a:lumMod val="75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Tăng cân do ăn vào để bảo vệ</a:t>
            </a:r>
            <a:r>
              <a:rPr lang="de-CH" b="1" baseline="30000" dirty="0">
                <a:solidFill>
                  <a:schemeClr val="accent1">
                    <a:lumMod val="75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5</a:t>
            </a:r>
            <a:endParaRPr lang="en-US" b="1" baseline="30000" dirty="0">
              <a:solidFill>
                <a:schemeClr val="accent1">
                  <a:lumMod val="75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9996" name="TextBox 6"/>
          <p:cNvSpPr txBox="1">
            <a:spLocks noChangeArrowheads="1"/>
          </p:cNvSpPr>
          <p:nvPr/>
        </p:nvSpPr>
        <p:spPr bwMode="auto">
          <a:xfrm>
            <a:off x="4764002" y="1857375"/>
            <a:ext cx="11160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de-CH" b="1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Hôn mê</a:t>
            </a:r>
            <a:r>
              <a:rPr lang="de-CH" b="1" baseline="30000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3</a:t>
            </a:r>
            <a:endParaRPr lang="en-US" b="1" dirty="0">
              <a:solidFill>
                <a:srgbClr val="C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9997" name="TextBox 7"/>
          <p:cNvSpPr txBox="1">
            <a:spLocks noChangeArrowheads="1"/>
          </p:cNvSpPr>
          <p:nvPr/>
        </p:nvSpPr>
        <p:spPr bwMode="auto">
          <a:xfrm>
            <a:off x="4384323" y="4967288"/>
            <a:ext cx="20122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ct val="40000"/>
              </a:spcAft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Tai nạn xe hơi</a:t>
            </a:r>
            <a:r>
              <a:rPr lang="de-CH" b="1" baseline="30000" dirty="0">
                <a:ea typeface="Arial Unicode MS" pitchFamily="34" charset="-128"/>
                <a:cs typeface="Arial Unicode MS" pitchFamily="34" charset="-128"/>
              </a:rPr>
              <a:t>6</a:t>
            </a:r>
            <a:endParaRPr lang="en-US" b="1" baseline="300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9998" name="TextBox 8"/>
          <p:cNvSpPr txBox="1">
            <a:spLocks noChangeArrowheads="1"/>
          </p:cNvSpPr>
          <p:nvPr/>
        </p:nvSpPr>
        <p:spPr bwMode="auto">
          <a:xfrm>
            <a:off x="6164707" y="1623288"/>
            <a:ext cx="12698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Chi phí </a:t>
            </a:r>
          </a:p>
          <a:p>
            <a:pPr algn="ctr"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nằm viện</a:t>
            </a:r>
            <a:r>
              <a:rPr lang="de-CH" b="1" baseline="30000" dirty="0">
                <a:ea typeface="Arial Unicode MS" pitchFamily="34" charset="-128"/>
                <a:cs typeface="Arial Unicode MS" pitchFamily="34" charset="-128"/>
              </a:rPr>
              <a:t>4</a:t>
            </a:r>
            <a:endParaRPr lang="en-US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9999" name="TextBox 9"/>
          <p:cNvSpPr txBox="1">
            <a:spLocks noChangeArrowheads="1"/>
          </p:cNvSpPr>
          <p:nvPr/>
        </p:nvSpPr>
        <p:spPr bwMode="auto">
          <a:xfrm>
            <a:off x="7544227" y="4743405"/>
            <a:ext cx="1487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Mất tri giác</a:t>
            </a:r>
            <a:r>
              <a:rPr lang="de-CH" b="1" baseline="30000" dirty="0">
                <a:ea typeface="Arial Unicode MS" pitchFamily="34" charset="-128"/>
                <a:cs typeface="Arial Unicode MS" pitchFamily="34" charset="-128"/>
              </a:rPr>
              <a:t>3</a:t>
            </a:r>
            <a:endParaRPr lang="en-US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0000" name="TextBox 32"/>
          <p:cNvSpPr txBox="1">
            <a:spLocks noChangeArrowheads="1"/>
          </p:cNvSpPr>
          <p:nvPr/>
        </p:nvSpPr>
        <p:spPr bwMode="auto">
          <a:xfrm>
            <a:off x="6352845" y="4976813"/>
            <a:ext cx="10518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Co giật</a:t>
            </a:r>
            <a:r>
              <a:rPr lang="de-CH" b="1" baseline="30000" dirty="0">
                <a:ea typeface="Arial Unicode MS" pitchFamily="34" charset="-128"/>
                <a:cs typeface="Arial Unicode MS" pitchFamily="34" charset="-128"/>
              </a:rPr>
              <a:t>3</a:t>
            </a:r>
            <a:endParaRPr lang="en-US" b="1" baseline="300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0001" name="TextBox 33"/>
          <p:cNvSpPr txBox="1">
            <a:spLocks noChangeArrowheads="1"/>
          </p:cNvSpPr>
          <p:nvPr/>
        </p:nvSpPr>
        <p:spPr bwMode="auto">
          <a:xfrm>
            <a:off x="3420335" y="2174875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Tử vong</a:t>
            </a:r>
            <a:r>
              <a:rPr lang="de-CH" b="1" baseline="30000" dirty="0">
                <a:ea typeface="Arial Unicode MS" pitchFamily="34" charset="-128"/>
                <a:cs typeface="Arial Unicode MS" pitchFamily="34" charset="-128"/>
              </a:rPr>
              <a:t>2,3</a:t>
            </a:r>
            <a:endParaRPr lang="en-US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0002" name="TextBox 42"/>
          <p:cNvSpPr txBox="1">
            <a:spLocks noChangeArrowheads="1"/>
          </p:cNvSpPr>
          <p:nvPr/>
        </p:nvSpPr>
        <p:spPr bwMode="auto">
          <a:xfrm>
            <a:off x="1493390" y="3436168"/>
            <a:ext cx="22573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de-CH" b="1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Tăng sa sút trí tuệ</a:t>
            </a:r>
            <a:r>
              <a:rPr lang="de-CH" b="1" baseline="30000" dirty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1</a:t>
            </a:r>
            <a:endParaRPr lang="en-US" b="1" baseline="30000" dirty="0">
              <a:solidFill>
                <a:srgbClr val="C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37907" name="Straight Arrow Connector 16"/>
          <p:cNvCxnSpPr>
            <a:cxnSpLocks noChangeShapeType="1"/>
          </p:cNvCxnSpPr>
          <p:nvPr/>
        </p:nvCxnSpPr>
        <p:spPr bwMode="auto">
          <a:xfrm>
            <a:off x="4234745" y="4932363"/>
            <a:ext cx="0" cy="0"/>
          </a:xfrm>
          <a:prstGeom prst="straightConnector1">
            <a:avLst/>
          </a:prstGeom>
          <a:noFill/>
          <a:ln w="76200" algn="ctr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170004" name="TextBox 6"/>
          <p:cNvSpPr txBox="1">
            <a:spLocks noChangeArrowheads="1"/>
          </p:cNvSpPr>
          <p:nvPr/>
        </p:nvSpPr>
        <p:spPr bwMode="auto">
          <a:xfrm>
            <a:off x="2266245" y="4371975"/>
            <a:ext cx="214347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de-CH" b="1" dirty="0">
                <a:ea typeface="Arial Unicode MS" pitchFamily="34" charset="-128"/>
                <a:cs typeface="Arial Unicode MS" pitchFamily="34" charset="-128"/>
              </a:rPr>
              <a:t>Giảm chất lượng cuộc sống</a:t>
            </a:r>
            <a:r>
              <a:rPr lang="de-CH" b="1" baseline="30000" dirty="0">
                <a:ea typeface="Arial Unicode MS" pitchFamily="34" charset="-128"/>
                <a:cs typeface="Arial Unicode MS" pitchFamily="34" charset="-128"/>
              </a:rPr>
              <a:t>7</a:t>
            </a:r>
            <a:endParaRPr lang="en-US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0005" name="AutoShape 114"/>
          <p:cNvSpPr>
            <a:spLocks noChangeArrowheads="1"/>
          </p:cNvSpPr>
          <p:nvPr/>
        </p:nvSpPr>
        <p:spPr bwMode="auto">
          <a:xfrm rot="-4260575">
            <a:off x="6264363" y="2480822"/>
            <a:ext cx="893762" cy="513644"/>
          </a:xfrm>
          <a:prstGeom prst="rightArrow">
            <a:avLst>
              <a:gd name="adj1" fmla="val 50000"/>
              <a:gd name="adj2" fmla="val 43576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70006" name="AutoShape 115"/>
          <p:cNvSpPr>
            <a:spLocks noChangeArrowheads="1"/>
          </p:cNvSpPr>
          <p:nvPr/>
        </p:nvSpPr>
        <p:spPr bwMode="auto">
          <a:xfrm rot="-3131589">
            <a:off x="7204606" y="2598209"/>
            <a:ext cx="784225" cy="512234"/>
          </a:xfrm>
          <a:prstGeom prst="rightArrow">
            <a:avLst>
              <a:gd name="adj1" fmla="val 50000"/>
              <a:gd name="adj2" fmla="val 38235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70007" name="AutoShape 116"/>
          <p:cNvSpPr>
            <a:spLocks noChangeArrowheads="1"/>
          </p:cNvSpPr>
          <p:nvPr/>
        </p:nvSpPr>
        <p:spPr bwMode="auto">
          <a:xfrm>
            <a:off x="7675035" y="3370263"/>
            <a:ext cx="924277" cy="512762"/>
          </a:xfrm>
          <a:prstGeom prst="rightArrow">
            <a:avLst>
              <a:gd name="adj1" fmla="val 50000"/>
              <a:gd name="adj2" fmla="val 45046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70008" name="AutoShape 117"/>
          <p:cNvSpPr>
            <a:spLocks noChangeArrowheads="1"/>
          </p:cNvSpPr>
          <p:nvPr/>
        </p:nvSpPr>
        <p:spPr bwMode="auto">
          <a:xfrm rot="3131589" flipV="1">
            <a:off x="7200195" y="4131733"/>
            <a:ext cx="787400" cy="512234"/>
          </a:xfrm>
          <a:prstGeom prst="rightArrow">
            <a:avLst>
              <a:gd name="adj1" fmla="val 50000"/>
              <a:gd name="adj2" fmla="val 38390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  <p:sp>
        <p:nvSpPr>
          <p:cNvPr id="170009" name="AutoShape 118"/>
          <p:cNvSpPr>
            <a:spLocks noChangeArrowheads="1"/>
          </p:cNvSpPr>
          <p:nvPr/>
        </p:nvSpPr>
        <p:spPr bwMode="auto">
          <a:xfrm rot="4260575" flipV="1">
            <a:off x="6261983" y="4235804"/>
            <a:ext cx="898525" cy="513644"/>
          </a:xfrm>
          <a:prstGeom prst="rightArrow">
            <a:avLst>
              <a:gd name="adj1" fmla="val 50000"/>
              <a:gd name="adj2" fmla="val 43808"/>
            </a:avLst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b="1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4838"/>
            <a:ext cx="12192000" cy="505267"/>
          </a:xfrm>
        </p:spPr>
        <p:txBody>
          <a:bodyPr vert="horz" wrap="square" lIns="0" tIns="12700" rIns="0" bIns="0" rtlCol="0">
            <a:spAutoFit/>
          </a:bodyPr>
          <a:lstStyle/>
          <a:p>
            <a:pPr marL="12700" defTabSz="914400" rtl="0">
              <a:spcBef>
                <a:spcPts val="100"/>
              </a:spcBef>
            </a:pP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Thực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trạng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điều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trị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đái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tháo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đường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típ</a:t>
            </a:r>
            <a:r>
              <a:rPr lang="en-US" sz="3200" b="1" spc="-5" dirty="0">
                <a:solidFill>
                  <a:srgbClr val="0070C0"/>
                </a:solidFill>
                <a:cs typeface="Calibri" panose="020F0502020204030204" pitchFamily="34" charset="0"/>
                <a:sym typeface="+mn-ea"/>
              </a:rPr>
              <a:t> 2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7140" y="5869856"/>
            <a:ext cx="3611880" cy="6292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 algn="l" defTabSz="913130">
              <a:lnSpc>
                <a:spcPct val="90000"/>
              </a:lnSpc>
              <a:spcBef>
                <a:spcPct val="10000"/>
              </a:spcBef>
              <a:buAutoNum type="arabicPeriod"/>
            </a:pP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Bryant W, 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et al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. 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MJA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2006;185:305–9. </a:t>
            </a:r>
            <a:endParaRPr lang="en-AU" sz="900">
              <a:solidFill>
                <a:schemeClr val="accent5">
                  <a:lumMod val="25000"/>
                </a:schemeClr>
              </a:solidFill>
              <a:ea typeface="ヒラギノ角ゴ Pro W3"/>
              <a:cs typeface="ヒラギノ角ゴ Pro W3"/>
            </a:endParaRPr>
          </a:p>
          <a:p>
            <a:pPr marL="228600" indent="-228600" algn="l" defTabSz="913130">
              <a:lnSpc>
                <a:spcPct val="90000"/>
              </a:lnSpc>
              <a:spcBef>
                <a:spcPct val="10000"/>
              </a:spcBef>
              <a:buAutoNum type="arabicPeriod"/>
            </a:pPr>
            <a:r>
              <a:rPr lang="en-AU" sz="900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Kosachunhanun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N, 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et al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. 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J Med </a:t>
            </a:r>
            <a:r>
              <a:rPr lang="en-AU" sz="900" i="1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Assoc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Thai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2006;89:S66–S71.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</a:t>
            </a:r>
            <a:endParaRPr lang="en-AU" sz="900" i="1">
              <a:solidFill>
                <a:schemeClr val="accent5">
                  <a:lumMod val="25000"/>
                </a:schemeClr>
              </a:solidFill>
              <a:ea typeface="ヒラギノ角ゴ Pro W3"/>
              <a:cs typeface="ヒラギノ角ゴ Pro W3"/>
            </a:endParaRPr>
          </a:p>
          <a:p>
            <a:pPr marL="228600" indent="-228600" algn="l" defTabSz="913130">
              <a:lnSpc>
                <a:spcPct val="90000"/>
              </a:lnSpc>
              <a:spcBef>
                <a:spcPct val="10000"/>
              </a:spcBef>
              <a:buAutoNum type="arabicPeriod"/>
            </a:pP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Lee WRW,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et al. Singapore Med J 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2001;42:501–7.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</a:t>
            </a:r>
            <a:endParaRPr lang="en-AU" sz="900" i="1">
              <a:solidFill>
                <a:schemeClr val="accent5">
                  <a:lumMod val="25000"/>
                </a:schemeClr>
              </a:solidFill>
              <a:ea typeface="ヒラギノ角ゴ Pro W3"/>
              <a:cs typeface="ヒラギノ角ゴ Pro W3"/>
            </a:endParaRPr>
          </a:p>
          <a:p>
            <a:pPr marL="228600" indent="-228600" algn="l" defTabSz="913130">
              <a:lnSpc>
                <a:spcPct val="90000"/>
              </a:lnSpc>
              <a:spcBef>
                <a:spcPct val="10000"/>
              </a:spcBef>
              <a:buAutoNum type="arabicPeriod"/>
            </a:pPr>
            <a:r>
              <a:rPr lang="en-AU" sz="900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Nagpal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J &amp; </a:t>
            </a:r>
            <a:r>
              <a:rPr lang="en-AU" sz="900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Bhartia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 A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. Diabetes Care 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  <a:sym typeface="+mn-ea"/>
              </a:rPr>
              <a:t>2006;29:2341–8. </a:t>
            </a:r>
            <a:endParaRPr lang="en-AU" sz="900">
              <a:solidFill>
                <a:schemeClr val="accent5">
                  <a:lumMod val="25000"/>
                </a:schemeClr>
              </a:solidFill>
              <a:latin typeface="Cambria" panose="02040503050406030204" pitchFamily="18" charset="0"/>
              <a:ea typeface="ヒラギノ角ゴ Pro W3"/>
              <a:cs typeface="ヒラギノ角ゴ Pro W3"/>
              <a:sym typeface="+mn-e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8630" y="1000125"/>
            <a:ext cx="87268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Đa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số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các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bệnh</a:t>
            </a:r>
            <a:r>
              <a:rPr lang="en-US" alt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nhân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đái</a:t>
            </a:r>
            <a:r>
              <a:rPr lang="en-US" alt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tháo</a:t>
            </a:r>
            <a:r>
              <a:rPr lang="en-US" alt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đường</a:t>
            </a:r>
            <a:r>
              <a:rPr lang="en-US" alt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típ</a:t>
            </a:r>
            <a:r>
              <a:rPr lang="en-US" alt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2 (ĐTĐ2)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ở </a:t>
            </a:r>
            <a:r>
              <a:rPr lang="en-AU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châu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Á</a:t>
            </a:r>
            <a:r>
              <a:rPr lang="en-AU" sz="2000" b="1" u="sng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</a:p>
          <a:p>
            <a:pPr algn="ctr">
              <a:defRPr/>
            </a:pPr>
            <a:r>
              <a:rPr lang="en-AU" sz="2000" b="1" u="sng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không</a:t>
            </a:r>
            <a:r>
              <a:rPr lang="en-AU" sz="2000" b="1" u="sng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vi-VN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đạt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mục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tiêu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 </a:t>
            </a:r>
            <a:r>
              <a:rPr lang="en-AU" sz="2000" b="1" dirty="0">
                <a:solidFill>
                  <a:schemeClr val="accent5">
                    <a:lumMod val="25000"/>
                  </a:schemeClr>
                </a:solidFill>
                <a:effectLst/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  <a:sym typeface="+mn-ea"/>
              </a:rPr>
              <a:t>HbA1c &lt; 7,0%</a:t>
            </a:r>
          </a:p>
        </p:txBody>
      </p:sp>
      <p:grpSp>
        <p:nvGrpSpPr>
          <p:cNvPr id="68" name="Group 103"/>
          <p:cNvGrpSpPr/>
          <p:nvPr/>
        </p:nvGrpSpPr>
        <p:grpSpPr bwMode="auto">
          <a:xfrm>
            <a:off x="9509057" y="4615303"/>
            <a:ext cx="1807482" cy="808038"/>
            <a:chOff x="4785" y="3178"/>
            <a:chExt cx="1326" cy="509"/>
          </a:xfrm>
        </p:grpSpPr>
        <p:sp>
          <p:nvSpPr>
            <p:cNvPr id="69" name="Text Box 82"/>
            <p:cNvSpPr txBox="1">
              <a:spLocks noChangeArrowheads="1"/>
            </p:cNvSpPr>
            <p:nvPr/>
          </p:nvSpPr>
          <p:spPr bwMode="auto">
            <a:xfrm>
              <a:off x="4934" y="3178"/>
              <a:ext cx="114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r>
                <a:rPr lang="en-AU" sz="1200">
                  <a:cs typeface="Arial" panose="020B0604020202020204"/>
                </a:rPr>
                <a:t>HbA1c </a:t>
              </a:r>
              <a:r>
                <a:rPr lang="vi-VN" sz="1200">
                  <a:cs typeface="Arial" panose="020B0604020202020204"/>
                </a:rPr>
                <a:t>đạt</a:t>
              </a:r>
              <a:r>
                <a:rPr lang="en-US" sz="1200">
                  <a:cs typeface="Arial" panose="020B0604020202020204"/>
                </a:rPr>
                <a:t> </a:t>
              </a:r>
              <a:r>
                <a:rPr lang="en-US" sz="1200" err="1">
                  <a:cs typeface="Arial" panose="020B0604020202020204"/>
                </a:rPr>
                <a:t>mục</a:t>
              </a:r>
              <a:r>
                <a:rPr lang="en-US" sz="1200">
                  <a:cs typeface="Arial" panose="020B0604020202020204"/>
                </a:rPr>
                <a:t> </a:t>
              </a:r>
              <a:r>
                <a:rPr lang="en-US" sz="1200" err="1">
                  <a:cs typeface="Arial" panose="020B0604020202020204"/>
                </a:rPr>
                <a:t>tiêu</a:t>
              </a:r>
              <a:endParaRPr lang="en-AU" sz="1200">
                <a:cs typeface="Arial" panose="020B0604020202020204"/>
              </a:endParaRPr>
            </a:p>
          </p:txBody>
        </p:sp>
        <p:sp>
          <p:nvSpPr>
            <p:cNvPr id="70" name="Rectangle 81"/>
            <p:cNvSpPr>
              <a:spLocks noChangeAspect="1" noChangeArrowheads="1"/>
            </p:cNvSpPr>
            <p:nvPr/>
          </p:nvSpPr>
          <p:spPr bwMode="auto">
            <a:xfrm>
              <a:off x="4785" y="3444"/>
              <a:ext cx="136" cy="15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3175" algn="ctr">
              <a:solidFill>
                <a:schemeClr val="tx1"/>
              </a:solidFill>
              <a:miter lim="800000"/>
            </a:ln>
          </p:spPr>
          <p:txBody>
            <a:bodyPr wrap="none" anchor="ctr">
              <a:spAutoFit/>
            </a:bodyPr>
            <a:lstStyle/>
            <a:p>
              <a:pPr defTabSz="913130">
                <a:spcBef>
                  <a:spcPct val="50000"/>
                </a:spcBef>
              </a:pPr>
              <a:endParaRPr lang="en-SG" sz="1000">
                <a:solidFill>
                  <a:srgbClr val="FFFFFF"/>
                </a:solidFill>
                <a:latin typeface="Arial Narrow" panose="020B0606020202030204"/>
                <a:cs typeface="Arial" panose="020B0604020202020204"/>
              </a:endParaRPr>
            </a:p>
          </p:txBody>
        </p:sp>
        <p:sp>
          <p:nvSpPr>
            <p:cNvPr id="71" name="Text Box 83"/>
            <p:cNvSpPr txBox="1">
              <a:spLocks noChangeArrowheads="1"/>
            </p:cNvSpPr>
            <p:nvPr/>
          </p:nvSpPr>
          <p:spPr bwMode="auto">
            <a:xfrm>
              <a:off x="4962" y="3396"/>
              <a:ext cx="114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r>
                <a:rPr lang="en-AU" sz="1200">
                  <a:cs typeface="Arial" panose="020B0604020202020204"/>
                </a:rPr>
                <a:t>HbA1c </a:t>
              </a:r>
              <a:r>
                <a:rPr lang="en-AU" sz="1200" err="1">
                  <a:cs typeface="Arial" panose="020B0604020202020204"/>
                </a:rPr>
                <a:t>không</a:t>
              </a:r>
              <a:r>
                <a:rPr lang="en-AU" sz="1200">
                  <a:cs typeface="Arial" panose="020B0604020202020204"/>
                </a:rPr>
                <a:t> </a:t>
              </a:r>
              <a:r>
                <a:rPr lang="vi-VN" sz="1200">
                  <a:cs typeface="Arial" panose="020B0604020202020204"/>
                </a:rPr>
                <a:t>đạt</a:t>
              </a:r>
              <a:r>
                <a:rPr lang="en-US" sz="1200">
                  <a:cs typeface="Arial" panose="020B0604020202020204"/>
                </a:rPr>
                <a:t> </a:t>
              </a:r>
              <a:r>
                <a:rPr lang="en-US" sz="1200" err="1">
                  <a:cs typeface="Arial" panose="020B0604020202020204"/>
                </a:rPr>
                <a:t>mục</a:t>
              </a:r>
              <a:r>
                <a:rPr lang="en-US" sz="1200">
                  <a:cs typeface="Arial" panose="020B0604020202020204"/>
                </a:rPr>
                <a:t> </a:t>
              </a:r>
              <a:r>
                <a:rPr lang="en-US" sz="1200" err="1">
                  <a:cs typeface="Arial" panose="020B0604020202020204"/>
                </a:rPr>
                <a:t>tiêu</a:t>
              </a:r>
              <a:endParaRPr lang="en-AU" sz="1200">
                <a:cs typeface="Arial" panose="020B0604020202020204"/>
              </a:endParaRPr>
            </a:p>
          </p:txBody>
        </p:sp>
        <p:sp>
          <p:nvSpPr>
            <p:cNvPr id="72" name="Rectangle 101"/>
            <p:cNvSpPr>
              <a:spLocks noChangeAspect="1" noChangeArrowheads="1"/>
            </p:cNvSpPr>
            <p:nvPr/>
          </p:nvSpPr>
          <p:spPr bwMode="auto">
            <a:xfrm>
              <a:off x="4785" y="3197"/>
              <a:ext cx="136" cy="155"/>
            </a:xfrm>
            <a:prstGeom prst="rect">
              <a:avLst/>
            </a:prstGeom>
            <a:solidFill>
              <a:srgbClr val="C2E1FE"/>
            </a:solidFill>
            <a:ln w="3175" algn="ctr">
              <a:solidFill>
                <a:schemeClr val="tx1"/>
              </a:solidFill>
              <a:miter lim="800000"/>
            </a:ln>
          </p:spPr>
          <p:txBody>
            <a:bodyPr wrap="none" anchor="ctr">
              <a:spAutoFit/>
            </a:bodyPr>
            <a:lstStyle/>
            <a:p>
              <a:pPr defTabSz="913130">
                <a:spcBef>
                  <a:spcPct val="50000"/>
                </a:spcBef>
              </a:pPr>
              <a:endParaRPr lang="en-SG" sz="1000">
                <a:solidFill>
                  <a:srgbClr val="FFFFFF"/>
                </a:solidFill>
                <a:latin typeface="Arial Narrow" panose="020B0606020202030204"/>
                <a:cs typeface="Arial" panose="020B060402020202020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87AE0B3-6AD4-DF16-8E0A-58E238056C7A}"/>
              </a:ext>
            </a:extLst>
          </p:cNvPr>
          <p:cNvGrpSpPr/>
          <p:nvPr/>
        </p:nvGrpSpPr>
        <p:grpSpPr>
          <a:xfrm>
            <a:off x="2019131" y="1788856"/>
            <a:ext cx="7665086" cy="3920806"/>
            <a:chOff x="2012978" y="1515650"/>
            <a:chExt cx="7665086" cy="3920806"/>
          </a:xfrm>
        </p:grpSpPr>
        <p:sp>
          <p:nvSpPr>
            <p:cNvPr id="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352227" y="1978497"/>
              <a:ext cx="2819400" cy="2090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130"/>
              <a:endParaRPr lang="en-US">
                <a:solidFill>
                  <a:srgbClr val="FFFFFF"/>
                </a:solidFill>
                <a:latin typeface="Arial Narrow" panose="020B0606020202030204"/>
                <a:cs typeface="Arial" panose="020B0604020202020204"/>
              </a:endParaRPr>
            </a:p>
          </p:txBody>
        </p:sp>
        <p:sp>
          <p:nvSpPr>
            <p:cNvPr id="12" name="Text Box 5"/>
            <p:cNvSpPr txBox="1">
              <a:spLocks noChangeAspect="1" noChangeArrowheads="1"/>
            </p:cNvSpPr>
            <p:nvPr/>
          </p:nvSpPr>
          <p:spPr bwMode="auto">
            <a:xfrm>
              <a:off x="3074819" y="3467895"/>
              <a:ext cx="1628775" cy="58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3130" eaLnBrk="1" hangingPunct="1">
                <a:spcBef>
                  <a:spcPct val="50000"/>
                </a:spcBef>
              </a:pP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Hong Kong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</a:t>
              </a:r>
              <a:r>
                <a:rPr lang="en-AU" sz="1600" err="1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Diab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 Registry</a:t>
              </a:r>
              <a:r>
                <a:rPr lang="en-US" alt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5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  <a:endParaRPr lang="en-AU" sz="1600" baseline="30000">
                <a:solidFill>
                  <a:schemeClr val="accent5">
                    <a:lumMod val="25000"/>
                  </a:schemeClr>
                </a:solidFill>
                <a:cs typeface="Arial" panose="020B0604020202020204"/>
              </a:endParaRPr>
            </a:p>
          </p:txBody>
        </p:sp>
        <p:sp>
          <p:nvSpPr>
            <p:cNvPr id="13" name="Text Box 15"/>
            <p:cNvSpPr txBox="1">
              <a:spLocks noChangeAspect="1" noChangeArrowheads="1"/>
            </p:cNvSpPr>
            <p:nvPr/>
          </p:nvSpPr>
          <p:spPr bwMode="auto">
            <a:xfrm>
              <a:off x="7105164" y="3499010"/>
              <a:ext cx="1628775" cy="58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S. Korea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(KNHANES</a:t>
              </a:r>
              <a:r>
                <a:rPr lang="en-US" alt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7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  <a:endParaRPr lang="en-AU" sz="1600" baseline="30000">
                <a:solidFill>
                  <a:schemeClr val="accent5">
                    <a:lumMod val="25000"/>
                  </a:schemeClr>
                </a:solidFill>
                <a:cs typeface="Arial" panose="020B0604020202020204"/>
              </a:endParaRPr>
            </a:p>
          </p:txBody>
        </p:sp>
        <p:grpSp>
          <p:nvGrpSpPr>
            <p:cNvPr id="14" name="Group 17"/>
            <p:cNvGrpSpPr/>
            <p:nvPr/>
          </p:nvGrpSpPr>
          <p:grpSpPr bwMode="auto">
            <a:xfrm>
              <a:off x="6483498" y="4083844"/>
              <a:ext cx="2058988" cy="1352550"/>
              <a:chOff x="2818" y="2668"/>
              <a:chExt cx="1297" cy="852"/>
            </a:xfrm>
          </p:grpSpPr>
          <p:grpSp>
            <p:nvGrpSpPr>
              <p:cNvPr id="15" name="Group 18"/>
              <p:cNvGrpSpPr>
                <a:grpSpLocks noChangeAspect="1"/>
              </p:cNvGrpSpPr>
              <p:nvPr/>
            </p:nvGrpSpPr>
            <p:grpSpPr bwMode="auto">
              <a:xfrm>
                <a:off x="3257" y="2668"/>
                <a:ext cx="858" cy="852"/>
                <a:chOff x="3029" y="2812"/>
                <a:chExt cx="1076" cy="1068"/>
              </a:xfrm>
            </p:grpSpPr>
            <p:sp>
              <p:nvSpPr>
                <p:cNvPr id="16" name="Freeform 19"/>
                <p:cNvSpPr>
                  <a:spLocks noChangeAspect="1"/>
                </p:cNvSpPr>
                <p:nvPr/>
              </p:nvSpPr>
              <p:spPr bwMode="auto">
                <a:xfrm>
                  <a:off x="3029" y="2812"/>
                  <a:ext cx="546" cy="1020"/>
                </a:xfrm>
                <a:custGeom>
                  <a:avLst/>
                  <a:gdLst>
                    <a:gd name="T0" fmla="*/ 2147483647 w 91"/>
                    <a:gd name="T1" fmla="*/ 0 h 170"/>
                    <a:gd name="T2" fmla="*/ 2147483647 w 91"/>
                    <a:gd name="T3" fmla="*/ 0 h 170"/>
                    <a:gd name="T4" fmla="*/ 2147483647 w 91"/>
                    <a:gd name="T5" fmla="*/ 2147483647 h 170"/>
                    <a:gd name="T6" fmla="*/ 2147483647 w 91"/>
                    <a:gd name="T7" fmla="*/ 2147483647 h 170"/>
                    <a:gd name="T8" fmla="*/ 2147483647 w 91"/>
                    <a:gd name="T9" fmla="*/ 2147483647 h 170"/>
                    <a:gd name="T10" fmla="*/ 2147483647 w 91"/>
                    <a:gd name="T11" fmla="*/ 0 h 1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1"/>
                    <a:gd name="T19" fmla="*/ 0 h 170"/>
                    <a:gd name="T20" fmla="*/ 91 w 91"/>
                    <a:gd name="T21" fmla="*/ 170 h 1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1" h="170">
                      <a:moveTo>
                        <a:pt x="91" y="0"/>
                      </a:moveTo>
                      <a:cubicBezTo>
                        <a:pt x="91" y="0"/>
                        <a:pt x="90" y="0"/>
                        <a:pt x="90" y="0"/>
                      </a:cubicBezTo>
                      <a:cubicBezTo>
                        <a:pt x="40" y="0"/>
                        <a:pt x="1" y="39"/>
                        <a:pt x="1" y="89"/>
                      </a:cubicBezTo>
                      <a:cubicBezTo>
                        <a:pt x="0" y="124"/>
                        <a:pt x="21" y="156"/>
                        <a:pt x="53" y="170"/>
                      </a:cubicBezTo>
                      <a:lnTo>
                        <a:pt x="90" y="89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C2E1FE"/>
                </a:solidFill>
                <a:ln w="63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17" name="Freeform 20"/>
                <p:cNvSpPr>
                  <a:spLocks noChangeAspect="1"/>
                </p:cNvSpPr>
                <p:nvPr/>
              </p:nvSpPr>
              <p:spPr bwMode="auto">
                <a:xfrm>
                  <a:off x="3349" y="2812"/>
                  <a:ext cx="756" cy="1068"/>
                </a:xfrm>
                <a:custGeom>
                  <a:avLst/>
                  <a:gdLst>
                    <a:gd name="T0" fmla="*/ 0 w 126"/>
                    <a:gd name="T1" fmla="*/ 2147483647 h 178"/>
                    <a:gd name="T2" fmla="*/ 2147483647 w 126"/>
                    <a:gd name="T3" fmla="*/ 2147483647 h 178"/>
                    <a:gd name="T4" fmla="*/ 2147483647 w 126"/>
                    <a:gd name="T5" fmla="*/ 2147483647 h 178"/>
                    <a:gd name="T6" fmla="*/ 2147483647 w 126"/>
                    <a:gd name="T7" fmla="*/ 0 h 178"/>
                    <a:gd name="T8" fmla="*/ 2147483647 w 126"/>
                    <a:gd name="T9" fmla="*/ 2147483647 h 178"/>
                    <a:gd name="T10" fmla="*/ 0 w 126"/>
                    <a:gd name="T11" fmla="*/ 2147483647 h 17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6"/>
                    <a:gd name="T19" fmla="*/ 0 h 178"/>
                    <a:gd name="T20" fmla="*/ 126 w 126"/>
                    <a:gd name="T21" fmla="*/ 178 h 17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6" h="178">
                      <a:moveTo>
                        <a:pt x="0" y="170"/>
                      </a:moveTo>
                      <a:cubicBezTo>
                        <a:pt x="12" y="175"/>
                        <a:pt x="24" y="177"/>
                        <a:pt x="37" y="177"/>
                      </a:cubicBezTo>
                      <a:cubicBezTo>
                        <a:pt x="86" y="178"/>
                        <a:pt x="126" y="138"/>
                        <a:pt x="126" y="89"/>
                      </a:cubicBezTo>
                      <a:cubicBezTo>
                        <a:pt x="126" y="40"/>
                        <a:pt x="87" y="1"/>
                        <a:pt x="38" y="0"/>
                      </a:cubicBezTo>
                      <a:lnTo>
                        <a:pt x="37" y="89"/>
                      </a:lnTo>
                      <a:lnTo>
                        <a:pt x="0" y="17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</p:grpSp>
          <p:sp>
            <p:nvSpPr>
              <p:cNvPr id="18" name="Rectangle 21"/>
              <p:cNvSpPr>
                <a:spLocks noChangeAspect="1" noChangeArrowheads="1"/>
              </p:cNvSpPr>
              <p:nvPr/>
            </p:nvSpPr>
            <p:spPr bwMode="auto">
              <a:xfrm>
                <a:off x="3356" y="2920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43.5%</a:t>
                </a:r>
              </a:p>
            </p:txBody>
          </p:sp>
          <p:sp>
            <p:nvSpPr>
              <p:cNvPr id="19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3707" y="3128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56.5%</a:t>
                </a:r>
              </a:p>
            </p:txBody>
          </p:sp>
          <p:sp>
            <p:nvSpPr>
              <p:cNvPr id="20" name="Text Box 23"/>
              <p:cNvSpPr txBox="1">
                <a:spLocks noChangeAspect="1" noChangeArrowheads="1"/>
              </p:cNvSpPr>
              <p:nvPr/>
            </p:nvSpPr>
            <p:spPr bwMode="auto">
              <a:xfrm>
                <a:off x="2818" y="2714"/>
                <a:ext cx="229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defTabSz="913130" eaLnBrk="1" hangingPunct="1">
                  <a:spcBef>
                    <a:spcPct val="50000"/>
                  </a:spcBef>
                </a:pPr>
                <a:endParaRPr lang="en-US">
                  <a:solidFill>
                    <a:srgbClr val="FFFFFF"/>
                  </a:solidFill>
                  <a:cs typeface="Arial" panose="020B0604020202020204"/>
                  <a:sym typeface="Wingdings" panose="05000000000000000000" pitchFamily="2" charset="2"/>
                </a:endParaRPr>
              </a:p>
            </p:txBody>
          </p:sp>
        </p:grpSp>
        <p:sp>
          <p:nvSpPr>
            <p:cNvPr id="21" name="Text Box 24"/>
            <p:cNvSpPr txBox="1">
              <a:spLocks noChangeAspect="1" noChangeArrowheads="1"/>
            </p:cNvSpPr>
            <p:nvPr/>
          </p:nvSpPr>
          <p:spPr bwMode="auto">
            <a:xfrm>
              <a:off x="2041152" y="1601980"/>
              <a:ext cx="16287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3130" eaLnBrk="1" hangingPunct="1"/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Australia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(St Vincent’s</a:t>
              </a:r>
              <a:r>
                <a:rPr 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1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  <a:endParaRPr lang="en-AU" sz="1600" baseline="30000">
                <a:solidFill>
                  <a:schemeClr val="accent5">
                    <a:lumMod val="25000"/>
                  </a:schemeClr>
                </a:solidFill>
                <a:cs typeface="Arial" panose="020B0604020202020204"/>
              </a:endParaRPr>
            </a:p>
          </p:txBody>
        </p:sp>
        <p:sp>
          <p:nvSpPr>
            <p:cNvPr id="22" name="Text Box 26"/>
            <p:cNvSpPr txBox="1">
              <a:spLocks noChangeAspect="1" noChangeArrowheads="1"/>
            </p:cNvSpPr>
            <p:nvPr/>
          </p:nvSpPr>
          <p:spPr bwMode="auto">
            <a:xfrm>
              <a:off x="5108407" y="3477420"/>
              <a:ext cx="1628775" cy="58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3130" eaLnBrk="1" hangingPunct="1">
                <a:spcBef>
                  <a:spcPct val="50000"/>
                </a:spcBef>
              </a:pP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China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(Diabcare</a:t>
              </a:r>
              <a:r>
                <a:rPr lang="en-US" alt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6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  <a:endParaRPr lang="en-AU" sz="1600" baseline="30000">
                <a:solidFill>
                  <a:schemeClr val="accent5">
                    <a:lumMod val="25000"/>
                  </a:schemeClr>
                </a:solidFill>
                <a:cs typeface="Arial" panose="020B0604020202020204"/>
              </a:endParaRPr>
            </a:p>
          </p:txBody>
        </p:sp>
        <p:grpSp>
          <p:nvGrpSpPr>
            <p:cNvPr id="23" name="Group 2"/>
            <p:cNvGrpSpPr/>
            <p:nvPr/>
          </p:nvGrpSpPr>
          <p:grpSpPr bwMode="auto">
            <a:xfrm>
              <a:off x="5199823" y="4083906"/>
              <a:ext cx="1363663" cy="1352550"/>
              <a:chOff x="3155950" y="4235451"/>
              <a:chExt cx="1363663" cy="1352550"/>
            </a:xfrm>
          </p:grpSpPr>
          <p:grpSp>
            <p:nvGrpSpPr>
              <p:cNvPr id="24" name="Group 28"/>
              <p:cNvGrpSpPr>
                <a:grpSpLocks noChangeAspect="1"/>
              </p:cNvGrpSpPr>
              <p:nvPr/>
            </p:nvGrpSpPr>
            <p:grpSpPr bwMode="auto">
              <a:xfrm>
                <a:off x="3155950" y="4235451"/>
                <a:ext cx="1363663" cy="1352550"/>
                <a:chOff x="3437" y="2445"/>
                <a:chExt cx="846" cy="840"/>
              </a:xfrm>
            </p:grpSpPr>
            <p:sp>
              <p:nvSpPr>
                <p:cNvPr id="25" name="Freeform 29"/>
                <p:cNvSpPr>
                  <a:spLocks noChangeAspect="1"/>
                </p:cNvSpPr>
                <p:nvPr/>
              </p:nvSpPr>
              <p:spPr bwMode="auto">
                <a:xfrm>
                  <a:off x="3437" y="2445"/>
                  <a:ext cx="426" cy="774"/>
                </a:xfrm>
                <a:custGeom>
                  <a:avLst/>
                  <a:gdLst>
                    <a:gd name="T0" fmla="*/ 2147483647 w 71"/>
                    <a:gd name="T1" fmla="*/ 0 h 129"/>
                    <a:gd name="T2" fmla="*/ 2147483647 w 71"/>
                    <a:gd name="T3" fmla="*/ 2147483647 h 129"/>
                    <a:gd name="T4" fmla="*/ 2147483647 w 71"/>
                    <a:gd name="T5" fmla="*/ 2147483647 h 129"/>
                    <a:gd name="T6" fmla="*/ 2147483647 w 71"/>
                    <a:gd name="T7" fmla="*/ 2147483647 h 129"/>
                    <a:gd name="T8" fmla="*/ 2147483647 w 71"/>
                    <a:gd name="T9" fmla="*/ 0 h 1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29"/>
                    <a:gd name="T17" fmla="*/ 71 w 71"/>
                    <a:gd name="T18" fmla="*/ 129 h 1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29">
                      <a:moveTo>
                        <a:pt x="70" y="0"/>
                      </a:moveTo>
                      <a:cubicBezTo>
                        <a:pt x="32" y="0"/>
                        <a:pt x="1" y="31"/>
                        <a:pt x="1" y="69"/>
                      </a:cubicBezTo>
                      <a:cubicBezTo>
                        <a:pt x="0" y="94"/>
                        <a:pt x="13" y="116"/>
                        <a:pt x="33" y="129"/>
                      </a:cubicBezTo>
                      <a:lnTo>
                        <a:pt x="71" y="7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C2E1FE"/>
                </a:solidFill>
                <a:ln w="63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26" name="Freeform 30"/>
                <p:cNvSpPr>
                  <a:spLocks noChangeAspect="1"/>
                </p:cNvSpPr>
                <p:nvPr/>
              </p:nvSpPr>
              <p:spPr bwMode="auto">
                <a:xfrm>
                  <a:off x="3635" y="2445"/>
                  <a:ext cx="648" cy="840"/>
                </a:xfrm>
                <a:custGeom>
                  <a:avLst/>
                  <a:gdLst>
                    <a:gd name="T0" fmla="*/ 0 w 108"/>
                    <a:gd name="T1" fmla="*/ 2147483647 h 140"/>
                    <a:gd name="T2" fmla="*/ 2147483647 w 108"/>
                    <a:gd name="T3" fmla="*/ 2147483647 h 140"/>
                    <a:gd name="T4" fmla="*/ 2147483647 w 108"/>
                    <a:gd name="T5" fmla="*/ 2147483647 h 140"/>
                    <a:gd name="T6" fmla="*/ 2147483647 w 108"/>
                    <a:gd name="T7" fmla="*/ 0 h 140"/>
                    <a:gd name="T8" fmla="*/ 2147483647 w 108"/>
                    <a:gd name="T9" fmla="*/ 2147483647 h 140"/>
                    <a:gd name="T10" fmla="*/ 0 w 108"/>
                    <a:gd name="T11" fmla="*/ 2147483647 h 1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40"/>
                    <a:gd name="T20" fmla="*/ 108 w 108"/>
                    <a:gd name="T21" fmla="*/ 140 h 1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40">
                      <a:moveTo>
                        <a:pt x="0" y="129"/>
                      </a:moveTo>
                      <a:cubicBezTo>
                        <a:pt x="11" y="136"/>
                        <a:pt x="24" y="139"/>
                        <a:pt x="38" y="139"/>
                      </a:cubicBezTo>
                      <a:cubicBezTo>
                        <a:pt x="76" y="140"/>
                        <a:pt x="108" y="108"/>
                        <a:pt x="108" y="70"/>
                      </a:cubicBezTo>
                      <a:cubicBezTo>
                        <a:pt x="108" y="31"/>
                        <a:pt x="76" y="0"/>
                        <a:pt x="38" y="0"/>
                      </a:cubicBezTo>
                      <a:lnTo>
                        <a:pt x="38" y="70"/>
                      </a:lnTo>
                      <a:lnTo>
                        <a:pt x="0" y="129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</p:grpSp>
          <p:sp>
            <p:nvSpPr>
              <p:cNvPr id="27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3273425" y="4635501"/>
                <a:ext cx="41838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41.1%</a:t>
                </a:r>
              </a:p>
            </p:txBody>
          </p:sp>
          <p:sp>
            <p:nvSpPr>
              <p:cNvPr id="28" name="Rectangle 32"/>
              <p:cNvSpPr>
                <a:spLocks noChangeAspect="1" noChangeArrowheads="1"/>
              </p:cNvSpPr>
              <p:nvPr/>
            </p:nvSpPr>
            <p:spPr bwMode="auto">
              <a:xfrm>
                <a:off x="3894138" y="4965701"/>
                <a:ext cx="41838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58.9%</a:t>
                </a:r>
              </a:p>
            </p:txBody>
          </p:sp>
        </p:grpSp>
        <p:sp>
          <p:nvSpPr>
            <p:cNvPr id="29" name="Text Box 34"/>
            <p:cNvSpPr txBox="1">
              <a:spLocks noChangeAspect="1" noChangeArrowheads="1"/>
            </p:cNvSpPr>
            <p:nvPr/>
          </p:nvSpPr>
          <p:spPr bwMode="auto">
            <a:xfrm>
              <a:off x="8049289" y="1515650"/>
              <a:ext cx="16287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3130" eaLnBrk="1" hangingPunct="1"/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India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(DEDICOM</a:t>
              </a:r>
              <a:r>
                <a:rPr 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4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</a:p>
          </p:txBody>
        </p:sp>
        <p:sp>
          <p:nvSpPr>
            <p:cNvPr id="30" name="Text Box 36"/>
            <p:cNvSpPr txBox="1">
              <a:spLocks noChangeAspect="1" noChangeArrowheads="1"/>
            </p:cNvSpPr>
            <p:nvPr/>
          </p:nvSpPr>
          <p:spPr bwMode="auto">
            <a:xfrm>
              <a:off x="8687781" y="2600587"/>
              <a:ext cx="6508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r>
                <a:rPr lang="en-AU">
                  <a:solidFill>
                    <a:srgbClr val="FFFFFF"/>
                  </a:solidFill>
                  <a:cs typeface="Arial" panose="020B0604020202020204"/>
                </a:rPr>
                <a:t>37.8</a:t>
              </a:r>
            </a:p>
          </p:txBody>
        </p:sp>
        <p:grpSp>
          <p:nvGrpSpPr>
            <p:cNvPr id="31" name="Group 93"/>
            <p:cNvGrpSpPr/>
            <p:nvPr/>
          </p:nvGrpSpPr>
          <p:grpSpPr bwMode="auto">
            <a:xfrm>
              <a:off x="8225818" y="2129099"/>
              <a:ext cx="1350962" cy="1355725"/>
              <a:chOff x="4626" y="1377"/>
              <a:chExt cx="851" cy="854"/>
            </a:xfrm>
          </p:grpSpPr>
          <p:grpSp>
            <p:nvGrpSpPr>
              <p:cNvPr id="32" name="Group 38"/>
              <p:cNvGrpSpPr>
                <a:grpSpLocks noChangeAspect="1"/>
              </p:cNvGrpSpPr>
              <p:nvPr/>
            </p:nvGrpSpPr>
            <p:grpSpPr bwMode="auto">
              <a:xfrm>
                <a:off x="4626" y="1377"/>
                <a:ext cx="851" cy="854"/>
                <a:chOff x="3471" y="1386"/>
                <a:chExt cx="946" cy="949"/>
              </a:xfrm>
            </p:grpSpPr>
            <p:sp>
              <p:nvSpPr>
                <p:cNvPr id="33" name="Freeform 39"/>
                <p:cNvSpPr>
                  <a:spLocks noChangeAspect="1"/>
                </p:cNvSpPr>
                <p:nvPr/>
              </p:nvSpPr>
              <p:spPr bwMode="auto">
                <a:xfrm>
                  <a:off x="3471" y="1386"/>
                  <a:ext cx="484" cy="803"/>
                </a:xfrm>
                <a:custGeom>
                  <a:avLst/>
                  <a:gdLst>
                    <a:gd name="T0" fmla="*/ 2147483647 w 91"/>
                    <a:gd name="T1" fmla="*/ 0 h 151"/>
                    <a:gd name="T2" fmla="*/ 2147483647 w 91"/>
                    <a:gd name="T3" fmla="*/ 0 h 151"/>
                    <a:gd name="T4" fmla="*/ 2147483647 w 91"/>
                    <a:gd name="T5" fmla="*/ 2147483647 h 151"/>
                    <a:gd name="T6" fmla="*/ 2147483647 w 91"/>
                    <a:gd name="T7" fmla="*/ 2147483647 h 151"/>
                    <a:gd name="T8" fmla="*/ 2147483647 w 91"/>
                    <a:gd name="T9" fmla="*/ 2147483647 h 151"/>
                    <a:gd name="T10" fmla="*/ 2147483647 w 91"/>
                    <a:gd name="T11" fmla="*/ 0 h 1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1"/>
                    <a:gd name="T19" fmla="*/ 0 h 151"/>
                    <a:gd name="T20" fmla="*/ 91 w 91"/>
                    <a:gd name="T21" fmla="*/ 151 h 1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1" h="151">
                      <a:moveTo>
                        <a:pt x="91" y="0"/>
                      </a:moveTo>
                      <a:cubicBezTo>
                        <a:pt x="91" y="0"/>
                        <a:pt x="90" y="0"/>
                        <a:pt x="90" y="0"/>
                      </a:cubicBezTo>
                      <a:cubicBezTo>
                        <a:pt x="40" y="0"/>
                        <a:pt x="1" y="39"/>
                        <a:pt x="1" y="89"/>
                      </a:cubicBezTo>
                      <a:cubicBezTo>
                        <a:pt x="0" y="112"/>
                        <a:pt x="10" y="135"/>
                        <a:pt x="27" y="151"/>
                      </a:cubicBezTo>
                      <a:lnTo>
                        <a:pt x="90" y="89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C2E1FE"/>
                </a:solidFill>
                <a:ln w="63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34" name="Freeform 40"/>
                <p:cNvSpPr>
                  <a:spLocks noChangeAspect="1"/>
                </p:cNvSpPr>
                <p:nvPr/>
              </p:nvSpPr>
              <p:spPr bwMode="auto">
                <a:xfrm>
                  <a:off x="3609" y="1388"/>
                  <a:ext cx="808" cy="947"/>
                </a:xfrm>
                <a:custGeom>
                  <a:avLst/>
                  <a:gdLst>
                    <a:gd name="T0" fmla="*/ 0 w 152"/>
                    <a:gd name="T1" fmla="*/ 2147483647 h 178"/>
                    <a:gd name="T2" fmla="*/ 2147483647 w 152"/>
                    <a:gd name="T3" fmla="*/ 2147483647 h 178"/>
                    <a:gd name="T4" fmla="*/ 2147483647 w 152"/>
                    <a:gd name="T5" fmla="*/ 2147483647 h 178"/>
                    <a:gd name="T6" fmla="*/ 2147483647 w 152"/>
                    <a:gd name="T7" fmla="*/ 0 h 178"/>
                    <a:gd name="T8" fmla="*/ 2147483647 w 152"/>
                    <a:gd name="T9" fmla="*/ 2147483647 h 178"/>
                    <a:gd name="T10" fmla="*/ 0 w 152"/>
                    <a:gd name="T11" fmla="*/ 2147483647 h 17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178"/>
                    <a:gd name="T20" fmla="*/ 152 w 152"/>
                    <a:gd name="T21" fmla="*/ 178 h 17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178">
                      <a:moveTo>
                        <a:pt x="0" y="151"/>
                      </a:moveTo>
                      <a:cubicBezTo>
                        <a:pt x="16" y="168"/>
                        <a:pt x="39" y="177"/>
                        <a:pt x="63" y="177"/>
                      </a:cubicBezTo>
                      <a:cubicBezTo>
                        <a:pt x="112" y="178"/>
                        <a:pt x="152" y="138"/>
                        <a:pt x="152" y="89"/>
                      </a:cubicBezTo>
                      <a:cubicBezTo>
                        <a:pt x="152" y="40"/>
                        <a:pt x="113" y="1"/>
                        <a:pt x="64" y="0"/>
                      </a:cubicBezTo>
                      <a:lnTo>
                        <a:pt x="63" y="89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</p:grpSp>
          <p:sp>
            <p:nvSpPr>
              <p:cNvPr id="35" name="Rectangle 41"/>
              <p:cNvSpPr>
                <a:spLocks noChangeAspect="1" noChangeArrowheads="1"/>
              </p:cNvSpPr>
              <p:nvPr/>
            </p:nvSpPr>
            <p:spPr bwMode="auto">
              <a:xfrm>
                <a:off x="4694" y="1633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37.8%</a:t>
                </a:r>
              </a:p>
            </p:txBody>
          </p:sp>
          <p:sp>
            <p:nvSpPr>
              <p:cNvPr id="36" name="Rectangle 42"/>
              <p:cNvSpPr>
                <a:spLocks noChangeAspect="1" noChangeArrowheads="1"/>
              </p:cNvSpPr>
              <p:nvPr/>
            </p:nvSpPr>
            <p:spPr bwMode="auto">
              <a:xfrm>
                <a:off x="5087" y="1854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62.2%</a:t>
                </a:r>
              </a:p>
            </p:txBody>
          </p:sp>
        </p:grpSp>
        <p:sp>
          <p:nvSpPr>
            <p:cNvPr id="37" name="Text Box 43"/>
            <p:cNvSpPr txBox="1">
              <a:spLocks noChangeAspect="1" noChangeArrowheads="1"/>
            </p:cNvSpPr>
            <p:nvPr/>
          </p:nvSpPr>
          <p:spPr bwMode="auto">
            <a:xfrm>
              <a:off x="4007196" y="1575340"/>
              <a:ext cx="16287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3130" eaLnBrk="1" hangingPunct="1"/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Thailand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</a:t>
              </a:r>
              <a:r>
                <a:rPr lang="en-AU" sz="1600" err="1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Diab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 Registry</a:t>
              </a:r>
              <a:r>
                <a:rPr 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2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  <a:endParaRPr lang="en-AU" sz="1600" baseline="30000">
                <a:solidFill>
                  <a:schemeClr val="accent5">
                    <a:lumMod val="25000"/>
                  </a:schemeClr>
                </a:solidFill>
                <a:cs typeface="Arial" panose="020B0604020202020204"/>
              </a:endParaRPr>
            </a:p>
          </p:txBody>
        </p:sp>
        <p:grpSp>
          <p:nvGrpSpPr>
            <p:cNvPr id="38" name="Group 91"/>
            <p:cNvGrpSpPr/>
            <p:nvPr/>
          </p:nvGrpSpPr>
          <p:grpSpPr bwMode="auto">
            <a:xfrm>
              <a:off x="3661120" y="2040199"/>
              <a:ext cx="1830388" cy="1470025"/>
              <a:chOff x="1571" y="1345"/>
              <a:chExt cx="1153" cy="926"/>
            </a:xfrm>
          </p:grpSpPr>
          <p:grpSp>
            <p:nvGrpSpPr>
              <p:cNvPr id="39" name="Group 45"/>
              <p:cNvGrpSpPr>
                <a:grpSpLocks noChangeAspect="1"/>
              </p:cNvGrpSpPr>
              <p:nvPr/>
            </p:nvGrpSpPr>
            <p:grpSpPr bwMode="auto">
              <a:xfrm>
                <a:off x="1571" y="1345"/>
                <a:ext cx="1153" cy="926"/>
                <a:chOff x="1984" y="1081"/>
                <a:chExt cx="1854" cy="1487"/>
              </a:xfrm>
            </p:grpSpPr>
            <p:sp>
              <p:nvSpPr>
                <p:cNvPr id="40" name="AutoShape 46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984" y="1081"/>
                  <a:ext cx="1384" cy="14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41" name="Freeform 47"/>
                <p:cNvSpPr>
                  <a:spLocks noChangeAspect="1"/>
                </p:cNvSpPr>
                <p:nvPr/>
              </p:nvSpPr>
              <p:spPr bwMode="auto">
                <a:xfrm>
                  <a:off x="2521" y="1207"/>
                  <a:ext cx="660" cy="876"/>
                </a:xfrm>
                <a:custGeom>
                  <a:avLst/>
                  <a:gdLst>
                    <a:gd name="T0" fmla="*/ 2147483647 w 110"/>
                    <a:gd name="T1" fmla="*/ 0 h 146"/>
                    <a:gd name="T2" fmla="*/ 2147483647 w 110"/>
                    <a:gd name="T3" fmla="*/ 2147483647 h 146"/>
                    <a:gd name="T4" fmla="*/ 2147483647 w 110"/>
                    <a:gd name="T5" fmla="*/ 2147483647 h 146"/>
                    <a:gd name="T6" fmla="*/ 2147483647 w 110"/>
                    <a:gd name="T7" fmla="*/ 2147483647 h 146"/>
                    <a:gd name="T8" fmla="*/ 2147483647 w 110"/>
                    <a:gd name="T9" fmla="*/ 0 h 1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146"/>
                    <a:gd name="T17" fmla="*/ 110 w 110"/>
                    <a:gd name="T18" fmla="*/ 146 h 1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146">
                      <a:moveTo>
                        <a:pt x="108" y="0"/>
                      </a:moveTo>
                      <a:cubicBezTo>
                        <a:pt x="48" y="1"/>
                        <a:pt x="1" y="49"/>
                        <a:pt x="1" y="108"/>
                      </a:cubicBezTo>
                      <a:cubicBezTo>
                        <a:pt x="0" y="121"/>
                        <a:pt x="3" y="134"/>
                        <a:pt x="7" y="146"/>
                      </a:cubicBezTo>
                      <a:lnTo>
                        <a:pt x="110" y="109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C2E1FE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42" name="Freeform 48"/>
                <p:cNvSpPr>
                  <a:spLocks noChangeAspect="1"/>
                </p:cNvSpPr>
                <p:nvPr/>
              </p:nvSpPr>
              <p:spPr bwMode="auto">
                <a:xfrm>
                  <a:off x="2565" y="1201"/>
                  <a:ext cx="1273" cy="1314"/>
                </a:xfrm>
                <a:custGeom>
                  <a:avLst/>
                  <a:gdLst>
                    <a:gd name="T0" fmla="*/ 0 w 212"/>
                    <a:gd name="T1" fmla="*/ 2147483647 h 219"/>
                    <a:gd name="T2" fmla="*/ 2147483647 w 212"/>
                    <a:gd name="T3" fmla="*/ 2147483647 h 219"/>
                    <a:gd name="T4" fmla="*/ 2147483647 w 212"/>
                    <a:gd name="T5" fmla="*/ 2147483647 h 219"/>
                    <a:gd name="T6" fmla="*/ 2147483647 w 212"/>
                    <a:gd name="T7" fmla="*/ 2147483647 h 219"/>
                    <a:gd name="T8" fmla="*/ 2147483647 w 212"/>
                    <a:gd name="T9" fmla="*/ 2147483647 h 219"/>
                    <a:gd name="T10" fmla="*/ 2147483647 w 212"/>
                    <a:gd name="T11" fmla="*/ 2147483647 h 219"/>
                    <a:gd name="T12" fmla="*/ 0 w 212"/>
                    <a:gd name="T13" fmla="*/ 2147483647 h 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2"/>
                    <a:gd name="T22" fmla="*/ 0 h 219"/>
                    <a:gd name="T23" fmla="*/ 212 w 212"/>
                    <a:gd name="T24" fmla="*/ 219 h 2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2" h="219">
                      <a:moveTo>
                        <a:pt x="0" y="147"/>
                      </a:moveTo>
                      <a:cubicBezTo>
                        <a:pt x="16" y="190"/>
                        <a:pt x="57" y="218"/>
                        <a:pt x="103" y="218"/>
                      </a:cubicBezTo>
                      <a:cubicBezTo>
                        <a:pt x="163" y="219"/>
                        <a:pt x="212" y="170"/>
                        <a:pt x="212" y="110"/>
                      </a:cubicBezTo>
                      <a:cubicBezTo>
                        <a:pt x="212" y="49"/>
                        <a:pt x="163" y="1"/>
                        <a:pt x="103" y="1"/>
                      </a:cubicBezTo>
                      <a:cubicBezTo>
                        <a:pt x="102" y="0"/>
                        <a:pt x="101" y="1"/>
                        <a:pt x="101" y="1"/>
                      </a:cubicBezTo>
                      <a:lnTo>
                        <a:pt x="103" y="110"/>
                      </a:lnTo>
                      <a:lnTo>
                        <a:pt x="0" y="147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</p:grpSp>
          <p:sp>
            <p:nvSpPr>
              <p:cNvPr id="43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1963" y="1643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30.2%</a:t>
                </a:r>
              </a:p>
            </p:txBody>
          </p:sp>
          <p:sp>
            <p:nvSpPr>
              <p:cNvPr id="44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2365" y="1864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69.8%</a:t>
                </a:r>
              </a:p>
            </p:txBody>
          </p:sp>
        </p:grpSp>
        <p:sp>
          <p:nvSpPr>
            <p:cNvPr id="45" name="Text Box 52"/>
            <p:cNvSpPr txBox="1">
              <a:spLocks noChangeAspect="1" noChangeArrowheads="1"/>
            </p:cNvSpPr>
            <p:nvPr/>
          </p:nvSpPr>
          <p:spPr bwMode="auto">
            <a:xfrm>
              <a:off x="7172671" y="2224348"/>
              <a:ext cx="3651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r>
                <a:rPr lang="en-AU" sz="1600">
                  <a:solidFill>
                    <a:srgbClr val="FFFFFF"/>
                  </a:solidFill>
                  <a:cs typeface="Arial" panose="020B0604020202020204"/>
                  <a:sym typeface="Wingdings" panose="05000000000000000000" pitchFamily="2" charset="2"/>
                </a:rPr>
                <a:t></a:t>
              </a:r>
            </a:p>
          </p:txBody>
        </p:sp>
        <p:sp>
          <p:nvSpPr>
            <p:cNvPr id="46" name="AutoShape 53"/>
            <p:cNvSpPr>
              <a:spLocks noChangeAspect="1" noChangeArrowheads="1" noTextEdit="1"/>
            </p:cNvSpPr>
            <p:nvPr/>
          </p:nvSpPr>
          <p:spPr bwMode="auto">
            <a:xfrm>
              <a:off x="6807545" y="2116398"/>
              <a:ext cx="1392238" cy="135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3130"/>
              <a:endParaRPr lang="en-US">
                <a:solidFill>
                  <a:srgbClr val="FFFFFF"/>
                </a:solidFill>
                <a:latin typeface="Arial Narrow" panose="020B0606020202030204"/>
                <a:cs typeface="Arial" panose="020B0604020202020204"/>
              </a:endParaRPr>
            </a:p>
          </p:txBody>
        </p:sp>
        <p:sp>
          <p:nvSpPr>
            <p:cNvPr id="47" name="Text Box 57"/>
            <p:cNvSpPr txBox="1">
              <a:spLocks noChangeAspect="1" noChangeArrowheads="1"/>
            </p:cNvSpPr>
            <p:nvPr/>
          </p:nvSpPr>
          <p:spPr bwMode="auto">
            <a:xfrm>
              <a:off x="6044911" y="1579785"/>
              <a:ext cx="16287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3130" eaLnBrk="1" hangingPunct="1"/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Singapore</a:t>
              </a:r>
              <a:b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</a:b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(Diabcare</a:t>
              </a:r>
              <a:r>
                <a:rPr lang="en-AU" sz="1600" baseline="300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3</a:t>
              </a:r>
              <a:r>
                <a:rPr lang="en-AU" sz="1600">
                  <a:solidFill>
                    <a:schemeClr val="accent5">
                      <a:lumMod val="25000"/>
                    </a:schemeClr>
                  </a:solidFill>
                  <a:cs typeface="Arial" panose="020B0604020202020204"/>
                </a:rPr>
                <a:t>)</a:t>
              </a:r>
              <a:endParaRPr lang="en-AU" sz="1600" baseline="30000">
                <a:solidFill>
                  <a:schemeClr val="accent5">
                    <a:lumMod val="25000"/>
                  </a:schemeClr>
                </a:solidFill>
                <a:cs typeface="Arial" panose="020B0604020202020204"/>
              </a:endParaRPr>
            </a:p>
          </p:txBody>
        </p:sp>
        <p:grpSp>
          <p:nvGrpSpPr>
            <p:cNvPr id="48" name="Group 92"/>
            <p:cNvGrpSpPr/>
            <p:nvPr/>
          </p:nvGrpSpPr>
          <p:grpSpPr bwMode="auto">
            <a:xfrm>
              <a:off x="6185880" y="2132273"/>
              <a:ext cx="1320800" cy="1327150"/>
              <a:chOff x="3275" y="1397"/>
              <a:chExt cx="833" cy="836"/>
            </a:xfrm>
          </p:grpSpPr>
          <p:grpSp>
            <p:nvGrpSpPr>
              <p:cNvPr id="49" name="Group 54"/>
              <p:cNvGrpSpPr>
                <a:grpSpLocks noChangeAspect="1"/>
              </p:cNvGrpSpPr>
              <p:nvPr/>
            </p:nvGrpSpPr>
            <p:grpSpPr bwMode="auto">
              <a:xfrm>
                <a:off x="3275" y="1397"/>
                <a:ext cx="833" cy="836"/>
                <a:chOff x="2115" y="1425"/>
                <a:chExt cx="926" cy="928"/>
              </a:xfrm>
            </p:grpSpPr>
            <p:sp>
              <p:nvSpPr>
                <p:cNvPr id="50" name="Freeform 55"/>
                <p:cNvSpPr>
                  <a:spLocks noChangeAspect="1"/>
                </p:cNvSpPr>
                <p:nvPr/>
              </p:nvSpPr>
              <p:spPr bwMode="auto">
                <a:xfrm>
                  <a:off x="2115" y="1428"/>
                  <a:ext cx="467" cy="695"/>
                </a:xfrm>
                <a:custGeom>
                  <a:avLst/>
                  <a:gdLst>
                    <a:gd name="T0" fmla="*/ 2147483647 w 110"/>
                    <a:gd name="T1" fmla="*/ 0 h 164"/>
                    <a:gd name="T2" fmla="*/ 2147483647 w 110"/>
                    <a:gd name="T3" fmla="*/ 2147483647 h 164"/>
                    <a:gd name="T4" fmla="*/ 2147483647 w 110"/>
                    <a:gd name="T5" fmla="*/ 2147483647 h 164"/>
                    <a:gd name="T6" fmla="*/ 2147483647 w 110"/>
                    <a:gd name="T7" fmla="*/ 2147483647 h 164"/>
                    <a:gd name="T8" fmla="*/ 2147483647 w 110"/>
                    <a:gd name="T9" fmla="*/ 0 h 1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164"/>
                    <a:gd name="T17" fmla="*/ 110 w 110"/>
                    <a:gd name="T18" fmla="*/ 164 h 1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164">
                      <a:moveTo>
                        <a:pt x="108" y="0"/>
                      </a:moveTo>
                      <a:cubicBezTo>
                        <a:pt x="48" y="1"/>
                        <a:pt x="1" y="49"/>
                        <a:pt x="1" y="108"/>
                      </a:cubicBezTo>
                      <a:cubicBezTo>
                        <a:pt x="0" y="128"/>
                        <a:pt x="6" y="147"/>
                        <a:pt x="15" y="164"/>
                      </a:cubicBezTo>
                      <a:lnTo>
                        <a:pt x="110" y="109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C2E1FE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51" name="Freeform 56"/>
                <p:cNvSpPr>
                  <a:spLocks noChangeAspect="1"/>
                </p:cNvSpPr>
                <p:nvPr/>
              </p:nvSpPr>
              <p:spPr bwMode="auto">
                <a:xfrm>
                  <a:off x="2176" y="1425"/>
                  <a:ext cx="865" cy="928"/>
                </a:xfrm>
                <a:custGeom>
                  <a:avLst/>
                  <a:gdLst>
                    <a:gd name="T0" fmla="*/ 0 w 204"/>
                    <a:gd name="T1" fmla="*/ 2147483647 h 219"/>
                    <a:gd name="T2" fmla="*/ 2147483647 w 204"/>
                    <a:gd name="T3" fmla="*/ 2147483647 h 219"/>
                    <a:gd name="T4" fmla="*/ 2147483647 w 204"/>
                    <a:gd name="T5" fmla="*/ 2147483647 h 219"/>
                    <a:gd name="T6" fmla="*/ 2147483647 w 204"/>
                    <a:gd name="T7" fmla="*/ 2147483647 h 219"/>
                    <a:gd name="T8" fmla="*/ 2147483647 w 204"/>
                    <a:gd name="T9" fmla="*/ 2147483647 h 219"/>
                    <a:gd name="T10" fmla="*/ 2147483647 w 204"/>
                    <a:gd name="T11" fmla="*/ 2147483647 h 219"/>
                    <a:gd name="T12" fmla="*/ 0 w 204"/>
                    <a:gd name="T13" fmla="*/ 2147483647 h 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4"/>
                    <a:gd name="T22" fmla="*/ 0 h 219"/>
                    <a:gd name="T23" fmla="*/ 204 w 204"/>
                    <a:gd name="T24" fmla="*/ 219 h 2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4" h="219">
                      <a:moveTo>
                        <a:pt x="0" y="165"/>
                      </a:moveTo>
                      <a:cubicBezTo>
                        <a:pt x="20" y="198"/>
                        <a:pt x="56" y="218"/>
                        <a:pt x="95" y="218"/>
                      </a:cubicBezTo>
                      <a:cubicBezTo>
                        <a:pt x="155" y="219"/>
                        <a:pt x="204" y="170"/>
                        <a:pt x="204" y="110"/>
                      </a:cubicBezTo>
                      <a:cubicBezTo>
                        <a:pt x="204" y="49"/>
                        <a:pt x="155" y="1"/>
                        <a:pt x="95" y="1"/>
                      </a:cubicBezTo>
                      <a:cubicBezTo>
                        <a:pt x="94" y="0"/>
                        <a:pt x="93" y="1"/>
                        <a:pt x="93" y="1"/>
                      </a:cubicBezTo>
                      <a:lnTo>
                        <a:pt x="95" y="110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</p:grpSp>
          <p:sp>
            <p:nvSpPr>
              <p:cNvPr id="52" name="Rectangle 59"/>
              <p:cNvSpPr>
                <a:spLocks noChangeAspect="1" noChangeArrowheads="1"/>
              </p:cNvSpPr>
              <p:nvPr/>
            </p:nvSpPr>
            <p:spPr bwMode="auto">
              <a:xfrm>
                <a:off x="3348" y="1641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33.0%</a:t>
                </a:r>
              </a:p>
            </p:txBody>
          </p:sp>
          <p:sp>
            <p:nvSpPr>
              <p:cNvPr id="53" name="Rectangle 60"/>
              <p:cNvSpPr>
                <a:spLocks noChangeAspect="1" noChangeArrowheads="1"/>
              </p:cNvSpPr>
              <p:nvPr/>
            </p:nvSpPr>
            <p:spPr bwMode="auto">
              <a:xfrm>
                <a:off x="3705" y="1862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67.0%</a:t>
                </a:r>
              </a:p>
            </p:txBody>
          </p:sp>
        </p:grpSp>
        <p:grpSp>
          <p:nvGrpSpPr>
            <p:cNvPr id="54" name="Group 1"/>
            <p:cNvGrpSpPr/>
            <p:nvPr/>
          </p:nvGrpSpPr>
          <p:grpSpPr bwMode="auto">
            <a:xfrm>
              <a:off x="3194176" y="4062515"/>
              <a:ext cx="1354138" cy="1354138"/>
              <a:chOff x="1290638" y="4237038"/>
              <a:chExt cx="1354138" cy="1354138"/>
            </a:xfrm>
          </p:grpSpPr>
          <p:sp>
            <p:nvSpPr>
              <p:cNvPr id="55" name="Freeform 65"/>
              <p:cNvSpPr>
                <a:spLocks noChangeAspect="1"/>
              </p:cNvSpPr>
              <p:nvPr/>
            </p:nvSpPr>
            <p:spPr bwMode="auto">
              <a:xfrm>
                <a:off x="1290638" y="4246507"/>
                <a:ext cx="681804" cy="1212096"/>
              </a:xfrm>
              <a:custGeom>
                <a:avLst/>
                <a:gdLst>
                  <a:gd name="T0" fmla="*/ 2147483647 w 72"/>
                  <a:gd name="T1" fmla="*/ 0 h 128"/>
                  <a:gd name="T2" fmla="*/ 2147483647 w 72"/>
                  <a:gd name="T3" fmla="*/ 2147483647 h 128"/>
                  <a:gd name="T4" fmla="*/ 2147483647 w 72"/>
                  <a:gd name="T5" fmla="*/ 2147483647 h 128"/>
                  <a:gd name="T6" fmla="*/ 2147483647 w 72"/>
                  <a:gd name="T7" fmla="*/ 2147483647 h 128"/>
                  <a:gd name="T8" fmla="*/ 2147483647 w 72"/>
                  <a:gd name="T9" fmla="*/ 0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8"/>
                  <a:gd name="T17" fmla="*/ 72 w 7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8">
                    <a:moveTo>
                      <a:pt x="71" y="0"/>
                    </a:moveTo>
                    <a:cubicBezTo>
                      <a:pt x="32" y="0"/>
                      <a:pt x="1" y="32"/>
                      <a:pt x="1" y="70"/>
                    </a:cubicBezTo>
                    <a:cubicBezTo>
                      <a:pt x="0" y="93"/>
                      <a:pt x="11" y="114"/>
                      <a:pt x="29" y="128"/>
                    </a:cubicBezTo>
                    <a:lnTo>
                      <a:pt x="72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C2E1FE"/>
              </a:solidFill>
              <a:ln w="63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3130"/>
                <a:endParaRPr lang="en-US">
                  <a:solidFill>
                    <a:srgbClr val="FFFFFF"/>
                  </a:solidFill>
                  <a:latin typeface="Arial Narrow" panose="020B0606020202030204"/>
                  <a:cs typeface="Arial" panose="020B0604020202020204"/>
                </a:endParaRPr>
              </a:p>
            </p:txBody>
          </p:sp>
          <p:sp>
            <p:nvSpPr>
              <p:cNvPr id="56" name="Freeform 66"/>
              <p:cNvSpPr>
                <a:spLocks noChangeAspect="1"/>
              </p:cNvSpPr>
              <p:nvPr/>
            </p:nvSpPr>
            <p:spPr bwMode="auto">
              <a:xfrm>
                <a:off x="1565253" y="4237038"/>
                <a:ext cx="1079523" cy="1354138"/>
              </a:xfrm>
              <a:custGeom>
                <a:avLst/>
                <a:gdLst>
                  <a:gd name="T0" fmla="*/ 0 w 114"/>
                  <a:gd name="T1" fmla="*/ 2147483647 h 143"/>
                  <a:gd name="T2" fmla="*/ 2147483647 w 114"/>
                  <a:gd name="T3" fmla="*/ 2147483647 h 143"/>
                  <a:gd name="T4" fmla="*/ 2147483647 w 114"/>
                  <a:gd name="T5" fmla="*/ 2147483647 h 143"/>
                  <a:gd name="T6" fmla="*/ 2147483647 w 114"/>
                  <a:gd name="T7" fmla="*/ 2147483647 h 143"/>
                  <a:gd name="T8" fmla="*/ 2147483647 w 114"/>
                  <a:gd name="T9" fmla="*/ 2147483647 h 143"/>
                  <a:gd name="T10" fmla="*/ 2147483647 w 114"/>
                  <a:gd name="T11" fmla="*/ 2147483647 h 143"/>
                  <a:gd name="T12" fmla="*/ 0 w 114"/>
                  <a:gd name="T13" fmla="*/ 2147483647 h 1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4"/>
                  <a:gd name="T22" fmla="*/ 0 h 143"/>
                  <a:gd name="T23" fmla="*/ 114 w 114"/>
                  <a:gd name="T24" fmla="*/ 143 h 1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4" h="143">
                    <a:moveTo>
                      <a:pt x="0" y="129"/>
                    </a:moveTo>
                    <a:cubicBezTo>
                      <a:pt x="13" y="138"/>
                      <a:pt x="27" y="142"/>
                      <a:pt x="43" y="142"/>
                    </a:cubicBezTo>
                    <a:cubicBezTo>
                      <a:pt x="82" y="143"/>
                      <a:pt x="114" y="111"/>
                      <a:pt x="114" y="72"/>
                    </a:cubicBezTo>
                    <a:cubicBezTo>
                      <a:pt x="114" y="32"/>
                      <a:pt x="82" y="1"/>
                      <a:pt x="43" y="1"/>
                    </a:cubicBezTo>
                    <a:cubicBezTo>
                      <a:pt x="42" y="0"/>
                      <a:pt x="42" y="1"/>
                      <a:pt x="42" y="1"/>
                    </a:cubicBezTo>
                    <a:lnTo>
                      <a:pt x="43" y="72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defTabSz="913130"/>
                <a:endParaRPr lang="en-US">
                  <a:solidFill>
                    <a:srgbClr val="FFFFFF"/>
                  </a:solidFill>
                  <a:latin typeface="Arial Narrow" panose="020B0606020202030204"/>
                  <a:cs typeface="Arial" panose="020B0604020202020204"/>
                </a:endParaRPr>
              </a:p>
            </p:txBody>
          </p:sp>
          <p:sp>
            <p:nvSpPr>
              <p:cNvPr id="57" name="Rectangle 67"/>
              <p:cNvSpPr>
                <a:spLocks noChangeAspect="1" noChangeArrowheads="1"/>
              </p:cNvSpPr>
              <p:nvPr/>
            </p:nvSpPr>
            <p:spPr bwMode="auto">
              <a:xfrm>
                <a:off x="1450975" y="4648201"/>
                <a:ext cx="41838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39.7%</a:t>
                </a:r>
              </a:p>
            </p:txBody>
          </p:sp>
          <p:sp>
            <p:nvSpPr>
              <p:cNvPr id="58" name="Rectangle 68"/>
              <p:cNvSpPr>
                <a:spLocks noChangeAspect="1" noChangeArrowheads="1"/>
              </p:cNvSpPr>
              <p:nvPr/>
            </p:nvSpPr>
            <p:spPr bwMode="auto">
              <a:xfrm>
                <a:off x="2057400" y="4978401"/>
                <a:ext cx="41838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60.3%</a:t>
                </a:r>
              </a:p>
            </p:txBody>
          </p:sp>
        </p:grpSp>
        <p:sp>
          <p:nvSpPr>
            <p:cNvPr id="59" name="Text Box 69"/>
            <p:cNvSpPr txBox="1">
              <a:spLocks noChangeAspect="1" noChangeArrowheads="1"/>
            </p:cNvSpPr>
            <p:nvPr/>
          </p:nvSpPr>
          <p:spPr bwMode="auto">
            <a:xfrm>
              <a:off x="3113712" y="4020344"/>
              <a:ext cx="36353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endParaRPr lang="en-US" sz="1600">
                <a:cs typeface="Arial" panose="020B0604020202020204"/>
                <a:sym typeface="Wingdings" panose="05000000000000000000" pitchFamily="2" charset="2"/>
              </a:endParaRPr>
            </a:p>
          </p:txBody>
        </p:sp>
        <p:sp>
          <p:nvSpPr>
            <p:cNvPr id="60" name="Text Box 70"/>
            <p:cNvSpPr txBox="1">
              <a:spLocks noChangeAspect="1" noChangeArrowheads="1"/>
            </p:cNvSpPr>
            <p:nvPr/>
          </p:nvSpPr>
          <p:spPr bwMode="auto">
            <a:xfrm>
              <a:off x="3468519" y="4140995"/>
              <a:ext cx="3651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defTabSz="913130" eaLnBrk="1" hangingPunct="1">
                <a:spcBef>
                  <a:spcPct val="50000"/>
                </a:spcBef>
              </a:pPr>
              <a:endParaRPr lang="en-US">
                <a:solidFill>
                  <a:srgbClr val="FFFFFF"/>
                </a:solidFill>
                <a:cs typeface="Arial" panose="020B0604020202020204"/>
                <a:sym typeface="Wingdings" panose="05000000000000000000" pitchFamily="2" charset="2"/>
              </a:endParaRPr>
            </a:p>
          </p:txBody>
        </p:sp>
        <p:grpSp>
          <p:nvGrpSpPr>
            <p:cNvPr id="61" name="Group 90"/>
            <p:cNvGrpSpPr/>
            <p:nvPr/>
          </p:nvGrpSpPr>
          <p:grpSpPr bwMode="auto">
            <a:xfrm>
              <a:off x="2012978" y="2059249"/>
              <a:ext cx="1485900" cy="1470025"/>
              <a:chOff x="398" y="1346"/>
              <a:chExt cx="936" cy="926"/>
            </a:xfrm>
          </p:grpSpPr>
          <p:grpSp>
            <p:nvGrpSpPr>
              <p:cNvPr id="62" name="Group 71"/>
              <p:cNvGrpSpPr>
                <a:grpSpLocks noChangeAspect="1"/>
              </p:cNvGrpSpPr>
              <p:nvPr/>
            </p:nvGrpSpPr>
            <p:grpSpPr bwMode="auto">
              <a:xfrm>
                <a:off x="398" y="1346"/>
                <a:ext cx="936" cy="926"/>
                <a:chOff x="1984" y="1081"/>
                <a:chExt cx="1505" cy="1487"/>
              </a:xfrm>
            </p:grpSpPr>
            <p:sp>
              <p:nvSpPr>
                <p:cNvPr id="63" name="AutoShape 72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984" y="1081"/>
                  <a:ext cx="1384" cy="14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64" name="Freeform 73"/>
                <p:cNvSpPr>
                  <a:spLocks noChangeAspect="1"/>
                </p:cNvSpPr>
                <p:nvPr/>
              </p:nvSpPr>
              <p:spPr bwMode="auto">
                <a:xfrm>
                  <a:off x="2175" y="1175"/>
                  <a:ext cx="660" cy="876"/>
                </a:xfrm>
                <a:custGeom>
                  <a:avLst/>
                  <a:gdLst>
                    <a:gd name="T0" fmla="*/ 2147483647 w 110"/>
                    <a:gd name="T1" fmla="*/ 0 h 146"/>
                    <a:gd name="T2" fmla="*/ 2147483647 w 110"/>
                    <a:gd name="T3" fmla="*/ 2147483647 h 146"/>
                    <a:gd name="T4" fmla="*/ 2147483647 w 110"/>
                    <a:gd name="T5" fmla="*/ 2147483647 h 146"/>
                    <a:gd name="T6" fmla="*/ 2147483647 w 110"/>
                    <a:gd name="T7" fmla="*/ 2147483647 h 146"/>
                    <a:gd name="T8" fmla="*/ 2147483647 w 110"/>
                    <a:gd name="T9" fmla="*/ 0 h 1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0"/>
                    <a:gd name="T16" fmla="*/ 0 h 146"/>
                    <a:gd name="T17" fmla="*/ 110 w 110"/>
                    <a:gd name="T18" fmla="*/ 146 h 1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0" h="146">
                      <a:moveTo>
                        <a:pt x="108" y="0"/>
                      </a:moveTo>
                      <a:cubicBezTo>
                        <a:pt x="48" y="1"/>
                        <a:pt x="1" y="49"/>
                        <a:pt x="1" y="108"/>
                      </a:cubicBezTo>
                      <a:cubicBezTo>
                        <a:pt x="0" y="121"/>
                        <a:pt x="3" y="134"/>
                        <a:pt x="7" y="146"/>
                      </a:cubicBezTo>
                      <a:lnTo>
                        <a:pt x="110" y="109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C2E1FE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  <p:sp>
              <p:nvSpPr>
                <p:cNvPr id="65" name="Freeform 74"/>
                <p:cNvSpPr>
                  <a:spLocks noChangeAspect="1"/>
                </p:cNvSpPr>
                <p:nvPr/>
              </p:nvSpPr>
              <p:spPr bwMode="auto">
                <a:xfrm>
                  <a:off x="2217" y="1169"/>
                  <a:ext cx="1272" cy="1314"/>
                </a:xfrm>
                <a:custGeom>
                  <a:avLst/>
                  <a:gdLst>
                    <a:gd name="T0" fmla="*/ 0 w 212"/>
                    <a:gd name="T1" fmla="*/ 2147483647 h 219"/>
                    <a:gd name="T2" fmla="*/ 2147483647 w 212"/>
                    <a:gd name="T3" fmla="*/ 2147483647 h 219"/>
                    <a:gd name="T4" fmla="*/ 2147483647 w 212"/>
                    <a:gd name="T5" fmla="*/ 2147483647 h 219"/>
                    <a:gd name="T6" fmla="*/ 2147483647 w 212"/>
                    <a:gd name="T7" fmla="*/ 2147483647 h 219"/>
                    <a:gd name="T8" fmla="*/ 2147483647 w 212"/>
                    <a:gd name="T9" fmla="*/ 2147483647 h 219"/>
                    <a:gd name="T10" fmla="*/ 2147483647 w 212"/>
                    <a:gd name="T11" fmla="*/ 2147483647 h 219"/>
                    <a:gd name="T12" fmla="*/ 0 w 212"/>
                    <a:gd name="T13" fmla="*/ 2147483647 h 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2"/>
                    <a:gd name="T22" fmla="*/ 0 h 219"/>
                    <a:gd name="T23" fmla="*/ 212 w 212"/>
                    <a:gd name="T24" fmla="*/ 219 h 2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2" h="219">
                      <a:moveTo>
                        <a:pt x="0" y="147"/>
                      </a:moveTo>
                      <a:cubicBezTo>
                        <a:pt x="16" y="190"/>
                        <a:pt x="57" y="218"/>
                        <a:pt x="103" y="218"/>
                      </a:cubicBezTo>
                      <a:cubicBezTo>
                        <a:pt x="163" y="219"/>
                        <a:pt x="212" y="170"/>
                        <a:pt x="212" y="110"/>
                      </a:cubicBezTo>
                      <a:cubicBezTo>
                        <a:pt x="212" y="49"/>
                        <a:pt x="163" y="1"/>
                        <a:pt x="103" y="1"/>
                      </a:cubicBezTo>
                      <a:cubicBezTo>
                        <a:pt x="102" y="0"/>
                        <a:pt x="101" y="1"/>
                        <a:pt x="101" y="1"/>
                      </a:cubicBezTo>
                      <a:lnTo>
                        <a:pt x="103" y="110"/>
                      </a:lnTo>
                      <a:lnTo>
                        <a:pt x="0" y="147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7030A0"/>
                  </a:solidFill>
                  <a:round/>
                </a:ln>
              </p:spPr>
              <p:txBody>
                <a:bodyPr/>
                <a:lstStyle/>
                <a:p>
                  <a:pPr defTabSz="913130"/>
                  <a:endParaRPr lang="en-US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endParaRPr>
                </a:p>
              </p:txBody>
            </p:sp>
          </p:grpSp>
          <p:sp>
            <p:nvSpPr>
              <p:cNvPr id="66" name="Rectangle 75"/>
              <p:cNvSpPr>
                <a:spLocks noChangeAspect="1" noChangeArrowheads="1"/>
              </p:cNvSpPr>
              <p:nvPr/>
            </p:nvSpPr>
            <p:spPr bwMode="auto">
              <a:xfrm>
                <a:off x="897" y="1844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FFFFFF"/>
                    </a:solidFill>
                    <a:latin typeface="Arial Narrow" panose="020B0606020202030204"/>
                    <a:cs typeface="Arial" panose="020B0604020202020204"/>
                  </a:rPr>
                  <a:t>70.0%</a:t>
                </a:r>
              </a:p>
            </p:txBody>
          </p:sp>
          <p:sp>
            <p:nvSpPr>
              <p:cNvPr id="67" name="Rectangle 76"/>
              <p:cNvSpPr>
                <a:spLocks noChangeAspect="1" noChangeArrowheads="1"/>
              </p:cNvSpPr>
              <p:nvPr/>
            </p:nvSpPr>
            <p:spPr bwMode="auto">
              <a:xfrm>
                <a:off x="568" y="1623"/>
                <a:ext cx="264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913130"/>
                <a:r>
                  <a:rPr lang="en-AU" sz="1400">
                    <a:solidFill>
                      <a:srgbClr val="3333FF"/>
                    </a:solidFill>
                    <a:latin typeface="Arial Narrow" panose="020B0606020202030204"/>
                    <a:cs typeface="Arial" panose="020B0604020202020204"/>
                  </a:rPr>
                  <a:t>30.0%</a:t>
                </a:r>
              </a:p>
            </p:txBody>
          </p:sp>
        </p:grpSp>
        <p:sp>
          <p:nvSpPr>
            <p:cNvPr id="74" name="Rectangle 22"/>
            <p:cNvSpPr>
              <a:spLocks noChangeAspect="1" noChangeArrowheads="1"/>
            </p:cNvSpPr>
            <p:nvPr/>
          </p:nvSpPr>
          <p:spPr bwMode="auto">
            <a:xfrm>
              <a:off x="6760397" y="4975727"/>
              <a:ext cx="41838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13130"/>
              <a:r>
                <a:rPr lang="en-AU" sz="1400">
                  <a:solidFill>
                    <a:srgbClr val="FFFFFF"/>
                  </a:solidFill>
                  <a:latin typeface="Arial Narrow" panose="020B0606020202030204"/>
                  <a:cs typeface="Arial" panose="020B0604020202020204"/>
                </a:rPr>
                <a:t>78.0%</a:t>
              </a:r>
            </a:p>
          </p:txBody>
        </p:sp>
      </p:grpSp>
      <p:sp>
        <p:nvSpPr>
          <p:cNvPr id="1052" name="Rectangle 78"/>
          <p:cNvSpPr txBox="1">
            <a:spLocks noChangeArrowheads="1"/>
          </p:cNvSpPr>
          <p:nvPr/>
        </p:nvSpPr>
        <p:spPr bwMode="auto">
          <a:xfrm>
            <a:off x="4012869" y="6012619"/>
            <a:ext cx="3929724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227330" indent="-227330" defTabSz="913130">
              <a:lnSpc>
                <a:spcPct val="90000"/>
              </a:lnSpc>
              <a:spcBef>
                <a:spcPct val="10000"/>
              </a:spcBef>
              <a:buClr>
                <a:srgbClr val="009376"/>
              </a:buClr>
              <a:tabLst>
                <a:tab pos="226695" algn="l"/>
              </a:tabLst>
            </a:pPr>
            <a:r>
              <a:rPr lang="en-US" alt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5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. 	Tong PCY, 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et al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. </a:t>
            </a:r>
            <a:r>
              <a:rPr lang="en-AU" sz="900" i="1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Diab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 Res </a:t>
            </a:r>
            <a:r>
              <a:rPr lang="en-AU" sz="900" i="1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Clin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 </a:t>
            </a:r>
            <a:r>
              <a:rPr lang="en-AU" sz="900" i="1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Pract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 2008;82:346–352. </a:t>
            </a:r>
          </a:p>
          <a:p>
            <a:pPr marL="227330" indent="-227330" defTabSz="913130">
              <a:lnSpc>
                <a:spcPct val="90000"/>
              </a:lnSpc>
              <a:spcBef>
                <a:spcPct val="10000"/>
              </a:spcBef>
              <a:buClr>
                <a:srgbClr val="009376"/>
              </a:buClr>
              <a:tabLst>
                <a:tab pos="226695" algn="l"/>
              </a:tabLst>
            </a:pPr>
            <a:r>
              <a:rPr lang="en-US" alt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6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. 	Pan C, 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et al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. </a:t>
            </a:r>
            <a:r>
              <a:rPr lang="en-AU" sz="900" i="1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Curr</a:t>
            </a:r>
            <a:r>
              <a:rPr lang="en-AU" sz="900" i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 Med Res </a:t>
            </a:r>
            <a:r>
              <a:rPr lang="en-AU" sz="900" i="1" err="1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Opin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 2009;25:39–45. </a:t>
            </a:r>
          </a:p>
          <a:p>
            <a:pPr marL="227330" indent="-227330" defTabSz="913130">
              <a:lnSpc>
                <a:spcPct val="90000"/>
              </a:lnSpc>
              <a:spcBef>
                <a:spcPct val="10000"/>
              </a:spcBef>
              <a:buClr>
                <a:srgbClr val="009376"/>
              </a:buClr>
              <a:tabLst>
                <a:tab pos="226695" algn="l"/>
              </a:tabLst>
            </a:pPr>
            <a:r>
              <a:rPr lang="en-US" altLang="en-AU" sz="900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7</a:t>
            </a:r>
            <a:r>
              <a:rPr lang="en-AU" altLang="ja-JP" sz="900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. 	Choi YJ, </a:t>
            </a:r>
            <a:r>
              <a:rPr lang="en-AU" altLang="ja-JP" sz="900" i="1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et al</a:t>
            </a:r>
            <a:r>
              <a:rPr lang="en-AU" altLang="ja-JP" sz="900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. </a:t>
            </a:r>
            <a:r>
              <a:rPr lang="en-AU" altLang="ja-JP" sz="900" i="1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Diabetes Care</a:t>
            </a:r>
            <a:r>
              <a:rPr lang="en-AU" altLang="ja-JP" sz="900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 2009;32:2016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–</a:t>
            </a:r>
            <a:r>
              <a:rPr lang="en-AU" altLang="ja-JP" sz="900">
                <a:solidFill>
                  <a:schemeClr val="accent5">
                    <a:lumMod val="25000"/>
                  </a:schemeClr>
                </a:solidFill>
                <a:cs typeface="Arial" panose="020B0604020202020204"/>
              </a:rPr>
              <a:t>20. </a:t>
            </a:r>
            <a:r>
              <a:rPr lang="en-AU" sz="900">
                <a:solidFill>
                  <a:schemeClr val="accent5">
                    <a:lumMod val="25000"/>
                  </a:schemeClr>
                </a:solidFill>
                <a:ea typeface="ヒラギノ角ゴ Pro W3"/>
                <a:cs typeface="ヒラギノ角ゴ Pro W3"/>
              </a:rPr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6709AE-4DB5-4B02-9F4F-4A24C9DCF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98170" y="1080603"/>
            <a:ext cx="5497830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Quán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tính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trì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trệ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lâm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sàng</a:t>
            </a:r>
            <a:endParaRPr lang="en-US" sz="2000" b="1" dirty="0">
              <a:solidFill>
                <a:schemeClr val="accent5">
                  <a:lumMod val="25000"/>
                </a:schemeClr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THÁI ĐỘ CỦA BS KHI CÓ HbA1c &gt; 8%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30" y="2026491"/>
            <a:ext cx="5588000" cy="37026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6076B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4E9EF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4826000" y="3451431"/>
            <a:ext cx="1450975" cy="1431290"/>
          </a:xfrm>
          <a:prstGeom prst="ellipse">
            <a:avLst/>
          </a:prstGeom>
          <a:noFill/>
          <a:ln w="508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30" y="6207442"/>
            <a:ext cx="376237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0"/>
          <p:cNvSpPr/>
          <p:nvPr/>
        </p:nvSpPr>
        <p:spPr>
          <a:xfrm>
            <a:off x="6335498" y="1080602"/>
            <a:ext cx="54978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Rào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cản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lớn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nhất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từ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phía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bác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sĩ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lo </a:t>
            </a:r>
            <a:r>
              <a:rPr lang="en-US" sz="2000" b="1" dirty="0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ngại</a:t>
            </a:r>
            <a:r>
              <a:rPr lang="en-US" sz="2000" b="1" dirty="0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HẠ ĐƯỜNG HUYẾT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2DD276-B8CF-4212-95E1-4B1917430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15</a:t>
            </a:fld>
            <a:endParaRPr lang="en-US"/>
          </a:p>
        </p:txBody>
      </p:sp>
      <p:pic>
        <p:nvPicPr>
          <p:cNvPr id="28674" name="Picture 1" descr="Slide16"/>
          <p:cNvPicPr>
            <a:picLocks noGrp="1" noChangeAspect="1" noChangeArrowheads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6"/>
          <a:stretch>
            <a:fillRect/>
          </a:stretch>
        </p:blipFill>
        <p:spPr bwMode="auto">
          <a:xfrm>
            <a:off x="6494248" y="1982915"/>
            <a:ext cx="5581015" cy="436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6840958" y="4740275"/>
            <a:ext cx="4992370" cy="980440"/>
          </a:xfrm>
          <a:prstGeom prst="roundRect">
            <a:avLst/>
          </a:prstGeom>
          <a:solidFill>
            <a:srgbClr val="E4E9E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hangingPunct="1"/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Nhiều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nghiên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cứu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đã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chỉ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ra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rằng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các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rào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cản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khởi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trị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insulin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thường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đến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từ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phía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bác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sĩ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nhiều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hơn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là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từ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phía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bệnh</a:t>
            </a: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nhân</a:t>
            </a:r>
            <a:endParaRPr lang="en-US" b="1">
              <a:solidFill>
                <a:srgbClr val="FFFFFF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0518243" y="3344545"/>
            <a:ext cx="1111250" cy="464185"/>
          </a:xfrm>
          <a:prstGeom prst="ellipse">
            <a:avLst/>
          </a:prstGeom>
          <a:noFill/>
          <a:ln w="5715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9F08D9-7AA9-4D41-96EF-FF3809DE1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9336"/>
            <a:ext cx="12192000" cy="505267"/>
          </a:xfr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/>
          <a:p>
            <a:pPr marL="12700" defTabSz="914400" rtl="0">
              <a:spcBef>
                <a:spcPts val="100"/>
              </a:spcBef>
            </a:pP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Thực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trạng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điều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trị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 ĐTĐ </a:t>
            </a:r>
            <a:r>
              <a:rPr lang="en-US" sz="3200" b="1" spc="-5" dirty="0" err="1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típ</a:t>
            </a:r>
            <a:r>
              <a:rPr lang="en-US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 2 và Insulin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F28B15A-2403-361B-7275-8DC7A608C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73" y="207680"/>
            <a:ext cx="11292290" cy="584775"/>
          </a:xfrm>
          <a:solidFill>
            <a:schemeClr val="accent3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Trì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hoãn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điều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trị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tích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cực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làm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tăng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nguy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cơ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tim</a:t>
            </a:r>
            <a:r>
              <a:rPr lang="en-US" altLang="en-US" b="1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altLang="en-US" b="1" dirty="0" err="1">
                <a:solidFill>
                  <a:srgbClr val="0070C0"/>
                </a:solidFill>
                <a:latin typeface="Arial" pitchFamily="34" charset="0"/>
              </a:rPr>
              <a:t>mạch</a:t>
            </a:r>
            <a:endParaRPr lang="en-US" b="1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44D4F01-2B6A-6BB6-A393-86F14110E98C}"/>
              </a:ext>
            </a:extLst>
          </p:cNvPr>
          <p:cNvSpPr txBox="1">
            <a:spLocks/>
          </p:cNvSpPr>
          <p:nvPr/>
        </p:nvSpPr>
        <p:spPr>
          <a:xfrm>
            <a:off x="1066804" y="6273801"/>
            <a:ext cx="9072562" cy="30956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891" lvl="0" indent="-342891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32" lvl="1" indent="-28574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971" lvl="2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160" lvl="3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349" lvl="4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37" lvl="5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lvl="6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lvl="7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lvl="8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n-GB" sz="1100" dirty="0">
                <a:solidFill>
                  <a:schemeClr val="tx1"/>
                </a:solidFill>
                <a:latin typeface="Arial" pitchFamily="34" charset="0"/>
              </a:rPr>
              <a:t>Treatment intensification was adding a second OAD or adding insulin to the first OAD</a:t>
            </a:r>
          </a:p>
          <a:p>
            <a:pPr>
              <a:spcBef>
                <a:spcPct val="0"/>
              </a:spcBef>
            </a:pPr>
            <a:r>
              <a:rPr lang="pt-BR" altLang="en-US" sz="1100" dirty="0">
                <a:solidFill>
                  <a:schemeClr val="tx1"/>
                </a:solidFill>
                <a:latin typeface="Arial" pitchFamily="34" charset="0"/>
              </a:rPr>
              <a:t>1. Paul S, et al. </a:t>
            </a:r>
            <a:r>
              <a:rPr lang="pt-BR" altLang="en-US" sz="1100" i="1" dirty="0">
                <a:solidFill>
                  <a:schemeClr val="tx1"/>
                </a:solidFill>
                <a:latin typeface="Arial" pitchFamily="34" charset="0"/>
              </a:rPr>
              <a:t>Diabetologia</a:t>
            </a:r>
            <a:r>
              <a:rPr lang="pt-BR" altLang="en-US" sz="1100" dirty="0">
                <a:solidFill>
                  <a:schemeClr val="tx1"/>
                </a:solidFill>
                <a:latin typeface="Arial" pitchFamily="34" charset="0"/>
              </a:rPr>
              <a:t> 2013;56(Suppl1):S534; 2. Paul S, et al. </a:t>
            </a:r>
            <a:r>
              <a:rPr lang="en-GB" sz="1100" i="1" dirty="0">
                <a:solidFill>
                  <a:schemeClr val="tx1"/>
                </a:solidFill>
                <a:latin typeface="Arial" pitchFamily="34" charset="0"/>
              </a:rPr>
              <a:t>Cardiovasc </a:t>
            </a:r>
            <a:r>
              <a:rPr lang="en-GB" sz="1100" i="1" dirty="0" err="1">
                <a:solidFill>
                  <a:schemeClr val="tx1"/>
                </a:solidFill>
                <a:latin typeface="Arial" pitchFamily="34" charset="0"/>
              </a:rPr>
              <a:t>Diabetol</a:t>
            </a:r>
            <a:r>
              <a:rPr lang="en-GB" sz="1100" i="1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en-GB" sz="1100" dirty="0">
                <a:solidFill>
                  <a:schemeClr val="tx1"/>
                </a:solidFill>
                <a:latin typeface="Arial" pitchFamily="34" charset="0"/>
              </a:rPr>
              <a:t>2015 14:100</a:t>
            </a:r>
            <a:endParaRPr lang="pt-BR" altLang="en-US" sz="11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" name="Textfeld 121">
            <a:extLst>
              <a:ext uri="{FF2B5EF4-FFF2-40B4-BE49-F238E27FC236}">
                <a16:creationId xmlns:a16="http://schemas.microsoft.com/office/drawing/2014/main" id="{524514F3-7C9C-DE22-B1D1-EB6B95AD7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895600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600" b="1" dirty="0">
                <a:ea typeface="MS PGothic" pitchFamily="34" charset="-128"/>
              </a:rPr>
              <a:t>Tăng nguy cơ tương đối khi trì hoãn điều trị so với điều trị tích cực</a:t>
            </a:r>
          </a:p>
        </p:txBody>
      </p:sp>
      <p:sp>
        <p:nvSpPr>
          <p:cNvPr id="8" name="Text Box 17">
            <a:extLst>
              <a:ext uri="{FF2B5EF4-FFF2-40B4-BE49-F238E27FC236}">
                <a16:creationId xmlns:a16="http://schemas.microsoft.com/office/drawing/2014/main" id="{7B9D55DD-D8BD-79C3-B51D-543BDC9B6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339" y="5053020"/>
            <a:ext cx="1427162" cy="738187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  <a:alpha val="30000"/>
            </a:schemeClr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de-DE"/>
            </a:defPPr>
            <a:lvl1pPr algn="ctr" defTabSz="762000" fontAlgn="base">
              <a:spcBef>
                <a:spcPct val="0"/>
              </a:spcBef>
              <a:spcAft>
                <a:spcPct val="0"/>
              </a:spcAft>
              <a:def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T2DM cohort</a:t>
            </a:r>
          </a:p>
          <a:p>
            <a:pPr>
              <a:defRPr/>
            </a:pP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n=105,477</a:t>
            </a:r>
            <a:r>
              <a:rPr lang="de-DE" baseline="30000" dirty="0">
                <a:solidFill>
                  <a:srgbClr val="000099"/>
                </a:solidFill>
                <a:ea typeface="ＭＳ Ｐゴシック" pitchFamily="34" charset="-128"/>
              </a:rPr>
              <a:t>2</a:t>
            </a:r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id="{4B85E87C-BB33-2F22-C307-C17E2D318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7" y="4051300"/>
            <a:ext cx="2205037" cy="744538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>
              <a:defRPr sz="1600" b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defRPr/>
            </a:pPr>
            <a:endParaRPr lang="de-DE" sz="1400" dirty="0">
              <a:solidFill>
                <a:srgbClr val="000099"/>
              </a:solidFill>
            </a:endParaRPr>
          </a:p>
          <a:p>
            <a:pPr algn="ctr">
              <a:defRPr/>
            </a:pPr>
            <a:r>
              <a:rPr lang="de-DE" sz="1400" dirty="0">
                <a:solidFill>
                  <a:srgbClr val="000099"/>
                </a:solidFill>
              </a:rPr>
              <a:t>Trì hoãn điều trị tích cực trong 6 tháng</a:t>
            </a:r>
          </a:p>
          <a:p>
            <a:pPr algn="ctr">
              <a:defRPr/>
            </a:pPr>
            <a:endParaRPr lang="de-DE" sz="1400" dirty="0">
              <a:solidFill>
                <a:srgbClr val="000099"/>
              </a:solidFill>
            </a:endParaRPr>
          </a:p>
        </p:txBody>
      </p:sp>
      <p:sp>
        <p:nvSpPr>
          <p:cNvPr id="10" name="Text Box 17">
            <a:extLst>
              <a:ext uri="{FF2B5EF4-FFF2-40B4-BE49-F238E27FC236}">
                <a16:creationId xmlns:a16="http://schemas.microsoft.com/office/drawing/2014/main" id="{72CB4B3E-3B30-0E19-3A6C-1A72D4951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7" y="4051300"/>
            <a:ext cx="1055687" cy="749300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  <a:alpha val="30000"/>
            </a:schemeClr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de-DE"/>
            </a:defPPr>
            <a:lvl1pPr algn="ctr" defTabSz="762000" fontAlgn="base">
              <a:spcBef>
                <a:spcPct val="0"/>
              </a:spcBef>
              <a:spcAft>
                <a:spcPct val="0"/>
              </a:spcAft>
              <a:def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HbA</a:t>
            </a:r>
            <a:r>
              <a:rPr lang="de-DE" baseline="-25000" dirty="0">
                <a:solidFill>
                  <a:srgbClr val="000099"/>
                </a:solidFill>
                <a:ea typeface="ＭＳ Ｐゴシック" pitchFamily="34" charset="-128"/>
              </a:rPr>
              <a:t>1c</a:t>
            </a:r>
            <a:br>
              <a:rPr lang="de-DE" dirty="0">
                <a:solidFill>
                  <a:srgbClr val="000099"/>
                </a:solidFill>
                <a:ea typeface="ＭＳ Ｐゴシック" pitchFamily="34" charset="-128"/>
              </a:rPr>
            </a:b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&gt;7% trong</a:t>
            </a:r>
          </a:p>
          <a:p>
            <a:pPr>
              <a:defRPr/>
            </a:pP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1 năm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FCD3099-8685-2B40-26EB-C11B2BB94D46}"/>
              </a:ext>
            </a:extLst>
          </p:cNvPr>
          <p:cNvCxnSpPr/>
          <p:nvPr/>
        </p:nvCxnSpPr>
        <p:spPr>
          <a:xfrm>
            <a:off x="6791329" y="4419600"/>
            <a:ext cx="288925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1FD3729-F94E-1F99-1E1B-F62C071E30A5}"/>
              </a:ext>
            </a:extLst>
          </p:cNvPr>
          <p:cNvCxnSpPr/>
          <p:nvPr/>
        </p:nvCxnSpPr>
        <p:spPr>
          <a:xfrm>
            <a:off x="6797679" y="5334000"/>
            <a:ext cx="288925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17">
            <a:extLst>
              <a:ext uri="{FF2B5EF4-FFF2-40B4-BE49-F238E27FC236}">
                <a16:creationId xmlns:a16="http://schemas.microsoft.com/office/drawing/2014/main" id="{98B55DAA-1073-16B5-05B5-C679B0148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075" y="5051432"/>
            <a:ext cx="1055688" cy="739775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  <a:alpha val="30000"/>
            </a:schemeClr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400" b="1">
                <a:solidFill>
                  <a:srgbClr val="000099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HbA</a:t>
            </a:r>
            <a:r>
              <a:rPr lang="de-DE" sz="1400" b="1" baseline="-25000">
                <a:solidFill>
                  <a:srgbClr val="000099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1c</a:t>
            </a:r>
            <a:br>
              <a:rPr lang="de-DE" sz="1400" b="1">
                <a:solidFill>
                  <a:srgbClr val="000099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</a:br>
            <a:r>
              <a:rPr lang="de-DE" sz="1400" b="1">
                <a:solidFill>
                  <a:srgbClr val="000099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≥7% trong </a:t>
            </a:r>
          </a:p>
          <a:p>
            <a:pPr algn="ctr" defTabSz="7620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400" b="1">
                <a:solidFill>
                  <a:srgbClr val="000099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2 năm</a:t>
            </a:r>
          </a:p>
        </p:txBody>
      </p:sp>
      <p:sp>
        <p:nvSpPr>
          <p:cNvPr id="14" name="Text Box 17">
            <a:extLst>
              <a:ext uri="{FF2B5EF4-FFF2-40B4-BE49-F238E27FC236}">
                <a16:creationId xmlns:a16="http://schemas.microsoft.com/office/drawing/2014/main" id="{1C32B077-EC74-869E-0E5C-EEB29002D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7" y="5057782"/>
            <a:ext cx="2205037" cy="733425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>
              <a:defRPr sz="1600" b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defRPr/>
            </a:pPr>
            <a:endParaRPr lang="de-DE" sz="1400" dirty="0">
              <a:solidFill>
                <a:srgbClr val="000099"/>
              </a:solidFill>
            </a:endParaRPr>
          </a:p>
          <a:p>
            <a:pPr algn="ctr">
              <a:defRPr/>
            </a:pPr>
            <a:r>
              <a:rPr lang="de-DE" sz="1400" dirty="0">
                <a:solidFill>
                  <a:srgbClr val="000099"/>
                </a:solidFill>
              </a:rPr>
              <a:t>Trì hoãn điều trị tích cực trong 1 năm</a:t>
            </a:r>
            <a:br>
              <a:rPr lang="de-DE" sz="1400" dirty="0">
                <a:solidFill>
                  <a:srgbClr val="000099"/>
                </a:solidFill>
              </a:rPr>
            </a:br>
            <a:endParaRPr lang="de-DE" sz="1400" dirty="0">
              <a:solidFill>
                <a:srgbClr val="000099"/>
              </a:solidFill>
            </a:endParaRPr>
          </a:p>
        </p:txBody>
      </p:sp>
      <p:sp>
        <p:nvSpPr>
          <p:cNvPr id="15" name="Text Box 17">
            <a:extLst>
              <a:ext uri="{FF2B5EF4-FFF2-40B4-BE49-F238E27FC236}">
                <a16:creationId xmlns:a16="http://schemas.microsoft.com/office/drawing/2014/main" id="{54CADD5D-8728-287A-2C5A-2E3FAF484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3" y="4051300"/>
            <a:ext cx="1427163" cy="749300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  <a:alpha val="30000"/>
            </a:schemeClr>
          </a:solidFill>
          <a:ln w="254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de-DE"/>
            </a:defPPr>
            <a:lvl1pPr algn="ctr" defTabSz="762000" fontAlgn="base">
              <a:spcBef>
                <a:spcPct val="0"/>
              </a:spcBef>
              <a:spcAft>
                <a:spcPct val="0"/>
              </a:spcAft>
              <a:defRPr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T2DM cohort</a:t>
            </a:r>
          </a:p>
          <a:p>
            <a:pPr>
              <a:defRPr/>
            </a:pPr>
            <a:r>
              <a:rPr lang="de-DE" dirty="0">
                <a:solidFill>
                  <a:srgbClr val="000099"/>
                </a:solidFill>
                <a:ea typeface="ＭＳ Ｐゴシック" pitchFamily="34" charset="-128"/>
              </a:rPr>
              <a:t>n=110,543</a:t>
            </a:r>
            <a:r>
              <a:rPr lang="de-DE" baseline="30000" dirty="0">
                <a:solidFill>
                  <a:srgbClr val="000099"/>
                </a:solidFill>
                <a:ea typeface="ＭＳ Ｐゴシック" pitchFamily="34" charset="-128"/>
              </a:rPr>
              <a:t>1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717D87F-67AC-791F-DC91-B9DC102C027B}"/>
              </a:ext>
            </a:extLst>
          </p:cNvPr>
          <p:cNvGraphicFramePr>
            <a:graphicFrameLocks noGrp="1"/>
          </p:cNvGraphicFramePr>
          <p:nvPr/>
        </p:nvGraphicFramePr>
        <p:xfrm>
          <a:off x="7086600" y="3581404"/>
          <a:ext cx="3505200" cy="22860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55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9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0861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Arial" pitchFamily="34" charset="0"/>
                          <a:cs typeface="Arial" pitchFamily="34" charset="0"/>
                        </a:rPr>
                        <a:t>NMCT</a:t>
                      </a:r>
                    </a:p>
                  </a:txBody>
                  <a:tcPr marL="68580" marR="68580" anchor="ctr"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>
                          <a:latin typeface="Arial" pitchFamily="34" charset="0"/>
                          <a:cs typeface="Arial" pitchFamily="34" charset="0"/>
                        </a:rPr>
                        <a:t>Biến</a:t>
                      </a:r>
                      <a:r>
                        <a:rPr lang="en-GB" sz="14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aseline="0" dirty="0" err="1">
                          <a:latin typeface="Arial" pitchFamily="34" charset="0"/>
                          <a:cs typeface="Arial" pitchFamily="34" charset="0"/>
                        </a:rPr>
                        <a:t>cố</a:t>
                      </a:r>
                      <a:r>
                        <a:rPr lang="en-GB" sz="1400" baseline="0" dirty="0">
                          <a:latin typeface="Arial" pitchFamily="34" charset="0"/>
                          <a:cs typeface="Arial" pitchFamily="34" charset="0"/>
                        </a:rPr>
                        <a:t> TM </a:t>
                      </a:r>
                      <a:r>
                        <a:rPr lang="en-GB" sz="1400" baseline="0" dirty="0" err="1">
                          <a:latin typeface="Arial" pitchFamily="34" charset="0"/>
                          <a:cs typeface="Arial" pitchFamily="34" charset="0"/>
                        </a:rPr>
                        <a:t>bất</a:t>
                      </a:r>
                      <a:r>
                        <a:rPr lang="en-GB" sz="1400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aseline="0" dirty="0" err="1">
                          <a:latin typeface="Arial" pitchFamily="34" charset="0"/>
                          <a:cs typeface="Arial" pitchFamily="34" charset="0"/>
                        </a:rPr>
                        <a:t>kỳ</a:t>
                      </a:r>
                      <a:endParaRPr lang="en-GB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anchor="ctr">
                    <a:solidFill>
                      <a:srgbClr val="00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57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26%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HR:</a:t>
                      </a: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1.26 </a:t>
                      </a:r>
                      <a:b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(1.13 -1.40)</a:t>
                      </a:r>
                      <a:endParaRPr lang="en-GB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26%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HR:</a:t>
                      </a: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1.2 </a:t>
                      </a:r>
                      <a:b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(1.13 - 1.28)</a:t>
                      </a:r>
                      <a:endParaRPr lang="en-GB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757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HR:</a:t>
                      </a: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1.80</a:t>
                      </a:r>
                      <a:b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(1.45 - 2.22)</a:t>
                      </a:r>
                      <a:endParaRPr lang="en-GB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64%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HR:</a:t>
                      </a: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1.64</a:t>
                      </a:r>
                      <a:b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600" baseline="0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(1.45 -1.85)</a:t>
                      </a:r>
                      <a:endParaRPr lang="en-GB" sz="16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Rectangle 4">
            <a:extLst>
              <a:ext uri="{FF2B5EF4-FFF2-40B4-BE49-F238E27FC236}">
                <a16:creationId xmlns:a16="http://schemas.microsoft.com/office/drawing/2014/main" id="{94143AE0-4559-AA5A-9500-6B194D23A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219201"/>
            <a:ext cx="876300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0188" indent="-230188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808080"/>
              </a:buClr>
              <a:buFont typeface="Arial" pitchFamily="34" charset="0"/>
              <a:buChar char="•"/>
            </a:pPr>
            <a:r>
              <a:rPr lang="en-GB" sz="2200" dirty="0">
                <a:latin typeface="Arial" pitchFamily="34" charset="0"/>
                <a:cs typeface="Arial" pitchFamily="34" charset="0"/>
              </a:rPr>
              <a:t>NC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hồi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cứu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BN ĐTĐ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typ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2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chẩn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đoán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từ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năm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1990,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theo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dõi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đến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năm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2012.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Trì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hoãn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điều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trị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tích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cực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làm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tăng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nguy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bị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biến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cố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tim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mạch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nặng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như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NMCT,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suy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tim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đột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GB" sz="2200" dirty="0" err="1">
                <a:latin typeface="Arial" pitchFamily="34" charset="0"/>
                <a:cs typeface="Arial" pitchFamily="34" charset="0"/>
              </a:rPr>
              <a:t>quỵ</a:t>
            </a:r>
            <a:r>
              <a:rPr lang="en-GB" sz="2200" dirty="0">
                <a:latin typeface="Arial" pitchFamily="34" charset="0"/>
                <a:cs typeface="Arial" pitchFamily="34" charset="0"/>
              </a:rPr>
              <a:t>...</a:t>
            </a:r>
          </a:p>
        </p:txBody>
      </p:sp>
      <p:grpSp>
        <p:nvGrpSpPr>
          <p:cNvPr id="18" name="Group 15">
            <a:extLst>
              <a:ext uri="{FF2B5EF4-FFF2-40B4-BE49-F238E27FC236}">
                <a16:creationId xmlns:a16="http://schemas.microsoft.com/office/drawing/2014/main" id="{ED2BD80F-7128-0804-1CFC-BEF2C0CB43E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524000" y="990600"/>
            <a:ext cx="9144000" cy="46038"/>
            <a:chOff x="1248" y="0"/>
            <a:chExt cx="4512" cy="624"/>
          </a:xfrm>
        </p:grpSpPr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id="{AA406350-88CE-E082-84D3-9A30B1F1A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0"/>
              <a:ext cx="2208" cy="624"/>
            </a:xfrm>
            <a:prstGeom prst="rect">
              <a:avLst/>
            </a:prstGeom>
            <a:gradFill rotWithShape="1">
              <a:gsLst>
                <a:gs pos="0">
                  <a:srgbClr val="012143"/>
                </a:gs>
                <a:gs pos="50000">
                  <a:srgbClr val="034791"/>
                </a:gs>
                <a:gs pos="100000">
                  <a:srgbClr val="01214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18">
              <a:extLst>
                <a:ext uri="{FF2B5EF4-FFF2-40B4-BE49-F238E27FC236}">
                  <a16:creationId xmlns:a16="http://schemas.microsoft.com/office/drawing/2014/main" id="{0F04F633-CF54-0CC7-BA2A-1B1F379B9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0"/>
              <a:ext cx="1104" cy="624"/>
            </a:xfrm>
            <a:prstGeom prst="rect">
              <a:avLst/>
            </a:prstGeom>
            <a:gradFill rotWithShape="1">
              <a:gsLst>
                <a:gs pos="0">
                  <a:srgbClr val="630641"/>
                </a:gs>
                <a:gs pos="50000">
                  <a:srgbClr val="D60C8C"/>
                </a:gs>
                <a:gs pos="100000">
                  <a:srgbClr val="63064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F004385-2EA9-C45E-F424-9ACC2531D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0"/>
              <a:ext cx="720" cy="624"/>
            </a:xfrm>
            <a:prstGeom prst="rect">
              <a:avLst/>
            </a:prstGeom>
            <a:gradFill rotWithShape="1">
              <a:gsLst>
                <a:gs pos="0">
                  <a:srgbClr val="3E571C"/>
                </a:gs>
                <a:gs pos="50000">
                  <a:srgbClr val="87BB3C"/>
                </a:gs>
                <a:gs pos="100000">
                  <a:srgbClr val="3E57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2">
              <a:extLst>
                <a:ext uri="{FF2B5EF4-FFF2-40B4-BE49-F238E27FC236}">
                  <a16:creationId xmlns:a16="http://schemas.microsoft.com/office/drawing/2014/main" id="{C3BCACB2-BD71-E816-B7E0-884F92499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0" y="0"/>
              <a:ext cx="480" cy="624"/>
            </a:xfrm>
            <a:prstGeom prst="rect">
              <a:avLst/>
            </a:prstGeom>
            <a:gradFill rotWithShape="1">
              <a:gsLst>
                <a:gs pos="0">
                  <a:srgbClr val="746700"/>
                </a:gs>
                <a:gs pos="50000">
                  <a:srgbClr val="FADF00"/>
                </a:gs>
                <a:gs pos="100000">
                  <a:srgbClr val="7467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79691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D49F6-E9FA-4A83-BBD8-EF752AFAF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822" y="392374"/>
            <a:ext cx="10804761" cy="521883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ƯU TIÊN </a:t>
            </a:r>
            <a:r>
              <a:rPr lang="vi-VN" b="1" dirty="0">
                <a:solidFill>
                  <a:srgbClr val="0070C0"/>
                </a:solidFill>
              </a:rPr>
              <a:t> CHỌN THUỐC ĐIỀU TRỊ ĐÁI THÁO ĐƯỜNG</a:t>
            </a:r>
            <a:endParaRPr lang="en-US" b="1" dirty="0">
              <a:solidFill>
                <a:srgbClr val="0070C0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723B5E7-24D2-A00E-EBE8-9E68900C6722}"/>
              </a:ext>
            </a:extLst>
          </p:cNvPr>
          <p:cNvGrpSpPr/>
          <p:nvPr/>
        </p:nvGrpSpPr>
        <p:grpSpPr>
          <a:xfrm>
            <a:off x="422400" y="1155700"/>
            <a:ext cx="10486900" cy="5021224"/>
            <a:chOff x="173123" y="1046124"/>
            <a:chExt cx="10804760" cy="5143500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C2F94BF8-CCEE-C9CD-1D5E-B610298998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275" y="1046124"/>
              <a:ext cx="9743090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093C411-19CE-9BAE-9775-DECDE32AF94A}"/>
                </a:ext>
              </a:extLst>
            </p:cNvPr>
            <p:cNvGrpSpPr/>
            <p:nvPr/>
          </p:nvGrpSpPr>
          <p:grpSpPr>
            <a:xfrm>
              <a:off x="2730604" y="2253994"/>
              <a:ext cx="5882450" cy="1161519"/>
              <a:chOff x="3585537" y="2315410"/>
              <a:chExt cx="5882450" cy="1161519"/>
            </a:xfrm>
          </p:grpSpPr>
          <p:sp>
            <p:nvSpPr>
              <p:cNvPr id="17" name="Text Box 18">
                <a:extLst>
                  <a:ext uri="{FF2B5EF4-FFF2-40B4-BE49-F238E27FC236}">
                    <a16:creationId xmlns:a16="http://schemas.microsoft.com/office/drawing/2014/main" id="{E1A29129-FF6C-ABEE-A6E5-B3076857F7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81532" y="2398232"/>
                <a:ext cx="1986455" cy="923330"/>
              </a:xfrm>
              <a:prstGeom prst="rect">
                <a:avLst/>
              </a:prstGeom>
              <a:solidFill>
                <a:srgbClr val="00549D"/>
              </a:solidFill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7931725" indent="-37474525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0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kumimoji="0" lang="en-GB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20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quả</a:t>
                </a:r>
                <a:r>
                  <a:rPr kumimoji="0" lang="en-GB" altLang="en-US" sz="2000" b="1" i="0" u="none" strike="noStrike" kern="0" cap="none" spc="0" normalizeH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20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Kiểm</a:t>
                </a:r>
                <a:r>
                  <a:rPr kumimoji="0" lang="en-GB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20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soát</a:t>
                </a:r>
                <a:r>
                  <a:rPr kumimoji="0" lang="en-GB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đ</a:t>
                </a:r>
                <a:r>
                  <a:rPr kumimoji="0" lang="vi-V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ư</a:t>
                </a:r>
                <a:r>
                  <a:rPr lang="en-US" altLang="en-US" sz="2000" b="1" kern="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ờng</a:t>
                </a:r>
                <a:r>
                  <a:rPr lang="en-US" altLang="en-US" sz="2000" b="1" kern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000" b="1" kern="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huyết</a:t>
                </a:r>
                <a:endParaRPr kumimoji="0" lang="en-GB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 Box 15">
                <a:extLst>
                  <a:ext uri="{FF2B5EF4-FFF2-40B4-BE49-F238E27FC236}">
                    <a16:creationId xmlns:a16="http://schemas.microsoft.com/office/drawing/2014/main" id="{F29AA9F5-2479-BD71-BB47-70A1AA5DCC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55671" y="2315410"/>
                <a:ext cx="1676400" cy="615553"/>
              </a:xfrm>
              <a:prstGeom prst="rect">
                <a:avLst/>
              </a:prstGeom>
              <a:solidFill>
                <a:srgbClr val="40B0FF"/>
              </a:solidFill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7931725" indent="-37474525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20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Hạ</a:t>
                </a:r>
                <a:r>
                  <a:rPr lang="en-GB" altLang="en-US" sz="2000" b="1" kern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đ</a:t>
                </a:r>
                <a:r>
                  <a:rPr lang="vi-VN" altLang="en-US" sz="2000" b="1" kern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ư</a:t>
                </a:r>
                <a:r>
                  <a:rPr lang="en-US" altLang="en-US" sz="2000" b="1" kern="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ờng</a:t>
                </a:r>
                <a:r>
                  <a:rPr lang="en-US" altLang="en-US" sz="2000" b="1" kern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000" b="1" kern="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huyết</a:t>
                </a:r>
                <a:endParaRPr kumimoji="0" lang="en-GB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 Box 13">
                <a:extLst>
                  <a:ext uri="{FF2B5EF4-FFF2-40B4-BE49-F238E27FC236}">
                    <a16:creationId xmlns:a16="http://schemas.microsoft.com/office/drawing/2014/main" id="{1301D746-5AC7-5F31-F296-5895C924DA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56597">
                <a:off x="3585537" y="2887399"/>
                <a:ext cx="1220491" cy="553998"/>
              </a:xfrm>
              <a:prstGeom prst="rect">
                <a:avLst/>
              </a:prstGeom>
              <a:solidFill>
                <a:srgbClr val="40B0FF"/>
              </a:solidFill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7931725" indent="-37474525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An </a:t>
                </a:r>
                <a:r>
                  <a:rPr kumimoji="0" lang="en-GB" altLang="en-US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toàn</a:t>
                </a:r>
                <a:r>
                  <a:rPr kumimoji="0" lang="en-GB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tim</a:t>
                </a:r>
                <a:r>
                  <a:rPr kumimoji="0" lang="en-GB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mạch</a:t>
                </a:r>
                <a:endParaRPr kumimoji="0" lang="en-GB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 Box 11">
                <a:extLst>
                  <a:ext uri="{FF2B5EF4-FFF2-40B4-BE49-F238E27FC236}">
                    <a16:creationId xmlns:a16="http://schemas.microsoft.com/office/drawing/2014/main" id="{991B4B85-0484-4B91-3530-AA83F33121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425703">
                <a:off x="4889425" y="2922931"/>
                <a:ext cx="1235655" cy="553998"/>
              </a:xfrm>
              <a:prstGeom prst="rect">
                <a:avLst/>
              </a:prstGeom>
              <a:solidFill>
                <a:srgbClr val="40B0FF"/>
              </a:solidFill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7931725" indent="-37474525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Tác</a:t>
                </a:r>
                <a:r>
                  <a:rPr kumimoji="0" lang="en-GB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dụng</a:t>
                </a:r>
                <a:r>
                  <a:rPr kumimoji="0" lang="en-GB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GB" altLang="en-US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phụ</a:t>
                </a:r>
                <a:endParaRPr kumimoji="0" lang="en-GB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Title 3">
              <a:extLst>
                <a:ext uri="{FF2B5EF4-FFF2-40B4-BE49-F238E27FC236}">
                  <a16:creationId xmlns:a16="http://schemas.microsoft.com/office/drawing/2014/main" id="{9909A87B-DF84-574E-AA60-E95E8C71D69F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173123" y="1063658"/>
              <a:ext cx="10804760" cy="73676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Kiểm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soát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tốt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đ</a:t>
              </a:r>
              <a:r>
                <a:rPr lang="vi-VN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ư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ờng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huyết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latin typeface="Roboto" panose="02000000000000000000" pitchFamily="2" charset="0"/>
                  <a:ea typeface="Roboto" panose="02000000000000000000" pitchFamily="2" charset="0"/>
                </a:rPr>
                <a:t>với</a:t>
              </a:r>
              <a:r>
                <a:rPr lang="en-US" sz="2800" b="1" dirty="0"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ít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nguy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cơ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và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tác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dụng</a:t>
              </a:r>
              <a:r>
                <a:rPr lang="en-US" sz="2800" b="1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phụ</a:t>
              </a:r>
              <a:endParaRPr lang="en-US" sz="28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183429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26578"/>
            <a:ext cx="6380252" cy="3048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Kiểm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soát</a:t>
            </a:r>
            <a:r>
              <a:rPr lang="en-US" dirty="0">
                <a:solidFill>
                  <a:schemeClr val="tx1"/>
                </a:solidFill>
              </a:rPr>
              <a:t> ĐH </a:t>
            </a:r>
            <a:r>
              <a:rPr lang="en-US" dirty="0" err="1">
                <a:solidFill>
                  <a:schemeClr val="tx1"/>
                </a:solidFill>
              </a:rPr>
              <a:t>tích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cực</a:t>
            </a:r>
            <a:r>
              <a:rPr lang="en-US" dirty="0">
                <a:solidFill>
                  <a:schemeClr val="tx1"/>
                </a:solidFill>
              </a:rPr>
              <a:t>  “</a:t>
            </a:r>
            <a:r>
              <a:rPr lang="en-US" dirty="0" err="1">
                <a:solidFill>
                  <a:schemeClr val="tx1"/>
                </a:solidFill>
              </a:rPr>
              <a:t>khó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khăn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“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br>
              <a:rPr lang="en-US" dirty="0">
                <a:solidFill>
                  <a:schemeClr val="tx1"/>
                </a:solidFill>
                <a:latin typeface="+mn-lt"/>
              </a:rPr>
            </a:br>
            <a:r>
              <a:rPr lang="en-US" dirty="0" err="1">
                <a:solidFill>
                  <a:schemeClr val="tx1"/>
                </a:solidFill>
                <a:latin typeface="+mn-lt"/>
              </a:rPr>
              <a:t>Ít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bệnh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nhân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đạt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mục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tiêu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điều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trị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4818" name="Picture 2" descr="Káº¿t quáº£ hÃ¬nh áº£nh cho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3538">
            <a:off x="7560159" y="976110"/>
            <a:ext cx="2936091" cy="431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own Arrow 2"/>
          <p:cNvSpPr/>
          <p:nvPr/>
        </p:nvSpPr>
        <p:spPr>
          <a:xfrm>
            <a:off x="4114800" y="2972661"/>
            <a:ext cx="3048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707905-D007-3B14-6F87-B8E52CCA2FC7}"/>
              </a:ext>
            </a:extLst>
          </p:cNvPr>
          <p:cNvSpPr txBox="1"/>
          <p:nvPr/>
        </p:nvSpPr>
        <p:spPr>
          <a:xfrm>
            <a:off x="455488" y="320646"/>
            <a:ext cx="11469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NGUY CƠ HẠ ĐƯỜNG HUYẾT KHI SỬ DỤNG INSULIN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2B4D61-7028-AF4B-D37A-8A75C22F6E22}"/>
              </a:ext>
            </a:extLst>
          </p:cNvPr>
          <p:cNvSpPr txBox="1"/>
          <p:nvPr/>
        </p:nvSpPr>
        <p:spPr>
          <a:xfrm>
            <a:off x="575352" y="5549898"/>
            <a:ext cx="10660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chemeClr val="tx1"/>
                </a:solidFill>
                <a:latin typeface="+mn-lt"/>
              </a:rPr>
              <a:t>Giải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pháp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giảm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nguy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cơ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hạ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ĐH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khi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điều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+mn-lt"/>
              </a:rPr>
              <a:t>trị</a:t>
            </a:r>
            <a:r>
              <a:rPr lang="en-US" sz="3600" dirty="0">
                <a:solidFill>
                  <a:schemeClr val="tx1"/>
                </a:solidFill>
                <a:latin typeface="+mn-lt"/>
              </a:rPr>
              <a:t> Insulin</a:t>
            </a:r>
            <a:endParaRPr lang="en-US" sz="3600" dirty="0"/>
          </a:p>
        </p:txBody>
      </p:sp>
      <p:sp>
        <p:nvSpPr>
          <p:cNvPr id="7" name="Down Arrow 2">
            <a:extLst>
              <a:ext uri="{FF2B5EF4-FFF2-40B4-BE49-F238E27FC236}">
                <a16:creationId xmlns:a16="http://schemas.microsoft.com/office/drawing/2014/main" id="{0FDC7512-8162-EB94-1186-0AEB07B13566}"/>
              </a:ext>
            </a:extLst>
          </p:cNvPr>
          <p:cNvSpPr/>
          <p:nvPr/>
        </p:nvSpPr>
        <p:spPr>
          <a:xfrm>
            <a:off x="4137062" y="4828853"/>
            <a:ext cx="3048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2">
            <a:extLst>
              <a:ext uri="{FF2B5EF4-FFF2-40B4-BE49-F238E27FC236}">
                <a16:creationId xmlns:a16="http://schemas.microsoft.com/office/drawing/2014/main" id="{35808D4E-704F-C395-778C-25673B6A5F71}"/>
              </a:ext>
            </a:extLst>
          </p:cNvPr>
          <p:cNvSpPr/>
          <p:nvPr/>
        </p:nvSpPr>
        <p:spPr>
          <a:xfrm>
            <a:off x="4123364" y="1357903"/>
            <a:ext cx="3048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937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7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Giải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pháp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giảm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nguy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cơ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hạ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ĐH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khi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điều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trị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Insulin</a:t>
            </a:r>
            <a:br>
              <a:rPr lang="en-US" sz="3600" b="1" dirty="0">
                <a:solidFill>
                  <a:srgbClr val="0070C0"/>
                </a:solidFill>
                <a:latin typeface="+mn-lt"/>
              </a:rPr>
            </a:br>
            <a:r>
              <a:rPr lang="en-US" sz="3600" b="1" dirty="0">
                <a:solidFill>
                  <a:srgbClr val="0070C0"/>
                </a:solidFill>
                <a:latin typeface="+mn-lt"/>
              </a:rPr>
              <a:t>=&gt;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liều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Insulin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thấp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đạt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mục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tiêu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điều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+mn-lt"/>
              </a:rPr>
              <a:t>trị</a:t>
            </a:r>
            <a:r>
              <a:rPr lang="en-US" sz="3600" b="1" dirty="0">
                <a:solidFill>
                  <a:srgbClr val="0070C0"/>
                </a:solidFill>
                <a:latin typeface="+mn-lt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62244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buFontTx/>
              <a:buChar char="-"/>
            </a:pP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soát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(</a:t>
            </a:r>
            <a:r>
              <a:rPr lang="en-US" dirty="0" err="1"/>
              <a:t>cá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HbA1c ) 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phác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lọai</a:t>
            </a:r>
            <a:r>
              <a:rPr lang="en-US" dirty="0"/>
              <a:t> Insulin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gây</a:t>
            </a:r>
            <a:r>
              <a:rPr lang="en-US" dirty="0"/>
              <a:t> </a:t>
            </a:r>
            <a:r>
              <a:rPr lang="en-US" dirty="0" err="1"/>
              <a:t>hạ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en-US" dirty="0" err="1"/>
              <a:t>Chú</a:t>
            </a:r>
            <a:r>
              <a:rPr lang="en-US" dirty="0"/>
              <a:t> ý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liều</a:t>
            </a:r>
            <a:r>
              <a:rPr lang="en-US" dirty="0"/>
              <a:t> Insulin </a:t>
            </a:r>
            <a:r>
              <a:rPr lang="en-US" dirty="0" err="1"/>
              <a:t>cẩn</a:t>
            </a:r>
            <a:r>
              <a:rPr lang="en-US" dirty="0"/>
              <a:t> </a:t>
            </a:r>
            <a:r>
              <a:rPr lang="en-US" dirty="0" err="1"/>
              <a:t>thận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bn</a:t>
            </a:r>
            <a:r>
              <a:rPr lang="en-US" dirty="0"/>
              <a:t> </a:t>
            </a:r>
            <a:r>
              <a:rPr lang="en-US" dirty="0" err="1"/>
              <a:t>nguy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hạ</a:t>
            </a:r>
            <a:r>
              <a:rPr lang="en-US" dirty="0"/>
              <a:t> ĐH.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r>
              <a:rPr lang="en-US" dirty="0"/>
              <a:t> </a:t>
            </a:r>
            <a:r>
              <a:rPr lang="en-US" dirty="0" err="1"/>
              <a:t>bn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dõi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.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hợp</a:t>
            </a:r>
            <a:r>
              <a:rPr lang="en-US" b="1" dirty="0"/>
              <a:t> Insulin </a:t>
            </a:r>
            <a:r>
              <a:rPr lang="en-US" b="1" dirty="0" err="1"/>
              <a:t>thuốc</a:t>
            </a:r>
            <a:r>
              <a:rPr lang="en-US" b="1" dirty="0"/>
              <a:t> </a:t>
            </a:r>
            <a:r>
              <a:rPr lang="en-US" b="1" dirty="0" err="1"/>
              <a:t>hạ</a:t>
            </a:r>
            <a:r>
              <a:rPr lang="en-US" b="1" dirty="0"/>
              <a:t> </a:t>
            </a:r>
            <a:r>
              <a:rPr lang="en-US" b="1" dirty="0" err="1"/>
              <a:t>đường</a:t>
            </a:r>
            <a:r>
              <a:rPr lang="en-US" b="1" dirty="0"/>
              <a:t> </a:t>
            </a:r>
            <a:r>
              <a:rPr lang="en-US" b="1" dirty="0" err="1"/>
              <a:t>huyết</a:t>
            </a:r>
            <a:r>
              <a:rPr lang="en-US" b="1" dirty="0"/>
              <a:t> </a:t>
            </a:r>
            <a:r>
              <a:rPr lang="en-US" b="1" dirty="0" err="1"/>
              <a:t>uống</a:t>
            </a:r>
            <a:r>
              <a:rPr lang="en-US" b="1" dirty="0"/>
              <a:t> =&gt; </a:t>
            </a:r>
            <a:r>
              <a:rPr lang="en-US" b="1" dirty="0" err="1"/>
              <a:t>điều</a:t>
            </a:r>
            <a:r>
              <a:rPr lang="en-US" b="1" dirty="0"/>
              <a:t> </a:t>
            </a:r>
            <a:r>
              <a:rPr lang="en-US" b="1" dirty="0" err="1"/>
              <a:t>trị</a:t>
            </a:r>
            <a:r>
              <a:rPr lang="en-US" b="1" dirty="0"/>
              <a:t> </a:t>
            </a:r>
            <a:r>
              <a:rPr lang="en-US" b="1" dirty="0" err="1"/>
              <a:t>cơ</a:t>
            </a:r>
            <a:r>
              <a:rPr lang="en-US" b="1" dirty="0"/>
              <a:t> </a:t>
            </a:r>
            <a:r>
              <a:rPr lang="en-US" b="1" dirty="0" err="1"/>
              <a:t>chế</a:t>
            </a:r>
            <a:r>
              <a:rPr lang="en-US" b="1" dirty="0"/>
              <a:t> </a:t>
            </a:r>
            <a:r>
              <a:rPr lang="en-US" b="1" dirty="0" err="1"/>
              <a:t>khác</a:t>
            </a:r>
            <a:r>
              <a:rPr lang="en-US" b="1" dirty="0"/>
              <a:t> </a:t>
            </a:r>
            <a:r>
              <a:rPr lang="en-US" b="1" dirty="0" err="1"/>
              <a:t>kết</a:t>
            </a:r>
            <a:r>
              <a:rPr lang="en-US" b="1" dirty="0"/>
              <a:t> </a:t>
            </a:r>
            <a:r>
              <a:rPr lang="en-US" b="1" dirty="0" err="1"/>
              <a:t>hợp</a:t>
            </a:r>
            <a:r>
              <a:rPr lang="en-US" b="1" dirty="0"/>
              <a:t> </a:t>
            </a:r>
            <a:r>
              <a:rPr lang="en-US" b="1" dirty="0" err="1"/>
              <a:t>tăng</a:t>
            </a:r>
            <a:r>
              <a:rPr lang="en-US" b="1" dirty="0"/>
              <a:t> </a:t>
            </a:r>
            <a:r>
              <a:rPr lang="en-US" b="1" dirty="0" err="1"/>
              <a:t>hiệu</a:t>
            </a:r>
            <a:r>
              <a:rPr lang="en-US" b="1" dirty="0"/>
              <a:t> </a:t>
            </a:r>
            <a:r>
              <a:rPr lang="en-US" b="1" dirty="0" err="1"/>
              <a:t>quả</a:t>
            </a:r>
            <a:r>
              <a:rPr lang="en-US" b="1" dirty="0"/>
              <a:t> </a:t>
            </a:r>
            <a:r>
              <a:rPr lang="en-US" b="1" dirty="0" err="1"/>
              <a:t>giảm</a:t>
            </a:r>
            <a:r>
              <a:rPr lang="en-US" b="1" dirty="0"/>
              <a:t> ĐH, </a:t>
            </a:r>
            <a:r>
              <a:rPr lang="en-US" b="1" dirty="0" err="1"/>
              <a:t>giảm</a:t>
            </a:r>
            <a:r>
              <a:rPr lang="en-US" b="1" dirty="0"/>
              <a:t> </a:t>
            </a:r>
            <a:r>
              <a:rPr lang="en-US" b="1" dirty="0" err="1"/>
              <a:t>liều</a:t>
            </a:r>
            <a:r>
              <a:rPr lang="en-US" b="1" dirty="0"/>
              <a:t> Insulin =&gt; </a:t>
            </a:r>
            <a:r>
              <a:rPr lang="en-US" b="1" dirty="0" err="1"/>
              <a:t>giảm</a:t>
            </a:r>
            <a:r>
              <a:rPr lang="en-US" b="1" dirty="0"/>
              <a:t> </a:t>
            </a:r>
            <a:r>
              <a:rPr lang="en-US" b="1" dirty="0" err="1"/>
              <a:t>hạ</a:t>
            </a:r>
            <a:r>
              <a:rPr lang="en-US" b="1" dirty="0"/>
              <a:t> ĐH 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9130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B23D14-5B99-7B5B-E765-D7847FA0C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C1F4FB-FBD2-1D57-73A2-B309C07E3990}"/>
              </a:ext>
            </a:extLst>
          </p:cNvPr>
          <p:cNvSpPr txBox="1">
            <a:spLocks/>
          </p:cNvSpPr>
          <p:nvPr/>
        </p:nvSpPr>
        <p:spPr>
          <a:xfrm>
            <a:off x="409449" y="548640"/>
            <a:ext cx="1940052" cy="543153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accent5">
                    <a:lumMod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NỘI DUNG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9D12DEE-BAD5-00A6-288A-6147535F531F}"/>
              </a:ext>
            </a:extLst>
          </p:cNvPr>
          <p:cNvSpPr txBox="1">
            <a:spLocks/>
          </p:cNvSpPr>
          <p:nvPr/>
        </p:nvSpPr>
        <p:spPr>
          <a:xfrm>
            <a:off x="2882905" y="713232"/>
            <a:ext cx="9080494" cy="543153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891" lvl="0" indent="-342891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32" lvl="1" indent="-28574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971" lvl="2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160" lvl="3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349" lvl="4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37" lvl="5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lvl="6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lvl="7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lvl="8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Nhu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cầu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điều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trị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Insulin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bệnh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nhân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Đái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tháo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típ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2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thực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trạng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hiện</a:t>
            </a:r>
            <a:r>
              <a:rPr lang="en-US" sz="26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nay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600" dirty="0" err="1">
                <a:cs typeface="Arial" panose="020B0604020202020204" pitchFamily="34" charset="0"/>
                <a:sym typeface="+mn-ea"/>
              </a:rPr>
              <a:t>Bằng</a:t>
            </a:r>
            <a:r>
              <a:rPr lang="en-US" sz="2600" dirty="0"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cs typeface="Arial" panose="020B0604020202020204" pitchFamily="34" charset="0"/>
                <a:sym typeface="+mn-ea"/>
              </a:rPr>
              <a:t>chứng</a:t>
            </a:r>
            <a:r>
              <a:rPr lang="en-US" sz="2600" dirty="0"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cs typeface="Arial" panose="020B0604020202020204" pitchFamily="34" charset="0"/>
                <a:sym typeface="+mn-ea"/>
              </a:rPr>
              <a:t>lợi</a:t>
            </a:r>
            <a:r>
              <a:rPr lang="en-US" sz="2600" dirty="0"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cs typeface="Arial" panose="020B0604020202020204" pitchFamily="34" charset="0"/>
                <a:sym typeface="+mn-ea"/>
              </a:rPr>
              <a:t>ích</a:t>
            </a:r>
            <a:r>
              <a:rPr lang="en-US" sz="2600" dirty="0"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cs typeface="Arial" panose="020B0604020202020204" pitchFamily="34" charset="0"/>
                <a:sym typeface="+mn-ea"/>
              </a:rPr>
              <a:t>của</a:t>
            </a:r>
            <a:r>
              <a:rPr lang="en-US" sz="2600" dirty="0"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cs typeface="Arial" panose="020B0604020202020204" pitchFamily="34" charset="0"/>
                <a:sym typeface="+mn-ea"/>
              </a:rPr>
              <a:t>p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hối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hợp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Insulin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thuốc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DPP-4i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600" dirty="0" err="1">
                <a:cs typeface="Arial" panose="020B0604020202020204" pitchFamily="34" charset="0"/>
                <a:sym typeface="+mn-ea"/>
              </a:rPr>
              <a:t>Kết</a:t>
            </a:r>
            <a:r>
              <a:rPr lang="en-US" sz="2600" dirty="0">
                <a:cs typeface="Arial" panose="020B0604020202020204" pitchFamily="34" charset="0"/>
                <a:sym typeface="+mn-ea"/>
              </a:rPr>
              <a:t> </a:t>
            </a:r>
            <a:r>
              <a:rPr lang="en-US" sz="2600" dirty="0" err="1">
                <a:cs typeface="Arial" panose="020B0604020202020204" pitchFamily="34" charset="0"/>
                <a:sym typeface="+mn-ea"/>
              </a:rPr>
              <a:t>luận</a:t>
            </a:r>
            <a:endParaRPr lang="en-US" sz="26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B0E48C-E461-9089-A4C8-AEA737BDEF6E}"/>
              </a:ext>
            </a:extLst>
          </p:cNvPr>
          <p:cNvCxnSpPr/>
          <p:nvPr/>
        </p:nvCxnSpPr>
        <p:spPr>
          <a:xfrm>
            <a:off x="2490638" y="1320292"/>
            <a:ext cx="0" cy="4064000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3191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1621920" y="6171048"/>
            <a:ext cx="8493120" cy="61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pPr algn="ctr"/>
            <a:r>
              <a:rPr lang="en-GB" sz="1200" dirty="0" err="1">
                <a:solidFill>
                  <a:schemeClr val="tx1"/>
                </a:solidFill>
                <a:latin typeface="Arial" charset="0"/>
              </a:rPr>
              <a:t>Modeled</a:t>
            </a:r>
            <a:r>
              <a:rPr lang="en-GB" sz="1200" dirty="0">
                <a:solidFill>
                  <a:schemeClr val="tx1"/>
                </a:solidFill>
                <a:latin typeface="Arial" charset="0"/>
              </a:rPr>
              <a:t> regression curves showing the relationship between rates of </a:t>
            </a:r>
            <a:r>
              <a:rPr lang="en-GB" sz="1200" dirty="0" err="1">
                <a:solidFill>
                  <a:schemeClr val="tx1"/>
                </a:solidFill>
                <a:latin typeface="Arial" charset="0"/>
              </a:rPr>
              <a:t>hypoglycemia</a:t>
            </a:r>
            <a:r>
              <a:rPr lang="en-GB" sz="1200" dirty="0">
                <a:solidFill>
                  <a:schemeClr val="tx1"/>
                </a:solidFill>
                <a:latin typeface="Arial" charset="0"/>
              </a:rPr>
              <a:t> and achieved </a:t>
            </a:r>
            <a:r>
              <a:rPr lang="en-GB" sz="1200" dirty="0" err="1">
                <a:solidFill>
                  <a:schemeClr val="tx1"/>
                </a:solidFill>
                <a:latin typeface="Arial" charset="0"/>
              </a:rPr>
              <a:t>glycemic</a:t>
            </a:r>
            <a:r>
              <a:rPr lang="en-GB" sz="1200" dirty="0">
                <a:solidFill>
                  <a:schemeClr val="tx1"/>
                </a:solidFill>
                <a:latin typeface="Arial" charset="0"/>
              </a:rPr>
              <a:t> control reflected by A1C values during treatment of patients with type 2 diabetes with human NPH insulin (○) or insulin </a:t>
            </a:r>
            <a:r>
              <a:rPr lang="en-GB" sz="1200" dirty="0" err="1">
                <a:solidFill>
                  <a:schemeClr val="tx1"/>
                </a:solidFill>
                <a:latin typeface="Arial" charset="0"/>
              </a:rPr>
              <a:t>detemir</a:t>
            </a:r>
            <a:r>
              <a:rPr lang="en-GB" sz="1200" dirty="0">
                <a:solidFill>
                  <a:schemeClr val="tx1"/>
                </a:solidFill>
                <a:latin typeface="Arial" charset="0"/>
              </a:rPr>
              <a:t> (•).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485" y="1160020"/>
            <a:ext cx="7804800" cy="478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195040" y="5972308"/>
            <a:ext cx="3918240" cy="23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r>
              <a:rPr lang="en-GB" sz="1100" b="1">
                <a:latin typeface="Arial" charset="0"/>
              </a:rPr>
              <a:t>Matthew C. Riddle Dia Care 2008;31:S125-S130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621920" y="6613175"/>
            <a:ext cx="4930560" cy="347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r>
              <a:rPr lang="en-GB" sz="900">
                <a:latin typeface="Arial" charset="0"/>
              </a:rPr>
              <a:t>©2008 by American Diabetes Association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54197" y="267365"/>
            <a:ext cx="10599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TỶ LỆ GHI NHẬN HẠ ĐH VÀ MỨC KIỂM SOÁT HbA1c </a:t>
            </a:r>
          </a:p>
        </p:txBody>
      </p:sp>
    </p:spTree>
    <p:extLst>
      <p:ext uri="{BB962C8B-B14F-4D97-AF65-F5344CB8AC3E}">
        <p14:creationId xmlns:p14="http://schemas.microsoft.com/office/powerpoint/2010/main" val="7884898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7698"/>
            <a:ext cx="11489933" cy="1143000"/>
          </a:xfrm>
          <a:noFill/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0070C0"/>
                </a:solidFill>
              </a:rPr>
              <a:t>Mục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tiêu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điều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trị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>
                <a:solidFill>
                  <a:srgbClr val="0070C0"/>
                </a:solidFill>
              </a:rPr>
              <a:t>HbA1c </a:t>
            </a:r>
            <a:r>
              <a:rPr lang="en-US" sz="3200" b="1" dirty="0" err="1">
                <a:solidFill>
                  <a:srgbClr val="0070C0"/>
                </a:solidFill>
              </a:rPr>
              <a:t>càng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thấp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càng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tăng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nguy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cơ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hạ</a:t>
            </a:r>
            <a:r>
              <a:rPr lang="en-US" sz="3200" b="1" dirty="0">
                <a:solidFill>
                  <a:srgbClr val="0070C0"/>
                </a:solidFill>
              </a:rPr>
              <a:t> ĐH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05A33E-D1EE-32F0-62D8-B97EEF0E938D}"/>
              </a:ext>
            </a:extLst>
          </p:cNvPr>
          <p:cNvSpPr txBox="1"/>
          <p:nvPr/>
        </p:nvSpPr>
        <p:spPr>
          <a:xfrm>
            <a:off x="457200" y="6443034"/>
            <a:ext cx="85344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Tx/>
              <a:defRPr kumimoji="0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/>
                <a:sym typeface="Wingdings" charset="2"/>
              </a:defRPr>
            </a:pPr>
            <a:r>
              <a:rPr lang="en-US" altLang="en-US"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 pitchFamily="2" charset="0"/>
                <a:sym typeface="Wingdings"/>
              </a:rPr>
              <a:t>Diabetes Care. 2022;46(Supplement_1):S97-S110. doi:10.2337/dc23-S006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5A0ABF5-840A-77ED-0F0E-7DE86D78C310}"/>
              </a:ext>
            </a:extLst>
          </p:cNvPr>
          <p:cNvGrpSpPr/>
          <p:nvPr/>
        </p:nvGrpSpPr>
        <p:grpSpPr>
          <a:xfrm>
            <a:off x="1523967" y="1345636"/>
            <a:ext cx="9144065" cy="4990040"/>
            <a:chOff x="1095382" y="789610"/>
            <a:chExt cx="9523398" cy="536337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8BB259E-9E48-0316-26D3-FC905C460665}"/>
                </a:ext>
              </a:extLst>
            </p:cNvPr>
            <p:cNvGrpSpPr/>
            <p:nvPr/>
          </p:nvGrpSpPr>
          <p:grpSpPr>
            <a:xfrm>
              <a:off x="1095382" y="789610"/>
              <a:ext cx="9523398" cy="5035456"/>
              <a:chOff x="1323982" y="618527"/>
              <a:chExt cx="9676231" cy="5756173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093D356-3FBC-48E1-B40F-7038227F1F0C}"/>
                  </a:ext>
                </a:extLst>
              </p:cNvPr>
              <p:cNvGrpSpPr/>
              <p:nvPr/>
            </p:nvGrpSpPr>
            <p:grpSpPr>
              <a:xfrm>
                <a:off x="1323982" y="618527"/>
                <a:ext cx="9496418" cy="5756173"/>
                <a:chOff x="1323982" y="629544"/>
                <a:chExt cx="9496418" cy="5756173"/>
              </a:xfrm>
            </p:grpSpPr>
            <p:pic>
              <p:nvPicPr>
                <p:cNvPr id="26" name="New picture">
                  <a:extLst>
                    <a:ext uri="{FF2B5EF4-FFF2-40B4-BE49-F238E27FC236}">
                      <a16:creationId xmlns:a16="http://schemas.microsoft.com/office/drawing/2014/main" id="{68B21464-24F2-5D46-4429-FA1230B30A5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23982" y="629544"/>
                  <a:ext cx="9496418" cy="5756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ap="flat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</p:pic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750D8AC2-C45D-9FA0-CADC-3D92CFB13325}"/>
                    </a:ext>
                  </a:extLst>
                </p:cNvPr>
                <p:cNvSpPr txBox="1"/>
                <p:nvPr/>
              </p:nvSpPr>
              <p:spPr>
                <a:xfrm>
                  <a:off x="1323982" y="838200"/>
                  <a:ext cx="2790818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b="1"/>
                    <a:t>Bệnh nhân/đặc điểm bệnh nhân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40C81E1A-E268-DDFF-D404-6CC72981F734}"/>
                    </a:ext>
                  </a:extLst>
                </p:cNvPr>
                <p:cNvSpPr txBox="1"/>
                <p:nvPr/>
              </p:nvSpPr>
              <p:spPr>
                <a:xfrm>
                  <a:off x="5368324" y="850612"/>
                  <a:ext cx="1642076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b="1"/>
                    <a:t>Nghiêm ngặt hơn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E6A83C19-96FA-C8AA-3C1E-91FDEDD62DEA}"/>
                    </a:ext>
                  </a:extLst>
                </p:cNvPr>
                <p:cNvSpPr txBox="1"/>
                <p:nvPr/>
              </p:nvSpPr>
              <p:spPr>
                <a:xfrm>
                  <a:off x="8839200" y="850612"/>
                  <a:ext cx="1828800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b="1"/>
                    <a:t>Ít nghiêm ngặt hơn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4A94944E-5347-552B-E9C5-1884DFB79CF8}"/>
                    </a:ext>
                  </a:extLst>
                </p:cNvPr>
                <p:cNvSpPr txBox="1"/>
                <p:nvPr/>
              </p:nvSpPr>
              <p:spPr>
                <a:xfrm>
                  <a:off x="1371600" y="1217274"/>
                  <a:ext cx="2895600" cy="692497"/>
                </a:xfrm>
                <a:prstGeom prst="rect">
                  <a:avLst/>
                </a:prstGeom>
                <a:solidFill>
                  <a:srgbClr val="F1F2F2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b="1" dirty="0" err="1"/>
                    <a:t>Các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rủi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ro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liên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quan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đến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hạ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đường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huyết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và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tác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dụng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phụ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của</a:t>
                  </a:r>
                  <a:r>
                    <a:rPr lang="en-US" sz="1300" b="1" dirty="0"/>
                    <a:t> </a:t>
                  </a:r>
                  <a:r>
                    <a:rPr lang="en-US" sz="1300" b="1" dirty="0" err="1"/>
                    <a:t>thuốc</a:t>
                  </a:r>
                  <a:endParaRPr lang="en-US" sz="1300" b="1" dirty="0"/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48CDB86-E36F-725E-416F-B925396D5DF5}"/>
                    </a:ext>
                  </a:extLst>
                </p:cNvPr>
                <p:cNvSpPr txBox="1"/>
                <p:nvPr/>
              </p:nvSpPr>
              <p:spPr>
                <a:xfrm>
                  <a:off x="1371600" y="2121810"/>
                  <a:ext cx="2895600" cy="292388"/>
                </a:xfrm>
                <a:prstGeom prst="rect">
                  <a:avLst/>
                </a:prstGeom>
                <a:solidFill>
                  <a:srgbClr val="E6E7E8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300" b="1"/>
                    <a:t>Thời gian mắc bệnh</a:t>
                  </a:r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EE9EC2B-4847-B13E-22B0-C96E33C3FB29}"/>
                  </a:ext>
                </a:extLst>
              </p:cNvPr>
              <p:cNvSpPr txBox="1"/>
              <p:nvPr/>
            </p:nvSpPr>
            <p:spPr>
              <a:xfrm>
                <a:off x="1447800" y="2820795"/>
                <a:ext cx="2895600" cy="292388"/>
              </a:xfrm>
              <a:prstGeom prst="rect">
                <a:avLst/>
              </a:prstGeom>
              <a:solidFill>
                <a:srgbClr val="F1F2F2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300" b="1"/>
                  <a:t>Tuổi thọ trung bình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1F057C1-1208-3BA8-82DB-E701FE42BB3D}"/>
                  </a:ext>
                </a:extLst>
              </p:cNvPr>
              <p:cNvSpPr txBox="1"/>
              <p:nvPr/>
            </p:nvSpPr>
            <p:spPr>
              <a:xfrm>
                <a:off x="1447800" y="3506595"/>
                <a:ext cx="2895600" cy="292388"/>
              </a:xfrm>
              <a:prstGeom prst="rect">
                <a:avLst/>
              </a:prstGeom>
              <a:solidFill>
                <a:srgbClr val="E6E7E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300" b="1"/>
                  <a:t>Các bệnh đồng mắc quan trọng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8AD43E-3B76-BAA7-DE63-8D73108EEC3B}"/>
                  </a:ext>
                </a:extLst>
              </p:cNvPr>
              <p:cNvSpPr txBox="1"/>
              <p:nvPr/>
            </p:nvSpPr>
            <p:spPr>
              <a:xfrm>
                <a:off x="1447800" y="4242746"/>
                <a:ext cx="2895600" cy="292388"/>
              </a:xfrm>
              <a:prstGeom prst="rect">
                <a:avLst/>
              </a:prstGeom>
              <a:solidFill>
                <a:srgbClr val="F1F2F2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300" b="1"/>
                  <a:t>Các biến chứng mạch máu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9FD7AE7-4E14-61FF-91E1-D4ABE17ACB6F}"/>
                  </a:ext>
                </a:extLst>
              </p:cNvPr>
              <p:cNvSpPr txBox="1"/>
              <p:nvPr/>
            </p:nvSpPr>
            <p:spPr>
              <a:xfrm>
                <a:off x="1419726" y="5162529"/>
                <a:ext cx="2895600" cy="292388"/>
              </a:xfrm>
              <a:prstGeom prst="rect">
                <a:avLst/>
              </a:prstGeom>
              <a:solidFill>
                <a:srgbClr val="E6E7E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300" b="1"/>
                  <a:t>Mong muốn của bệnh nhân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53737C2-3F0A-6C8F-6658-09BB4862A5D4}"/>
                  </a:ext>
                </a:extLst>
              </p:cNvPr>
              <p:cNvSpPr txBox="1"/>
              <p:nvPr/>
            </p:nvSpPr>
            <p:spPr>
              <a:xfrm>
                <a:off x="1447800" y="5868795"/>
                <a:ext cx="2895600" cy="292388"/>
              </a:xfrm>
              <a:prstGeom prst="rect">
                <a:avLst/>
              </a:prstGeom>
              <a:solidFill>
                <a:srgbClr val="F1F2F2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300" b="1"/>
                  <a:t>Nguồn lực và hệ thống hỗ trợ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4878576-74E6-FCB2-71EA-A595A31C4872}"/>
                  </a:ext>
                </a:extLst>
              </p:cNvPr>
              <p:cNvSpPr txBox="1"/>
              <p:nvPr/>
            </p:nvSpPr>
            <p:spPr>
              <a:xfrm>
                <a:off x="10576817" y="973377"/>
                <a:ext cx="423396" cy="32167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vert" wrap="square" rtlCol="0">
                <a:spAutoFit/>
              </a:bodyPr>
              <a:lstStyle/>
              <a:p>
                <a:r>
                  <a:rPr lang="en-US" sz="1400" b="1" dirty="0" err="1"/>
                  <a:t>Thường</a:t>
                </a:r>
                <a:r>
                  <a:rPr lang="en-US" sz="1400" b="1" dirty="0"/>
                  <a:t> </a:t>
                </a:r>
                <a:r>
                  <a:rPr lang="en-US" sz="1400" b="1" dirty="0" err="1"/>
                  <a:t>không</a:t>
                </a:r>
                <a:r>
                  <a:rPr lang="en-US" sz="1400" b="1" dirty="0"/>
                  <a:t> </a:t>
                </a:r>
                <a:r>
                  <a:rPr lang="en-US" sz="1400" b="1" dirty="0" err="1"/>
                  <a:t>thể</a:t>
                </a:r>
                <a:r>
                  <a:rPr lang="en-US" sz="1400" b="1" dirty="0"/>
                  <a:t> </a:t>
                </a:r>
                <a:r>
                  <a:rPr lang="en-US" sz="1400" b="1" dirty="0" err="1"/>
                  <a:t>thay</a:t>
                </a:r>
                <a:r>
                  <a:rPr lang="en-US" sz="1400" b="1" dirty="0"/>
                  <a:t> </a:t>
                </a:r>
                <a:r>
                  <a:rPr lang="en-US" sz="1400" b="1" dirty="0" err="1"/>
                  <a:t>đổi</a:t>
                </a:r>
                <a:endParaRPr lang="en-US" sz="1400" b="1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2DCD39-C4E9-BE3E-B326-194C7A2FD113}"/>
                </a:ext>
              </a:extLst>
            </p:cNvPr>
            <p:cNvSpPr txBox="1"/>
            <p:nvPr/>
          </p:nvSpPr>
          <p:spPr>
            <a:xfrm>
              <a:off x="10175092" y="4277865"/>
              <a:ext cx="416708" cy="1875117"/>
            </a:xfrm>
            <a:prstGeom prst="rect">
              <a:avLst/>
            </a:prstGeom>
            <a:solidFill>
              <a:schemeClr val="bg1"/>
            </a:solidFill>
          </p:spPr>
          <p:txBody>
            <a:bodyPr vert="vert" wrap="square" rtlCol="0">
              <a:spAutoFit/>
            </a:bodyPr>
            <a:lstStyle/>
            <a:p>
              <a:r>
                <a:rPr lang="en-US" sz="1400" b="1" dirty="0" err="1"/>
                <a:t>Có</a:t>
              </a:r>
              <a:r>
                <a:rPr lang="en-US" sz="1400" b="1" dirty="0"/>
                <a:t> </a:t>
              </a:r>
              <a:r>
                <a:rPr lang="en-US" sz="1400" b="1" dirty="0" err="1"/>
                <a:t>thể</a:t>
              </a:r>
              <a:r>
                <a:rPr lang="en-US" sz="1400" b="1" dirty="0"/>
                <a:t> </a:t>
              </a:r>
              <a:r>
                <a:rPr lang="en-US" sz="1400" b="1" dirty="0" err="1"/>
                <a:t>điều</a:t>
              </a:r>
              <a:r>
                <a:rPr lang="en-US" sz="1400" b="1" dirty="0"/>
                <a:t> </a:t>
              </a:r>
              <a:r>
                <a:rPr lang="en-US" sz="1400" b="1" dirty="0" err="1"/>
                <a:t>chỉnh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7965639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B2C590-700E-242C-0075-FECA89F6C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254" y="598166"/>
            <a:ext cx="8307705" cy="58251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C84DEB-1A43-BF65-9393-27D7EEF88670}"/>
              </a:ext>
            </a:extLst>
          </p:cNvPr>
          <p:cNvSpPr txBox="1"/>
          <p:nvPr/>
        </p:nvSpPr>
        <p:spPr>
          <a:xfrm>
            <a:off x="369185" y="341120"/>
            <a:ext cx="1121595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Tăng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đường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huyết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ĐTĐ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típ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2 –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Cơ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chế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thuốc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điều</a:t>
            </a:r>
            <a:r>
              <a:rPr lang="en-US" sz="3200" b="1" dirty="0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j-lt"/>
                <a:ea typeface="Verdana" panose="020B0604030504040204" pitchFamily="34" charset="0"/>
              </a:rPr>
              <a:t>trị</a:t>
            </a:r>
            <a:endParaRPr lang="en-US" sz="3200" b="1" dirty="0">
              <a:solidFill>
                <a:srgbClr val="0070C0"/>
              </a:solidFill>
              <a:latin typeface="+mj-lt"/>
              <a:ea typeface="Verdana" panose="020B060403050404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39405A-B33D-BA38-DE1C-CA1D3F1967D4}"/>
              </a:ext>
            </a:extLst>
          </p:cNvPr>
          <p:cNvSpPr/>
          <p:nvPr/>
        </p:nvSpPr>
        <p:spPr>
          <a:xfrm>
            <a:off x="8096036" y="2815118"/>
            <a:ext cx="1870923" cy="831465"/>
          </a:xfrm>
          <a:prstGeom prst="rect">
            <a:avLst/>
          </a:prstGeom>
          <a:noFill/>
          <a:ln w="57150">
            <a:solidFill>
              <a:srgbClr val="F55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F749BF-8FFB-1DAC-20AB-F8417444C713}"/>
              </a:ext>
            </a:extLst>
          </p:cNvPr>
          <p:cNvSpPr/>
          <p:nvPr/>
        </p:nvSpPr>
        <p:spPr>
          <a:xfrm>
            <a:off x="7325473" y="1791927"/>
            <a:ext cx="1397287" cy="831465"/>
          </a:xfrm>
          <a:prstGeom prst="rect">
            <a:avLst/>
          </a:prstGeom>
          <a:noFill/>
          <a:ln w="57150">
            <a:solidFill>
              <a:srgbClr val="F55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95DD24-E484-47EF-B0BE-C1E5B98D1F77}"/>
              </a:ext>
            </a:extLst>
          </p:cNvPr>
          <p:cNvSpPr/>
          <p:nvPr/>
        </p:nvSpPr>
        <p:spPr>
          <a:xfrm>
            <a:off x="4106238" y="5612475"/>
            <a:ext cx="1870923" cy="831465"/>
          </a:xfrm>
          <a:prstGeom prst="rect">
            <a:avLst/>
          </a:prstGeom>
          <a:noFill/>
          <a:ln w="57150">
            <a:solidFill>
              <a:srgbClr val="F55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B3B641-BFF6-8A73-7161-11C95CFF1233}"/>
              </a:ext>
            </a:extLst>
          </p:cNvPr>
          <p:cNvSpPr/>
          <p:nvPr/>
        </p:nvSpPr>
        <p:spPr>
          <a:xfrm>
            <a:off x="6173742" y="5602171"/>
            <a:ext cx="1040576" cy="831465"/>
          </a:xfrm>
          <a:prstGeom prst="rect">
            <a:avLst/>
          </a:prstGeom>
          <a:noFill/>
          <a:ln w="57150">
            <a:solidFill>
              <a:srgbClr val="F55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B2C9E4-816B-3B8E-6FAF-C28F228AE798}"/>
              </a:ext>
            </a:extLst>
          </p:cNvPr>
          <p:cNvSpPr/>
          <p:nvPr/>
        </p:nvSpPr>
        <p:spPr>
          <a:xfrm>
            <a:off x="1756881" y="4989814"/>
            <a:ext cx="1125865" cy="831465"/>
          </a:xfrm>
          <a:prstGeom prst="rect">
            <a:avLst/>
          </a:prstGeom>
          <a:noFill/>
          <a:ln w="57150">
            <a:solidFill>
              <a:srgbClr val="F55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9775DA0-986F-B865-FE22-F8B502EF1493}"/>
              </a:ext>
            </a:extLst>
          </p:cNvPr>
          <p:cNvSpPr/>
          <p:nvPr/>
        </p:nvSpPr>
        <p:spPr>
          <a:xfrm>
            <a:off x="7017250" y="3646583"/>
            <a:ext cx="3739794" cy="2692573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0CFF62-B8F0-BB6C-1C4B-8E1776B942F7}"/>
              </a:ext>
            </a:extLst>
          </p:cNvPr>
          <p:cNvSpPr txBox="1"/>
          <p:nvPr/>
        </p:nvSpPr>
        <p:spPr>
          <a:xfrm>
            <a:off x="9830827" y="4785869"/>
            <a:ext cx="1869897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nồng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Insulin</a:t>
            </a:r>
          </a:p>
        </p:txBody>
      </p:sp>
    </p:spTree>
    <p:extLst>
      <p:ext uri="{BB962C8B-B14F-4D97-AF65-F5344CB8AC3E}">
        <p14:creationId xmlns:p14="http://schemas.microsoft.com/office/powerpoint/2010/main" val="37377443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w picture">
            <a:extLst>
              <a:ext uri="{FF2B5EF4-FFF2-40B4-BE49-F238E27FC236}">
                <a16:creationId xmlns:a16="http://schemas.microsoft.com/office/drawing/2014/main" id="{D1C203A5-22EC-1A0F-E8E4-70FF8AE275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513"/>
          <a:stretch/>
        </p:blipFill>
        <p:spPr bwMode="auto">
          <a:xfrm>
            <a:off x="2236423" y="638978"/>
            <a:ext cx="7766893" cy="60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65484" y="6787413"/>
            <a:ext cx="391795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Tx/>
              <a:defRPr kumimoji="0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/>
                <a:sym typeface="Wingdings" charset="2"/>
              </a:defRPr>
            </a:pPr>
            <a:r>
              <a:rPr lang="en-US" altLang="en-US" sz="9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 pitchFamily="2" charset="0"/>
                <a:sym typeface="Wingdings"/>
              </a:rPr>
              <a:t>Diabetes Care. 2022;46(Supplement_1):S140-S157. doi:10.2337/dc23-S009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9CB9E8-1709-4717-BC44-389BFC72B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23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B8B283A-5677-91AE-1C26-63347398D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434"/>
            <a:ext cx="10972800" cy="649401"/>
          </a:xfrm>
        </p:spPr>
        <p:txBody>
          <a:bodyPr/>
          <a:lstStyle/>
          <a:p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Phác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đồ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tiêm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Insulin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BN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đái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tháo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típ</a:t>
            </a:r>
            <a:r>
              <a:rPr lang="en-US" sz="3200" b="1" dirty="0">
                <a:solidFill>
                  <a:srgbClr val="0070C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7" name="New picture">
            <a:extLst>
              <a:ext uri="{FF2B5EF4-FFF2-40B4-BE49-F238E27FC236}">
                <a16:creationId xmlns:a16="http://schemas.microsoft.com/office/drawing/2014/main" id="{520DABEF-17FB-B722-3D7A-86E3C77673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52" b="9513"/>
          <a:stretch/>
        </p:blipFill>
        <p:spPr bwMode="auto">
          <a:xfrm>
            <a:off x="2695918" y="626911"/>
            <a:ext cx="6800164" cy="5923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8" name="Oval Callout 18">
            <a:extLst>
              <a:ext uri="{FF2B5EF4-FFF2-40B4-BE49-F238E27FC236}">
                <a16:creationId xmlns:a16="http://schemas.microsoft.com/office/drawing/2014/main" id="{1C1ADFF5-081C-0976-D112-07B701D20E0E}"/>
              </a:ext>
            </a:extLst>
          </p:cNvPr>
          <p:cNvSpPr/>
          <p:nvPr/>
        </p:nvSpPr>
        <p:spPr>
          <a:xfrm>
            <a:off x="8890420" y="2850599"/>
            <a:ext cx="3301580" cy="2592780"/>
          </a:xfrm>
          <a:prstGeom prst="wedgeEllipseCallout">
            <a:avLst>
              <a:gd name="adj1" fmla="val -108887"/>
              <a:gd name="adj2" fmla="val -6680"/>
            </a:avLst>
          </a:prstGeom>
          <a:solidFill>
            <a:srgbClr val="E4E9EF"/>
          </a:solidFill>
          <a:ln w="25400" cap="flat" cmpd="sng" algn="ctr">
            <a:solidFill>
              <a:srgbClr val="63891F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INSULIN TÍCH CỰC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NGƯNG SU, Glinide</a:t>
            </a:r>
          </a:p>
          <a:p>
            <a:pPr algn="ctr">
              <a:defRPr/>
            </a:pPr>
            <a:endParaRPr lang="en-US" sz="1400" b="1" dirty="0">
              <a:solidFill>
                <a:schemeClr val="accent5">
                  <a:lumMod val="2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14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Có </a:t>
            </a:r>
            <a:r>
              <a:rPr lang="en-US" sz="14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thể</a:t>
            </a:r>
            <a:r>
              <a:rPr lang="en-US" sz="14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kết</a:t>
            </a:r>
            <a:r>
              <a:rPr lang="en-US" sz="14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hợp</a:t>
            </a:r>
            <a:r>
              <a:rPr lang="en-US" sz="14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Metformin Acarbose, TZD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UC DPP-4, UC SGLT</a:t>
            </a:r>
            <a:r>
              <a:rPr lang="en-US" sz="12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Rounded Rectangular Callout 17">
            <a:extLst>
              <a:ext uri="{FF2B5EF4-FFF2-40B4-BE49-F238E27FC236}">
                <a16:creationId xmlns:a16="http://schemas.microsoft.com/office/drawing/2014/main" id="{A255C3D0-FF10-A49E-B157-2ABDD22FFD3D}"/>
              </a:ext>
            </a:extLst>
          </p:cNvPr>
          <p:cNvSpPr/>
          <p:nvPr/>
        </p:nvSpPr>
        <p:spPr>
          <a:xfrm>
            <a:off x="233849" y="1024423"/>
            <a:ext cx="2462069" cy="1593587"/>
          </a:xfrm>
          <a:prstGeom prst="wedgeRoundRectCallout">
            <a:avLst>
              <a:gd name="adj1" fmla="val 85357"/>
              <a:gd name="adj2" fmla="val 13172"/>
              <a:gd name="adj3" fmla="val 16667"/>
            </a:avLst>
          </a:prstGeom>
          <a:solidFill>
            <a:srgbClr val="E4E9EF"/>
          </a:solidFill>
          <a:ln w="28575" cap="flat" cmpd="sng" algn="ctr">
            <a:solidFill>
              <a:srgbClr val="63891F">
                <a:lumMod val="50000"/>
                <a:lumOff val="5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sz="1600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INSULIN NỀN</a:t>
            </a:r>
          </a:p>
          <a:p>
            <a:pPr algn="ctr">
              <a:defRPr/>
            </a:pP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Kết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hợp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thuốc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HĐH </a:t>
            </a: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uống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đang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điều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trị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Met, TZD, SU, Glinide, 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UC DPP-4, UC SGLT2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1621920" y="5727491"/>
            <a:ext cx="8953397" cy="414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pPr algn="ctr"/>
            <a:r>
              <a:rPr lang="en-GB" sz="1500" dirty="0">
                <a:solidFill>
                  <a:schemeClr val="tx1"/>
                </a:solidFill>
                <a:latin typeface="Arial" charset="0"/>
              </a:rPr>
              <a:t>Twenty-four-hour patterns of plasma glucose (A, above) and serum insulin (B, below), during intensive treatment of type 2 diabetes.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528" y="1278566"/>
            <a:ext cx="9380306" cy="4290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051152" y="6301153"/>
            <a:ext cx="3918240" cy="23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r>
              <a:rPr lang="en-GB" sz="1100" b="1" dirty="0">
                <a:latin typeface="Arial" charset="0"/>
              </a:rPr>
              <a:t>Matthew C. Riddle </a:t>
            </a:r>
            <a:r>
              <a:rPr lang="en-GB" sz="1100" b="1" dirty="0" err="1">
                <a:latin typeface="Arial" charset="0"/>
              </a:rPr>
              <a:t>Dia</a:t>
            </a:r>
            <a:r>
              <a:rPr lang="en-GB" sz="1100" b="1" dirty="0">
                <a:latin typeface="Arial" charset="0"/>
              </a:rPr>
              <a:t> Care 2008;31:S125-S130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621920" y="6613175"/>
            <a:ext cx="4930560" cy="347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pitchFamily="16" charset="0"/>
                <a:ea typeface="msgothic" charset="0"/>
                <a:cs typeface="msgothic" charset="0"/>
              </a:defRPr>
            </a:lvl9pPr>
          </a:lstStyle>
          <a:p>
            <a:r>
              <a:rPr lang="en-GB" sz="900">
                <a:latin typeface="Arial" charset="0"/>
              </a:rPr>
              <a:t>©2008 by American Diabetes Association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40825" y="457200"/>
            <a:ext cx="11251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70C0"/>
                </a:solidFill>
                <a:effectLst/>
              </a:rPr>
              <a:t>PHỐI HỢP INSULIN +MET hay TZD GIÚP GIẢM LIỀU INSULIN </a:t>
            </a:r>
          </a:p>
        </p:txBody>
      </p:sp>
    </p:spTree>
    <p:extLst>
      <p:ext uri="{BB962C8B-B14F-4D97-AF65-F5344CB8AC3E}">
        <p14:creationId xmlns:p14="http://schemas.microsoft.com/office/powerpoint/2010/main" val="14696355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9117" y="1263740"/>
            <a:ext cx="9347380" cy="1595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Lợi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ích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của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p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hối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hợp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Insulin </a:t>
            </a:r>
            <a:b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</a:b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và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thuốc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ức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chế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men DPP-4 </a:t>
            </a:r>
            <a:b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</a:br>
            <a:endParaRPr lang="en-US" sz="3000" b="1" dirty="0">
              <a:solidFill>
                <a:schemeClr val="accent5">
                  <a:lumMod val="25000"/>
                </a:scheme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Flowchart: Off-page Connector 3">
            <a:extLst>
              <a:ext uri="{FF2B5EF4-FFF2-40B4-BE49-F238E27FC236}">
                <a16:creationId xmlns:a16="http://schemas.microsoft.com/office/drawing/2014/main" id="{11F8CD9C-E90C-4877-A99C-49676D590B6E}"/>
              </a:ext>
            </a:extLst>
          </p:cNvPr>
          <p:cNvSpPr/>
          <p:nvPr/>
        </p:nvSpPr>
        <p:spPr>
          <a:xfrm>
            <a:off x="979099" y="1263740"/>
            <a:ext cx="852616" cy="1116927"/>
          </a:xfrm>
          <a:prstGeom prst="flowChartOffpageConnector">
            <a:avLst/>
          </a:prstGeom>
          <a:solidFill>
            <a:srgbClr val="942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2</a:t>
            </a:r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1BA11C2D-32CA-32C2-3D7F-EC0EA0E6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3630" y="6385717"/>
            <a:ext cx="409303" cy="320675"/>
          </a:xfrm>
        </p:spPr>
        <p:txBody>
          <a:bodyPr/>
          <a:lstStyle/>
          <a:p>
            <a:fld id="{B6F15528-21DE-4FAA-801E-634DDDAF4B2B}" type="slidenum">
              <a:rPr lang="en-US" smtClean="0"/>
              <a:t>25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261340-AFE1-34CF-B8F9-8F5A3BC94E18}"/>
              </a:ext>
            </a:extLst>
          </p:cNvPr>
          <p:cNvSpPr txBox="1"/>
          <p:nvPr/>
        </p:nvSpPr>
        <p:spPr>
          <a:xfrm>
            <a:off x="2037707" y="3133618"/>
            <a:ext cx="8116585" cy="1131848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/>
              <a:t>2-1. CƠ CHẾ TÁC DỤNG VÀ LỢI ÍCH PHỐI HỢP INSULIN VỚI THUỐC ỨC CHẾ MEN DPP-4</a:t>
            </a:r>
          </a:p>
        </p:txBody>
      </p:sp>
    </p:spTree>
    <p:extLst>
      <p:ext uri="{BB962C8B-B14F-4D97-AF65-F5344CB8AC3E}">
        <p14:creationId xmlns:p14="http://schemas.microsoft.com/office/powerpoint/2010/main" val="292753113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w: Up 2">
            <a:extLst>
              <a:ext uri="{FF2B5EF4-FFF2-40B4-BE49-F238E27FC236}">
                <a16:creationId xmlns:a16="http://schemas.microsoft.com/office/drawing/2014/main" id="{36B67E26-1C30-B93C-5DFD-2C275006CDC7}"/>
              </a:ext>
            </a:extLst>
          </p:cNvPr>
          <p:cNvSpPr/>
          <p:nvPr/>
        </p:nvSpPr>
        <p:spPr>
          <a:xfrm>
            <a:off x="8869017" y="275689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802" name="Text Box 12">
            <a:extLst>
              <a:ext uri="{FF2B5EF4-FFF2-40B4-BE49-F238E27FC236}">
                <a16:creationId xmlns:a16="http://schemas.microsoft.com/office/drawing/2014/main" id="{81B00A62-096E-2FC5-2EB9-2189128D596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442183" y="1993900"/>
            <a:ext cx="2120934" cy="64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1" tIns="45685" rIns="91361" bIns="456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en-US" b="1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  <a:t>Có ức chế DPP-4 </a:t>
            </a:r>
            <a:br>
              <a:rPr lang="en-US" altLang="en-US" b="1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</a:br>
            <a:endParaRPr lang="en-US" altLang="en-US" b="1">
              <a:solidFill>
                <a:srgbClr val="FFFFFF"/>
              </a:solidFill>
              <a:ea typeface="Arial Unicode MS" panose="020B0604020202020204" pitchFamily="34" charset="-128"/>
              <a:sym typeface="Wingdings 3" panose="05040102010807070707" pitchFamily="18" charset="2"/>
            </a:endParaRPr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FADDD74C-8A2D-69D4-599A-915A8D9DC91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55602" y="181703"/>
            <a:ext cx="11391895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200" dirty="0">
                <a:solidFill>
                  <a:srgbClr val="0070C0"/>
                </a:solidFill>
              </a:rPr>
              <a:t>NHÓM HORMON INCRETIN</a:t>
            </a:r>
            <a:br>
              <a:rPr lang="en-GB" altLang="en-US" sz="3200" b="1" dirty="0">
                <a:solidFill>
                  <a:srgbClr val="0070C0"/>
                </a:solidFill>
              </a:rPr>
            </a:br>
            <a:r>
              <a:rPr lang="en-GB" altLang="en-US" sz="3200" b="1" dirty="0" err="1">
                <a:solidFill>
                  <a:srgbClr val="0070C0"/>
                </a:solidFill>
              </a:rPr>
              <a:t>Ức</a:t>
            </a:r>
            <a:r>
              <a:rPr lang="en-GB" altLang="en-US" sz="3200" b="1" dirty="0">
                <a:solidFill>
                  <a:srgbClr val="0070C0"/>
                </a:solidFill>
              </a:rPr>
              <a:t> </a:t>
            </a:r>
            <a:r>
              <a:rPr lang="en-GB" altLang="en-US" sz="3200" b="1" dirty="0" err="1">
                <a:solidFill>
                  <a:srgbClr val="0070C0"/>
                </a:solidFill>
              </a:rPr>
              <a:t>chế</a:t>
            </a:r>
            <a:r>
              <a:rPr lang="en-GB" altLang="en-US" sz="3200" b="1" dirty="0">
                <a:solidFill>
                  <a:srgbClr val="0070C0"/>
                </a:solidFill>
              </a:rPr>
              <a:t> DPP-4 </a:t>
            </a:r>
            <a:r>
              <a:rPr lang="en-GB" altLang="en-US" sz="3200" b="1" dirty="0" err="1">
                <a:solidFill>
                  <a:srgbClr val="0070C0"/>
                </a:solidFill>
              </a:rPr>
              <a:t>làm</a:t>
            </a:r>
            <a:r>
              <a:rPr lang="en-GB" altLang="en-US" sz="3200" b="1" dirty="0">
                <a:solidFill>
                  <a:srgbClr val="0070C0"/>
                </a:solidFill>
              </a:rPr>
              <a:t> </a:t>
            </a:r>
            <a:r>
              <a:rPr lang="en-GB" altLang="en-US" sz="3200" b="1" dirty="0" err="1">
                <a:solidFill>
                  <a:srgbClr val="0070C0"/>
                </a:solidFill>
              </a:rPr>
              <a:t>tăng</a:t>
            </a:r>
            <a:r>
              <a:rPr lang="en-GB" altLang="en-US" sz="3200" b="1" dirty="0">
                <a:solidFill>
                  <a:srgbClr val="0070C0"/>
                </a:solidFill>
              </a:rPr>
              <a:t> </a:t>
            </a:r>
            <a:r>
              <a:rPr lang="en-GB" altLang="en-US" sz="3200" b="1" dirty="0" err="1">
                <a:solidFill>
                  <a:srgbClr val="0070C0"/>
                </a:solidFill>
              </a:rPr>
              <a:t>hoạt</a:t>
            </a:r>
            <a:r>
              <a:rPr lang="en-GB" altLang="en-US" sz="3200" b="1" dirty="0">
                <a:solidFill>
                  <a:srgbClr val="0070C0"/>
                </a:solidFill>
              </a:rPr>
              <a:t> </a:t>
            </a:r>
            <a:r>
              <a:rPr lang="en-GB" altLang="en-US" sz="3200" b="1" dirty="0" err="1">
                <a:solidFill>
                  <a:srgbClr val="0070C0"/>
                </a:solidFill>
              </a:rPr>
              <a:t>tính</a:t>
            </a:r>
            <a:r>
              <a:rPr lang="en-GB" altLang="en-US" sz="3200" b="1" dirty="0">
                <a:solidFill>
                  <a:srgbClr val="0070C0"/>
                </a:solidFill>
              </a:rPr>
              <a:t> GLP-1 </a:t>
            </a:r>
            <a:r>
              <a:rPr lang="en-GB" altLang="en-US" sz="3200" b="1" dirty="0" err="1">
                <a:solidFill>
                  <a:srgbClr val="0070C0"/>
                </a:solidFill>
              </a:rPr>
              <a:t>nội</a:t>
            </a:r>
            <a:r>
              <a:rPr lang="en-GB" altLang="en-US" sz="3200" b="1" dirty="0">
                <a:solidFill>
                  <a:srgbClr val="0070C0"/>
                </a:solidFill>
              </a:rPr>
              <a:t> </a:t>
            </a:r>
            <a:r>
              <a:rPr lang="en-GB" altLang="en-US" sz="3200" b="1" dirty="0" err="1">
                <a:solidFill>
                  <a:srgbClr val="0070C0"/>
                </a:solidFill>
              </a:rPr>
              <a:t>sinh</a:t>
            </a:r>
            <a:endParaRPr lang="en-GB" altLang="en-US" sz="3200" b="1" dirty="0">
              <a:solidFill>
                <a:srgbClr val="0070C0"/>
              </a:solidFill>
            </a:endParaRPr>
          </a:p>
        </p:txBody>
      </p:sp>
      <p:sp>
        <p:nvSpPr>
          <p:cNvPr id="76804" name="Text Box 4">
            <a:extLst>
              <a:ext uri="{FF2B5EF4-FFF2-40B4-BE49-F238E27FC236}">
                <a16:creationId xmlns:a16="http://schemas.microsoft.com/office/drawing/2014/main" id="{4EB578A5-7AE2-0AF5-E5BA-C8D6688CF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39" y="6276975"/>
            <a:ext cx="6353175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spcAft>
                <a:spcPct val="40000"/>
              </a:spcAft>
            </a:pPr>
            <a:r>
              <a:rPr lang="da-DK" altLang="en-US" sz="1200" b="1">
                <a:solidFill>
                  <a:srgbClr val="FFFFFF"/>
                </a:solidFill>
                <a:ea typeface="Arial Unicode MS" panose="020B0604020202020204" pitchFamily="34" charset="-128"/>
              </a:rPr>
              <a:t>Adapted from Rothenberg P, et al. </a:t>
            </a:r>
            <a:r>
              <a:rPr lang="da-DK" altLang="en-US" sz="1200" b="1" i="1">
                <a:solidFill>
                  <a:srgbClr val="FFFFFF"/>
                </a:solidFill>
                <a:ea typeface="Arial Unicode MS" panose="020B0604020202020204" pitchFamily="34" charset="-128"/>
              </a:rPr>
              <a:t>Diabetes.</a:t>
            </a:r>
            <a:r>
              <a:rPr lang="da-DK" altLang="en-US" sz="1200" b="1">
                <a:solidFill>
                  <a:srgbClr val="FFFFFF"/>
                </a:solidFill>
                <a:ea typeface="Arial Unicode MS" panose="020B0604020202020204" pitchFamily="34" charset="-128"/>
              </a:rPr>
              <a:t> 2000; 49 (Suppl 1): A39, abs 160-OR. Adapted from Deacon CF, et al. </a:t>
            </a:r>
            <a:r>
              <a:rPr lang="da-DK" altLang="en-US" sz="1200" b="1" i="1">
                <a:solidFill>
                  <a:srgbClr val="FFFFFF"/>
                </a:solidFill>
                <a:ea typeface="Arial Unicode MS" panose="020B0604020202020204" pitchFamily="34" charset="-128"/>
              </a:rPr>
              <a:t>Diabetes.</a:t>
            </a:r>
            <a:r>
              <a:rPr lang="da-DK" altLang="en-US" sz="1200" b="1">
                <a:solidFill>
                  <a:srgbClr val="FFFFFF"/>
                </a:solidFill>
                <a:ea typeface="Arial Unicode MS" panose="020B0604020202020204" pitchFamily="34" charset="-128"/>
              </a:rPr>
              <a:t> 1995; 44: 1126–1131.</a:t>
            </a:r>
          </a:p>
        </p:txBody>
      </p:sp>
      <p:cxnSp>
        <p:nvCxnSpPr>
          <p:cNvPr id="76805" name="Straight Connector 46">
            <a:extLst>
              <a:ext uri="{FF2B5EF4-FFF2-40B4-BE49-F238E27FC236}">
                <a16:creationId xmlns:a16="http://schemas.microsoft.com/office/drawing/2014/main" id="{D75D10E1-26AA-0F61-69E6-3A3B3199D14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912644" y="1937544"/>
            <a:ext cx="347662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806" name="Straight Arrow Connector 42">
            <a:extLst>
              <a:ext uri="{FF2B5EF4-FFF2-40B4-BE49-F238E27FC236}">
                <a16:creationId xmlns:a16="http://schemas.microsoft.com/office/drawing/2014/main" id="{23D3FCA9-82EB-630F-D874-2A400D94B74E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3184526" y="2825751"/>
            <a:ext cx="2422525" cy="2257425"/>
          </a:xfrm>
          <a:prstGeom prst="straightConnector1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807" name="Straight Arrow Connector 36">
            <a:extLst>
              <a:ext uri="{FF2B5EF4-FFF2-40B4-BE49-F238E27FC236}">
                <a16:creationId xmlns:a16="http://schemas.microsoft.com/office/drawing/2014/main" id="{D06669A8-4D89-AAC7-09EB-CD8D807FF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3363" y="2825751"/>
            <a:ext cx="2743200" cy="2486025"/>
          </a:xfrm>
          <a:prstGeom prst="straightConnector1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6808" name="Group 28">
            <a:extLst>
              <a:ext uri="{FF2B5EF4-FFF2-40B4-BE49-F238E27FC236}">
                <a16:creationId xmlns:a16="http://schemas.microsoft.com/office/drawing/2014/main" id="{F0B95614-6023-38BE-B560-E83C9C1926DD}"/>
              </a:ext>
            </a:extLst>
          </p:cNvPr>
          <p:cNvGrpSpPr>
            <a:grpSpLocks/>
          </p:cNvGrpSpPr>
          <p:nvPr/>
        </p:nvGrpSpPr>
        <p:grpSpPr bwMode="auto">
          <a:xfrm rot="20928360">
            <a:off x="7942263" y="4038600"/>
            <a:ext cx="1384300" cy="1036638"/>
            <a:chOff x="6884286" y="4065384"/>
            <a:chExt cx="1707077" cy="1278864"/>
          </a:xfrm>
        </p:grpSpPr>
        <p:sp>
          <p:nvSpPr>
            <p:cNvPr id="27" name="AutoShape 8">
              <a:extLst>
                <a:ext uri="{FF2B5EF4-FFF2-40B4-BE49-F238E27FC236}">
                  <a16:creationId xmlns:a16="http://schemas.microsoft.com/office/drawing/2014/main" id="{A6BB7BA5-AA1E-7CDC-2168-332B89AB0BA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2124817" flipH="1">
              <a:off x="6915404" y="4171125"/>
              <a:ext cx="1584325" cy="1012825"/>
            </a:xfrm>
            <a:prstGeom prst="flowChartOnlineStorage">
              <a:avLst/>
            </a:prstGeom>
            <a:solidFill>
              <a:srgbClr val="92D050"/>
            </a:solidFill>
            <a:ln w="1270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89921" tIns="46758" rIns="89921" bIns="46758" anchor="ctr"/>
            <a:lstStyle/>
            <a:p>
              <a:pPr algn="ctr" eaLnBrk="0" hangingPunct="0">
                <a:spcAft>
                  <a:spcPct val="40000"/>
                </a:spcAft>
                <a:defRPr/>
              </a:pPr>
              <a:endParaRPr lang="en-US" altLang="en-US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endParaRPr>
            </a:p>
          </p:txBody>
        </p:sp>
        <p:sp>
          <p:nvSpPr>
            <p:cNvPr id="76844" name="Rectangle 9">
              <a:extLst>
                <a:ext uri="{FF2B5EF4-FFF2-40B4-BE49-F238E27FC236}">
                  <a16:creationId xmlns:a16="http://schemas.microsoft.com/office/drawing/2014/main" id="{167A2B92-1A4B-8110-B86F-E798B246F9D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71640">
              <a:off x="6995697" y="4390538"/>
              <a:ext cx="963521" cy="415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361" tIns="45685" rIns="91361" bIns="4568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Aft>
                  <a:spcPct val="40000"/>
                </a:spcAft>
              </a:pPr>
              <a:r>
                <a:rPr lang="en-US" altLang="en-US" sz="1600" b="1">
                  <a:solidFill>
                    <a:srgbClr val="001965"/>
                  </a:solidFill>
                  <a:ea typeface="Arial Unicode MS" panose="020B0604020202020204" pitchFamily="34" charset="-128"/>
                  <a:sym typeface="Wingdings 3" panose="05040102010807070707" pitchFamily="18" charset="2"/>
                </a:rPr>
                <a:t>DPP-4</a:t>
              </a:r>
            </a:p>
          </p:txBody>
        </p:sp>
      </p:grpSp>
      <p:sp>
        <p:nvSpPr>
          <p:cNvPr id="30" name="Oval 13">
            <a:extLst>
              <a:ext uri="{FF2B5EF4-FFF2-40B4-BE49-F238E27FC236}">
                <a16:creationId xmlns:a16="http://schemas.microsoft.com/office/drawing/2014/main" id="{D9F99758-D784-2703-088D-79AE6EC21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22" y="4237610"/>
            <a:ext cx="990661" cy="845863"/>
          </a:xfrm>
          <a:prstGeom prst="ellipse">
            <a:avLst/>
          </a:prstGeom>
          <a:solidFill>
            <a:srgbClr val="FF6600"/>
          </a:solidFill>
          <a:ln w="1270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89872" tIns="46732" rIns="89872" bIns="46732" anchor="ctr"/>
          <a:lstStyle/>
          <a:p>
            <a:pPr algn="ctr" eaLnBrk="0" hangingPunct="0"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ức chế</a:t>
            </a:r>
          </a:p>
          <a:p>
            <a:pPr algn="ctr" eaLnBrk="0" hangingPunct="0"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DPP-4</a:t>
            </a:r>
          </a:p>
        </p:txBody>
      </p:sp>
      <p:sp>
        <p:nvSpPr>
          <p:cNvPr id="18" name="Oval 7">
            <a:extLst>
              <a:ext uri="{FF2B5EF4-FFF2-40B4-BE49-F238E27FC236}">
                <a16:creationId xmlns:a16="http://schemas.microsoft.com/office/drawing/2014/main" id="{13960EBB-149D-BDD6-6EC4-1CAE3C512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3281" y="1302167"/>
            <a:ext cx="1428750" cy="671513"/>
          </a:xfrm>
          <a:prstGeom prst="ellipse">
            <a:avLst/>
          </a:prstGeom>
          <a:gradFill rotWithShape="0">
            <a:gsLst>
              <a:gs pos="0">
                <a:srgbClr val="66CCFF"/>
              </a:gs>
              <a:gs pos="100000">
                <a:srgbClr val="0066CC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0410" tIns="44415" rIns="90410" bIns="44415" anchor="ctr" anchorCtr="1"/>
          <a:lstStyle/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Bữa ăn</a:t>
            </a: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D0063F3A-031F-BB6E-D16D-25FF708E5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9311" y="2153876"/>
            <a:ext cx="1395427" cy="951472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0410" tIns="44415" rIns="90410" bIns="44415">
            <a:spAutoFit/>
          </a:bodyPr>
          <a:lstStyle/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 dirty="0" err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Giải</a:t>
            </a:r>
            <a:r>
              <a:rPr lang="en-US" altLang="en-US" sz="1600" b="1" dirty="0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 </a:t>
            </a:r>
            <a:r>
              <a:rPr lang="en-US" altLang="en-US" sz="1600" b="1" dirty="0" err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phóng</a:t>
            </a:r>
            <a:endParaRPr lang="en-US" altLang="en-US" sz="1600" b="1" dirty="0">
              <a:solidFill>
                <a:srgbClr val="001965"/>
              </a:solidFill>
              <a:latin typeface="Arial" charset="0"/>
              <a:ea typeface="Arial Unicode MS" pitchFamily="34" charset="-128"/>
              <a:cs typeface="Arial"/>
              <a:sym typeface="Wingdings 3" pitchFamily="18" charset="2"/>
            </a:endParaRP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 dirty="0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GLP-1 </a:t>
            </a: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 dirty="0" err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ruột</a:t>
            </a:r>
            <a:endParaRPr lang="en-US" altLang="en-US" sz="1600" b="1" dirty="0">
              <a:solidFill>
                <a:srgbClr val="001965"/>
              </a:solidFill>
              <a:latin typeface="Arial" charset="0"/>
              <a:ea typeface="Arial Unicode MS" pitchFamily="34" charset="-128"/>
              <a:cs typeface="Arial"/>
              <a:sym typeface="Wingdings 3" pitchFamily="18" charset="2"/>
            </a:endParaRPr>
          </a:p>
        </p:txBody>
      </p:sp>
      <p:sp>
        <p:nvSpPr>
          <p:cNvPr id="20" name="Oval 6">
            <a:extLst>
              <a:ext uri="{FF2B5EF4-FFF2-40B4-BE49-F238E27FC236}">
                <a16:creationId xmlns:a16="http://schemas.microsoft.com/office/drawing/2014/main" id="{43BEF772-9A7E-8DB6-C13D-6851BD263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637" y="3001784"/>
            <a:ext cx="1225069" cy="620801"/>
          </a:xfrm>
          <a:prstGeom prst="ellipse">
            <a:avLst/>
          </a:prstGeom>
          <a:gradFill rotWithShape="0">
            <a:gsLst>
              <a:gs pos="0">
                <a:srgbClr val="FFCCFF"/>
              </a:gs>
              <a:gs pos="100000">
                <a:srgbClr val="FF6BB5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361" tIns="45685" rIns="91361" bIns="45685" anchor="ctr"/>
          <a:lstStyle/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GLP-1 có </a:t>
            </a: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hoạt tính</a:t>
            </a:r>
          </a:p>
        </p:txBody>
      </p:sp>
      <p:sp>
        <p:nvSpPr>
          <p:cNvPr id="21" name="Oval 6">
            <a:extLst>
              <a:ext uri="{FF2B5EF4-FFF2-40B4-BE49-F238E27FC236}">
                <a16:creationId xmlns:a16="http://schemas.microsoft.com/office/drawing/2014/main" id="{1FE7F464-53EB-F655-C786-88572F1F2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980" y="2709013"/>
            <a:ext cx="2395037" cy="1243426"/>
          </a:xfrm>
          <a:prstGeom prst="ellipse">
            <a:avLst/>
          </a:prstGeom>
          <a:gradFill rotWithShape="0">
            <a:gsLst>
              <a:gs pos="0">
                <a:srgbClr val="FFCCFF"/>
              </a:gs>
              <a:gs pos="100000">
                <a:srgbClr val="FF6BB5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361" tIns="45685" rIns="91361" bIns="45685" anchor="ctr"/>
          <a:lstStyle/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GLP-1</a:t>
            </a: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Có hoạt tính</a:t>
            </a:r>
          </a:p>
        </p:txBody>
      </p:sp>
      <p:grpSp>
        <p:nvGrpSpPr>
          <p:cNvPr id="76824" name="Group 22">
            <a:extLst>
              <a:ext uri="{FF2B5EF4-FFF2-40B4-BE49-F238E27FC236}">
                <a16:creationId xmlns:a16="http://schemas.microsoft.com/office/drawing/2014/main" id="{3CCD1657-F4B1-39F5-C2D2-040C958653D7}"/>
              </a:ext>
            </a:extLst>
          </p:cNvPr>
          <p:cNvGrpSpPr>
            <a:grpSpLocks/>
          </p:cNvGrpSpPr>
          <p:nvPr/>
        </p:nvGrpSpPr>
        <p:grpSpPr bwMode="auto">
          <a:xfrm>
            <a:off x="3103564" y="3544889"/>
            <a:ext cx="1438275" cy="1309687"/>
            <a:chOff x="4246186" y="3597469"/>
            <a:chExt cx="1776954" cy="1617387"/>
          </a:xfrm>
        </p:grpSpPr>
        <p:sp>
          <p:nvSpPr>
            <p:cNvPr id="24" name="AutoShape 8">
              <a:extLst>
                <a:ext uri="{FF2B5EF4-FFF2-40B4-BE49-F238E27FC236}">
                  <a16:creationId xmlns:a16="http://schemas.microsoft.com/office/drawing/2014/main" id="{C72324E2-D051-44F4-7B98-3269171ECF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35895" flipH="1">
              <a:off x="4419600" y="3962400"/>
              <a:ext cx="1584325" cy="1012825"/>
            </a:xfrm>
            <a:prstGeom prst="flowChartOnlineStorage">
              <a:avLst/>
            </a:prstGeom>
            <a:solidFill>
              <a:srgbClr val="92D050"/>
            </a:solidFill>
            <a:ln w="1270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89921" tIns="46758" rIns="89921" bIns="46758" anchor="ctr"/>
            <a:lstStyle/>
            <a:p>
              <a:pPr algn="ctr" eaLnBrk="0" hangingPunct="0">
                <a:spcAft>
                  <a:spcPct val="40000"/>
                </a:spcAft>
                <a:defRPr/>
              </a:pPr>
              <a:endParaRPr lang="en-US" altLang="en-US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endParaRPr>
            </a:p>
          </p:txBody>
        </p:sp>
        <p:sp>
          <p:nvSpPr>
            <p:cNvPr id="76840" name="Rectangle 9">
              <a:extLst>
                <a:ext uri="{FF2B5EF4-FFF2-40B4-BE49-F238E27FC236}">
                  <a16:creationId xmlns:a16="http://schemas.microsoft.com/office/drawing/2014/main" id="{ADC4C7A4-D246-917F-9132-CD1293B76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0191" y="4326782"/>
              <a:ext cx="964713" cy="415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361" tIns="45685" rIns="91361" bIns="45685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Aft>
                  <a:spcPct val="40000"/>
                </a:spcAft>
              </a:pPr>
              <a:r>
                <a:rPr lang="en-US" altLang="en-US" sz="1600" b="1">
                  <a:solidFill>
                    <a:srgbClr val="001965"/>
                  </a:solidFill>
                  <a:ea typeface="Arial Unicode MS" panose="020B0604020202020204" pitchFamily="34" charset="-128"/>
                  <a:sym typeface="Wingdings 3" panose="05040102010807070707" pitchFamily="18" charset="2"/>
                </a:rPr>
                <a:t>DPP-4</a:t>
              </a:r>
            </a:p>
          </p:txBody>
        </p:sp>
      </p:grpSp>
      <p:sp>
        <p:nvSpPr>
          <p:cNvPr id="31" name="Oval 5">
            <a:extLst>
              <a:ext uri="{FF2B5EF4-FFF2-40B4-BE49-F238E27FC236}">
                <a16:creationId xmlns:a16="http://schemas.microsoft.com/office/drawing/2014/main" id="{3398FE90-CE33-0351-E810-855DBF757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5914" y="5082210"/>
            <a:ext cx="2392017" cy="1242391"/>
          </a:xfrm>
          <a:prstGeom prst="ellipse">
            <a:avLst/>
          </a:prstGeom>
          <a:gradFill rotWithShape="0">
            <a:gsLst>
              <a:gs pos="0">
                <a:srgbClr val="66CCFF"/>
              </a:gs>
              <a:gs pos="100000">
                <a:srgbClr val="4A94B9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361" tIns="45685" rIns="91361" bIns="45685" anchor="ctr"/>
          <a:lstStyle/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GLP-1</a:t>
            </a: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Bất hoạt</a:t>
            </a: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2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(&gt;80%tổng số)</a:t>
            </a:r>
          </a:p>
        </p:txBody>
      </p:sp>
      <p:sp>
        <p:nvSpPr>
          <p:cNvPr id="32" name="Oval 5">
            <a:extLst>
              <a:ext uri="{FF2B5EF4-FFF2-40B4-BE49-F238E27FC236}">
                <a16:creationId xmlns:a16="http://schemas.microsoft.com/office/drawing/2014/main" id="{05FCDBD8-1C46-F666-12C8-FCE925C9F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9908" y="5489961"/>
            <a:ext cx="1307077" cy="718890"/>
          </a:xfrm>
          <a:prstGeom prst="ellipse">
            <a:avLst/>
          </a:prstGeom>
          <a:gradFill rotWithShape="0">
            <a:gsLst>
              <a:gs pos="0">
                <a:srgbClr val="66CCFF"/>
              </a:gs>
              <a:gs pos="100000">
                <a:srgbClr val="4A94B9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361" tIns="45685" rIns="91361" bIns="45685" anchor="ctr"/>
          <a:lstStyle/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GLP-1</a:t>
            </a:r>
          </a:p>
          <a:p>
            <a:pPr algn="ctr" eaLnBrk="0" hangingPunct="0">
              <a:lnSpc>
                <a:spcPct val="90000"/>
              </a:lnSpc>
              <a:spcAft>
                <a:spcPct val="40000"/>
              </a:spcAft>
              <a:defRPr/>
            </a:pPr>
            <a:r>
              <a:rPr lang="en-US" altLang="en-US" sz="1600" b="1">
                <a:solidFill>
                  <a:srgbClr val="001965"/>
                </a:solidFill>
                <a:latin typeface="Arial" charset="0"/>
                <a:ea typeface="Arial Unicode MS" pitchFamily="34" charset="-128"/>
                <a:cs typeface="Arial"/>
                <a:sym typeface="Wingdings 3" pitchFamily="18" charset="2"/>
              </a:rPr>
              <a:t>bất hoạt</a:t>
            </a:r>
          </a:p>
        </p:txBody>
      </p:sp>
      <p:cxnSp>
        <p:nvCxnSpPr>
          <p:cNvPr id="76831" name="Straight Connector 40">
            <a:extLst>
              <a:ext uri="{FF2B5EF4-FFF2-40B4-BE49-F238E27FC236}">
                <a16:creationId xmlns:a16="http://schemas.microsoft.com/office/drawing/2014/main" id="{C9097B3A-ABE7-287C-8EF1-495E60DEE152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9207500" y="5202239"/>
            <a:ext cx="217488" cy="198437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6832" name="Straight Connector 41">
            <a:extLst>
              <a:ext uri="{FF2B5EF4-FFF2-40B4-BE49-F238E27FC236}">
                <a16:creationId xmlns:a16="http://schemas.microsoft.com/office/drawing/2014/main" id="{770B6C13-0914-CAB6-4915-F42CFFF6D4C0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 flipV="1">
            <a:off x="9296401" y="5272089"/>
            <a:ext cx="219075" cy="198437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833" name="AutoShape 10">
            <a:extLst>
              <a:ext uri="{FF2B5EF4-FFF2-40B4-BE49-F238E27FC236}">
                <a16:creationId xmlns:a16="http://schemas.microsoft.com/office/drawing/2014/main" id="{CCCF2DCA-720B-9CFF-F27B-CEB90D754641}"/>
              </a:ext>
            </a:extLst>
          </p:cNvPr>
          <p:cNvSpPr>
            <a:spLocks/>
          </p:cNvSpPr>
          <p:nvPr/>
        </p:nvSpPr>
        <p:spPr bwMode="auto">
          <a:xfrm rot="2683567" flipH="1">
            <a:off x="2709864" y="2732089"/>
            <a:ext cx="428625" cy="2605087"/>
          </a:xfrm>
          <a:prstGeom prst="rightBrace">
            <a:avLst>
              <a:gd name="adj1" fmla="val 47525"/>
              <a:gd name="adj2" fmla="val 50000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spcAft>
                <a:spcPct val="30000"/>
              </a:spcAft>
              <a:buFont typeface="Symbol" panose="05050102010706020507" pitchFamily="18" charset="2"/>
              <a:buNone/>
            </a:pPr>
            <a:endParaRPr lang="en-GB" altLang="en-US" sz="3200" b="1">
              <a:solidFill>
                <a:srgbClr val="001965"/>
              </a:solidFill>
              <a:ea typeface="Arial Unicode MS" panose="020B0604020202020204" pitchFamily="34" charset="-128"/>
              <a:sym typeface="Wingdings 3" panose="05040102010807070707" pitchFamily="18" charset="2"/>
            </a:endParaRPr>
          </a:p>
        </p:txBody>
      </p:sp>
      <p:sp>
        <p:nvSpPr>
          <p:cNvPr id="76834" name="Text Box 12">
            <a:extLst>
              <a:ext uri="{FF2B5EF4-FFF2-40B4-BE49-F238E27FC236}">
                <a16:creationId xmlns:a16="http://schemas.microsoft.com/office/drawing/2014/main" id="{4868F288-3928-8F75-ADFE-7758AFF91495}"/>
              </a:ext>
            </a:extLst>
          </p:cNvPr>
          <p:cNvSpPr txBox="1">
            <a:spLocks noChangeArrowheads="1"/>
          </p:cNvSpPr>
          <p:nvPr/>
        </p:nvSpPr>
        <p:spPr bwMode="auto">
          <a:xfrm rot="18975219" flipH="1">
            <a:off x="1513993" y="3534089"/>
            <a:ext cx="2217114" cy="36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1" tIns="45685" rIns="91361" bIns="456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en-US" b="1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  <a:t>GLP-1 t</a:t>
            </a:r>
            <a:r>
              <a:rPr lang="en-US" altLang="en-US" b="1" baseline="-25000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  <a:t>½</a:t>
            </a:r>
            <a:r>
              <a:rPr lang="en-US" altLang="en-US" b="1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  <a:t>=1–2 phút</a:t>
            </a:r>
          </a:p>
        </p:txBody>
      </p:sp>
      <p:sp>
        <p:nvSpPr>
          <p:cNvPr id="76835" name="Text Box 12">
            <a:extLst>
              <a:ext uri="{FF2B5EF4-FFF2-40B4-BE49-F238E27FC236}">
                <a16:creationId xmlns:a16="http://schemas.microsoft.com/office/drawing/2014/main" id="{9CB4C140-81D0-E696-DE4C-D8310DA9F2D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186766" y="1993900"/>
            <a:ext cx="2941671" cy="64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61" tIns="45685" rIns="91361" bIns="456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en-US" b="1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  <a:t>Không có ức chế  DPP-4 </a:t>
            </a:r>
            <a:br>
              <a:rPr lang="en-US" altLang="en-US" b="1">
                <a:solidFill>
                  <a:srgbClr val="FFFFFF"/>
                </a:solidFill>
                <a:ea typeface="Arial Unicode MS" panose="020B0604020202020204" pitchFamily="34" charset="-128"/>
                <a:sym typeface="Wingdings 3" panose="05040102010807070707" pitchFamily="18" charset="2"/>
              </a:rPr>
            </a:br>
            <a:endParaRPr lang="en-US" altLang="en-US" b="1">
              <a:solidFill>
                <a:srgbClr val="FFFFFF"/>
              </a:solidFill>
              <a:ea typeface="Arial Unicode MS" panose="020B0604020202020204" pitchFamily="34" charset="-128"/>
              <a:sym typeface="Wingdings 3" panose="05040102010807070707" pitchFamily="18" charset="2"/>
            </a:endParaRPr>
          </a:p>
        </p:txBody>
      </p:sp>
      <p:sp>
        <p:nvSpPr>
          <p:cNvPr id="76836" name="Text Box 4">
            <a:extLst>
              <a:ext uri="{FF2B5EF4-FFF2-40B4-BE49-F238E27FC236}">
                <a16:creationId xmlns:a16="http://schemas.microsoft.com/office/drawing/2014/main" id="{8A97D3A3-900A-4A27-C9A2-D9341D3F1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451" y="6276975"/>
            <a:ext cx="3089275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40000"/>
              </a:spcAft>
            </a:pPr>
            <a:r>
              <a:rPr lang="en-GB" altLang="en-US" sz="1200" b="1">
                <a:solidFill>
                  <a:srgbClr val="FFFFFF"/>
                </a:solidFill>
                <a:ea typeface="Arial Unicode MS" panose="020B0604020202020204" pitchFamily="34" charset="-128"/>
              </a:rPr>
              <a:t>DPP-4=dipeptidyl peptidase-4; </a:t>
            </a:r>
            <a:br>
              <a:rPr lang="en-GB" altLang="en-US" sz="1200" b="1">
                <a:solidFill>
                  <a:srgbClr val="FFFFFF"/>
                </a:solidFill>
                <a:ea typeface="Arial Unicode MS" panose="020B0604020202020204" pitchFamily="34" charset="-128"/>
              </a:rPr>
            </a:br>
            <a:r>
              <a:rPr lang="en-GB" altLang="en-US" sz="1200" b="1">
                <a:solidFill>
                  <a:srgbClr val="FFFFFF"/>
                </a:solidFill>
                <a:ea typeface="Arial Unicode MS" panose="020B0604020202020204" pitchFamily="34" charset="-128"/>
              </a:rPr>
              <a:t>GLP-1=glucagon-like peptide-1.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F3E954-36A4-C7F7-03C3-11420CDAFDD3}"/>
              </a:ext>
            </a:extLst>
          </p:cNvPr>
          <p:cNvSpPr/>
          <p:nvPr/>
        </p:nvSpPr>
        <p:spPr>
          <a:xfrm>
            <a:off x="6782031" y="2708284"/>
            <a:ext cx="4057205" cy="3499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D5052F-6CA5-AC27-2B6D-9BF1463A40D1}"/>
              </a:ext>
            </a:extLst>
          </p:cNvPr>
          <p:cNvSpPr txBox="1">
            <a:spLocks/>
          </p:cNvSpPr>
          <p:nvPr/>
        </p:nvSpPr>
        <p:spPr>
          <a:xfrm>
            <a:off x="88457" y="1792290"/>
            <a:ext cx="5068186" cy="738961"/>
          </a:xfrm>
          <a:prstGeom prst="rect">
            <a:avLst/>
          </a:prstGeom>
        </p:spPr>
        <p:txBody>
          <a:bodyPr/>
          <a:lstStyle>
            <a:lvl1pPr marL="342891" lvl="0" indent="-342891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32" lvl="1" indent="-28574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2971" lvl="2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160" lvl="3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349" lvl="4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37" lvl="5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lvl="6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lvl="7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lvl="8" indent="-228594" algn="l" defTabSz="914377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sz="1600"/>
              <a:t>Đồng vận thụ thể GLP-1 (glucagon like peptide-1)</a:t>
            </a:r>
          </a:p>
          <a:p>
            <a:pPr marL="0" indent="0">
              <a:buFontTx/>
              <a:buNone/>
            </a:pPr>
            <a:r>
              <a:rPr lang="en-US" sz="1600"/>
              <a:t>Ức chế men DPP-4 (Dipeptidyl peptidase 4 inhibitor)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FE0C0E-30FF-68AD-33A5-D41C3FC91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359D2D-4B08-9D50-1BA0-34D890309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28" y="1302644"/>
            <a:ext cx="7145093" cy="50162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B4A70A-2479-038F-AC33-33B123704BD6}"/>
              </a:ext>
            </a:extLst>
          </p:cNvPr>
          <p:cNvSpPr txBox="1"/>
          <p:nvPr/>
        </p:nvSpPr>
        <p:spPr>
          <a:xfrm>
            <a:off x="7566921" y="3075057"/>
            <a:ext cx="3273444" cy="70788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Giảm</a:t>
            </a:r>
            <a:r>
              <a:rPr lang="en-US" sz="2000" b="1" dirty="0"/>
              <a:t> </a:t>
            </a:r>
            <a:r>
              <a:rPr lang="en-US" sz="2000" b="1" dirty="0" err="1"/>
              <a:t>đường</a:t>
            </a:r>
            <a:r>
              <a:rPr lang="en-US" sz="2000" b="1" dirty="0"/>
              <a:t> </a:t>
            </a:r>
            <a:r>
              <a:rPr lang="en-US" sz="2000" b="1" dirty="0" err="1"/>
              <a:t>huyết</a:t>
            </a:r>
            <a:r>
              <a:rPr lang="en-US" sz="2000" b="1" dirty="0"/>
              <a:t> </a:t>
            </a:r>
            <a:r>
              <a:rPr lang="en-US" sz="2000" b="1" dirty="0" err="1"/>
              <a:t>đói</a:t>
            </a:r>
            <a:r>
              <a:rPr lang="en-US" sz="2000" b="1" dirty="0"/>
              <a:t> và </a:t>
            </a:r>
            <a:r>
              <a:rPr lang="en-US" sz="2000" b="1" dirty="0" err="1"/>
              <a:t>đường</a:t>
            </a:r>
            <a:r>
              <a:rPr lang="en-US" sz="2000" b="1" dirty="0"/>
              <a:t> </a:t>
            </a:r>
            <a:r>
              <a:rPr lang="en-US" sz="2000" b="1" dirty="0" err="1"/>
              <a:t>huyết</a:t>
            </a:r>
            <a:r>
              <a:rPr lang="en-US" sz="2000" b="1" dirty="0"/>
              <a:t> </a:t>
            </a:r>
            <a:r>
              <a:rPr lang="en-US" sz="2000" b="1" dirty="0" err="1"/>
              <a:t>sau</a:t>
            </a:r>
            <a:r>
              <a:rPr lang="en-US" sz="2000" b="1" dirty="0"/>
              <a:t> </a:t>
            </a:r>
            <a:r>
              <a:rPr lang="en-US" sz="2000" b="1" dirty="0" err="1"/>
              <a:t>ăn</a:t>
            </a:r>
            <a:endParaRPr lang="en-US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8C6FC-D38A-32D1-61D9-649689B519AD}"/>
              </a:ext>
            </a:extLst>
          </p:cNvPr>
          <p:cNvSpPr txBox="1"/>
          <p:nvPr/>
        </p:nvSpPr>
        <p:spPr>
          <a:xfrm>
            <a:off x="6390251" y="1135522"/>
            <a:ext cx="3273444" cy="70788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Tăng</a:t>
            </a:r>
            <a:r>
              <a:rPr lang="en-US" sz="2000" b="1" dirty="0"/>
              <a:t> </a:t>
            </a:r>
            <a:r>
              <a:rPr lang="en-US" sz="2000" b="1" dirty="0" err="1"/>
              <a:t>hấp</a:t>
            </a:r>
            <a:r>
              <a:rPr lang="en-US" sz="2000" b="1" dirty="0"/>
              <a:t> </a:t>
            </a:r>
            <a:r>
              <a:rPr lang="en-US" sz="2000" b="1" dirty="0" err="1"/>
              <a:t>thu</a:t>
            </a:r>
            <a:r>
              <a:rPr lang="en-US" sz="2000" b="1" dirty="0"/>
              <a:t> Glucose </a:t>
            </a:r>
            <a:r>
              <a:rPr lang="en-US" sz="2000" b="1" dirty="0" err="1"/>
              <a:t>vào</a:t>
            </a:r>
            <a:r>
              <a:rPr lang="en-US" sz="2000" b="1" dirty="0"/>
              <a:t> </a:t>
            </a:r>
            <a:r>
              <a:rPr lang="en-US" sz="2000" b="1" dirty="0" err="1"/>
              <a:t>mô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A1D419-2E22-1669-42F5-65B66D2D72FB}"/>
              </a:ext>
            </a:extLst>
          </p:cNvPr>
          <p:cNvSpPr txBox="1"/>
          <p:nvPr/>
        </p:nvSpPr>
        <p:spPr>
          <a:xfrm>
            <a:off x="6984714" y="5918751"/>
            <a:ext cx="3273444" cy="40011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/>
              <a:t>Giảm</a:t>
            </a:r>
            <a:r>
              <a:rPr lang="en-US" sz="2000" b="1" dirty="0"/>
              <a:t> </a:t>
            </a:r>
            <a:r>
              <a:rPr lang="en-US" sz="2000" b="1" dirty="0" err="1"/>
              <a:t>tạo</a:t>
            </a:r>
            <a:r>
              <a:rPr lang="en-US" sz="2000" b="1" dirty="0"/>
              <a:t> Glucose </a:t>
            </a:r>
            <a:r>
              <a:rPr lang="en-US" sz="2000" b="1" dirty="0" err="1"/>
              <a:t>từ</a:t>
            </a:r>
            <a:r>
              <a:rPr lang="en-US" sz="2000" b="1" dirty="0"/>
              <a:t> </a:t>
            </a:r>
            <a:r>
              <a:rPr lang="en-US" sz="2000" b="1" dirty="0" err="1"/>
              <a:t>gan</a:t>
            </a:r>
            <a:endParaRPr lang="en-US" sz="2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FEC1A4-5511-146E-E815-D34B6D03F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299" y="-32361"/>
            <a:ext cx="10700633" cy="1143000"/>
          </a:xfrm>
        </p:spPr>
        <p:txBody>
          <a:bodyPr/>
          <a:lstStyle/>
          <a:p>
            <a:r>
              <a:rPr lang="en-US" sz="3200" b="1" dirty="0" err="1">
                <a:solidFill>
                  <a:srgbClr val="0070C0"/>
                </a:solidFill>
              </a:rPr>
              <a:t>Cơ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chế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tác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dụng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thuốc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ức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chế</a:t>
            </a:r>
            <a:r>
              <a:rPr lang="en-US" sz="3200" b="1" dirty="0">
                <a:solidFill>
                  <a:srgbClr val="0070C0"/>
                </a:solidFill>
              </a:rPr>
              <a:t> men DDP-4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E85923-4016-4A3C-58F2-0D3468D157C6}"/>
              </a:ext>
            </a:extLst>
          </p:cNvPr>
          <p:cNvSpPr txBox="1"/>
          <p:nvPr/>
        </p:nvSpPr>
        <p:spPr>
          <a:xfrm>
            <a:off x="622299" y="6222888"/>
            <a:ext cx="6731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282828"/>
                </a:solidFill>
                <a:effectLst/>
                <a:latin typeface="MuseoSans"/>
              </a:rPr>
              <a:t>Drucker DJ. The biology of incretin hormones. </a:t>
            </a:r>
            <a:r>
              <a:rPr lang="en-US" sz="1200" b="0" i="1" dirty="0">
                <a:solidFill>
                  <a:srgbClr val="282828"/>
                </a:solidFill>
                <a:effectLst/>
                <a:latin typeface="MuseoSans"/>
              </a:rPr>
              <a:t>Cell </a:t>
            </a:r>
            <a:r>
              <a:rPr lang="en-US" sz="1200" b="0" i="1" dirty="0" err="1">
                <a:solidFill>
                  <a:srgbClr val="282828"/>
                </a:solidFill>
                <a:effectLst/>
                <a:latin typeface="MuseoSans"/>
              </a:rPr>
              <a:t>Metab</a:t>
            </a:r>
            <a:r>
              <a:rPr lang="en-US" sz="1200" b="0" i="0" dirty="0">
                <a:solidFill>
                  <a:srgbClr val="282828"/>
                </a:solidFill>
                <a:effectLst/>
                <a:latin typeface="MuseoSans"/>
              </a:rPr>
              <a:t>. (2006) 3:153–165. </a:t>
            </a:r>
            <a:r>
              <a:rPr lang="en-US" sz="1200" b="0" i="0" dirty="0" err="1">
                <a:solidFill>
                  <a:srgbClr val="282828"/>
                </a:solidFill>
                <a:effectLst/>
                <a:latin typeface="MuseoSans"/>
              </a:rPr>
              <a:t>doi</a:t>
            </a:r>
            <a:r>
              <a:rPr lang="en-US" sz="1200" b="0" i="0" dirty="0">
                <a:solidFill>
                  <a:srgbClr val="282828"/>
                </a:solidFill>
                <a:effectLst/>
                <a:latin typeface="MuseoSans"/>
              </a:rPr>
              <a:t>: 10.1016/j.cmet.2006.01.004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0719884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Freeform 3">
            <a:extLst>
              <a:ext uri="{FF2B5EF4-FFF2-40B4-BE49-F238E27FC236}">
                <a16:creationId xmlns:a16="http://schemas.microsoft.com/office/drawing/2014/main" id="{B0582F9A-6738-3B5E-4760-C73646F6C2C1}"/>
              </a:ext>
            </a:extLst>
          </p:cNvPr>
          <p:cNvSpPr>
            <a:spLocks/>
          </p:cNvSpPr>
          <p:nvPr/>
        </p:nvSpPr>
        <p:spPr bwMode="auto">
          <a:xfrm>
            <a:off x="6662738" y="331789"/>
            <a:ext cx="3001962" cy="1587"/>
          </a:xfrm>
          <a:custGeom>
            <a:avLst/>
            <a:gdLst>
              <a:gd name="T0" fmla="*/ 0 w 1891"/>
              <a:gd name="T1" fmla="*/ 0 h 1587"/>
              <a:gd name="T2" fmla="*/ 2147483647 w 1891"/>
              <a:gd name="T3" fmla="*/ 0 h 1587"/>
              <a:gd name="T4" fmla="*/ 0 w 1891"/>
              <a:gd name="T5" fmla="*/ 0 h 1587"/>
              <a:gd name="T6" fmla="*/ 0 60000 65536"/>
              <a:gd name="T7" fmla="*/ 0 60000 65536"/>
              <a:gd name="T8" fmla="*/ 0 60000 65536"/>
              <a:gd name="T9" fmla="*/ 0 w 1891"/>
              <a:gd name="T10" fmla="*/ 0 h 1587"/>
              <a:gd name="T11" fmla="*/ 1891 w 1891"/>
              <a:gd name="T12" fmla="*/ 1587 h 15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91" h="1587">
                <a:moveTo>
                  <a:pt x="0" y="0"/>
                </a:moveTo>
                <a:lnTo>
                  <a:pt x="189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531C3EB-7BF6-9C13-EDF4-5529C0E99B60}"/>
              </a:ext>
            </a:extLst>
          </p:cNvPr>
          <p:cNvGrpSpPr/>
          <p:nvPr/>
        </p:nvGrpSpPr>
        <p:grpSpPr>
          <a:xfrm>
            <a:off x="851196" y="2868449"/>
            <a:ext cx="6764339" cy="2668587"/>
            <a:chOff x="1701800" y="3941764"/>
            <a:chExt cx="6764339" cy="2668587"/>
          </a:xfrm>
        </p:grpSpPr>
        <p:grpSp>
          <p:nvGrpSpPr>
            <p:cNvPr id="2" name="Group 321">
              <a:extLst>
                <a:ext uri="{FF2B5EF4-FFF2-40B4-BE49-F238E27FC236}">
                  <a16:creationId xmlns:a16="http://schemas.microsoft.com/office/drawing/2014/main" id="{EAC137E6-BF78-AFB4-61E1-CFB0A01ADE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0042" y="4589465"/>
              <a:ext cx="608013" cy="1008063"/>
              <a:chOff x="1919" y="1215"/>
              <a:chExt cx="383" cy="635"/>
            </a:xfrm>
          </p:grpSpPr>
          <p:sp>
            <p:nvSpPr>
              <p:cNvPr id="78134" name="AutoShape 290">
                <a:extLst>
                  <a:ext uri="{FF2B5EF4-FFF2-40B4-BE49-F238E27FC236}">
                    <a16:creationId xmlns:a16="http://schemas.microsoft.com/office/drawing/2014/main" id="{C4B714F8-49B1-1B19-2095-8EE2E27A9E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5" y="1410"/>
                <a:ext cx="242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92 w 21600"/>
                  <a:gd name="T13" fmla="*/ 5425 h 21600"/>
                  <a:gd name="T14" fmla="*/ 18922 w 21600"/>
                  <a:gd name="T15" fmla="*/ 1617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lnTo>
                      <a:pt x="16200" y="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lnTo>
                      <a:pt x="135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lnTo>
                      <a:pt x="0" y="54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C0">
                      <a:alpha val="70000"/>
                    </a:srgbClr>
                  </a:gs>
                  <a:gs pos="100000">
                    <a:srgbClr val="99CCFF">
                      <a:alpha val="7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  <p:sp>
            <p:nvSpPr>
              <p:cNvPr id="78135" name="AutoShape 323">
                <a:extLst>
                  <a:ext uri="{FF2B5EF4-FFF2-40B4-BE49-F238E27FC236}">
                    <a16:creationId xmlns:a16="http://schemas.microsoft.com/office/drawing/2014/main" id="{5335B885-BB33-CC8A-CB54-F6D6BA8A0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7" y="1215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6" name="AutoShape 324">
                <a:extLst>
                  <a:ext uri="{FF2B5EF4-FFF2-40B4-BE49-F238E27FC236}">
                    <a16:creationId xmlns:a16="http://schemas.microsoft.com/office/drawing/2014/main" id="{B4EB12B8-80EF-E4F7-5A1B-00178EF2F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1302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7" name="AutoShape 325">
                <a:extLst>
                  <a:ext uri="{FF2B5EF4-FFF2-40B4-BE49-F238E27FC236}">
                    <a16:creationId xmlns:a16="http://schemas.microsoft.com/office/drawing/2014/main" id="{E3C6B591-0C0C-3440-339D-E10DA5888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1" y="1366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8" name="AutoShape 326">
                <a:extLst>
                  <a:ext uri="{FF2B5EF4-FFF2-40B4-BE49-F238E27FC236}">
                    <a16:creationId xmlns:a16="http://schemas.microsoft.com/office/drawing/2014/main" id="{9208A7AC-0C2B-82ED-DDB3-703F359C6A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6" y="1396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9" name="AutoShape 327">
                <a:extLst>
                  <a:ext uri="{FF2B5EF4-FFF2-40B4-BE49-F238E27FC236}">
                    <a16:creationId xmlns:a16="http://schemas.microsoft.com/office/drawing/2014/main" id="{7A7BE678-166B-75DE-0FDD-C0F52B82E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0" y="1463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40" name="Text Box 328">
                <a:extLst>
                  <a:ext uri="{FF2B5EF4-FFF2-40B4-BE49-F238E27FC236}">
                    <a16:creationId xmlns:a16="http://schemas.microsoft.com/office/drawing/2014/main" id="{1C7ACF82-94E9-FED2-9C13-F924459B20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9" y="1705"/>
                <a:ext cx="38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69875" indent="-269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900"/>
                  <a:t>Glucose</a:t>
                </a:r>
              </a:p>
            </p:txBody>
          </p:sp>
        </p:grpSp>
        <p:sp>
          <p:nvSpPr>
            <p:cNvPr id="77827" name="Text Box 2">
              <a:extLst>
                <a:ext uri="{FF2B5EF4-FFF2-40B4-BE49-F238E27FC236}">
                  <a16:creationId xmlns:a16="http://schemas.microsoft.com/office/drawing/2014/main" id="{9E216FB6-E8BE-78C6-F62D-C29192C5A2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800" y="6207126"/>
              <a:ext cx="6051550" cy="40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dirty="0"/>
                <a:t>DPP-4=dipeptidyl peptidase-4; T2DM=type 2 diabetes mellitus </a:t>
              </a:r>
            </a:p>
            <a:p>
              <a:pPr eaLnBrk="1" hangingPunct="1"/>
              <a:r>
                <a:rPr lang="en-US" altLang="en-US" sz="1000" dirty="0"/>
                <a:t>Adapted from Unger RH. </a:t>
              </a:r>
              <a:r>
                <a:rPr lang="en-US" altLang="en-US" sz="1000" i="1" dirty="0"/>
                <a:t>Metabolism.</a:t>
              </a:r>
              <a:r>
                <a:rPr lang="en-US" altLang="en-US" sz="1000" dirty="0"/>
                <a:t> 1974; 23: 581–593; </a:t>
              </a:r>
              <a:r>
                <a:rPr lang="en-US" altLang="en-US" sz="1000" dirty="0" err="1"/>
                <a:t>Ahrén</a:t>
              </a:r>
              <a:r>
                <a:rPr lang="en-US" altLang="en-US" sz="1000" dirty="0"/>
                <a:t> B. </a:t>
              </a:r>
              <a:r>
                <a:rPr lang="en-US" altLang="en-US" sz="1000" i="1" dirty="0" err="1"/>
                <a:t>Curr</a:t>
              </a:r>
              <a:r>
                <a:rPr lang="en-US" altLang="en-US" sz="1000" i="1" dirty="0"/>
                <a:t> Enzyme </a:t>
              </a:r>
              <a:r>
                <a:rPr lang="en-US" altLang="en-US" sz="1000" i="1" dirty="0" err="1"/>
                <a:t>Inhib</a:t>
              </a:r>
              <a:r>
                <a:rPr lang="en-US" altLang="en-US" sz="1000" i="1" dirty="0"/>
                <a:t>.</a:t>
              </a:r>
              <a:r>
                <a:rPr lang="en-US" altLang="en-US" sz="1000" dirty="0"/>
                <a:t> 2005; 1: 65–73.</a:t>
              </a:r>
            </a:p>
          </p:txBody>
        </p:sp>
        <p:grpSp>
          <p:nvGrpSpPr>
            <p:cNvPr id="3" name="Group 5">
              <a:extLst>
                <a:ext uri="{FF2B5EF4-FFF2-40B4-BE49-F238E27FC236}">
                  <a16:creationId xmlns:a16="http://schemas.microsoft.com/office/drawing/2014/main" id="{4E031EFA-24DC-C0AD-CEEC-702EFEB18A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5301" y="4154489"/>
              <a:ext cx="1262063" cy="1838325"/>
              <a:chOff x="2217" y="784"/>
              <a:chExt cx="1126" cy="1768"/>
            </a:xfrm>
          </p:grpSpPr>
          <p:pic>
            <p:nvPicPr>
              <p:cNvPr id="78131" name="Picture 6" descr="GUT">
                <a:extLst>
                  <a:ext uri="{FF2B5EF4-FFF2-40B4-BE49-F238E27FC236}">
                    <a16:creationId xmlns:a16="http://schemas.microsoft.com/office/drawing/2014/main" id="{171BEEE0-EB9A-3569-05DE-2EED267B25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7" y="784"/>
                <a:ext cx="1126" cy="1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132" name="Freeform 7">
                <a:extLst>
                  <a:ext uri="{FF2B5EF4-FFF2-40B4-BE49-F238E27FC236}">
                    <a16:creationId xmlns:a16="http://schemas.microsoft.com/office/drawing/2014/main" id="{C6F05E83-9A62-7875-8B2E-BB6F1368928F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2574" y="1239"/>
                <a:ext cx="495" cy="618"/>
              </a:xfrm>
              <a:custGeom>
                <a:avLst/>
                <a:gdLst>
                  <a:gd name="T0" fmla="*/ 129 w 495"/>
                  <a:gd name="T1" fmla="*/ 0 h 618"/>
                  <a:gd name="T2" fmla="*/ 129 w 495"/>
                  <a:gd name="T3" fmla="*/ 90 h 618"/>
                  <a:gd name="T4" fmla="*/ 96 w 495"/>
                  <a:gd name="T5" fmla="*/ 108 h 618"/>
                  <a:gd name="T6" fmla="*/ 81 w 495"/>
                  <a:gd name="T7" fmla="*/ 138 h 618"/>
                  <a:gd name="T8" fmla="*/ 81 w 495"/>
                  <a:gd name="T9" fmla="*/ 168 h 618"/>
                  <a:gd name="T10" fmla="*/ 102 w 495"/>
                  <a:gd name="T11" fmla="*/ 198 h 618"/>
                  <a:gd name="T12" fmla="*/ 174 w 495"/>
                  <a:gd name="T13" fmla="*/ 192 h 618"/>
                  <a:gd name="T14" fmla="*/ 213 w 495"/>
                  <a:gd name="T15" fmla="*/ 156 h 618"/>
                  <a:gd name="T16" fmla="*/ 243 w 495"/>
                  <a:gd name="T17" fmla="*/ 123 h 618"/>
                  <a:gd name="T18" fmla="*/ 300 w 495"/>
                  <a:gd name="T19" fmla="*/ 123 h 618"/>
                  <a:gd name="T20" fmla="*/ 312 w 495"/>
                  <a:gd name="T21" fmla="*/ 150 h 618"/>
                  <a:gd name="T22" fmla="*/ 324 w 495"/>
                  <a:gd name="T23" fmla="*/ 198 h 618"/>
                  <a:gd name="T24" fmla="*/ 357 w 495"/>
                  <a:gd name="T25" fmla="*/ 213 h 618"/>
                  <a:gd name="T26" fmla="*/ 393 w 495"/>
                  <a:gd name="T27" fmla="*/ 243 h 618"/>
                  <a:gd name="T28" fmla="*/ 414 w 495"/>
                  <a:gd name="T29" fmla="*/ 288 h 618"/>
                  <a:gd name="T30" fmla="*/ 414 w 495"/>
                  <a:gd name="T31" fmla="*/ 336 h 618"/>
                  <a:gd name="T32" fmla="*/ 414 w 495"/>
                  <a:gd name="T33" fmla="*/ 375 h 618"/>
                  <a:gd name="T34" fmla="*/ 438 w 495"/>
                  <a:gd name="T35" fmla="*/ 402 h 618"/>
                  <a:gd name="T36" fmla="*/ 465 w 495"/>
                  <a:gd name="T37" fmla="*/ 450 h 618"/>
                  <a:gd name="T38" fmla="*/ 465 w 495"/>
                  <a:gd name="T39" fmla="*/ 507 h 618"/>
                  <a:gd name="T40" fmla="*/ 495 w 495"/>
                  <a:gd name="T41" fmla="*/ 558 h 618"/>
                  <a:gd name="T42" fmla="*/ 471 w 495"/>
                  <a:gd name="T43" fmla="*/ 600 h 618"/>
                  <a:gd name="T44" fmla="*/ 426 w 495"/>
                  <a:gd name="T45" fmla="*/ 606 h 618"/>
                  <a:gd name="T46" fmla="*/ 375 w 495"/>
                  <a:gd name="T47" fmla="*/ 618 h 618"/>
                  <a:gd name="T48" fmla="*/ 330 w 495"/>
                  <a:gd name="T49" fmla="*/ 603 h 618"/>
                  <a:gd name="T50" fmla="*/ 354 w 495"/>
                  <a:gd name="T51" fmla="*/ 570 h 618"/>
                  <a:gd name="T52" fmla="*/ 282 w 495"/>
                  <a:gd name="T53" fmla="*/ 546 h 618"/>
                  <a:gd name="T54" fmla="*/ 246 w 495"/>
                  <a:gd name="T55" fmla="*/ 513 h 618"/>
                  <a:gd name="T56" fmla="*/ 189 w 495"/>
                  <a:gd name="T57" fmla="*/ 495 h 618"/>
                  <a:gd name="T58" fmla="*/ 99 w 495"/>
                  <a:gd name="T59" fmla="*/ 495 h 618"/>
                  <a:gd name="T60" fmla="*/ 72 w 495"/>
                  <a:gd name="T61" fmla="*/ 498 h 618"/>
                  <a:gd name="T62" fmla="*/ 75 w 495"/>
                  <a:gd name="T63" fmla="*/ 456 h 618"/>
                  <a:gd name="T64" fmla="*/ 33 w 495"/>
                  <a:gd name="T65" fmla="*/ 429 h 618"/>
                  <a:gd name="T66" fmla="*/ 21 w 495"/>
                  <a:gd name="T67" fmla="*/ 402 h 618"/>
                  <a:gd name="T68" fmla="*/ 24 w 495"/>
                  <a:gd name="T69" fmla="*/ 345 h 618"/>
                  <a:gd name="T70" fmla="*/ 66 w 495"/>
                  <a:gd name="T71" fmla="*/ 321 h 618"/>
                  <a:gd name="T72" fmla="*/ 105 w 495"/>
                  <a:gd name="T73" fmla="*/ 312 h 618"/>
                  <a:gd name="T74" fmla="*/ 111 w 495"/>
                  <a:gd name="T75" fmla="*/ 288 h 618"/>
                  <a:gd name="T76" fmla="*/ 81 w 495"/>
                  <a:gd name="T77" fmla="*/ 270 h 618"/>
                  <a:gd name="T78" fmla="*/ 39 w 495"/>
                  <a:gd name="T79" fmla="*/ 219 h 618"/>
                  <a:gd name="T80" fmla="*/ 0 w 495"/>
                  <a:gd name="T81" fmla="*/ 171 h 618"/>
                  <a:gd name="T82" fmla="*/ 12 w 495"/>
                  <a:gd name="T83" fmla="*/ 117 h 618"/>
                  <a:gd name="T84" fmla="*/ 42 w 495"/>
                  <a:gd name="T85" fmla="*/ 63 h 618"/>
                  <a:gd name="T86" fmla="*/ 81 w 495"/>
                  <a:gd name="T87" fmla="*/ 27 h 618"/>
                  <a:gd name="T88" fmla="*/ 129 w 495"/>
                  <a:gd name="T89" fmla="*/ 0 h 6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95"/>
                  <a:gd name="T136" fmla="*/ 0 h 618"/>
                  <a:gd name="T137" fmla="*/ 495 w 495"/>
                  <a:gd name="T138" fmla="*/ 618 h 6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95" h="618">
                    <a:moveTo>
                      <a:pt x="129" y="0"/>
                    </a:moveTo>
                    <a:lnTo>
                      <a:pt x="129" y="90"/>
                    </a:lnTo>
                    <a:lnTo>
                      <a:pt x="96" y="108"/>
                    </a:lnTo>
                    <a:lnTo>
                      <a:pt x="81" y="138"/>
                    </a:lnTo>
                    <a:lnTo>
                      <a:pt x="81" y="168"/>
                    </a:lnTo>
                    <a:lnTo>
                      <a:pt x="102" y="198"/>
                    </a:lnTo>
                    <a:lnTo>
                      <a:pt x="174" y="192"/>
                    </a:lnTo>
                    <a:lnTo>
                      <a:pt x="213" y="156"/>
                    </a:lnTo>
                    <a:lnTo>
                      <a:pt x="243" y="123"/>
                    </a:lnTo>
                    <a:lnTo>
                      <a:pt x="300" y="123"/>
                    </a:lnTo>
                    <a:lnTo>
                      <a:pt x="312" y="150"/>
                    </a:lnTo>
                    <a:lnTo>
                      <a:pt x="324" y="198"/>
                    </a:lnTo>
                    <a:lnTo>
                      <a:pt x="357" y="213"/>
                    </a:lnTo>
                    <a:lnTo>
                      <a:pt x="393" y="243"/>
                    </a:lnTo>
                    <a:lnTo>
                      <a:pt x="414" y="288"/>
                    </a:lnTo>
                    <a:lnTo>
                      <a:pt x="414" y="336"/>
                    </a:lnTo>
                    <a:lnTo>
                      <a:pt x="414" y="375"/>
                    </a:lnTo>
                    <a:lnTo>
                      <a:pt x="438" y="402"/>
                    </a:lnTo>
                    <a:lnTo>
                      <a:pt x="465" y="450"/>
                    </a:lnTo>
                    <a:lnTo>
                      <a:pt x="465" y="507"/>
                    </a:lnTo>
                    <a:lnTo>
                      <a:pt x="495" y="558"/>
                    </a:lnTo>
                    <a:lnTo>
                      <a:pt x="471" y="600"/>
                    </a:lnTo>
                    <a:lnTo>
                      <a:pt x="426" y="606"/>
                    </a:lnTo>
                    <a:lnTo>
                      <a:pt x="375" y="618"/>
                    </a:lnTo>
                    <a:lnTo>
                      <a:pt x="330" y="603"/>
                    </a:lnTo>
                    <a:lnTo>
                      <a:pt x="354" y="570"/>
                    </a:lnTo>
                    <a:lnTo>
                      <a:pt x="282" y="546"/>
                    </a:lnTo>
                    <a:lnTo>
                      <a:pt x="246" y="513"/>
                    </a:lnTo>
                    <a:lnTo>
                      <a:pt x="189" y="495"/>
                    </a:lnTo>
                    <a:lnTo>
                      <a:pt x="99" y="495"/>
                    </a:lnTo>
                    <a:lnTo>
                      <a:pt x="72" y="498"/>
                    </a:lnTo>
                    <a:lnTo>
                      <a:pt x="75" y="456"/>
                    </a:lnTo>
                    <a:lnTo>
                      <a:pt x="33" y="429"/>
                    </a:lnTo>
                    <a:lnTo>
                      <a:pt x="21" y="402"/>
                    </a:lnTo>
                    <a:lnTo>
                      <a:pt x="24" y="345"/>
                    </a:lnTo>
                    <a:lnTo>
                      <a:pt x="66" y="321"/>
                    </a:lnTo>
                    <a:lnTo>
                      <a:pt x="105" y="312"/>
                    </a:lnTo>
                    <a:lnTo>
                      <a:pt x="111" y="288"/>
                    </a:lnTo>
                    <a:lnTo>
                      <a:pt x="81" y="270"/>
                    </a:lnTo>
                    <a:lnTo>
                      <a:pt x="39" y="219"/>
                    </a:lnTo>
                    <a:lnTo>
                      <a:pt x="0" y="171"/>
                    </a:lnTo>
                    <a:lnTo>
                      <a:pt x="12" y="117"/>
                    </a:lnTo>
                    <a:lnTo>
                      <a:pt x="42" y="63"/>
                    </a:lnTo>
                    <a:lnTo>
                      <a:pt x="81" y="27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33CC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cap="sq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133" name="Freeform 8">
                <a:extLst>
                  <a:ext uri="{FF2B5EF4-FFF2-40B4-BE49-F238E27FC236}">
                    <a16:creationId xmlns:a16="http://schemas.microsoft.com/office/drawing/2014/main" id="{3E63AE1B-C73A-031A-656E-71730021CF5A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2331" y="1785"/>
                <a:ext cx="507" cy="450"/>
              </a:xfrm>
              <a:custGeom>
                <a:avLst/>
                <a:gdLst>
                  <a:gd name="T0" fmla="*/ 0 w 507"/>
                  <a:gd name="T1" fmla="*/ 159 h 450"/>
                  <a:gd name="T2" fmla="*/ 21 w 507"/>
                  <a:gd name="T3" fmla="*/ 120 h 450"/>
                  <a:gd name="T4" fmla="*/ 75 w 507"/>
                  <a:gd name="T5" fmla="*/ 99 h 450"/>
                  <a:gd name="T6" fmla="*/ 138 w 507"/>
                  <a:gd name="T7" fmla="*/ 96 h 450"/>
                  <a:gd name="T8" fmla="*/ 183 w 507"/>
                  <a:gd name="T9" fmla="*/ 108 h 450"/>
                  <a:gd name="T10" fmla="*/ 171 w 507"/>
                  <a:gd name="T11" fmla="*/ 84 h 450"/>
                  <a:gd name="T12" fmla="*/ 165 w 507"/>
                  <a:gd name="T13" fmla="*/ 51 h 450"/>
                  <a:gd name="T14" fmla="*/ 204 w 507"/>
                  <a:gd name="T15" fmla="*/ 15 h 450"/>
                  <a:gd name="T16" fmla="*/ 255 w 507"/>
                  <a:gd name="T17" fmla="*/ 0 h 450"/>
                  <a:gd name="T18" fmla="*/ 294 w 507"/>
                  <a:gd name="T19" fmla="*/ 21 h 450"/>
                  <a:gd name="T20" fmla="*/ 339 w 507"/>
                  <a:gd name="T21" fmla="*/ 57 h 450"/>
                  <a:gd name="T22" fmla="*/ 360 w 507"/>
                  <a:gd name="T23" fmla="*/ 102 h 450"/>
                  <a:gd name="T24" fmla="*/ 378 w 507"/>
                  <a:gd name="T25" fmla="*/ 168 h 450"/>
                  <a:gd name="T26" fmla="*/ 369 w 507"/>
                  <a:gd name="T27" fmla="*/ 207 h 450"/>
                  <a:gd name="T28" fmla="*/ 369 w 507"/>
                  <a:gd name="T29" fmla="*/ 267 h 450"/>
                  <a:gd name="T30" fmla="*/ 348 w 507"/>
                  <a:gd name="T31" fmla="*/ 318 h 450"/>
                  <a:gd name="T32" fmla="*/ 357 w 507"/>
                  <a:gd name="T33" fmla="*/ 354 h 450"/>
                  <a:gd name="T34" fmla="*/ 396 w 507"/>
                  <a:gd name="T35" fmla="*/ 381 h 450"/>
                  <a:gd name="T36" fmla="*/ 441 w 507"/>
                  <a:gd name="T37" fmla="*/ 366 h 450"/>
                  <a:gd name="T38" fmla="*/ 486 w 507"/>
                  <a:gd name="T39" fmla="*/ 360 h 450"/>
                  <a:gd name="T40" fmla="*/ 507 w 507"/>
                  <a:gd name="T41" fmla="*/ 369 h 450"/>
                  <a:gd name="T42" fmla="*/ 507 w 507"/>
                  <a:gd name="T43" fmla="*/ 420 h 450"/>
                  <a:gd name="T44" fmla="*/ 486 w 507"/>
                  <a:gd name="T45" fmla="*/ 441 h 450"/>
                  <a:gd name="T46" fmla="*/ 426 w 507"/>
                  <a:gd name="T47" fmla="*/ 441 h 450"/>
                  <a:gd name="T48" fmla="*/ 369 w 507"/>
                  <a:gd name="T49" fmla="*/ 450 h 450"/>
                  <a:gd name="T50" fmla="*/ 315 w 507"/>
                  <a:gd name="T51" fmla="*/ 420 h 450"/>
                  <a:gd name="T52" fmla="*/ 282 w 507"/>
                  <a:gd name="T53" fmla="*/ 378 h 450"/>
                  <a:gd name="T54" fmla="*/ 282 w 507"/>
                  <a:gd name="T55" fmla="*/ 321 h 450"/>
                  <a:gd name="T56" fmla="*/ 267 w 507"/>
                  <a:gd name="T57" fmla="*/ 297 h 450"/>
                  <a:gd name="T58" fmla="*/ 243 w 507"/>
                  <a:gd name="T59" fmla="*/ 285 h 450"/>
                  <a:gd name="T60" fmla="*/ 207 w 507"/>
                  <a:gd name="T61" fmla="*/ 312 h 450"/>
                  <a:gd name="T62" fmla="*/ 216 w 507"/>
                  <a:gd name="T63" fmla="*/ 354 h 450"/>
                  <a:gd name="T64" fmla="*/ 240 w 507"/>
                  <a:gd name="T65" fmla="*/ 384 h 450"/>
                  <a:gd name="T66" fmla="*/ 267 w 507"/>
                  <a:gd name="T67" fmla="*/ 396 h 450"/>
                  <a:gd name="T68" fmla="*/ 204 w 507"/>
                  <a:gd name="T69" fmla="*/ 417 h 450"/>
                  <a:gd name="T70" fmla="*/ 189 w 507"/>
                  <a:gd name="T71" fmla="*/ 384 h 450"/>
                  <a:gd name="T72" fmla="*/ 180 w 507"/>
                  <a:gd name="T73" fmla="*/ 342 h 450"/>
                  <a:gd name="T74" fmla="*/ 168 w 507"/>
                  <a:gd name="T75" fmla="*/ 312 h 450"/>
                  <a:gd name="T76" fmla="*/ 141 w 507"/>
                  <a:gd name="T77" fmla="*/ 309 h 450"/>
                  <a:gd name="T78" fmla="*/ 90 w 507"/>
                  <a:gd name="T79" fmla="*/ 321 h 450"/>
                  <a:gd name="T80" fmla="*/ 51 w 507"/>
                  <a:gd name="T81" fmla="*/ 300 h 450"/>
                  <a:gd name="T82" fmla="*/ 42 w 507"/>
                  <a:gd name="T83" fmla="*/ 258 h 450"/>
                  <a:gd name="T84" fmla="*/ 30 w 507"/>
                  <a:gd name="T85" fmla="*/ 240 h 450"/>
                  <a:gd name="T86" fmla="*/ 12 w 507"/>
                  <a:gd name="T87" fmla="*/ 222 h 450"/>
                  <a:gd name="T88" fmla="*/ 9 w 507"/>
                  <a:gd name="T89" fmla="*/ 186 h 450"/>
                  <a:gd name="T90" fmla="*/ 0 w 507"/>
                  <a:gd name="T91" fmla="*/ 159 h 45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07"/>
                  <a:gd name="T139" fmla="*/ 0 h 450"/>
                  <a:gd name="T140" fmla="*/ 507 w 507"/>
                  <a:gd name="T141" fmla="*/ 450 h 45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07" h="450">
                    <a:moveTo>
                      <a:pt x="0" y="159"/>
                    </a:moveTo>
                    <a:lnTo>
                      <a:pt x="21" y="120"/>
                    </a:lnTo>
                    <a:lnTo>
                      <a:pt x="75" y="99"/>
                    </a:lnTo>
                    <a:lnTo>
                      <a:pt x="138" y="96"/>
                    </a:lnTo>
                    <a:lnTo>
                      <a:pt x="183" y="108"/>
                    </a:lnTo>
                    <a:lnTo>
                      <a:pt x="171" y="84"/>
                    </a:lnTo>
                    <a:lnTo>
                      <a:pt x="165" y="51"/>
                    </a:lnTo>
                    <a:lnTo>
                      <a:pt x="204" y="15"/>
                    </a:lnTo>
                    <a:lnTo>
                      <a:pt x="255" y="0"/>
                    </a:lnTo>
                    <a:lnTo>
                      <a:pt x="294" y="21"/>
                    </a:lnTo>
                    <a:lnTo>
                      <a:pt x="339" y="57"/>
                    </a:lnTo>
                    <a:lnTo>
                      <a:pt x="360" y="102"/>
                    </a:lnTo>
                    <a:lnTo>
                      <a:pt x="378" y="168"/>
                    </a:lnTo>
                    <a:lnTo>
                      <a:pt x="369" y="207"/>
                    </a:lnTo>
                    <a:lnTo>
                      <a:pt x="369" y="267"/>
                    </a:lnTo>
                    <a:lnTo>
                      <a:pt x="348" y="318"/>
                    </a:lnTo>
                    <a:lnTo>
                      <a:pt x="357" y="354"/>
                    </a:lnTo>
                    <a:lnTo>
                      <a:pt x="396" y="381"/>
                    </a:lnTo>
                    <a:lnTo>
                      <a:pt x="441" y="366"/>
                    </a:lnTo>
                    <a:lnTo>
                      <a:pt x="486" y="360"/>
                    </a:lnTo>
                    <a:lnTo>
                      <a:pt x="507" y="369"/>
                    </a:lnTo>
                    <a:lnTo>
                      <a:pt x="507" y="420"/>
                    </a:lnTo>
                    <a:lnTo>
                      <a:pt x="486" y="441"/>
                    </a:lnTo>
                    <a:lnTo>
                      <a:pt x="426" y="441"/>
                    </a:lnTo>
                    <a:lnTo>
                      <a:pt x="369" y="450"/>
                    </a:lnTo>
                    <a:lnTo>
                      <a:pt x="315" y="420"/>
                    </a:lnTo>
                    <a:lnTo>
                      <a:pt x="282" y="378"/>
                    </a:lnTo>
                    <a:lnTo>
                      <a:pt x="282" y="321"/>
                    </a:lnTo>
                    <a:lnTo>
                      <a:pt x="267" y="297"/>
                    </a:lnTo>
                    <a:lnTo>
                      <a:pt x="243" y="285"/>
                    </a:lnTo>
                    <a:lnTo>
                      <a:pt x="207" y="312"/>
                    </a:lnTo>
                    <a:lnTo>
                      <a:pt x="216" y="354"/>
                    </a:lnTo>
                    <a:lnTo>
                      <a:pt x="240" y="384"/>
                    </a:lnTo>
                    <a:lnTo>
                      <a:pt x="267" y="396"/>
                    </a:lnTo>
                    <a:cubicBezTo>
                      <a:pt x="221" y="428"/>
                      <a:pt x="243" y="427"/>
                      <a:pt x="204" y="417"/>
                    </a:cubicBezTo>
                    <a:lnTo>
                      <a:pt x="189" y="384"/>
                    </a:lnTo>
                    <a:lnTo>
                      <a:pt x="180" y="342"/>
                    </a:lnTo>
                    <a:lnTo>
                      <a:pt x="168" y="312"/>
                    </a:lnTo>
                    <a:lnTo>
                      <a:pt x="141" y="309"/>
                    </a:lnTo>
                    <a:lnTo>
                      <a:pt x="90" y="321"/>
                    </a:lnTo>
                    <a:lnTo>
                      <a:pt x="51" y="300"/>
                    </a:lnTo>
                    <a:lnTo>
                      <a:pt x="42" y="258"/>
                    </a:lnTo>
                    <a:lnTo>
                      <a:pt x="30" y="240"/>
                    </a:lnTo>
                    <a:lnTo>
                      <a:pt x="12" y="222"/>
                    </a:lnTo>
                    <a:lnTo>
                      <a:pt x="9" y="186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chemeClr val="accent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334">
              <a:extLst>
                <a:ext uri="{FF2B5EF4-FFF2-40B4-BE49-F238E27FC236}">
                  <a16:creationId xmlns:a16="http://schemas.microsoft.com/office/drawing/2014/main" id="{6D2AE210-3A41-01B4-59A5-055B4AE125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6513" y="4727576"/>
              <a:ext cx="906462" cy="828675"/>
              <a:chOff x="2263" y="2978"/>
              <a:chExt cx="571" cy="522"/>
            </a:xfrm>
          </p:grpSpPr>
          <p:grpSp>
            <p:nvGrpSpPr>
              <p:cNvPr id="77873" name="Group 16">
                <a:extLst>
                  <a:ext uri="{FF2B5EF4-FFF2-40B4-BE49-F238E27FC236}">
                    <a16:creationId xmlns:a16="http://schemas.microsoft.com/office/drawing/2014/main" id="{0AC67CEC-364F-0AE6-31BF-39E607754A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3" y="2978"/>
                <a:ext cx="569" cy="520"/>
                <a:chOff x="971" y="1967"/>
                <a:chExt cx="1350" cy="1338"/>
              </a:xfrm>
            </p:grpSpPr>
            <p:sp>
              <p:nvSpPr>
                <p:cNvPr id="77875" name="Oval 17">
                  <a:extLst>
                    <a:ext uri="{FF2B5EF4-FFF2-40B4-BE49-F238E27FC236}">
                      <a16:creationId xmlns:a16="http://schemas.microsoft.com/office/drawing/2014/main" id="{5A5BB874-11DA-3416-9C25-D07E374712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8" y="1968"/>
                  <a:ext cx="1320" cy="13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C99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GB" altLang="en-US"/>
                </a:p>
              </p:txBody>
            </p:sp>
            <p:grpSp>
              <p:nvGrpSpPr>
                <p:cNvPr id="77876" name="Group 18">
                  <a:extLst>
                    <a:ext uri="{FF2B5EF4-FFF2-40B4-BE49-F238E27FC236}">
                      <a16:creationId xmlns:a16="http://schemas.microsoft.com/office/drawing/2014/main" id="{E09D024F-AFCB-4461-9AB7-CD2202DCEA1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87" y="2916"/>
                  <a:ext cx="178" cy="105"/>
                  <a:chOff x="940" y="2238"/>
                  <a:chExt cx="362" cy="213"/>
                </a:xfrm>
              </p:grpSpPr>
              <p:sp>
                <p:nvSpPr>
                  <p:cNvPr id="78129" name="Oval 19">
                    <a:extLst>
                      <a:ext uri="{FF2B5EF4-FFF2-40B4-BE49-F238E27FC236}">
                        <a16:creationId xmlns:a16="http://schemas.microsoft.com/office/drawing/2014/main" id="{6ED2ECD9-3EE8-460D-6F32-6087602D278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30" name="Oval 20">
                    <a:extLst>
                      <a:ext uri="{FF2B5EF4-FFF2-40B4-BE49-F238E27FC236}">
                        <a16:creationId xmlns:a16="http://schemas.microsoft.com/office/drawing/2014/main" id="{F8B6F578-2267-78EE-0D46-CFADA098BCD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77" name="Group 21">
                  <a:extLst>
                    <a:ext uri="{FF2B5EF4-FFF2-40B4-BE49-F238E27FC236}">
                      <a16:creationId xmlns:a16="http://schemas.microsoft.com/office/drawing/2014/main" id="{8CFF33F3-33C9-3ADB-6162-E90B4301D37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39" y="3200"/>
                  <a:ext cx="178" cy="105"/>
                  <a:chOff x="940" y="2238"/>
                  <a:chExt cx="362" cy="213"/>
                </a:xfrm>
              </p:grpSpPr>
              <p:sp>
                <p:nvSpPr>
                  <p:cNvPr id="78127" name="Oval 22">
                    <a:extLst>
                      <a:ext uri="{FF2B5EF4-FFF2-40B4-BE49-F238E27FC236}">
                        <a16:creationId xmlns:a16="http://schemas.microsoft.com/office/drawing/2014/main" id="{55B75CF4-5635-DD32-9BAF-8D7CB594732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8" name="Oval 23">
                    <a:extLst>
                      <a:ext uri="{FF2B5EF4-FFF2-40B4-BE49-F238E27FC236}">
                        <a16:creationId xmlns:a16="http://schemas.microsoft.com/office/drawing/2014/main" id="{D8410196-7DC1-A5EF-D0DD-78A79449DA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78" name="Group 24">
                  <a:extLst>
                    <a:ext uri="{FF2B5EF4-FFF2-40B4-BE49-F238E27FC236}">
                      <a16:creationId xmlns:a16="http://schemas.microsoft.com/office/drawing/2014/main" id="{831FA309-D123-62F8-7A1B-75C3CBB1F3B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71" y="2630"/>
                  <a:ext cx="178" cy="106"/>
                  <a:chOff x="940" y="2238"/>
                  <a:chExt cx="362" cy="213"/>
                </a:xfrm>
              </p:grpSpPr>
              <p:sp>
                <p:nvSpPr>
                  <p:cNvPr id="78125" name="Oval 25">
                    <a:extLst>
                      <a:ext uri="{FF2B5EF4-FFF2-40B4-BE49-F238E27FC236}">
                        <a16:creationId xmlns:a16="http://schemas.microsoft.com/office/drawing/2014/main" id="{6F092E37-DBD9-7CE7-5809-2DDB01A285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6" name="Oval 26">
                    <a:extLst>
                      <a:ext uri="{FF2B5EF4-FFF2-40B4-BE49-F238E27FC236}">
                        <a16:creationId xmlns:a16="http://schemas.microsoft.com/office/drawing/2014/main" id="{4BCB0B30-AC6B-12DE-5887-8E1F811F05F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79" name="Group 27">
                  <a:extLst>
                    <a:ext uri="{FF2B5EF4-FFF2-40B4-BE49-F238E27FC236}">
                      <a16:creationId xmlns:a16="http://schemas.microsoft.com/office/drawing/2014/main" id="{3B1F6DEE-03EE-1E14-5000-2D926757EBC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04" y="2731"/>
                  <a:ext cx="179" cy="105"/>
                  <a:chOff x="940" y="2238"/>
                  <a:chExt cx="362" cy="213"/>
                </a:xfrm>
              </p:grpSpPr>
              <p:sp>
                <p:nvSpPr>
                  <p:cNvPr id="78123" name="Oval 28">
                    <a:extLst>
                      <a:ext uri="{FF2B5EF4-FFF2-40B4-BE49-F238E27FC236}">
                        <a16:creationId xmlns:a16="http://schemas.microsoft.com/office/drawing/2014/main" id="{9F190E56-2B9D-3579-96C2-5751E02224F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4" name="Oval 29">
                    <a:extLst>
                      <a:ext uri="{FF2B5EF4-FFF2-40B4-BE49-F238E27FC236}">
                        <a16:creationId xmlns:a16="http://schemas.microsoft.com/office/drawing/2014/main" id="{3CBAF1E9-7F30-5E07-5494-84B51313E9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0" name="Group 30">
                  <a:extLst>
                    <a:ext uri="{FF2B5EF4-FFF2-40B4-BE49-F238E27FC236}">
                      <a16:creationId xmlns:a16="http://schemas.microsoft.com/office/drawing/2014/main" id="{DB91FF55-83D3-FC80-D570-9882F28540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41" y="2823"/>
                  <a:ext cx="178" cy="105"/>
                  <a:chOff x="2652" y="2912"/>
                  <a:chExt cx="237" cy="140"/>
                </a:xfrm>
              </p:grpSpPr>
              <p:sp>
                <p:nvSpPr>
                  <p:cNvPr id="78121" name="Oval 31">
                    <a:extLst>
                      <a:ext uri="{FF2B5EF4-FFF2-40B4-BE49-F238E27FC236}">
                        <a16:creationId xmlns:a16="http://schemas.microsoft.com/office/drawing/2014/main" id="{D4D6378A-F9A5-756A-4BD4-E6C0128821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52" y="2912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2" name="Oval 32">
                    <a:extLst>
                      <a:ext uri="{FF2B5EF4-FFF2-40B4-BE49-F238E27FC236}">
                        <a16:creationId xmlns:a16="http://schemas.microsoft.com/office/drawing/2014/main" id="{B879CED9-C3C7-72D7-FE0B-293104339C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57" y="2958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1" name="Group 33">
                  <a:extLst>
                    <a:ext uri="{FF2B5EF4-FFF2-40B4-BE49-F238E27FC236}">
                      <a16:creationId xmlns:a16="http://schemas.microsoft.com/office/drawing/2014/main" id="{8BDA6362-60BD-462B-EB5F-516C912B8F1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90" y="2125"/>
                  <a:ext cx="179" cy="105"/>
                  <a:chOff x="940" y="2238"/>
                  <a:chExt cx="362" cy="213"/>
                </a:xfrm>
              </p:grpSpPr>
              <p:sp>
                <p:nvSpPr>
                  <p:cNvPr id="78119" name="Oval 34">
                    <a:extLst>
                      <a:ext uri="{FF2B5EF4-FFF2-40B4-BE49-F238E27FC236}">
                        <a16:creationId xmlns:a16="http://schemas.microsoft.com/office/drawing/2014/main" id="{AD0AFD7A-5873-046B-9600-1609BF25BA9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0" name="Oval 35">
                    <a:extLst>
                      <a:ext uri="{FF2B5EF4-FFF2-40B4-BE49-F238E27FC236}">
                        <a16:creationId xmlns:a16="http://schemas.microsoft.com/office/drawing/2014/main" id="{9C153AB0-3A1E-3B44-310C-4B04D3D8C06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2" name="Group 36">
                  <a:extLst>
                    <a:ext uri="{FF2B5EF4-FFF2-40B4-BE49-F238E27FC236}">
                      <a16:creationId xmlns:a16="http://schemas.microsoft.com/office/drawing/2014/main" id="{A7D0B670-89BE-FBC4-A8A9-C5C4FB14131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108" y="2575"/>
                  <a:ext cx="178" cy="105"/>
                  <a:chOff x="940" y="2238"/>
                  <a:chExt cx="362" cy="213"/>
                </a:xfrm>
              </p:grpSpPr>
              <p:sp>
                <p:nvSpPr>
                  <p:cNvPr id="78117" name="Oval 37">
                    <a:extLst>
                      <a:ext uri="{FF2B5EF4-FFF2-40B4-BE49-F238E27FC236}">
                        <a16:creationId xmlns:a16="http://schemas.microsoft.com/office/drawing/2014/main" id="{F7E7D83F-5CBF-A1AC-0808-09FC5145379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8" name="Oval 38">
                    <a:extLst>
                      <a:ext uri="{FF2B5EF4-FFF2-40B4-BE49-F238E27FC236}">
                        <a16:creationId xmlns:a16="http://schemas.microsoft.com/office/drawing/2014/main" id="{E6CA1544-E7B0-E02F-710D-168E57C7996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3" name="Group 39">
                  <a:extLst>
                    <a:ext uri="{FF2B5EF4-FFF2-40B4-BE49-F238E27FC236}">
                      <a16:creationId xmlns:a16="http://schemas.microsoft.com/office/drawing/2014/main" id="{15EFBCF6-5507-941C-2A6E-911849229A0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74" y="2698"/>
                  <a:ext cx="179" cy="105"/>
                  <a:chOff x="940" y="2238"/>
                  <a:chExt cx="362" cy="213"/>
                </a:xfrm>
              </p:grpSpPr>
              <p:sp>
                <p:nvSpPr>
                  <p:cNvPr id="78115" name="Oval 40">
                    <a:extLst>
                      <a:ext uri="{FF2B5EF4-FFF2-40B4-BE49-F238E27FC236}">
                        <a16:creationId xmlns:a16="http://schemas.microsoft.com/office/drawing/2014/main" id="{D3CAD4EC-BA2D-6985-F2ED-52457FCA0E0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6" name="Oval 41">
                    <a:extLst>
                      <a:ext uri="{FF2B5EF4-FFF2-40B4-BE49-F238E27FC236}">
                        <a16:creationId xmlns:a16="http://schemas.microsoft.com/office/drawing/2014/main" id="{8BFBF2B1-BC9C-4EF3-7847-7454420BEB7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4" name="Group 42">
                  <a:extLst>
                    <a:ext uri="{FF2B5EF4-FFF2-40B4-BE49-F238E27FC236}">
                      <a16:creationId xmlns:a16="http://schemas.microsoft.com/office/drawing/2014/main" id="{A8B2C06E-2A72-777C-4650-F279A11212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19" y="2807"/>
                  <a:ext cx="179" cy="105"/>
                  <a:chOff x="940" y="2238"/>
                  <a:chExt cx="362" cy="213"/>
                </a:xfrm>
              </p:grpSpPr>
              <p:sp>
                <p:nvSpPr>
                  <p:cNvPr id="78113" name="Oval 43">
                    <a:extLst>
                      <a:ext uri="{FF2B5EF4-FFF2-40B4-BE49-F238E27FC236}">
                        <a16:creationId xmlns:a16="http://schemas.microsoft.com/office/drawing/2014/main" id="{AFD4F9CC-A8F0-F619-5032-0651E6147F6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4" name="Oval 44">
                    <a:extLst>
                      <a:ext uri="{FF2B5EF4-FFF2-40B4-BE49-F238E27FC236}">
                        <a16:creationId xmlns:a16="http://schemas.microsoft.com/office/drawing/2014/main" id="{B091BBE9-449A-87B5-DF65-6AD0DFCE91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5" name="Group 45">
                  <a:extLst>
                    <a:ext uri="{FF2B5EF4-FFF2-40B4-BE49-F238E27FC236}">
                      <a16:creationId xmlns:a16="http://schemas.microsoft.com/office/drawing/2014/main" id="{F51AE608-4F7B-26D4-B163-216D8E2D601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13" y="2418"/>
                  <a:ext cx="178" cy="105"/>
                  <a:chOff x="2652" y="2431"/>
                  <a:chExt cx="237" cy="139"/>
                </a:xfrm>
              </p:grpSpPr>
              <p:sp>
                <p:nvSpPr>
                  <p:cNvPr id="78111" name="Oval 46">
                    <a:extLst>
                      <a:ext uri="{FF2B5EF4-FFF2-40B4-BE49-F238E27FC236}">
                        <a16:creationId xmlns:a16="http://schemas.microsoft.com/office/drawing/2014/main" id="{31514827-313D-9387-8F93-2C596DDDFD3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52" y="2431"/>
                    <a:ext cx="237" cy="1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2" name="Oval 47">
                    <a:extLst>
                      <a:ext uri="{FF2B5EF4-FFF2-40B4-BE49-F238E27FC236}">
                        <a16:creationId xmlns:a16="http://schemas.microsoft.com/office/drawing/2014/main" id="{AE17EA8D-831D-90F2-14FC-2DEACA80C8B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57" y="2464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6" name="Group 48">
                  <a:extLst>
                    <a:ext uri="{FF2B5EF4-FFF2-40B4-BE49-F238E27FC236}">
                      <a16:creationId xmlns:a16="http://schemas.microsoft.com/office/drawing/2014/main" id="{F6430C77-5C78-2351-6B56-3BDF010269A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63" y="2446"/>
                  <a:ext cx="179" cy="105"/>
                  <a:chOff x="940" y="2238"/>
                  <a:chExt cx="362" cy="213"/>
                </a:xfrm>
              </p:grpSpPr>
              <p:sp>
                <p:nvSpPr>
                  <p:cNvPr id="78109" name="Oval 49">
                    <a:extLst>
                      <a:ext uri="{FF2B5EF4-FFF2-40B4-BE49-F238E27FC236}">
                        <a16:creationId xmlns:a16="http://schemas.microsoft.com/office/drawing/2014/main" id="{254C27FC-24BC-1074-249F-78A9A8AB2DC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0" name="Oval 50">
                    <a:extLst>
                      <a:ext uri="{FF2B5EF4-FFF2-40B4-BE49-F238E27FC236}">
                        <a16:creationId xmlns:a16="http://schemas.microsoft.com/office/drawing/2014/main" id="{0C246BAA-3839-748C-3422-25BC4E3A0B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7" name="Group 51">
                  <a:extLst>
                    <a:ext uri="{FF2B5EF4-FFF2-40B4-BE49-F238E27FC236}">
                      <a16:creationId xmlns:a16="http://schemas.microsoft.com/office/drawing/2014/main" id="{0F7B4D57-FB83-CD83-E1D4-DD01A10CC73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46" y="2552"/>
                  <a:ext cx="150" cy="88"/>
                  <a:chOff x="940" y="2238"/>
                  <a:chExt cx="362" cy="213"/>
                </a:xfrm>
              </p:grpSpPr>
              <p:sp>
                <p:nvSpPr>
                  <p:cNvPr id="78107" name="Oval 52">
                    <a:extLst>
                      <a:ext uri="{FF2B5EF4-FFF2-40B4-BE49-F238E27FC236}">
                        <a16:creationId xmlns:a16="http://schemas.microsoft.com/office/drawing/2014/main" id="{CD80081B-0993-31FB-0B73-D5D48B3A3D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8" name="Oval 53">
                    <a:extLst>
                      <a:ext uri="{FF2B5EF4-FFF2-40B4-BE49-F238E27FC236}">
                        <a16:creationId xmlns:a16="http://schemas.microsoft.com/office/drawing/2014/main" id="{BBE75AE6-9C13-BBE6-E463-626FFF8C9B7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8" name="Group 54">
                  <a:extLst>
                    <a:ext uri="{FF2B5EF4-FFF2-40B4-BE49-F238E27FC236}">
                      <a16:creationId xmlns:a16="http://schemas.microsoft.com/office/drawing/2014/main" id="{85A5EA9D-6CD9-F07A-0164-478D29E8A22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29" y="2642"/>
                  <a:ext cx="177" cy="84"/>
                  <a:chOff x="940" y="2238"/>
                  <a:chExt cx="362" cy="213"/>
                </a:xfrm>
              </p:grpSpPr>
              <p:sp>
                <p:nvSpPr>
                  <p:cNvPr id="78105" name="Oval 55">
                    <a:extLst>
                      <a:ext uri="{FF2B5EF4-FFF2-40B4-BE49-F238E27FC236}">
                        <a16:creationId xmlns:a16="http://schemas.microsoft.com/office/drawing/2014/main" id="{78FD5476-BEBE-4D0F-B9DB-489F7258EF5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6" name="Oval 56">
                    <a:extLst>
                      <a:ext uri="{FF2B5EF4-FFF2-40B4-BE49-F238E27FC236}">
                        <a16:creationId xmlns:a16="http://schemas.microsoft.com/office/drawing/2014/main" id="{5D59C0E6-6326-A4E2-4123-D5E16419F3A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9" name="Group 57">
                  <a:extLst>
                    <a:ext uri="{FF2B5EF4-FFF2-40B4-BE49-F238E27FC236}">
                      <a16:creationId xmlns:a16="http://schemas.microsoft.com/office/drawing/2014/main" id="{9D65C40A-7D18-EFE7-4642-914DDCBA1E7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344" y="2748"/>
                  <a:ext cx="177" cy="105"/>
                  <a:chOff x="940" y="2238"/>
                  <a:chExt cx="362" cy="213"/>
                </a:xfrm>
              </p:grpSpPr>
              <p:sp>
                <p:nvSpPr>
                  <p:cNvPr id="78103" name="Oval 58">
                    <a:extLst>
                      <a:ext uri="{FF2B5EF4-FFF2-40B4-BE49-F238E27FC236}">
                        <a16:creationId xmlns:a16="http://schemas.microsoft.com/office/drawing/2014/main" id="{1D075FFD-9781-22B4-F807-563B2F30634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4" name="Oval 59">
                    <a:extLst>
                      <a:ext uri="{FF2B5EF4-FFF2-40B4-BE49-F238E27FC236}">
                        <a16:creationId xmlns:a16="http://schemas.microsoft.com/office/drawing/2014/main" id="{21631423-D297-65DA-3DBD-480839067CA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0" name="Group 60">
                  <a:extLst>
                    <a:ext uri="{FF2B5EF4-FFF2-40B4-BE49-F238E27FC236}">
                      <a16:creationId xmlns:a16="http://schemas.microsoft.com/office/drawing/2014/main" id="{3BFD684B-478C-7AD4-61DD-70B035F1843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623036">
                  <a:off x="1387" y="2395"/>
                  <a:ext cx="178" cy="106"/>
                  <a:chOff x="940" y="2238"/>
                  <a:chExt cx="362" cy="213"/>
                </a:xfrm>
              </p:grpSpPr>
              <p:sp>
                <p:nvSpPr>
                  <p:cNvPr id="78101" name="Oval 61">
                    <a:extLst>
                      <a:ext uri="{FF2B5EF4-FFF2-40B4-BE49-F238E27FC236}">
                        <a16:creationId xmlns:a16="http://schemas.microsoft.com/office/drawing/2014/main" id="{697FF722-7D2E-A12A-5DE2-E3730923F1C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2" name="Oval 62">
                    <a:extLst>
                      <a:ext uri="{FF2B5EF4-FFF2-40B4-BE49-F238E27FC236}">
                        <a16:creationId xmlns:a16="http://schemas.microsoft.com/office/drawing/2014/main" id="{9CA8BF1F-9140-38A1-231B-80F519742DE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1" name="Group 63">
                  <a:extLst>
                    <a:ext uri="{FF2B5EF4-FFF2-40B4-BE49-F238E27FC236}">
                      <a16:creationId xmlns:a16="http://schemas.microsoft.com/office/drawing/2014/main" id="{9895E32E-49A3-8728-36D0-1C6C240FC85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93" y="2596"/>
                  <a:ext cx="178" cy="104"/>
                  <a:chOff x="940" y="2238"/>
                  <a:chExt cx="362" cy="213"/>
                </a:xfrm>
              </p:grpSpPr>
              <p:sp>
                <p:nvSpPr>
                  <p:cNvPr id="78099" name="Oval 64">
                    <a:extLst>
                      <a:ext uri="{FF2B5EF4-FFF2-40B4-BE49-F238E27FC236}">
                        <a16:creationId xmlns:a16="http://schemas.microsoft.com/office/drawing/2014/main" id="{C7C053BC-2ACA-2917-6070-D549B36C5B4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0" name="Oval 65">
                    <a:extLst>
                      <a:ext uri="{FF2B5EF4-FFF2-40B4-BE49-F238E27FC236}">
                        <a16:creationId xmlns:a16="http://schemas.microsoft.com/office/drawing/2014/main" id="{44FF516C-B546-9D46-6827-8646D2CF45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2" name="Group 66">
                  <a:extLst>
                    <a:ext uri="{FF2B5EF4-FFF2-40B4-BE49-F238E27FC236}">
                      <a16:creationId xmlns:a16="http://schemas.microsoft.com/office/drawing/2014/main" id="{DFC477D5-9179-0967-85CE-9BB2CA3057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73" y="2773"/>
                  <a:ext cx="155" cy="92"/>
                  <a:chOff x="940" y="2238"/>
                  <a:chExt cx="362" cy="213"/>
                </a:xfrm>
              </p:grpSpPr>
              <p:sp>
                <p:nvSpPr>
                  <p:cNvPr id="78097" name="Oval 67">
                    <a:extLst>
                      <a:ext uri="{FF2B5EF4-FFF2-40B4-BE49-F238E27FC236}">
                        <a16:creationId xmlns:a16="http://schemas.microsoft.com/office/drawing/2014/main" id="{BB2A9C52-900C-C63E-3035-10D9B4FE2A0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8" name="Oval 68">
                    <a:extLst>
                      <a:ext uri="{FF2B5EF4-FFF2-40B4-BE49-F238E27FC236}">
                        <a16:creationId xmlns:a16="http://schemas.microsoft.com/office/drawing/2014/main" id="{5F6CC9E0-01C5-0A21-8057-3796C96FEEB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3" name="Group 69">
                  <a:extLst>
                    <a:ext uri="{FF2B5EF4-FFF2-40B4-BE49-F238E27FC236}">
                      <a16:creationId xmlns:a16="http://schemas.microsoft.com/office/drawing/2014/main" id="{97C06FF4-4608-28C3-7280-F41F9E4422D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78" y="2740"/>
                  <a:ext cx="178" cy="106"/>
                  <a:chOff x="940" y="2238"/>
                  <a:chExt cx="362" cy="213"/>
                </a:xfrm>
              </p:grpSpPr>
              <p:sp>
                <p:nvSpPr>
                  <p:cNvPr id="78095" name="Oval 70">
                    <a:extLst>
                      <a:ext uri="{FF2B5EF4-FFF2-40B4-BE49-F238E27FC236}">
                        <a16:creationId xmlns:a16="http://schemas.microsoft.com/office/drawing/2014/main" id="{B8ADEDCF-85EF-99AA-BD38-EF5FD7620A0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6" name="Oval 71">
                    <a:extLst>
                      <a:ext uri="{FF2B5EF4-FFF2-40B4-BE49-F238E27FC236}">
                        <a16:creationId xmlns:a16="http://schemas.microsoft.com/office/drawing/2014/main" id="{AF2147B6-D7EE-1A93-C1B6-214DB9C66C9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4" name="Group 72">
                  <a:extLst>
                    <a:ext uri="{FF2B5EF4-FFF2-40B4-BE49-F238E27FC236}">
                      <a16:creationId xmlns:a16="http://schemas.microsoft.com/office/drawing/2014/main" id="{079794D8-293A-11CD-8D10-708D891BD8A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86" y="2589"/>
                  <a:ext cx="150" cy="88"/>
                  <a:chOff x="940" y="2238"/>
                  <a:chExt cx="362" cy="213"/>
                </a:xfrm>
              </p:grpSpPr>
              <p:sp>
                <p:nvSpPr>
                  <p:cNvPr id="78093" name="Oval 73">
                    <a:extLst>
                      <a:ext uri="{FF2B5EF4-FFF2-40B4-BE49-F238E27FC236}">
                        <a16:creationId xmlns:a16="http://schemas.microsoft.com/office/drawing/2014/main" id="{5811D579-DDFD-8040-ABF1-72609F8DDB3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4" name="Oval 74">
                    <a:extLst>
                      <a:ext uri="{FF2B5EF4-FFF2-40B4-BE49-F238E27FC236}">
                        <a16:creationId xmlns:a16="http://schemas.microsoft.com/office/drawing/2014/main" id="{5300754C-B8BE-F5C1-5EE8-B3DA3C0A196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5" name="Group 75">
                  <a:extLst>
                    <a:ext uri="{FF2B5EF4-FFF2-40B4-BE49-F238E27FC236}">
                      <a16:creationId xmlns:a16="http://schemas.microsoft.com/office/drawing/2014/main" id="{1EEF8E2A-F273-43C7-FFC4-DAC5FB1E4C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2700000">
                  <a:off x="1833" y="2665"/>
                  <a:ext cx="178" cy="105"/>
                  <a:chOff x="3634" y="2691"/>
                  <a:chExt cx="237" cy="140"/>
                </a:xfrm>
              </p:grpSpPr>
              <p:sp>
                <p:nvSpPr>
                  <p:cNvPr id="78091" name="Oval 76">
                    <a:extLst>
                      <a:ext uri="{FF2B5EF4-FFF2-40B4-BE49-F238E27FC236}">
                        <a16:creationId xmlns:a16="http://schemas.microsoft.com/office/drawing/2014/main" id="{6B817CFC-4667-70CB-69F0-539930D1929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34" y="2691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2" name="Oval 77">
                    <a:extLst>
                      <a:ext uri="{FF2B5EF4-FFF2-40B4-BE49-F238E27FC236}">
                        <a16:creationId xmlns:a16="http://schemas.microsoft.com/office/drawing/2014/main" id="{89C3089B-A363-65BF-F25D-246BDB70A6E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8" y="2738"/>
                    <a:ext cx="79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6" name="Group 78">
                  <a:extLst>
                    <a:ext uri="{FF2B5EF4-FFF2-40B4-BE49-F238E27FC236}">
                      <a16:creationId xmlns:a16="http://schemas.microsoft.com/office/drawing/2014/main" id="{B75953C1-8945-AE3A-9F06-729F4E91634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636" y="2492"/>
                  <a:ext cx="178" cy="105"/>
                  <a:chOff x="940" y="2238"/>
                  <a:chExt cx="362" cy="213"/>
                </a:xfrm>
              </p:grpSpPr>
              <p:sp>
                <p:nvSpPr>
                  <p:cNvPr id="78089" name="Oval 79">
                    <a:extLst>
                      <a:ext uri="{FF2B5EF4-FFF2-40B4-BE49-F238E27FC236}">
                        <a16:creationId xmlns:a16="http://schemas.microsoft.com/office/drawing/2014/main" id="{9C8A7C29-03A0-019B-D770-905EAAA588B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0" name="Oval 80">
                    <a:extLst>
                      <a:ext uri="{FF2B5EF4-FFF2-40B4-BE49-F238E27FC236}">
                        <a16:creationId xmlns:a16="http://schemas.microsoft.com/office/drawing/2014/main" id="{8FFE1886-3FB6-62C8-60D1-0B1CA418FE0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7" name="Group 81">
                  <a:extLst>
                    <a:ext uri="{FF2B5EF4-FFF2-40B4-BE49-F238E27FC236}">
                      <a16:creationId xmlns:a16="http://schemas.microsoft.com/office/drawing/2014/main" id="{67CA776D-B816-A1AC-50BE-566D2A5A0F3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41" y="2245"/>
                  <a:ext cx="138" cy="80"/>
                  <a:chOff x="940" y="2238"/>
                  <a:chExt cx="362" cy="213"/>
                </a:xfrm>
              </p:grpSpPr>
              <p:sp>
                <p:nvSpPr>
                  <p:cNvPr id="78087" name="Oval 82">
                    <a:extLst>
                      <a:ext uri="{FF2B5EF4-FFF2-40B4-BE49-F238E27FC236}">
                        <a16:creationId xmlns:a16="http://schemas.microsoft.com/office/drawing/2014/main" id="{AE8C2C6D-F4F6-E5F5-77E8-F42813148EB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8" name="Oval 83">
                    <a:extLst>
                      <a:ext uri="{FF2B5EF4-FFF2-40B4-BE49-F238E27FC236}">
                        <a16:creationId xmlns:a16="http://schemas.microsoft.com/office/drawing/2014/main" id="{CD849374-955B-83F3-8625-25CB9D22864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8" name="Group 84">
                  <a:extLst>
                    <a:ext uri="{FF2B5EF4-FFF2-40B4-BE49-F238E27FC236}">
                      <a16:creationId xmlns:a16="http://schemas.microsoft.com/office/drawing/2014/main" id="{0C6AA121-3A18-EFA8-00FB-4B3DA6FD25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521" y="2198"/>
                  <a:ext cx="179" cy="106"/>
                  <a:chOff x="940" y="2238"/>
                  <a:chExt cx="362" cy="213"/>
                </a:xfrm>
              </p:grpSpPr>
              <p:sp>
                <p:nvSpPr>
                  <p:cNvPr id="78085" name="Oval 85">
                    <a:extLst>
                      <a:ext uri="{FF2B5EF4-FFF2-40B4-BE49-F238E27FC236}">
                        <a16:creationId xmlns:a16="http://schemas.microsoft.com/office/drawing/2014/main" id="{F06C9D36-A4C4-BF5F-67F5-E9A44A6062E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6" name="Oval 86">
                    <a:extLst>
                      <a:ext uri="{FF2B5EF4-FFF2-40B4-BE49-F238E27FC236}">
                        <a16:creationId xmlns:a16="http://schemas.microsoft.com/office/drawing/2014/main" id="{D5EA228D-3A1A-0ADE-7D53-85521523DF0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9" name="Group 87">
                  <a:extLst>
                    <a:ext uri="{FF2B5EF4-FFF2-40B4-BE49-F238E27FC236}">
                      <a16:creationId xmlns:a16="http://schemas.microsoft.com/office/drawing/2014/main" id="{A6DDFF8B-8C0D-5FF4-8ED4-FC57ECF941A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989" y="2590"/>
                  <a:ext cx="178" cy="104"/>
                  <a:chOff x="940" y="2238"/>
                  <a:chExt cx="362" cy="213"/>
                </a:xfrm>
              </p:grpSpPr>
              <p:sp>
                <p:nvSpPr>
                  <p:cNvPr id="78083" name="Oval 88">
                    <a:extLst>
                      <a:ext uri="{FF2B5EF4-FFF2-40B4-BE49-F238E27FC236}">
                        <a16:creationId xmlns:a16="http://schemas.microsoft.com/office/drawing/2014/main" id="{AB3674CD-EEDC-E247-781A-9790C5DB6DF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4" name="Oval 89">
                    <a:extLst>
                      <a:ext uri="{FF2B5EF4-FFF2-40B4-BE49-F238E27FC236}">
                        <a16:creationId xmlns:a16="http://schemas.microsoft.com/office/drawing/2014/main" id="{FA11464D-BA30-5BD6-A87F-0C07C2A7E88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0" name="Group 90">
                  <a:extLst>
                    <a:ext uri="{FF2B5EF4-FFF2-40B4-BE49-F238E27FC236}">
                      <a16:creationId xmlns:a16="http://schemas.microsoft.com/office/drawing/2014/main" id="{F2DADD1C-2E29-D488-B66B-9E4F2DEAE79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06" y="2746"/>
                  <a:ext cx="178" cy="105"/>
                  <a:chOff x="940" y="2238"/>
                  <a:chExt cx="362" cy="213"/>
                </a:xfrm>
              </p:grpSpPr>
              <p:sp>
                <p:nvSpPr>
                  <p:cNvPr id="78081" name="Oval 91">
                    <a:extLst>
                      <a:ext uri="{FF2B5EF4-FFF2-40B4-BE49-F238E27FC236}">
                        <a16:creationId xmlns:a16="http://schemas.microsoft.com/office/drawing/2014/main" id="{ACED5CBC-53D0-BE76-5DC2-C8C7B4F6896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2" name="Oval 92">
                    <a:extLst>
                      <a:ext uri="{FF2B5EF4-FFF2-40B4-BE49-F238E27FC236}">
                        <a16:creationId xmlns:a16="http://schemas.microsoft.com/office/drawing/2014/main" id="{1946631B-6921-D165-941D-6A5AFF66540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1" name="Group 93">
                  <a:extLst>
                    <a:ext uri="{FF2B5EF4-FFF2-40B4-BE49-F238E27FC236}">
                      <a16:creationId xmlns:a16="http://schemas.microsoft.com/office/drawing/2014/main" id="{6B953A29-2D29-D5FB-E105-65482CE0324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6300000">
                  <a:off x="1954" y="2438"/>
                  <a:ext cx="211" cy="94"/>
                  <a:chOff x="3739" y="2286"/>
                  <a:chExt cx="238" cy="140"/>
                </a:xfrm>
              </p:grpSpPr>
              <p:sp>
                <p:nvSpPr>
                  <p:cNvPr id="78079" name="Oval 94">
                    <a:extLst>
                      <a:ext uri="{FF2B5EF4-FFF2-40B4-BE49-F238E27FC236}">
                        <a16:creationId xmlns:a16="http://schemas.microsoft.com/office/drawing/2014/main" id="{4CCBF673-176A-5FBC-E62B-E7E728D920B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9" y="2286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0" name="Oval 95">
                    <a:extLst>
                      <a:ext uri="{FF2B5EF4-FFF2-40B4-BE49-F238E27FC236}">
                        <a16:creationId xmlns:a16="http://schemas.microsoft.com/office/drawing/2014/main" id="{F8E1DA50-50C5-D438-23BF-82B3803B5A5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44" y="2332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2" name="Group 96">
                  <a:extLst>
                    <a:ext uri="{FF2B5EF4-FFF2-40B4-BE49-F238E27FC236}">
                      <a16:creationId xmlns:a16="http://schemas.microsoft.com/office/drawing/2014/main" id="{A404993F-A532-6616-FAC8-7A3B64F4604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78" y="2338"/>
                  <a:ext cx="178" cy="105"/>
                  <a:chOff x="940" y="2238"/>
                  <a:chExt cx="362" cy="213"/>
                </a:xfrm>
              </p:grpSpPr>
              <p:sp>
                <p:nvSpPr>
                  <p:cNvPr id="78077" name="Oval 97">
                    <a:extLst>
                      <a:ext uri="{FF2B5EF4-FFF2-40B4-BE49-F238E27FC236}">
                        <a16:creationId xmlns:a16="http://schemas.microsoft.com/office/drawing/2014/main" id="{B2126589-5508-B219-7914-CB1E2846C18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8" name="Oval 98">
                    <a:extLst>
                      <a:ext uri="{FF2B5EF4-FFF2-40B4-BE49-F238E27FC236}">
                        <a16:creationId xmlns:a16="http://schemas.microsoft.com/office/drawing/2014/main" id="{DC69A19F-916A-9C5E-9BF4-4DCEC8D00F6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3" name="Group 99">
                  <a:extLst>
                    <a:ext uri="{FF2B5EF4-FFF2-40B4-BE49-F238E27FC236}">
                      <a16:creationId xmlns:a16="http://schemas.microsoft.com/office/drawing/2014/main" id="{4F440DCA-C2A0-808B-095A-C63F54DE2D7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02" y="2434"/>
                  <a:ext cx="179" cy="105"/>
                  <a:chOff x="940" y="2238"/>
                  <a:chExt cx="362" cy="213"/>
                </a:xfrm>
              </p:grpSpPr>
              <p:sp>
                <p:nvSpPr>
                  <p:cNvPr id="78075" name="Oval 100">
                    <a:extLst>
                      <a:ext uri="{FF2B5EF4-FFF2-40B4-BE49-F238E27FC236}">
                        <a16:creationId xmlns:a16="http://schemas.microsoft.com/office/drawing/2014/main" id="{7718B710-EC36-F7A4-F805-E9F40EB4B6B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6" name="Oval 101">
                    <a:extLst>
                      <a:ext uri="{FF2B5EF4-FFF2-40B4-BE49-F238E27FC236}">
                        <a16:creationId xmlns:a16="http://schemas.microsoft.com/office/drawing/2014/main" id="{B3229632-2F48-2FFD-41F5-3FDCD05D3EE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4" name="Group 102">
                  <a:extLst>
                    <a:ext uri="{FF2B5EF4-FFF2-40B4-BE49-F238E27FC236}">
                      <a16:creationId xmlns:a16="http://schemas.microsoft.com/office/drawing/2014/main" id="{33A1B9DC-6B4D-48E2-1F5C-8DC8BC9B8B8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43" y="2533"/>
                  <a:ext cx="178" cy="105"/>
                  <a:chOff x="4064" y="2547"/>
                  <a:chExt cx="237" cy="140"/>
                </a:xfrm>
              </p:grpSpPr>
              <p:sp>
                <p:nvSpPr>
                  <p:cNvPr id="78073" name="Oval 103">
                    <a:extLst>
                      <a:ext uri="{FF2B5EF4-FFF2-40B4-BE49-F238E27FC236}">
                        <a16:creationId xmlns:a16="http://schemas.microsoft.com/office/drawing/2014/main" id="{A1FD63B8-A78E-E553-BD5E-8EED5863CDA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64" y="2547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4" name="Oval 104">
                    <a:extLst>
                      <a:ext uri="{FF2B5EF4-FFF2-40B4-BE49-F238E27FC236}">
                        <a16:creationId xmlns:a16="http://schemas.microsoft.com/office/drawing/2014/main" id="{9602A3A4-A268-AC7C-5609-771B600AD47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69" y="2593"/>
                    <a:ext cx="78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5" name="Group 105">
                  <a:extLst>
                    <a:ext uri="{FF2B5EF4-FFF2-40B4-BE49-F238E27FC236}">
                      <a16:creationId xmlns:a16="http://schemas.microsoft.com/office/drawing/2014/main" id="{D3DB278C-8026-7871-C622-F8482234CEA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26" y="2646"/>
                  <a:ext cx="178" cy="104"/>
                  <a:chOff x="4127" y="2674"/>
                  <a:chExt cx="237" cy="139"/>
                </a:xfrm>
              </p:grpSpPr>
              <p:sp>
                <p:nvSpPr>
                  <p:cNvPr id="78071" name="Oval 106">
                    <a:extLst>
                      <a:ext uri="{FF2B5EF4-FFF2-40B4-BE49-F238E27FC236}">
                        <a16:creationId xmlns:a16="http://schemas.microsoft.com/office/drawing/2014/main" id="{C8530BBC-3162-22A8-8245-3A55242B3F5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27" y="2674"/>
                    <a:ext cx="237" cy="1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2" name="Oval 107">
                    <a:extLst>
                      <a:ext uri="{FF2B5EF4-FFF2-40B4-BE49-F238E27FC236}">
                        <a16:creationId xmlns:a16="http://schemas.microsoft.com/office/drawing/2014/main" id="{06432905-3BD5-4B38-C3A5-8C34D089517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232" y="2720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6" name="Group 108">
                  <a:extLst>
                    <a:ext uri="{FF2B5EF4-FFF2-40B4-BE49-F238E27FC236}">
                      <a16:creationId xmlns:a16="http://schemas.microsoft.com/office/drawing/2014/main" id="{C49804E5-4797-736E-A7A3-025621E5035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1045078">
                  <a:off x="1962" y="2699"/>
                  <a:ext cx="178" cy="105"/>
                  <a:chOff x="940" y="2238"/>
                  <a:chExt cx="362" cy="213"/>
                </a:xfrm>
              </p:grpSpPr>
              <p:sp>
                <p:nvSpPr>
                  <p:cNvPr id="78069" name="Oval 109">
                    <a:extLst>
                      <a:ext uri="{FF2B5EF4-FFF2-40B4-BE49-F238E27FC236}">
                        <a16:creationId xmlns:a16="http://schemas.microsoft.com/office/drawing/2014/main" id="{52300C58-547D-C4B0-9B29-7846FB55E0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0" name="Oval 110">
                    <a:extLst>
                      <a:ext uri="{FF2B5EF4-FFF2-40B4-BE49-F238E27FC236}">
                        <a16:creationId xmlns:a16="http://schemas.microsoft.com/office/drawing/2014/main" id="{9B688E76-04DA-7D71-601A-27AEA46535A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7" name="Group 111">
                  <a:extLst>
                    <a:ext uri="{FF2B5EF4-FFF2-40B4-BE49-F238E27FC236}">
                      <a16:creationId xmlns:a16="http://schemas.microsoft.com/office/drawing/2014/main" id="{101C2A25-20C8-C57F-73D7-E95CB886B5A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49" y="3002"/>
                  <a:ext cx="179" cy="105"/>
                  <a:chOff x="940" y="2238"/>
                  <a:chExt cx="362" cy="213"/>
                </a:xfrm>
              </p:grpSpPr>
              <p:sp>
                <p:nvSpPr>
                  <p:cNvPr id="78067" name="Oval 112">
                    <a:extLst>
                      <a:ext uri="{FF2B5EF4-FFF2-40B4-BE49-F238E27FC236}">
                        <a16:creationId xmlns:a16="http://schemas.microsoft.com/office/drawing/2014/main" id="{7D029B3A-B250-BCE9-6608-61A14C2116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8" name="Oval 113">
                    <a:extLst>
                      <a:ext uri="{FF2B5EF4-FFF2-40B4-BE49-F238E27FC236}">
                        <a16:creationId xmlns:a16="http://schemas.microsoft.com/office/drawing/2014/main" id="{62E003D4-3A0F-B3C9-C4E1-7CE9B69E974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8" name="Group 114">
                  <a:extLst>
                    <a:ext uri="{FF2B5EF4-FFF2-40B4-BE49-F238E27FC236}">
                      <a16:creationId xmlns:a16="http://schemas.microsoft.com/office/drawing/2014/main" id="{1C43B2E5-A112-061B-DDD7-89C7706DF69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461" y="2940"/>
                  <a:ext cx="179" cy="105"/>
                  <a:chOff x="940" y="2238"/>
                  <a:chExt cx="362" cy="213"/>
                </a:xfrm>
              </p:grpSpPr>
              <p:sp>
                <p:nvSpPr>
                  <p:cNvPr id="78065" name="Oval 115">
                    <a:extLst>
                      <a:ext uri="{FF2B5EF4-FFF2-40B4-BE49-F238E27FC236}">
                        <a16:creationId xmlns:a16="http://schemas.microsoft.com/office/drawing/2014/main" id="{7E5E643F-5E7A-AD16-9A06-B1AE6C55F85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6" name="Oval 116">
                    <a:extLst>
                      <a:ext uri="{FF2B5EF4-FFF2-40B4-BE49-F238E27FC236}">
                        <a16:creationId xmlns:a16="http://schemas.microsoft.com/office/drawing/2014/main" id="{2727888F-9551-3DE9-8ADD-BAD6840C1BF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9" name="Group 117">
                  <a:extLst>
                    <a:ext uri="{FF2B5EF4-FFF2-40B4-BE49-F238E27FC236}">
                      <a16:creationId xmlns:a16="http://schemas.microsoft.com/office/drawing/2014/main" id="{B6C9171A-6335-2C0F-ED31-E7B2D2E8289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75" y="3007"/>
                  <a:ext cx="178" cy="106"/>
                  <a:chOff x="3468" y="3356"/>
                  <a:chExt cx="294" cy="173"/>
                </a:xfrm>
              </p:grpSpPr>
              <p:sp>
                <p:nvSpPr>
                  <p:cNvPr id="78063" name="Oval 118">
                    <a:extLst>
                      <a:ext uri="{FF2B5EF4-FFF2-40B4-BE49-F238E27FC236}">
                        <a16:creationId xmlns:a16="http://schemas.microsoft.com/office/drawing/2014/main" id="{2F021174-7E3E-0D69-5D83-077C3591E97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4" name="Oval 119">
                    <a:extLst>
                      <a:ext uri="{FF2B5EF4-FFF2-40B4-BE49-F238E27FC236}">
                        <a16:creationId xmlns:a16="http://schemas.microsoft.com/office/drawing/2014/main" id="{B0D04910-58CD-A6C9-0938-F1440267169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0" name="Group 120">
                  <a:extLst>
                    <a:ext uri="{FF2B5EF4-FFF2-40B4-BE49-F238E27FC236}">
                      <a16:creationId xmlns:a16="http://schemas.microsoft.com/office/drawing/2014/main" id="{756D5D66-61BD-5D29-2F98-00E25F79FAA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77" y="2386"/>
                  <a:ext cx="179" cy="105"/>
                  <a:chOff x="3554" y="2361"/>
                  <a:chExt cx="239" cy="140"/>
                </a:xfrm>
              </p:grpSpPr>
              <p:sp>
                <p:nvSpPr>
                  <p:cNvPr id="78061" name="Oval 121">
                    <a:extLst>
                      <a:ext uri="{FF2B5EF4-FFF2-40B4-BE49-F238E27FC236}">
                        <a16:creationId xmlns:a16="http://schemas.microsoft.com/office/drawing/2014/main" id="{4E1D76F3-BE06-0326-3B7D-C98C8D3BB06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4" y="2361"/>
                    <a:ext cx="239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2" name="Oval 122">
                    <a:extLst>
                      <a:ext uri="{FF2B5EF4-FFF2-40B4-BE49-F238E27FC236}">
                        <a16:creationId xmlns:a16="http://schemas.microsoft.com/office/drawing/2014/main" id="{CC4D1639-ABDB-FFAC-0F9D-DF9926A4972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60" y="2408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1" name="Group 123">
                  <a:extLst>
                    <a:ext uri="{FF2B5EF4-FFF2-40B4-BE49-F238E27FC236}">
                      <a16:creationId xmlns:a16="http://schemas.microsoft.com/office/drawing/2014/main" id="{F206FF07-CAE6-9F4D-AA54-193E490DC7B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5400000">
                  <a:off x="1548" y="2870"/>
                  <a:ext cx="179" cy="104"/>
                  <a:chOff x="940" y="2238"/>
                  <a:chExt cx="362" cy="213"/>
                </a:xfrm>
              </p:grpSpPr>
              <p:sp>
                <p:nvSpPr>
                  <p:cNvPr id="78059" name="Oval 124">
                    <a:extLst>
                      <a:ext uri="{FF2B5EF4-FFF2-40B4-BE49-F238E27FC236}">
                        <a16:creationId xmlns:a16="http://schemas.microsoft.com/office/drawing/2014/main" id="{04CAE6FA-F9DB-35DA-809B-B88FA161928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0" name="Oval 125">
                    <a:extLst>
                      <a:ext uri="{FF2B5EF4-FFF2-40B4-BE49-F238E27FC236}">
                        <a16:creationId xmlns:a16="http://schemas.microsoft.com/office/drawing/2014/main" id="{4FFB29EC-45E6-CB6B-C8A1-82327FE448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2" name="Group 126">
                  <a:extLst>
                    <a:ext uri="{FF2B5EF4-FFF2-40B4-BE49-F238E27FC236}">
                      <a16:creationId xmlns:a16="http://schemas.microsoft.com/office/drawing/2014/main" id="{9E62427A-4F6E-3ACA-A6F5-3152022D360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73" y="2922"/>
                  <a:ext cx="177" cy="105"/>
                  <a:chOff x="940" y="2238"/>
                  <a:chExt cx="362" cy="213"/>
                </a:xfrm>
              </p:grpSpPr>
              <p:sp>
                <p:nvSpPr>
                  <p:cNvPr id="78057" name="Oval 127">
                    <a:extLst>
                      <a:ext uri="{FF2B5EF4-FFF2-40B4-BE49-F238E27FC236}">
                        <a16:creationId xmlns:a16="http://schemas.microsoft.com/office/drawing/2014/main" id="{6DC80BC4-F44F-434F-F6C1-7F0642AE641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8" name="Oval 128">
                    <a:extLst>
                      <a:ext uri="{FF2B5EF4-FFF2-40B4-BE49-F238E27FC236}">
                        <a16:creationId xmlns:a16="http://schemas.microsoft.com/office/drawing/2014/main" id="{249A8E91-C2D2-9DE1-D7AF-96926D600F2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3" name="Group 129">
                  <a:extLst>
                    <a:ext uri="{FF2B5EF4-FFF2-40B4-BE49-F238E27FC236}">
                      <a16:creationId xmlns:a16="http://schemas.microsoft.com/office/drawing/2014/main" id="{B266CF92-A575-B16D-0F8B-FCDF9F1871C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2264222">
                  <a:off x="1533" y="2350"/>
                  <a:ext cx="177" cy="105"/>
                  <a:chOff x="940" y="2238"/>
                  <a:chExt cx="362" cy="213"/>
                </a:xfrm>
              </p:grpSpPr>
              <p:sp>
                <p:nvSpPr>
                  <p:cNvPr id="78055" name="Oval 130">
                    <a:extLst>
                      <a:ext uri="{FF2B5EF4-FFF2-40B4-BE49-F238E27FC236}">
                        <a16:creationId xmlns:a16="http://schemas.microsoft.com/office/drawing/2014/main" id="{B2C6C3CE-CD01-3F7E-42EA-3977C6BF214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6" name="Oval 131">
                    <a:extLst>
                      <a:ext uri="{FF2B5EF4-FFF2-40B4-BE49-F238E27FC236}">
                        <a16:creationId xmlns:a16="http://schemas.microsoft.com/office/drawing/2014/main" id="{D0E2A024-4F26-C663-181F-108736B087E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4" name="Group 132">
                  <a:extLst>
                    <a:ext uri="{FF2B5EF4-FFF2-40B4-BE49-F238E27FC236}">
                      <a16:creationId xmlns:a16="http://schemas.microsoft.com/office/drawing/2014/main" id="{F4CFA0AE-CCB0-2E61-990A-FBE942670A5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3831451">
                  <a:off x="1792" y="2824"/>
                  <a:ext cx="150" cy="88"/>
                  <a:chOff x="940" y="2238"/>
                  <a:chExt cx="362" cy="213"/>
                </a:xfrm>
              </p:grpSpPr>
              <p:sp>
                <p:nvSpPr>
                  <p:cNvPr id="78053" name="Oval 133">
                    <a:extLst>
                      <a:ext uri="{FF2B5EF4-FFF2-40B4-BE49-F238E27FC236}">
                        <a16:creationId xmlns:a16="http://schemas.microsoft.com/office/drawing/2014/main" id="{393B2103-5991-32AB-6CFF-AD3A9D54B21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4" name="Oval 134">
                    <a:extLst>
                      <a:ext uri="{FF2B5EF4-FFF2-40B4-BE49-F238E27FC236}">
                        <a16:creationId xmlns:a16="http://schemas.microsoft.com/office/drawing/2014/main" id="{60311517-32F2-97FD-E263-7A6065515C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5" name="Group 135">
                  <a:extLst>
                    <a:ext uri="{FF2B5EF4-FFF2-40B4-BE49-F238E27FC236}">
                      <a16:creationId xmlns:a16="http://schemas.microsoft.com/office/drawing/2014/main" id="{83A5E43C-EC33-EE78-4AA0-4A59505D53C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87" y="2874"/>
                  <a:ext cx="178" cy="105"/>
                  <a:chOff x="3642" y="2991"/>
                  <a:chExt cx="237" cy="140"/>
                </a:xfrm>
              </p:grpSpPr>
              <p:sp>
                <p:nvSpPr>
                  <p:cNvPr id="78051" name="Oval 136">
                    <a:extLst>
                      <a:ext uri="{FF2B5EF4-FFF2-40B4-BE49-F238E27FC236}">
                        <a16:creationId xmlns:a16="http://schemas.microsoft.com/office/drawing/2014/main" id="{A50C2ADD-2188-E354-E32A-38606643F0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42" y="2991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2" name="Oval 137">
                    <a:extLst>
                      <a:ext uri="{FF2B5EF4-FFF2-40B4-BE49-F238E27FC236}">
                        <a16:creationId xmlns:a16="http://schemas.microsoft.com/office/drawing/2014/main" id="{4054EADE-D8F6-7EA3-B221-593B365EDB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46" y="3037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6" name="Group 138">
                  <a:extLst>
                    <a:ext uri="{FF2B5EF4-FFF2-40B4-BE49-F238E27FC236}">
                      <a16:creationId xmlns:a16="http://schemas.microsoft.com/office/drawing/2014/main" id="{059CAD20-1FA2-A79B-A03A-B3C82EAE732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925" y="2807"/>
                  <a:ext cx="178" cy="84"/>
                  <a:chOff x="1925" y="2807"/>
                  <a:chExt cx="178" cy="105"/>
                </a:xfrm>
              </p:grpSpPr>
              <p:sp>
                <p:nvSpPr>
                  <p:cNvPr id="78049" name="Oval 139">
                    <a:extLst>
                      <a:ext uri="{FF2B5EF4-FFF2-40B4-BE49-F238E27FC236}">
                        <a16:creationId xmlns:a16="http://schemas.microsoft.com/office/drawing/2014/main" id="{E88A9CDA-0B24-32AA-7BC2-032E13E5A6F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25" y="2807"/>
                    <a:ext cx="178" cy="1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0" name="Oval 140">
                    <a:extLst>
                      <a:ext uri="{FF2B5EF4-FFF2-40B4-BE49-F238E27FC236}">
                        <a16:creationId xmlns:a16="http://schemas.microsoft.com/office/drawing/2014/main" id="{DAB4986D-0FE2-9A3E-846E-07ECE2DD4BD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04" y="2841"/>
                    <a:ext cx="59" cy="39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7" name="Group 141">
                  <a:extLst>
                    <a:ext uri="{FF2B5EF4-FFF2-40B4-BE49-F238E27FC236}">
                      <a16:creationId xmlns:a16="http://schemas.microsoft.com/office/drawing/2014/main" id="{143C1719-9F8F-CA01-C690-802F2826F10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19" y="2939"/>
                  <a:ext cx="178" cy="105"/>
                  <a:chOff x="2063" y="2803"/>
                  <a:chExt cx="178" cy="105"/>
                </a:xfrm>
              </p:grpSpPr>
              <p:sp>
                <p:nvSpPr>
                  <p:cNvPr id="78047" name="Oval 142">
                    <a:extLst>
                      <a:ext uri="{FF2B5EF4-FFF2-40B4-BE49-F238E27FC236}">
                        <a16:creationId xmlns:a16="http://schemas.microsoft.com/office/drawing/2014/main" id="{7192FE35-E426-957D-3E5E-E6BF788C0E1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3" y="2803"/>
                    <a:ext cx="178" cy="1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8" name="Oval 143">
                    <a:extLst>
                      <a:ext uri="{FF2B5EF4-FFF2-40B4-BE49-F238E27FC236}">
                        <a16:creationId xmlns:a16="http://schemas.microsoft.com/office/drawing/2014/main" id="{8B1D2D98-3B1B-825E-477B-738C9C9170A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42" y="2838"/>
                    <a:ext cx="58" cy="39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8" name="Group 144">
                  <a:extLst>
                    <a:ext uri="{FF2B5EF4-FFF2-40B4-BE49-F238E27FC236}">
                      <a16:creationId xmlns:a16="http://schemas.microsoft.com/office/drawing/2014/main" id="{D40A83F0-76D9-D46C-8215-90078F4249C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200000">
                  <a:off x="1623" y="2159"/>
                  <a:ext cx="179" cy="105"/>
                  <a:chOff x="3281" y="2149"/>
                  <a:chExt cx="238" cy="140"/>
                </a:xfrm>
              </p:grpSpPr>
              <p:sp>
                <p:nvSpPr>
                  <p:cNvPr id="78045" name="Oval 145">
                    <a:extLst>
                      <a:ext uri="{FF2B5EF4-FFF2-40B4-BE49-F238E27FC236}">
                        <a16:creationId xmlns:a16="http://schemas.microsoft.com/office/drawing/2014/main" id="{55965B4E-1A87-98C6-D78D-7235C578445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81" y="2149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6" name="Oval 146">
                    <a:extLst>
                      <a:ext uri="{FF2B5EF4-FFF2-40B4-BE49-F238E27FC236}">
                        <a16:creationId xmlns:a16="http://schemas.microsoft.com/office/drawing/2014/main" id="{0F5B7E7D-62E8-04A3-0CD6-1CCD5814FC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6" y="2183"/>
                    <a:ext cx="79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9" name="Group 147">
                  <a:extLst>
                    <a:ext uri="{FF2B5EF4-FFF2-40B4-BE49-F238E27FC236}">
                      <a16:creationId xmlns:a16="http://schemas.microsoft.com/office/drawing/2014/main" id="{0D75DA16-4EB0-0A8C-F2E1-A9F06FAC70E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3843358">
                  <a:off x="1638" y="2325"/>
                  <a:ext cx="178" cy="105"/>
                  <a:chOff x="940" y="2238"/>
                  <a:chExt cx="362" cy="213"/>
                </a:xfrm>
              </p:grpSpPr>
              <p:sp>
                <p:nvSpPr>
                  <p:cNvPr id="78043" name="Oval 148">
                    <a:extLst>
                      <a:ext uri="{FF2B5EF4-FFF2-40B4-BE49-F238E27FC236}">
                        <a16:creationId xmlns:a16="http://schemas.microsoft.com/office/drawing/2014/main" id="{6894DA71-5DC3-E581-1292-D4F381E09EF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ot="10800000"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4" name="Oval 149">
                    <a:extLst>
                      <a:ext uri="{FF2B5EF4-FFF2-40B4-BE49-F238E27FC236}">
                        <a16:creationId xmlns:a16="http://schemas.microsoft.com/office/drawing/2014/main" id="{36761E7D-104A-D0A4-AC73-64D8DB5D1D4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ot="10800000"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0" name="Group 150">
                  <a:extLst>
                    <a:ext uri="{FF2B5EF4-FFF2-40B4-BE49-F238E27FC236}">
                      <a16:creationId xmlns:a16="http://schemas.microsoft.com/office/drawing/2014/main" id="{B9CA8581-A7C2-36A3-56B3-AAF29FF1A7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263923">
                  <a:off x="1390" y="2518"/>
                  <a:ext cx="178" cy="104"/>
                  <a:chOff x="3417" y="2064"/>
                  <a:chExt cx="237" cy="140"/>
                </a:xfrm>
              </p:grpSpPr>
              <p:sp>
                <p:nvSpPr>
                  <p:cNvPr id="78041" name="Oval 151">
                    <a:extLst>
                      <a:ext uri="{FF2B5EF4-FFF2-40B4-BE49-F238E27FC236}">
                        <a16:creationId xmlns:a16="http://schemas.microsoft.com/office/drawing/2014/main" id="{5C7A1D22-9EF6-620A-E840-D6C45B385D0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17" y="2064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2" name="Oval 152">
                    <a:extLst>
                      <a:ext uri="{FF2B5EF4-FFF2-40B4-BE49-F238E27FC236}">
                        <a16:creationId xmlns:a16="http://schemas.microsoft.com/office/drawing/2014/main" id="{D28A78C8-359C-E6EA-8CC4-FF3D8C29C8C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21" y="2097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1" name="Group 153">
                  <a:extLst>
                    <a:ext uri="{FF2B5EF4-FFF2-40B4-BE49-F238E27FC236}">
                      <a16:creationId xmlns:a16="http://schemas.microsoft.com/office/drawing/2014/main" id="{8BF7D64F-4808-DA6A-10CA-4A59439D98A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72" y="2146"/>
                  <a:ext cx="179" cy="105"/>
                  <a:chOff x="940" y="2238"/>
                  <a:chExt cx="362" cy="213"/>
                </a:xfrm>
              </p:grpSpPr>
              <p:sp>
                <p:nvSpPr>
                  <p:cNvPr id="78039" name="Oval 154">
                    <a:extLst>
                      <a:ext uri="{FF2B5EF4-FFF2-40B4-BE49-F238E27FC236}">
                        <a16:creationId xmlns:a16="http://schemas.microsoft.com/office/drawing/2014/main" id="{7D79175C-7ADD-8B9B-DBC7-561E1ECDE6E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0" name="Oval 155">
                    <a:extLst>
                      <a:ext uri="{FF2B5EF4-FFF2-40B4-BE49-F238E27FC236}">
                        <a16:creationId xmlns:a16="http://schemas.microsoft.com/office/drawing/2014/main" id="{0D069D67-038D-A59A-BCFF-329A5DCCD3B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2" name="Group 156">
                  <a:extLst>
                    <a:ext uri="{FF2B5EF4-FFF2-40B4-BE49-F238E27FC236}">
                      <a16:creationId xmlns:a16="http://schemas.microsoft.com/office/drawing/2014/main" id="{EA118CB7-DB09-2552-1B56-0C41C4C57A7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7200000">
                  <a:off x="1892" y="2254"/>
                  <a:ext cx="179" cy="105"/>
                  <a:chOff x="940" y="2238"/>
                  <a:chExt cx="362" cy="213"/>
                </a:xfrm>
              </p:grpSpPr>
              <p:sp>
                <p:nvSpPr>
                  <p:cNvPr id="78037" name="Oval 157">
                    <a:extLst>
                      <a:ext uri="{FF2B5EF4-FFF2-40B4-BE49-F238E27FC236}">
                        <a16:creationId xmlns:a16="http://schemas.microsoft.com/office/drawing/2014/main" id="{1E310D90-94A6-85B4-279B-89C61B407F3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8" name="Oval 158">
                    <a:extLst>
                      <a:ext uri="{FF2B5EF4-FFF2-40B4-BE49-F238E27FC236}">
                        <a16:creationId xmlns:a16="http://schemas.microsoft.com/office/drawing/2014/main" id="{8094F6AF-5580-A98E-44E4-AF8D99A0B57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3" name="Group 159">
                  <a:extLst>
                    <a:ext uri="{FF2B5EF4-FFF2-40B4-BE49-F238E27FC236}">
                      <a16:creationId xmlns:a16="http://schemas.microsoft.com/office/drawing/2014/main" id="{03A56FBE-7350-F464-5E7C-0B266D2452B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08" y="2221"/>
                  <a:ext cx="178" cy="105"/>
                  <a:chOff x="2795" y="2157"/>
                  <a:chExt cx="237" cy="140"/>
                </a:xfrm>
              </p:grpSpPr>
              <p:sp>
                <p:nvSpPr>
                  <p:cNvPr id="78035" name="Oval 160">
                    <a:extLst>
                      <a:ext uri="{FF2B5EF4-FFF2-40B4-BE49-F238E27FC236}">
                        <a16:creationId xmlns:a16="http://schemas.microsoft.com/office/drawing/2014/main" id="{A2699349-CFEB-FFCF-66FC-C0C69D145B1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95" y="2157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6" name="Oval 161">
                    <a:extLst>
                      <a:ext uri="{FF2B5EF4-FFF2-40B4-BE49-F238E27FC236}">
                        <a16:creationId xmlns:a16="http://schemas.microsoft.com/office/drawing/2014/main" id="{F55BF9EF-307A-E3E1-DF12-167F128C41F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00" y="2190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4" name="Group 162">
                  <a:extLst>
                    <a:ext uri="{FF2B5EF4-FFF2-40B4-BE49-F238E27FC236}">
                      <a16:creationId xmlns:a16="http://schemas.microsoft.com/office/drawing/2014/main" id="{BA073D96-2831-9D33-02DA-BBFAC422FD5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42" y="2286"/>
                  <a:ext cx="178" cy="106"/>
                  <a:chOff x="940" y="2238"/>
                  <a:chExt cx="362" cy="213"/>
                </a:xfrm>
              </p:grpSpPr>
              <p:sp>
                <p:nvSpPr>
                  <p:cNvPr id="78033" name="Oval 163">
                    <a:extLst>
                      <a:ext uri="{FF2B5EF4-FFF2-40B4-BE49-F238E27FC236}">
                        <a16:creationId xmlns:a16="http://schemas.microsoft.com/office/drawing/2014/main" id="{266C2B9D-9917-93E1-E820-ABC7B447AC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4" name="Oval 164">
                    <a:extLst>
                      <a:ext uri="{FF2B5EF4-FFF2-40B4-BE49-F238E27FC236}">
                        <a16:creationId xmlns:a16="http://schemas.microsoft.com/office/drawing/2014/main" id="{AF418CE5-0AE6-F34D-C95B-2C68F48BB01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5" name="Group 165">
                  <a:extLst>
                    <a:ext uri="{FF2B5EF4-FFF2-40B4-BE49-F238E27FC236}">
                      <a16:creationId xmlns:a16="http://schemas.microsoft.com/office/drawing/2014/main" id="{9D1FE5C0-ADF4-3B74-1F3E-F9E75E3FE33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52" y="2316"/>
                  <a:ext cx="178" cy="105"/>
                  <a:chOff x="940" y="2238"/>
                  <a:chExt cx="362" cy="213"/>
                </a:xfrm>
              </p:grpSpPr>
              <p:sp>
                <p:nvSpPr>
                  <p:cNvPr id="78031" name="Oval 166">
                    <a:extLst>
                      <a:ext uri="{FF2B5EF4-FFF2-40B4-BE49-F238E27FC236}">
                        <a16:creationId xmlns:a16="http://schemas.microsoft.com/office/drawing/2014/main" id="{D77AA0B7-8568-08F6-C5FA-0505C900370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2" name="Oval 167">
                    <a:extLst>
                      <a:ext uri="{FF2B5EF4-FFF2-40B4-BE49-F238E27FC236}">
                        <a16:creationId xmlns:a16="http://schemas.microsoft.com/office/drawing/2014/main" id="{6BCAB606-9195-6DA7-BAF2-8BE9B43224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6" name="Group 168">
                  <a:extLst>
                    <a:ext uri="{FF2B5EF4-FFF2-40B4-BE49-F238E27FC236}">
                      <a16:creationId xmlns:a16="http://schemas.microsoft.com/office/drawing/2014/main" id="{E1EE04B0-9110-0594-7E81-08657A80225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38" y="1979"/>
                  <a:ext cx="178" cy="105"/>
                  <a:chOff x="940" y="2238"/>
                  <a:chExt cx="362" cy="213"/>
                </a:xfrm>
              </p:grpSpPr>
              <p:sp>
                <p:nvSpPr>
                  <p:cNvPr id="78029" name="Oval 169">
                    <a:extLst>
                      <a:ext uri="{FF2B5EF4-FFF2-40B4-BE49-F238E27FC236}">
                        <a16:creationId xmlns:a16="http://schemas.microsoft.com/office/drawing/2014/main" id="{776C4A24-095E-098D-7C2B-DEC3B3A5DA1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0" name="Oval 170">
                    <a:extLst>
                      <a:ext uri="{FF2B5EF4-FFF2-40B4-BE49-F238E27FC236}">
                        <a16:creationId xmlns:a16="http://schemas.microsoft.com/office/drawing/2014/main" id="{D33FD07A-DDDC-CEF6-A4F3-2C8D3DAF204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7" name="Group 171">
                  <a:extLst>
                    <a:ext uri="{FF2B5EF4-FFF2-40B4-BE49-F238E27FC236}">
                      <a16:creationId xmlns:a16="http://schemas.microsoft.com/office/drawing/2014/main" id="{952FB1AD-2D3A-4B43-9515-C8113831F82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08" y="2195"/>
                  <a:ext cx="177" cy="105"/>
                  <a:chOff x="940" y="2238"/>
                  <a:chExt cx="362" cy="213"/>
                </a:xfrm>
              </p:grpSpPr>
              <p:sp>
                <p:nvSpPr>
                  <p:cNvPr id="78027" name="Oval 172">
                    <a:extLst>
                      <a:ext uri="{FF2B5EF4-FFF2-40B4-BE49-F238E27FC236}">
                        <a16:creationId xmlns:a16="http://schemas.microsoft.com/office/drawing/2014/main" id="{680962C8-F975-87B0-8D8A-26860E19C4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8" name="Oval 173">
                    <a:extLst>
                      <a:ext uri="{FF2B5EF4-FFF2-40B4-BE49-F238E27FC236}">
                        <a16:creationId xmlns:a16="http://schemas.microsoft.com/office/drawing/2014/main" id="{DD79C8C6-AD35-1E0E-8027-AFE953D62F4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8" name="Group 174">
                  <a:extLst>
                    <a:ext uri="{FF2B5EF4-FFF2-40B4-BE49-F238E27FC236}">
                      <a16:creationId xmlns:a16="http://schemas.microsoft.com/office/drawing/2014/main" id="{7F81CF35-51C1-882E-9EF2-0072605E8A5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48" y="2630"/>
                  <a:ext cx="179" cy="105"/>
                  <a:chOff x="940" y="2238"/>
                  <a:chExt cx="362" cy="213"/>
                </a:xfrm>
              </p:grpSpPr>
              <p:sp>
                <p:nvSpPr>
                  <p:cNvPr id="78025" name="Oval 175">
                    <a:extLst>
                      <a:ext uri="{FF2B5EF4-FFF2-40B4-BE49-F238E27FC236}">
                        <a16:creationId xmlns:a16="http://schemas.microsoft.com/office/drawing/2014/main" id="{C52DB9B1-C099-0983-104C-22D213FC999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6" name="Oval 176">
                    <a:extLst>
                      <a:ext uri="{FF2B5EF4-FFF2-40B4-BE49-F238E27FC236}">
                        <a16:creationId xmlns:a16="http://schemas.microsoft.com/office/drawing/2014/main" id="{089F71D5-38C2-7CF2-8DE7-23D1A8E433F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9" name="Group 177">
                  <a:extLst>
                    <a:ext uri="{FF2B5EF4-FFF2-40B4-BE49-F238E27FC236}">
                      <a16:creationId xmlns:a16="http://schemas.microsoft.com/office/drawing/2014/main" id="{329CB5F5-5426-4269-648A-793614F4B48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75" y="2487"/>
                  <a:ext cx="179" cy="105"/>
                  <a:chOff x="940" y="2238"/>
                  <a:chExt cx="362" cy="213"/>
                </a:xfrm>
              </p:grpSpPr>
              <p:sp>
                <p:nvSpPr>
                  <p:cNvPr id="78023" name="Oval 178">
                    <a:extLst>
                      <a:ext uri="{FF2B5EF4-FFF2-40B4-BE49-F238E27FC236}">
                        <a16:creationId xmlns:a16="http://schemas.microsoft.com/office/drawing/2014/main" id="{1E2A9717-0E52-DF8B-9473-FD627F7A202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4" name="Oval 179">
                    <a:extLst>
                      <a:ext uri="{FF2B5EF4-FFF2-40B4-BE49-F238E27FC236}">
                        <a16:creationId xmlns:a16="http://schemas.microsoft.com/office/drawing/2014/main" id="{419532E7-BCE7-AB54-FED6-C265D5028A3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0" name="Group 180">
                  <a:extLst>
                    <a:ext uri="{FF2B5EF4-FFF2-40B4-BE49-F238E27FC236}">
                      <a16:creationId xmlns:a16="http://schemas.microsoft.com/office/drawing/2014/main" id="{10100F00-861E-A58E-F7D0-C8FA09DD72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82" y="2844"/>
                  <a:ext cx="138" cy="80"/>
                  <a:chOff x="3729" y="3139"/>
                  <a:chExt cx="294" cy="173"/>
                </a:xfrm>
              </p:grpSpPr>
              <p:sp>
                <p:nvSpPr>
                  <p:cNvPr id="78021" name="Oval 181">
                    <a:extLst>
                      <a:ext uri="{FF2B5EF4-FFF2-40B4-BE49-F238E27FC236}">
                        <a16:creationId xmlns:a16="http://schemas.microsoft.com/office/drawing/2014/main" id="{E89E63D3-B8B4-86BF-18ED-3CEA9B8A68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9" y="3139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2" name="Oval 182">
                    <a:extLst>
                      <a:ext uri="{FF2B5EF4-FFF2-40B4-BE49-F238E27FC236}">
                        <a16:creationId xmlns:a16="http://schemas.microsoft.com/office/drawing/2014/main" id="{4508F183-3E8B-044A-7B5F-2FD8037F94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59" y="3196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1" name="Group 183">
                  <a:extLst>
                    <a:ext uri="{FF2B5EF4-FFF2-40B4-BE49-F238E27FC236}">
                      <a16:creationId xmlns:a16="http://schemas.microsoft.com/office/drawing/2014/main" id="{232F5A81-5E54-7AAF-542F-0374652D7B0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200000">
                  <a:off x="1415" y="2876"/>
                  <a:ext cx="144" cy="85"/>
                  <a:chOff x="3468" y="3356"/>
                  <a:chExt cx="294" cy="173"/>
                </a:xfrm>
              </p:grpSpPr>
              <p:sp>
                <p:nvSpPr>
                  <p:cNvPr id="78019" name="Oval 184">
                    <a:extLst>
                      <a:ext uri="{FF2B5EF4-FFF2-40B4-BE49-F238E27FC236}">
                        <a16:creationId xmlns:a16="http://schemas.microsoft.com/office/drawing/2014/main" id="{FEDD87F5-1981-AC24-F5C5-65A5B719D20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0" name="Oval 185">
                    <a:extLst>
                      <a:ext uri="{FF2B5EF4-FFF2-40B4-BE49-F238E27FC236}">
                        <a16:creationId xmlns:a16="http://schemas.microsoft.com/office/drawing/2014/main" id="{2D09916C-6D5B-60FA-686F-5A5757F8A5E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2" name="Group 186">
                  <a:extLst>
                    <a:ext uri="{FF2B5EF4-FFF2-40B4-BE49-F238E27FC236}">
                      <a16:creationId xmlns:a16="http://schemas.microsoft.com/office/drawing/2014/main" id="{BBCE8ECE-C5EF-4D44-F120-AC193793057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42" y="3091"/>
                  <a:ext cx="178" cy="105"/>
                  <a:chOff x="3468" y="3356"/>
                  <a:chExt cx="294" cy="173"/>
                </a:xfrm>
              </p:grpSpPr>
              <p:sp>
                <p:nvSpPr>
                  <p:cNvPr id="78017" name="Oval 187">
                    <a:extLst>
                      <a:ext uri="{FF2B5EF4-FFF2-40B4-BE49-F238E27FC236}">
                        <a16:creationId xmlns:a16="http://schemas.microsoft.com/office/drawing/2014/main" id="{68DE5901-9692-E565-09BC-2423A9DCB68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8" name="Oval 188">
                    <a:extLst>
                      <a:ext uri="{FF2B5EF4-FFF2-40B4-BE49-F238E27FC236}">
                        <a16:creationId xmlns:a16="http://schemas.microsoft.com/office/drawing/2014/main" id="{AD2E46E4-7FF8-DE02-12FF-036D994C5CC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3" name="Group 189">
                  <a:extLst>
                    <a:ext uri="{FF2B5EF4-FFF2-40B4-BE49-F238E27FC236}">
                      <a16:creationId xmlns:a16="http://schemas.microsoft.com/office/drawing/2014/main" id="{2C349ED6-5CA2-9FCF-4075-80B3673ED20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70" y="3167"/>
                  <a:ext cx="178" cy="105"/>
                  <a:chOff x="3468" y="3356"/>
                  <a:chExt cx="294" cy="173"/>
                </a:xfrm>
              </p:grpSpPr>
              <p:sp>
                <p:nvSpPr>
                  <p:cNvPr id="78015" name="Oval 190">
                    <a:extLst>
                      <a:ext uri="{FF2B5EF4-FFF2-40B4-BE49-F238E27FC236}">
                        <a16:creationId xmlns:a16="http://schemas.microsoft.com/office/drawing/2014/main" id="{99126B75-07E3-C4DA-C0CB-EAB8A7F9749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6" name="Oval 191">
                    <a:extLst>
                      <a:ext uri="{FF2B5EF4-FFF2-40B4-BE49-F238E27FC236}">
                        <a16:creationId xmlns:a16="http://schemas.microsoft.com/office/drawing/2014/main" id="{6584C0D3-B8A2-618C-D90A-AEC92B17BB7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4" name="Group 192">
                  <a:extLst>
                    <a:ext uri="{FF2B5EF4-FFF2-40B4-BE49-F238E27FC236}">
                      <a16:creationId xmlns:a16="http://schemas.microsoft.com/office/drawing/2014/main" id="{EF246CCC-E302-D960-C828-DEA1BC5FD15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17" y="3178"/>
                  <a:ext cx="177" cy="105"/>
                  <a:chOff x="940" y="2238"/>
                  <a:chExt cx="362" cy="213"/>
                </a:xfrm>
              </p:grpSpPr>
              <p:sp>
                <p:nvSpPr>
                  <p:cNvPr id="78013" name="Oval 193">
                    <a:extLst>
                      <a:ext uri="{FF2B5EF4-FFF2-40B4-BE49-F238E27FC236}">
                        <a16:creationId xmlns:a16="http://schemas.microsoft.com/office/drawing/2014/main" id="{419540BC-4D41-CAD2-03A1-75634A4AD8C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4" name="Oval 194">
                    <a:extLst>
                      <a:ext uri="{FF2B5EF4-FFF2-40B4-BE49-F238E27FC236}">
                        <a16:creationId xmlns:a16="http://schemas.microsoft.com/office/drawing/2014/main" id="{FF262E66-FD33-982A-ABDB-C41E7B1118A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5" name="Group 195">
                  <a:extLst>
                    <a:ext uri="{FF2B5EF4-FFF2-40B4-BE49-F238E27FC236}">
                      <a16:creationId xmlns:a16="http://schemas.microsoft.com/office/drawing/2014/main" id="{BE8D94ED-F2FB-A4C4-7022-FE73A0AEC8E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53" y="3114"/>
                  <a:ext cx="177" cy="105"/>
                  <a:chOff x="940" y="2238"/>
                  <a:chExt cx="362" cy="213"/>
                </a:xfrm>
              </p:grpSpPr>
              <p:sp>
                <p:nvSpPr>
                  <p:cNvPr id="78011" name="Oval 196">
                    <a:extLst>
                      <a:ext uri="{FF2B5EF4-FFF2-40B4-BE49-F238E27FC236}">
                        <a16:creationId xmlns:a16="http://schemas.microsoft.com/office/drawing/2014/main" id="{DD9C5EC2-CC93-EFD8-14C6-EDABEBDD79B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2" name="Oval 197">
                    <a:extLst>
                      <a:ext uri="{FF2B5EF4-FFF2-40B4-BE49-F238E27FC236}">
                        <a16:creationId xmlns:a16="http://schemas.microsoft.com/office/drawing/2014/main" id="{EB5A0747-81E3-F481-6750-12D4DFFD1E4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6" name="Group 198">
                  <a:extLst>
                    <a:ext uri="{FF2B5EF4-FFF2-40B4-BE49-F238E27FC236}">
                      <a16:creationId xmlns:a16="http://schemas.microsoft.com/office/drawing/2014/main" id="{DABFB229-89CC-77C1-9E0B-4C82D2EFFF4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949" y="3030"/>
                  <a:ext cx="177" cy="105"/>
                  <a:chOff x="940" y="2238"/>
                  <a:chExt cx="362" cy="213"/>
                </a:xfrm>
              </p:grpSpPr>
              <p:sp>
                <p:nvSpPr>
                  <p:cNvPr id="78009" name="Oval 199">
                    <a:extLst>
                      <a:ext uri="{FF2B5EF4-FFF2-40B4-BE49-F238E27FC236}">
                        <a16:creationId xmlns:a16="http://schemas.microsoft.com/office/drawing/2014/main" id="{A3756F9A-93E4-AA35-E86B-1E01E6EF130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0" name="Oval 200">
                    <a:extLst>
                      <a:ext uri="{FF2B5EF4-FFF2-40B4-BE49-F238E27FC236}">
                        <a16:creationId xmlns:a16="http://schemas.microsoft.com/office/drawing/2014/main" id="{882F9F27-3850-4A16-D064-BD688033F89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7" name="Group 201">
                  <a:extLst>
                    <a:ext uri="{FF2B5EF4-FFF2-40B4-BE49-F238E27FC236}">
                      <a16:creationId xmlns:a16="http://schemas.microsoft.com/office/drawing/2014/main" id="{B8518993-3D2A-3C96-83B1-DB461FB9EC0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70" y="2842"/>
                  <a:ext cx="178" cy="105"/>
                  <a:chOff x="940" y="2238"/>
                  <a:chExt cx="362" cy="213"/>
                </a:xfrm>
              </p:grpSpPr>
              <p:sp>
                <p:nvSpPr>
                  <p:cNvPr id="78007" name="Oval 202">
                    <a:extLst>
                      <a:ext uri="{FF2B5EF4-FFF2-40B4-BE49-F238E27FC236}">
                        <a16:creationId xmlns:a16="http://schemas.microsoft.com/office/drawing/2014/main" id="{3AF027E3-7F78-A373-FB65-8333C3FBC01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8" name="Oval 203">
                    <a:extLst>
                      <a:ext uri="{FF2B5EF4-FFF2-40B4-BE49-F238E27FC236}">
                        <a16:creationId xmlns:a16="http://schemas.microsoft.com/office/drawing/2014/main" id="{7B030498-555B-6E2B-F10C-C874B18276A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8" name="Group 204">
                  <a:extLst>
                    <a:ext uri="{FF2B5EF4-FFF2-40B4-BE49-F238E27FC236}">
                      <a16:creationId xmlns:a16="http://schemas.microsoft.com/office/drawing/2014/main" id="{4CABCF63-CF8C-9B18-CBF1-D0E6EAB697D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67" y="2907"/>
                  <a:ext cx="179" cy="105"/>
                  <a:chOff x="940" y="2238"/>
                  <a:chExt cx="362" cy="213"/>
                </a:xfrm>
              </p:grpSpPr>
              <p:sp>
                <p:nvSpPr>
                  <p:cNvPr id="78005" name="Oval 205">
                    <a:extLst>
                      <a:ext uri="{FF2B5EF4-FFF2-40B4-BE49-F238E27FC236}">
                        <a16:creationId xmlns:a16="http://schemas.microsoft.com/office/drawing/2014/main" id="{385CAED9-184F-433F-F010-ABE59C779AB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6" name="Oval 206">
                    <a:extLst>
                      <a:ext uri="{FF2B5EF4-FFF2-40B4-BE49-F238E27FC236}">
                        <a16:creationId xmlns:a16="http://schemas.microsoft.com/office/drawing/2014/main" id="{29B84AB2-6402-824E-F2B9-5F2A1005341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9" name="Group 207">
                  <a:extLst>
                    <a:ext uri="{FF2B5EF4-FFF2-40B4-BE49-F238E27FC236}">
                      <a16:creationId xmlns:a16="http://schemas.microsoft.com/office/drawing/2014/main" id="{F04332EE-81C0-87DA-0CA1-C17AE9DE1B7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31" y="2999"/>
                  <a:ext cx="179" cy="105"/>
                  <a:chOff x="940" y="2238"/>
                  <a:chExt cx="362" cy="213"/>
                </a:xfrm>
              </p:grpSpPr>
              <p:sp>
                <p:nvSpPr>
                  <p:cNvPr id="78003" name="Oval 208">
                    <a:extLst>
                      <a:ext uri="{FF2B5EF4-FFF2-40B4-BE49-F238E27FC236}">
                        <a16:creationId xmlns:a16="http://schemas.microsoft.com/office/drawing/2014/main" id="{FAFFC09C-43BF-A850-97B0-99F9B6AE831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4" name="Oval 209">
                    <a:extLst>
                      <a:ext uri="{FF2B5EF4-FFF2-40B4-BE49-F238E27FC236}">
                        <a16:creationId xmlns:a16="http://schemas.microsoft.com/office/drawing/2014/main" id="{0341DA5C-66EF-DE61-3AB3-2F78EA805E5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0" name="Group 210">
                  <a:extLst>
                    <a:ext uri="{FF2B5EF4-FFF2-40B4-BE49-F238E27FC236}">
                      <a16:creationId xmlns:a16="http://schemas.microsoft.com/office/drawing/2014/main" id="{7A830D2F-D4ED-8DD6-E85C-6DDB6F954FD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19" y="3079"/>
                  <a:ext cx="179" cy="105"/>
                  <a:chOff x="940" y="2238"/>
                  <a:chExt cx="362" cy="213"/>
                </a:xfrm>
              </p:grpSpPr>
              <p:sp>
                <p:nvSpPr>
                  <p:cNvPr id="78001" name="Oval 211">
                    <a:extLst>
                      <a:ext uri="{FF2B5EF4-FFF2-40B4-BE49-F238E27FC236}">
                        <a16:creationId xmlns:a16="http://schemas.microsoft.com/office/drawing/2014/main" id="{4303C2AA-327A-3D63-E4DD-D8B0DC2CB5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2" name="Oval 212">
                    <a:extLst>
                      <a:ext uri="{FF2B5EF4-FFF2-40B4-BE49-F238E27FC236}">
                        <a16:creationId xmlns:a16="http://schemas.microsoft.com/office/drawing/2014/main" id="{5E54EF91-0F9D-B6DE-CAD9-B85FC22D3C5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1" name="Group 213">
                  <a:extLst>
                    <a:ext uri="{FF2B5EF4-FFF2-40B4-BE49-F238E27FC236}">
                      <a16:creationId xmlns:a16="http://schemas.microsoft.com/office/drawing/2014/main" id="{962852DE-74CB-C3A4-8E1D-E956E6407DB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82" y="3107"/>
                  <a:ext cx="179" cy="105"/>
                  <a:chOff x="940" y="2238"/>
                  <a:chExt cx="362" cy="213"/>
                </a:xfrm>
              </p:grpSpPr>
              <p:sp>
                <p:nvSpPr>
                  <p:cNvPr id="77999" name="Oval 214">
                    <a:extLst>
                      <a:ext uri="{FF2B5EF4-FFF2-40B4-BE49-F238E27FC236}">
                        <a16:creationId xmlns:a16="http://schemas.microsoft.com/office/drawing/2014/main" id="{A6C7B980-11D0-D7C1-07A1-2A8FD690DB7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0" name="Oval 215">
                    <a:extLst>
                      <a:ext uri="{FF2B5EF4-FFF2-40B4-BE49-F238E27FC236}">
                        <a16:creationId xmlns:a16="http://schemas.microsoft.com/office/drawing/2014/main" id="{C560FBC4-E91A-EBCD-53B4-434690D18B8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2" name="Group 216">
                  <a:extLst>
                    <a:ext uri="{FF2B5EF4-FFF2-40B4-BE49-F238E27FC236}">
                      <a16:creationId xmlns:a16="http://schemas.microsoft.com/office/drawing/2014/main" id="{14E28A0F-9B90-AFE7-8DF9-DFB59A95E34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29" y="3054"/>
                  <a:ext cx="177" cy="105"/>
                  <a:chOff x="940" y="2238"/>
                  <a:chExt cx="362" cy="213"/>
                </a:xfrm>
              </p:grpSpPr>
              <p:sp>
                <p:nvSpPr>
                  <p:cNvPr id="77997" name="Oval 217">
                    <a:extLst>
                      <a:ext uri="{FF2B5EF4-FFF2-40B4-BE49-F238E27FC236}">
                        <a16:creationId xmlns:a16="http://schemas.microsoft.com/office/drawing/2014/main" id="{52DF9DE3-43F5-7389-13B1-9E3E2899E61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8" name="Oval 218">
                    <a:extLst>
                      <a:ext uri="{FF2B5EF4-FFF2-40B4-BE49-F238E27FC236}">
                        <a16:creationId xmlns:a16="http://schemas.microsoft.com/office/drawing/2014/main" id="{51BAC48A-B1E0-368B-2A59-D2847F6C464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3" name="Group 219">
                  <a:extLst>
                    <a:ext uri="{FF2B5EF4-FFF2-40B4-BE49-F238E27FC236}">
                      <a16:creationId xmlns:a16="http://schemas.microsoft.com/office/drawing/2014/main" id="{B8DBAAC1-8C7C-3D51-F145-C00E9624F0A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21" y="2970"/>
                  <a:ext cx="177" cy="105"/>
                  <a:chOff x="940" y="2238"/>
                  <a:chExt cx="362" cy="213"/>
                </a:xfrm>
              </p:grpSpPr>
              <p:sp>
                <p:nvSpPr>
                  <p:cNvPr id="77995" name="Oval 220">
                    <a:extLst>
                      <a:ext uri="{FF2B5EF4-FFF2-40B4-BE49-F238E27FC236}">
                        <a16:creationId xmlns:a16="http://schemas.microsoft.com/office/drawing/2014/main" id="{FBDEE6BA-54B9-14E9-A495-49C4FE3A5E5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6" name="Oval 221">
                    <a:extLst>
                      <a:ext uri="{FF2B5EF4-FFF2-40B4-BE49-F238E27FC236}">
                        <a16:creationId xmlns:a16="http://schemas.microsoft.com/office/drawing/2014/main" id="{E84CAEBB-0DA3-01CE-14A4-7304E846CC7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4" name="Group 222">
                  <a:extLst>
                    <a:ext uri="{FF2B5EF4-FFF2-40B4-BE49-F238E27FC236}">
                      <a16:creationId xmlns:a16="http://schemas.microsoft.com/office/drawing/2014/main" id="{5263ABA8-F144-C0EB-73F8-9EDCFB35046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38" y="2058"/>
                  <a:ext cx="179" cy="105"/>
                  <a:chOff x="940" y="2238"/>
                  <a:chExt cx="362" cy="213"/>
                </a:xfrm>
              </p:grpSpPr>
              <p:sp>
                <p:nvSpPr>
                  <p:cNvPr id="77993" name="Oval 223">
                    <a:extLst>
                      <a:ext uri="{FF2B5EF4-FFF2-40B4-BE49-F238E27FC236}">
                        <a16:creationId xmlns:a16="http://schemas.microsoft.com/office/drawing/2014/main" id="{754B7B68-554C-B200-B5D4-5F03876FC1A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4" name="Oval 224">
                    <a:extLst>
                      <a:ext uri="{FF2B5EF4-FFF2-40B4-BE49-F238E27FC236}">
                        <a16:creationId xmlns:a16="http://schemas.microsoft.com/office/drawing/2014/main" id="{F492DBAE-9C1A-100E-CEC2-A8CE119FACF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5" name="Group 225">
                  <a:extLst>
                    <a:ext uri="{FF2B5EF4-FFF2-40B4-BE49-F238E27FC236}">
                      <a16:creationId xmlns:a16="http://schemas.microsoft.com/office/drawing/2014/main" id="{AEC507D3-1B94-6965-38BB-DBC793AC67C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82" y="2525"/>
                  <a:ext cx="179" cy="105"/>
                  <a:chOff x="940" y="2238"/>
                  <a:chExt cx="362" cy="213"/>
                </a:xfrm>
              </p:grpSpPr>
              <p:sp>
                <p:nvSpPr>
                  <p:cNvPr id="77991" name="Oval 226">
                    <a:extLst>
                      <a:ext uri="{FF2B5EF4-FFF2-40B4-BE49-F238E27FC236}">
                        <a16:creationId xmlns:a16="http://schemas.microsoft.com/office/drawing/2014/main" id="{400DDDC9-A7EB-D63B-ED30-BF235ADDEC8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2" name="Oval 227">
                    <a:extLst>
                      <a:ext uri="{FF2B5EF4-FFF2-40B4-BE49-F238E27FC236}">
                        <a16:creationId xmlns:a16="http://schemas.microsoft.com/office/drawing/2014/main" id="{2A00284A-2592-D7F2-4C2E-BB5A767F96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6" name="Group 228">
                  <a:extLst>
                    <a:ext uri="{FF2B5EF4-FFF2-40B4-BE49-F238E27FC236}">
                      <a16:creationId xmlns:a16="http://schemas.microsoft.com/office/drawing/2014/main" id="{D3F90DD5-5208-84E0-B20D-4B320344C0D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01" y="2041"/>
                  <a:ext cx="178" cy="105"/>
                  <a:chOff x="940" y="2238"/>
                  <a:chExt cx="362" cy="213"/>
                </a:xfrm>
              </p:grpSpPr>
              <p:sp>
                <p:nvSpPr>
                  <p:cNvPr id="77989" name="Oval 229">
                    <a:extLst>
                      <a:ext uri="{FF2B5EF4-FFF2-40B4-BE49-F238E27FC236}">
                        <a16:creationId xmlns:a16="http://schemas.microsoft.com/office/drawing/2014/main" id="{F0E176A2-F6B9-4765-A79F-1D1BF1786C5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0" name="Oval 230">
                    <a:extLst>
                      <a:ext uri="{FF2B5EF4-FFF2-40B4-BE49-F238E27FC236}">
                        <a16:creationId xmlns:a16="http://schemas.microsoft.com/office/drawing/2014/main" id="{C94C682A-05C3-C89B-CC72-7EBEC879D9E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7" name="Group 231">
                  <a:extLst>
                    <a:ext uri="{FF2B5EF4-FFF2-40B4-BE49-F238E27FC236}">
                      <a16:creationId xmlns:a16="http://schemas.microsoft.com/office/drawing/2014/main" id="{0457BCA1-5793-B5D1-04C3-1B707F938B4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12" y="1967"/>
                  <a:ext cx="179" cy="105"/>
                  <a:chOff x="3281" y="2149"/>
                  <a:chExt cx="238" cy="140"/>
                </a:xfrm>
              </p:grpSpPr>
              <p:sp>
                <p:nvSpPr>
                  <p:cNvPr id="77987" name="Oval 232">
                    <a:extLst>
                      <a:ext uri="{FF2B5EF4-FFF2-40B4-BE49-F238E27FC236}">
                        <a16:creationId xmlns:a16="http://schemas.microsoft.com/office/drawing/2014/main" id="{99E00849-F7E3-F350-670B-41A5D9FE651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81" y="2149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8" name="Oval 233">
                    <a:extLst>
                      <a:ext uri="{FF2B5EF4-FFF2-40B4-BE49-F238E27FC236}">
                        <a16:creationId xmlns:a16="http://schemas.microsoft.com/office/drawing/2014/main" id="{2C9D3FAF-27E8-BC16-2B8D-5A9EA5CC38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6" y="2183"/>
                    <a:ext cx="79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8" name="Group 234">
                  <a:extLst>
                    <a:ext uri="{FF2B5EF4-FFF2-40B4-BE49-F238E27FC236}">
                      <a16:creationId xmlns:a16="http://schemas.microsoft.com/office/drawing/2014/main" id="{E685BF74-47A5-D8F5-E5BB-ECBE02C2D55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58" y="2062"/>
                  <a:ext cx="179" cy="105"/>
                  <a:chOff x="940" y="2238"/>
                  <a:chExt cx="362" cy="213"/>
                </a:xfrm>
              </p:grpSpPr>
              <p:sp>
                <p:nvSpPr>
                  <p:cNvPr id="77985" name="Oval 235">
                    <a:extLst>
                      <a:ext uri="{FF2B5EF4-FFF2-40B4-BE49-F238E27FC236}">
                        <a16:creationId xmlns:a16="http://schemas.microsoft.com/office/drawing/2014/main" id="{51500622-03B9-0570-00B6-798D3FEC32A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6" name="Oval 236">
                    <a:extLst>
                      <a:ext uri="{FF2B5EF4-FFF2-40B4-BE49-F238E27FC236}">
                        <a16:creationId xmlns:a16="http://schemas.microsoft.com/office/drawing/2014/main" id="{0E0E66BB-89E2-9C99-3B7A-7CCB67A19F7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9" name="Group 237">
                  <a:extLst>
                    <a:ext uri="{FF2B5EF4-FFF2-40B4-BE49-F238E27FC236}">
                      <a16:creationId xmlns:a16="http://schemas.microsoft.com/office/drawing/2014/main" id="{75B8D243-A2C3-7EA5-0B45-ED8C0DBB8E3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952" y="2146"/>
                  <a:ext cx="179" cy="105"/>
                  <a:chOff x="940" y="2238"/>
                  <a:chExt cx="362" cy="213"/>
                </a:xfrm>
              </p:grpSpPr>
              <p:sp>
                <p:nvSpPr>
                  <p:cNvPr id="77983" name="Oval 238">
                    <a:extLst>
                      <a:ext uri="{FF2B5EF4-FFF2-40B4-BE49-F238E27FC236}">
                        <a16:creationId xmlns:a16="http://schemas.microsoft.com/office/drawing/2014/main" id="{6CAA5C10-7D22-E086-C1AA-CA751E9BBC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4" name="Oval 239">
                    <a:extLst>
                      <a:ext uri="{FF2B5EF4-FFF2-40B4-BE49-F238E27FC236}">
                        <a16:creationId xmlns:a16="http://schemas.microsoft.com/office/drawing/2014/main" id="{1A029435-C921-7539-4FC9-CE61D13AE0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0" name="Group 240">
                  <a:extLst>
                    <a:ext uri="{FF2B5EF4-FFF2-40B4-BE49-F238E27FC236}">
                      <a16:creationId xmlns:a16="http://schemas.microsoft.com/office/drawing/2014/main" id="{5B86437D-9115-CD5F-7F4E-F5FC103D5A2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28" y="2246"/>
                  <a:ext cx="178" cy="105"/>
                  <a:chOff x="3739" y="2286"/>
                  <a:chExt cx="238" cy="140"/>
                </a:xfrm>
              </p:grpSpPr>
              <p:sp>
                <p:nvSpPr>
                  <p:cNvPr id="77981" name="Oval 241">
                    <a:extLst>
                      <a:ext uri="{FF2B5EF4-FFF2-40B4-BE49-F238E27FC236}">
                        <a16:creationId xmlns:a16="http://schemas.microsoft.com/office/drawing/2014/main" id="{9DD8F6A1-53BA-29EB-CACF-62E06B1D691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9" y="2286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2" name="Oval 242">
                    <a:extLst>
                      <a:ext uri="{FF2B5EF4-FFF2-40B4-BE49-F238E27FC236}">
                        <a16:creationId xmlns:a16="http://schemas.microsoft.com/office/drawing/2014/main" id="{A44EB4C7-BD46-322F-B2E3-BE5285F8AE4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44" y="2332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1" name="Group 243">
                  <a:extLst>
                    <a:ext uri="{FF2B5EF4-FFF2-40B4-BE49-F238E27FC236}">
                      <a16:creationId xmlns:a16="http://schemas.microsoft.com/office/drawing/2014/main" id="{EBA629DB-0070-769A-5297-FFD4EEC5ACD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3600000">
                  <a:off x="1728" y="2028"/>
                  <a:ext cx="179" cy="105"/>
                  <a:chOff x="940" y="2238"/>
                  <a:chExt cx="362" cy="213"/>
                </a:xfrm>
              </p:grpSpPr>
              <p:sp>
                <p:nvSpPr>
                  <p:cNvPr id="77979" name="Oval 244">
                    <a:extLst>
                      <a:ext uri="{FF2B5EF4-FFF2-40B4-BE49-F238E27FC236}">
                        <a16:creationId xmlns:a16="http://schemas.microsoft.com/office/drawing/2014/main" id="{CC6DC7BA-3278-98C0-A84C-DE2D0A3799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0" name="Oval 245">
                    <a:extLst>
                      <a:ext uri="{FF2B5EF4-FFF2-40B4-BE49-F238E27FC236}">
                        <a16:creationId xmlns:a16="http://schemas.microsoft.com/office/drawing/2014/main" id="{F259DC87-593B-8F8C-13B8-55002AF0230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2" name="Group 246">
                  <a:extLst>
                    <a:ext uri="{FF2B5EF4-FFF2-40B4-BE49-F238E27FC236}">
                      <a16:creationId xmlns:a16="http://schemas.microsoft.com/office/drawing/2014/main" id="{2AEAE837-52B4-405B-090B-30EE983CA60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156" y="2407"/>
                  <a:ext cx="178" cy="105"/>
                  <a:chOff x="940" y="2238"/>
                  <a:chExt cx="362" cy="213"/>
                </a:xfrm>
              </p:grpSpPr>
              <p:sp>
                <p:nvSpPr>
                  <p:cNvPr id="77977" name="Oval 247">
                    <a:extLst>
                      <a:ext uri="{FF2B5EF4-FFF2-40B4-BE49-F238E27FC236}">
                        <a16:creationId xmlns:a16="http://schemas.microsoft.com/office/drawing/2014/main" id="{3358C665-1898-7335-5395-A6E9FAD761F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8" name="Oval 248">
                    <a:extLst>
                      <a:ext uri="{FF2B5EF4-FFF2-40B4-BE49-F238E27FC236}">
                        <a16:creationId xmlns:a16="http://schemas.microsoft.com/office/drawing/2014/main" id="{C7215C98-D1A9-C8C5-69BB-5E767F97180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3" name="Group 249">
                  <a:extLst>
                    <a:ext uri="{FF2B5EF4-FFF2-40B4-BE49-F238E27FC236}">
                      <a16:creationId xmlns:a16="http://schemas.microsoft.com/office/drawing/2014/main" id="{20B8DF01-83F9-529B-A6B5-1DE36B68D71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11" y="2119"/>
                  <a:ext cx="178" cy="106"/>
                  <a:chOff x="940" y="2238"/>
                  <a:chExt cx="362" cy="213"/>
                </a:xfrm>
              </p:grpSpPr>
              <p:sp>
                <p:nvSpPr>
                  <p:cNvPr id="77975" name="Oval 250">
                    <a:extLst>
                      <a:ext uri="{FF2B5EF4-FFF2-40B4-BE49-F238E27FC236}">
                        <a16:creationId xmlns:a16="http://schemas.microsoft.com/office/drawing/2014/main" id="{6B350EE9-6882-CEA6-1E67-01889206801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Aft>
                        <a:spcPct val="40000"/>
                      </a:spcAft>
                    </a:pPr>
                    <a:endParaRPr lang="en-US" altLang="en-US" sz="2000"/>
                  </a:p>
                </p:txBody>
              </p:sp>
              <p:sp>
                <p:nvSpPr>
                  <p:cNvPr id="77976" name="Oval 251">
                    <a:extLst>
                      <a:ext uri="{FF2B5EF4-FFF2-40B4-BE49-F238E27FC236}">
                        <a16:creationId xmlns:a16="http://schemas.microsoft.com/office/drawing/2014/main" id="{39AB41CB-CEA8-2A1D-4E29-39E17F3302F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4" name="Group 252">
                  <a:extLst>
                    <a:ext uri="{FF2B5EF4-FFF2-40B4-BE49-F238E27FC236}">
                      <a16:creationId xmlns:a16="http://schemas.microsoft.com/office/drawing/2014/main" id="{B6450EBB-9E93-BDF8-7C5D-472C6A5834C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2129703">
                  <a:off x="1403" y="2271"/>
                  <a:ext cx="178" cy="106"/>
                  <a:chOff x="940" y="2238"/>
                  <a:chExt cx="362" cy="213"/>
                </a:xfrm>
              </p:grpSpPr>
              <p:sp>
                <p:nvSpPr>
                  <p:cNvPr id="77973" name="Oval 253">
                    <a:extLst>
                      <a:ext uri="{FF2B5EF4-FFF2-40B4-BE49-F238E27FC236}">
                        <a16:creationId xmlns:a16="http://schemas.microsoft.com/office/drawing/2014/main" id="{DE8741DE-6862-839E-0D74-77975A2EA96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4" name="Oval 254">
                    <a:extLst>
                      <a:ext uri="{FF2B5EF4-FFF2-40B4-BE49-F238E27FC236}">
                        <a16:creationId xmlns:a16="http://schemas.microsoft.com/office/drawing/2014/main" id="{621D4314-3DAE-9D08-2EDC-D0E48AD07AD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5" name="Group 255">
                  <a:extLst>
                    <a:ext uri="{FF2B5EF4-FFF2-40B4-BE49-F238E27FC236}">
                      <a16:creationId xmlns:a16="http://schemas.microsoft.com/office/drawing/2014/main" id="{7E8410E9-9342-2ECF-A91A-6FB0082713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93" y="2309"/>
                  <a:ext cx="178" cy="83"/>
                  <a:chOff x="940" y="2238"/>
                  <a:chExt cx="362" cy="213"/>
                </a:xfrm>
              </p:grpSpPr>
              <p:sp>
                <p:nvSpPr>
                  <p:cNvPr id="77971" name="Oval 256">
                    <a:extLst>
                      <a:ext uri="{FF2B5EF4-FFF2-40B4-BE49-F238E27FC236}">
                        <a16:creationId xmlns:a16="http://schemas.microsoft.com/office/drawing/2014/main" id="{268A5298-C0B8-463B-E491-551655719D5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2" name="Oval 257">
                    <a:extLst>
                      <a:ext uri="{FF2B5EF4-FFF2-40B4-BE49-F238E27FC236}">
                        <a16:creationId xmlns:a16="http://schemas.microsoft.com/office/drawing/2014/main" id="{4D4483FE-2F3C-BC02-0F2B-0EB149D4EE9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6" name="Group 258">
                  <a:extLst>
                    <a:ext uri="{FF2B5EF4-FFF2-40B4-BE49-F238E27FC236}">
                      <a16:creationId xmlns:a16="http://schemas.microsoft.com/office/drawing/2014/main" id="{0AEC820D-1588-CAEB-1DBA-7BA0AA6816D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03" y="2688"/>
                  <a:ext cx="178" cy="104"/>
                  <a:chOff x="940" y="2238"/>
                  <a:chExt cx="362" cy="213"/>
                </a:xfrm>
              </p:grpSpPr>
              <p:sp>
                <p:nvSpPr>
                  <p:cNvPr id="77969" name="Oval 259">
                    <a:extLst>
                      <a:ext uri="{FF2B5EF4-FFF2-40B4-BE49-F238E27FC236}">
                        <a16:creationId xmlns:a16="http://schemas.microsoft.com/office/drawing/2014/main" id="{4ABDF4D5-DD0C-A2F7-63E0-FB3931DC148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0" name="Oval 260">
                    <a:extLst>
                      <a:ext uri="{FF2B5EF4-FFF2-40B4-BE49-F238E27FC236}">
                        <a16:creationId xmlns:a16="http://schemas.microsoft.com/office/drawing/2014/main" id="{4117C4F0-809E-49E1-40F2-9C843810483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7" name="Group 261">
                  <a:extLst>
                    <a:ext uri="{FF2B5EF4-FFF2-40B4-BE49-F238E27FC236}">
                      <a16:creationId xmlns:a16="http://schemas.microsoft.com/office/drawing/2014/main" id="{F02F15C4-DF43-CF7C-C12B-D562C240364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6688143">
                  <a:off x="1529" y="2481"/>
                  <a:ext cx="155" cy="92"/>
                  <a:chOff x="940" y="2238"/>
                  <a:chExt cx="362" cy="213"/>
                </a:xfrm>
              </p:grpSpPr>
              <p:sp>
                <p:nvSpPr>
                  <p:cNvPr id="77967" name="Oval 262">
                    <a:extLst>
                      <a:ext uri="{FF2B5EF4-FFF2-40B4-BE49-F238E27FC236}">
                        <a16:creationId xmlns:a16="http://schemas.microsoft.com/office/drawing/2014/main" id="{3E64EA0F-C47F-8662-D671-6CEE9B9DADF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8" name="Oval 263">
                    <a:extLst>
                      <a:ext uri="{FF2B5EF4-FFF2-40B4-BE49-F238E27FC236}">
                        <a16:creationId xmlns:a16="http://schemas.microsoft.com/office/drawing/2014/main" id="{37E38106-F8E8-5D76-45ED-E865655BC68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8" name="Group 264">
                  <a:extLst>
                    <a:ext uri="{FF2B5EF4-FFF2-40B4-BE49-F238E27FC236}">
                      <a16:creationId xmlns:a16="http://schemas.microsoft.com/office/drawing/2014/main" id="{E77D350B-676B-382D-B333-124ADE5985A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6301101">
                  <a:off x="1897" y="2489"/>
                  <a:ext cx="178" cy="83"/>
                  <a:chOff x="940" y="2238"/>
                  <a:chExt cx="362" cy="213"/>
                </a:xfrm>
              </p:grpSpPr>
              <p:sp>
                <p:nvSpPr>
                  <p:cNvPr id="77965" name="Oval 265">
                    <a:extLst>
                      <a:ext uri="{FF2B5EF4-FFF2-40B4-BE49-F238E27FC236}">
                        <a16:creationId xmlns:a16="http://schemas.microsoft.com/office/drawing/2014/main" id="{2A86AB84-2494-7E88-99C8-B523DEFD073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6" name="Oval 266">
                    <a:extLst>
                      <a:ext uri="{FF2B5EF4-FFF2-40B4-BE49-F238E27FC236}">
                        <a16:creationId xmlns:a16="http://schemas.microsoft.com/office/drawing/2014/main" id="{3F03A396-F1AC-746D-B49D-293808CF664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9" name="Group 267">
                  <a:extLst>
                    <a:ext uri="{FF2B5EF4-FFF2-40B4-BE49-F238E27FC236}">
                      <a16:creationId xmlns:a16="http://schemas.microsoft.com/office/drawing/2014/main" id="{02D895A0-7D5F-B0AA-7604-9E5886AE48F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95" y="2389"/>
                  <a:ext cx="104" cy="60"/>
                  <a:chOff x="940" y="2238"/>
                  <a:chExt cx="362" cy="213"/>
                </a:xfrm>
              </p:grpSpPr>
              <p:sp>
                <p:nvSpPr>
                  <p:cNvPr id="77963" name="Oval 268">
                    <a:extLst>
                      <a:ext uri="{FF2B5EF4-FFF2-40B4-BE49-F238E27FC236}">
                        <a16:creationId xmlns:a16="http://schemas.microsoft.com/office/drawing/2014/main" id="{C7ADA8EA-7D54-BE40-94E5-5AFD65F5084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4" name="Oval 269">
                    <a:extLst>
                      <a:ext uri="{FF2B5EF4-FFF2-40B4-BE49-F238E27FC236}">
                        <a16:creationId xmlns:a16="http://schemas.microsoft.com/office/drawing/2014/main" id="{75C78859-82E8-0B6C-40D8-4CF9DF3587C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60" name="Group 270">
                  <a:extLst>
                    <a:ext uri="{FF2B5EF4-FFF2-40B4-BE49-F238E27FC236}">
                      <a16:creationId xmlns:a16="http://schemas.microsoft.com/office/drawing/2014/main" id="{032BE0B5-D5EB-46CF-D58C-06ADCD4C574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35" y="2638"/>
                  <a:ext cx="104" cy="60"/>
                  <a:chOff x="940" y="2238"/>
                  <a:chExt cx="362" cy="213"/>
                </a:xfrm>
              </p:grpSpPr>
              <p:sp>
                <p:nvSpPr>
                  <p:cNvPr id="77961" name="Oval 271">
                    <a:extLst>
                      <a:ext uri="{FF2B5EF4-FFF2-40B4-BE49-F238E27FC236}">
                        <a16:creationId xmlns:a16="http://schemas.microsoft.com/office/drawing/2014/main" id="{BEA3FE6D-67A4-F699-C12D-EECE1FD7009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2" name="Oval 272">
                    <a:extLst>
                      <a:ext uri="{FF2B5EF4-FFF2-40B4-BE49-F238E27FC236}">
                        <a16:creationId xmlns:a16="http://schemas.microsoft.com/office/drawing/2014/main" id="{4A46B54B-6083-49C3-29EF-BB166DCBF4C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</p:grpSp>
          <p:sp>
            <p:nvSpPr>
              <p:cNvPr id="77874" name="Oval 273">
                <a:extLst>
                  <a:ext uri="{FF2B5EF4-FFF2-40B4-BE49-F238E27FC236}">
                    <a16:creationId xmlns:a16="http://schemas.microsoft.com/office/drawing/2014/main" id="{07E40943-0292-C595-0BDC-49C7EC10F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3" y="2980"/>
                <a:ext cx="571" cy="520"/>
              </a:xfrm>
              <a:prstGeom prst="ellipse">
                <a:avLst/>
              </a:prstGeom>
              <a:noFill/>
              <a:ln w="1587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</p:grpSp>
        <p:grpSp>
          <p:nvGrpSpPr>
            <p:cNvPr id="2390" name="Group 333">
              <a:extLst>
                <a:ext uri="{FF2B5EF4-FFF2-40B4-BE49-F238E27FC236}">
                  <a16:creationId xmlns:a16="http://schemas.microsoft.com/office/drawing/2014/main" id="{8A1370CB-3963-46AB-A4FC-BA65074200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8963" y="3941764"/>
              <a:ext cx="1733550" cy="1690687"/>
              <a:chOff x="1011" y="2483"/>
              <a:chExt cx="1092" cy="1065"/>
            </a:xfrm>
          </p:grpSpPr>
          <p:sp>
            <p:nvSpPr>
              <p:cNvPr id="77870" name="Text Box 12">
                <a:extLst>
                  <a:ext uri="{FF2B5EF4-FFF2-40B4-BE49-F238E27FC236}">
                    <a16:creationId xmlns:a16="http://schemas.microsoft.com/office/drawing/2014/main" id="{07681025-5C2A-31F6-ADB8-0898557BB2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97" y="2965"/>
                <a:ext cx="920" cy="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Aft>
                    <a:spcPct val="40000"/>
                  </a:spcAft>
                </a:pPr>
                <a:r>
                  <a:rPr lang="en-US" altLang="en-US" dirty="0" err="1"/>
                  <a:t>Kéo</a:t>
                </a:r>
                <a:r>
                  <a:rPr lang="en-US" altLang="en-US" dirty="0"/>
                  <a:t> </a:t>
                </a:r>
                <a:r>
                  <a:rPr lang="en-US" altLang="en-US" dirty="0" err="1"/>
                  <a:t>dài</a:t>
                </a:r>
                <a:r>
                  <a:rPr lang="en-US" altLang="en-US" dirty="0"/>
                  <a:t> </a:t>
                </a:r>
                <a:r>
                  <a:rPr lang="en-US" altLang="en-US" dirty="0" err="1"/>
                  <a:t>tác</a:t>
                </a:r>
                <a:r>
                  <a:rPr lang="en-US" altLang="en-US" dirty="0"/>
                  <a:t> </a:t>
                </a:r>
                <a:r>
                  <a:rPr lang="en-US" altLang="en-US" dirty="0" err="1"/>
                  <a:t>dụng</a:t>
                </a:r>
                <a:r>
                  <a:rPr lang="en-US" altLang="en-US" dirty="0"/>
                  <a:t> </a:t>
                </a:r>
                <a:r>
                  <a:rPr lang="en-US" altLang="en-US" dirty="0" err="1"/>
                  <a:t>của</a:t>
                </a:r>
                <a:r>
                  <a:rPr lang="en-US" altLang="en-US" dirty="0"/>
                  <a:t> Incretin</a:t>
                </a:r>
              </a:p>
            </p:txBody>
          </p:sp>
          <p:sp>
            <p:nvSpPr>
              <p:cNvPr id="77871" name="AutoShape 274">
                <a:extLst>
                  <a:ext uri="{FF2B5EF4-FFF2-40B4-BE49-F238E27FC236}">
                    <a16:creationId xmlns:a16="http://schemas.microsoft.com/office/drawing/2014/main" id="{4EC8B5C4-AB8E-2D0D-CA88-BF4521E3C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" y="2483"/>
                <a:ext cx="1092" cy="256"/>
              </a:xfrm>
              <a:prstGeom prst="roundRect">
                <a:avLst>
                  <a:gd name="adj" fmla="val 16667"/>
                </a:avLst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/>
                  <a:t>Ức chế DPP-4</a:t>
                </a:r>
              </a:p>
            </p:txBody>
          </p:sp>
          <p:sp>
            <p:nvSpPr>
              <p:cNvPr id="77872" name="Line 275">
                <a:extLst>
                  <a:ext uri="{FF2B5EF4-FFF2-40B4-BE49-F238E27FC236}">
                    <a16:creationId xmlns:a16="http://schemas.microsoft.com/office/drawing/2014/main" id="{9AB62800-5745-B7B8-89BF-A908FD537D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0" y="2764"/>
                <a:ext cx="0" cy="1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91" name="Group 332">
              <a:extLst>
                <a:ext uri="{FF2B5EF4-FFF2-40B4-BE49-F238E27FC236}">
                  <a16:creationId xmlns:a16="http://schemas.microsoft.com/office/drawing/2014/main" id="{09E8EFFF-0571-E276-8DD0-CEEBCF5414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57901" y="4097339"/>
              <a:ext cx="2408238" cy="2114551"/>
              <a:chOff x="2827" y="2538"/>
              <a:chExt cx="1517" cy="1332"/>
            </a:xfrm>
          </p:grpSpPr>
          <p:sp>
            <p:nvSpPr>
              <p:cNvPr id="77862" name="Text Box 9">
                <a:extLst>
                  <a:ext uri="{FF2B5EF4-FFF2-40B4-BE49-F238E27FC236}">
                    <a16:creationId xmlns:a16="http://schemas.microsoft.com/office/drawing/2014/main" id="{B1DBA8B6-D074-F055-F488-5E7A0F97F8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7" y="2538"/>
                <a:ext cx="986" cy="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 b="1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 Insulin </a:t>
                </a:r>
                <a:r>
                  <a:rPr lang="en-US" altLang="en-US" b="1" dirty="0" err="1">
                    <a:solidFill>
                      <a:srgbClr val="FF0000"/>
                    </a:solidFill>
                    <a:sym typeface="Symbol" panose="05050102010706020507" pitchFamily="18" charset="2"/>
                  </a:rPr>
                  <a:t>nội</a:t>
                </a:r>
                <a:r>
                  <a:rPr lang="en-US" altLang="en-US" b="1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 </a:t>
                </a:r>
                <a:r>
                  <a:rPr lang="en-US" altLang="en-US" b="1" dirty="0" err="1">
                    <a:solidFill>
                      <a:srgbClr val="FF0000"/>
                    </a:solidFill>
                    <a:sym typeface="Symbol" panose="05050102010706020507" pitchFamily="18" charset="2"/>
                  </a:rPr>
                  <a:t>sinh</a:t>
                </a:r>
                <a:endParaRPr lang="en-US" altLang="en-US" b="1" dirty="0">
                  <a:solidFill>
                    <a:srgbClr val="FF0000"/>
                  </a:solidFill>
                  <a:sym typeface="Symbol" panose="05050102010706020507" pitchFamily="18" charset="2"/>
                </a:endParaRPr>
              </a:p>
            </p:txBody>
          </p:sp>
          <p:sp>
            <p:nvSpPr>
              <p:cNvPr id="77863" name="Text Box 10">
                <a:extLst>
                  <a:ext uri="{FF2B5EF4-FFF2-40B4-BE49-F238E27FC236}">
                    <a16:creationId xmlns:a16="http://schemas.microsoft.com/office/drawing/2014/main" id="{B06DDC36-1246-11E6-2C75-14E9068575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40" y="3653"/>
                <a:ext cx="1040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 b="1" dirty="0">
                    <a:solidFill>
                      <a:srgbClr val="FF0000"/>
                    </a:solidFill>
                    <a:sym typeface="Symbol" panose="05050102010706020507" pitchFamily="18" charset="2"/>
                  </a:rPr>
                  <a:t> Glucagon</a:t>
                </a:r>
              </a:p>
            </p:txBody>
          </p:sp>
          <p:sp>
            <p:nvSpPr>
              <p:cNvPr id="77865" name="Text Box 15">
                <a:extLst>
                  <a:ext uri="{FF2B5EF4-FFF2-40B4-BE49-F238E27FC236}">
                    <a16:creationId xmlns:a16="http://schemas.microsoft.com/office/drawing/2014/main" id="{D5EC1849-206C-F5EA-7B35-FC5BEA8E3F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52" y="3075"/>
                <a:ext cx="131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Aft>
                    <a:spcPct val="40000"/>
                  </a:spcAft>
                </a:pPr>
                <a:r>
                  <a:rPr lang="en-US" altLang="en-US" sz="1600"/>
                  <a:t>Cải thiện chức năng tiểu đảo tụy</a:t>
                </a:r>
              </a:p>
            </p:txBody>
          </p:sp>
          <p:sp>
            <p:nvSpPr>
              <p:cNvPr id="77866" name="Freeform 276">
                <a:extLst>
                  <a:ext uri="{FF2B5EF4-FFF2-40B4-BE49-F238E27FC236}">
                    <a16:creationId xmlns:a16="http://schemas.microsoft.com/office/drawing/2014/main" id="{26BF87FF-AE49-882A-7CD9-794B4EFA40D6}"/>
                  </a:ext>
                </a:extLst>
              </p:cNvPr>
              <p:cNvSpPr>
                <a:spLocks/>
              </p:cNvSpPr>
              <p:nvPr/>
            </p:nvSpPr>
            <p:spPr bwMode="auto">
              <a:xfrm rot="9663915">
                <a:off x="2833" y="2778"/>
                <a:ext cx="434" cy="88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57150">
                <a:solidFill>
                  <a:srgbClr val="66FFFF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77867" name="Freeform 277">
                <a:extLst>
                  <a:ext uri="{FF2B5EF4-FFF2-40B4-BE49-F238E27FC236}">
                    <a16:creationId xmlns:a16="http://schemas.microsoft.com/office/drawing/2014/main" id="{5A30B6A0-0B0C-1CE0-5097-D578246C2AE6}"/>
                  </a:ext>
                </a:extLst>
              </p:cNvPr>
              <p:cNvSpPr>
                <a:spLocks/>
              </p:cNvSpPr>
              <p:nvPr/>
            </p:nvSpPr>
            <p:spPr bwMode="auto">
              <a:xfrm rot="2107500" flipH="1">
                <a:off x="2827" y="3594"/>
                <a:ext cx="354" cy="73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38100">
                <a:solidFill>
                  <a:srgbClr val="FF5050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868" name="Freeform 278">
                <a:extLst>
                  <a:ext uri="{FF2B5EF4-FFF2-40B4-BE49-F238E27FC236}">
                    <a16:creationId xmlns:a16="http://schemas.microsoft.com/office/drawing/2014/main" id="{E6939F58-21AF-F793-4A60-367C2513BD7F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68657" flipH="1">
                <a:off x="3991" y="3607"/>
                <a:ext cx="389" cy="88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7869" name="Freeform 279">
                <a:extLst>
                  <a:ext uri="{FF2B5EF4-FFF2-40B4-BE49-F238E27FC236}">
                    <a16:creationId xmlns:a16="http://schemas.microsoft.com/office/drawing/2014/main" id="{8458715B-2EFF-3F0E-B86A-88D465C842EC}"/>
                  </a:ext>
                </a:extLst>
              </p:cNvPr>
              <p:cNvSpPr>
                <a:spLocks/>
              </p:cNvSpPr>
              <p:nvPr/>
            </p:nvSpPr>
            <p:spPr bwMode="auto">
              <a:xfrm rot="2464241" flipH="1" flipV="1">
                <a:off x="3955" y="2772"/>
                <a:ext cx="389" cy="88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</p:grpSp>
        <p:sp>
          <p:nvSpPr>
            <p:cNvPr id="2362" name="AutoShape 290">
              <a:extLst>
                <a:ext uri="{FF2B5EF4-FFF2-40B4-BE49-F238E27FC236}">
                  <a16:creationId xmlns:a16="http://schemas.microsoft.com/office/drawing/2014/main" id="{F8D6C674-7384-E5CB-8480-741BB6632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7889" y="4899026"/>
              <a:ext cx="384175" cy="3413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2 w 21600"/>
                <a:gd name="T13" fmla="*/ 5425 h 21600"/>
                <a:gd name="T14" fmla="*/ 18922 w 21600"/>
                <a:gd name="T15" fmla="*/ 1617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gradFill rotWithShape="1">
              <a:gsLst>
                <a:gs pos="0">
                  <a:srgbClr val="0000C0">
                    <a:alpha val="70000"/>
                  </a:srgbClr>
                </a:gs>
                <a:gs pos="100000">
                  <a:srgbClr val="99CCFF">
                    <a:alpha val="7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D7B42AC-94C7-ECB4-95EA-DC216EAED6F9}"/>
              </a:ext>
            </a:extLst>
          </p:cNvPr>
          <p:cNvSpPr txBox="1"/>
          <p:nvPr/>
        </p:nvSpPr>
        <p:spPr>
          <a:xfrm>
            <a:off x="2037062" y="1559261"/>
            <a:ext cx="2537637" cy="46166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TIÊM INSULIN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D156D8-A6D4-7BDB-2845-C8447C4B380D}"/>
              </a:ext>
            </a:extLst>
          </p:cNvPr>
          <p:cNvSpPr txBox="1"/>
          <p:nvPr/>
        </p:nvSpPr>
        <p:spPr>
          <a:xfrm>
            <a:off x="2743612" y="1917615"/>
            <a:ext cx="744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+</a:t>
            </a: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4BAF2EE7-221C-C9E1-47C6-826B79E77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5572" y="1671315"/>
            <a:ext cx="1565275" cy="3438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en-US" dirty="0">
                <a:sym typeface="Symbol" panose="05050102010706020507" pitchFamily="18" charset="2"/>
              </a:rPr>
              <a:t> Insulin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BB585C2-45F0-E50E-0235-0A91BCEFF42C}"/>
              </a:ext>
            </a:extLst>
          </p:cNvPr>
          <p:cNvCxnSpPr/>
          <p:nvPr/>
        </p:nvCxnSpPr>
        <p:spPr>
          <a:xfrm>
            <a:off x="4624836" y="1823701"/>
            <a:ext cx="9205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eft Brace 10">
            <a:extLst>
              <a:ext uri="{FF2B5EF4-FFF2-40B4-BE49-F238E27FC236}">
                <a16:creationId xmlns:a16="http://schemas.microsoft.com/office/drawing/2014/main" id="{38F9F497-02D2-A7D2-74AD-E358FC392813}"/>
              </a:ext>
            </a:extLst>
          </p:cNvPr>
          <p:cNvSpPr/>
          <p:nvPr/>
        </p:nvSpPr>
        <p:spPr>
          <a:xfrm rot="10800000">
            <a:off x="7566789" y="1758858"/>
            <a:ext cx="1730908" cy="332118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D43EE2-23EF-448B-3828-B3849430ECDB}"/>
              </a:ext>
            </a:extLst>
          </p:cNvPr>
          <p:cNvSpPr txBox="1"/>
          <p:nvPr/>
        </p:nvSpPr>
        <p:spPr>
          <a:xfrm>
            <a:off x="9596661" y="1917615"/>
            <a:ext cx="2617572" cy="279384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/>
              <a:t>GIẢM LIỀU INSULIN CẦN TIÊM ĐỂ KIỂM SOÁT ĐƯỜNG HUYẾT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5E75D1F-A5B1-DAB3-DF36-48348018B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28924"/>
            <a:ext cx="10972800" cy="1143000"/>
          </a:xfrm>
        </p:spPr>
        <p:txBody>
          <a:bodyPr/>
          <a:lstStyle/>
          <a:p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Lợi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ích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phối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hợp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Insulin </a:t>
            </a:r>
            <a:b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</a:b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và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thuốc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ức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chế</a:t>
            </a:r>
            <a:r>
              <a:rPr lang="en-US" sz="3200" b="1" dirty="0">
                <a:solidFill>
                  <a:srgbClr val="0070C0"/>
                </a:solidFill>
                <a:cs typeface="Arial" panose="020B0604020202020204" pitchFamily="34" charset="0"/>
                <a:sym typeface="+mn-ea"/>
              </a:rPr>
              <a:t> men DPP-4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99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6">
            <a:extLst>
              <a:ext uri="{FF2B5EF4-FFF2-40B4-BE49-F238E27FC236}">
                <a16:creationId xmlns:a16="http://schemas.microsoft.com/office/drawing/2014/main" id="{33EB79A0-8360-F8B7-6E19-B5743F1F1468}"/>
              </a:ext>
            </a:extLst>
          </p:cNvPr>
          <p:cNvGrpSpPr>
            <a:grpSpLocks/>
          </p:cNvGrpSpPr>
          <p:nvPr/>
        </p:nvGrpSpPr>
        <p:grpSpPr bwMode="auto">
          <a:xfrm>
            <a:off x="1470317" y="1865313"/>
            <a:ext cx="8407400" cy="4279900"/>
            <a:chOff x="377825" y="1555750"/>
            <a:chExt cx="8407400" cy="4279900"/>
          </a:xfrm>
        </p:grpSpPr>
        <p:sp>
          <p:nvSpPr>
            <p:cNvPr id="80903" name="Freeform 21">
              <a:extLst>
                <a:ext uri="{FF2B5EF4-FFF2-40B4-BE49-F238E27FC236}">
                  <a16:creationId xmlns:a16="http://schemas.microsoft.com/office/drawing/2014/main" id="{FC0C8D3D-9C1E-C3FC-ACE5-382947120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113" y="2363788"/>
              <a:ext cx="7132637" cy="1811337"/>
            </a:xfrm>
            <a:custGeom>
              <a:avLst/>
              <a:gdLst>
                <a:gd name="T0" fmla="*/ 0 w 546"/>
                <a:gd name="T1" fmla="*/ 2147483647 h 158"/>
                <a:gd name="T2" fmla="*/ 2147483647 w 546"/>
                <a:gd name="T3" fmla="*/ 2147483647 h 158"/>
                <a:gd name="T4" fmla="*/ 2147483647 w 546"/>
                <a:gd name="T5" fmla="*/ 2147483647 h 158"/>
                <a:gd name="T6" fmla="*/ 2147483647 w 546"/>
                <a:gd name="T7" fmla="*/ 0 h 158"/>
                <a:gd name="T8" fmla="*/ 2147483647 w 546"/>
                <a:gd name="T9" fmla="*/ 2147483647 h 158"/>
                <a:gd name="T10" fmla="*/ 2147483647 w 546"/>
                <a:gd name="T11" fmla="*/ 2147483647 h 158"/>
                <a:gd name="T12" fmla="*/ 2147483647 w 546"/>
                <a:gd name="T13" fmla="*/ 2147483647 h 158"/>
                <a:gd name="T14" fmla="*/ 2147483647 w 546"/>
                <a:gd name="T15" fmla="*/ 2147483647 h 158"/>
                <a:gd name="T16" fmla="*/ 2147483647 w 546"/>
                <a:gd name="T17" fmla="*/ 2147483647 h 158"/>
                <a:gd name="T18" fmla="*/ 2147483647 w 546"/>
                <a:gd name="T19" fmla="*/ 2147483647 h 158"/>
                <a:gd name="T20" fmla="*/ 2147483647 w 546"/>
                <a:gd name="T21" fmla="*/ 2147483647 h 158"/>
                <a:gd name="T22" fmla="*/ 2147483647 w 546"/>
                <a:gd name="T23" fmla="*/ 2147483647 h 158"/>
                <a:gd name="T24" fmla="*/ 2147483647 w 546"/>
                <a:gd name="T25" fmla="*/ 2147483647 h 158"/>
                <a:gd name="T26" fmla="*/ 2147483647 w 546"/>
                <a:gd name="T27" fmla="*/ 2147483647 h 158"/>
                <a:gd name="T28" fmla="*/ 2147483647 w 546"/>
                <a:gd name="T29" fmla="*/ 2147483647 h 158"/>
                <a:gd name="T30" fmla="*/ 2147483647 w 546"/>
                <a:gd name="T31" fmla="*/ 2147483647 h 158"/>
                <a:gd name="T32" fmla="*/ 2147483647 w 546"/>
                <a:gd name="T33" fmla="*/ 2147483647 h 158"/>
                <a:gd name="T34" fmla="*/ 2147483647 w 546"/>
                <a:gd name="T35" fmla="*/ 2147483647 h 158"/>
                <a:gd name="T36" fmla="*/ 2147483647 w 546"/>
                <a:gd name="T37" fmla="*/ 2147483647 h 1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6"/>
                <a:gd name="T58" fmla="*/ 0 h 158"/>
                <a:gd name="T59" fmla="*/ 546 w 546"/>
                <a:gd name="T60" fmla="*/ 158 h 1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6" h="158">
                  <a:moveTo>
                    <a:pt x="0" y="92"/>
                  </a:moveTo>
                  <a:lnTo>
                    <a:pt x="27" y="71"/>
                  </a:lnTo>
                  <a:lnTo>
                    <a:pt x="63" y="5"/>
                  </a:lnTo>
                  <a:lnTo>
                    <a:pt x="89" y="0"/>
                  </a:lnTo>
                  <a:lnTo>
                    <a:pt x="116" y="27"/>
                  </a:lnTo>
                  <a:lnTo>
                    <a:pt x="143" y="68"/>
                  </a:lnTo>
                  <a:lnTo>
                    <a:pt x="197" y="92"/>
                  </a:lnTo>
                  <a:lnTo>
                    <a:pt x="242" y="102"/>
                  </a:lnTo>
                  <a:lnTo>
                    <a:pt x="251" y="104"/>
                  </a:lnTo>
                  <a:lnTo>
                    <a:pt x="277" y="129"/>
                  </a:lnTo>
                  <a:lnTo>
                    <a:pt x="304" y="139"/>
                  </a:lnTo>
                  <a:lnTo>
                    <a:pt x="331" y="158"/>
                  </a:lnTo>
                  <a:lnTo>
                    <a:pt x="358" y="157"/>
                  </a:lnTo>
                  <a:lnTo>
                    <a:pt x="385" y="150"/>
                  </a:lnTo>
                  <a:lnTo>
                    <a:pt x="412" y="154"/>
                  </a:lnTo>
                  <a:lnTo>
                    <a:pt x="439" y="143"/>
                  </a:lnTo>
                  <a:lnTo>
                    <a:pt x="465" y="130"/>
                  </a:lnTo>
                  <a:lnTo>
                    <a:pt x="492" y="24"/>
                  </a:lnTo>
                  <a:lnTo>
                    <a:pt x="546" y="13"/>
                  </a:lnTo>
                </a:path>
              </a:pathLst>
            </a:custGeom>
            <a:noFill/>
            <a:ln w="381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04" name="Line 22">
              <a:extLst>
                <a:ext uri="{FF2B5EF4-FFF2-40B4-BE49-F238E27FC236}">
                  <a16:creationId xmlns:a16="http://schemas.microsoft.com/office/drawing/2014/main" id="{D3C2D097-69EF-D0A9-A860-D2E7040B69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08113" y="3176588"/>
              <a:ext cx="0" cy="2413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05" name="Line 23">
              <a:extLst>
                <a:ext uri="{FF2B5EF4-FFF2-40B4-BE49-F238E27FC236}">
                  <a16:creationId xmlns:a16="http://schemas.microsoft.com/office/drawing/2014/main" id="{6A4B276E-784F-12C2-4EDE-4C8F35E91B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7313" y="3176588"/>
              <a:ext cx="904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06" name="Line 24">
              <a:extLst>
                <a:ext uri="{FF2B5EF4-FFF2-40B4-BE49-F238E27FC236}">
                  <a16:creationId xmlns:a16="http://schemas.microsoft.com/office/drawing/2014/main" id="{0F00E1F9-C61F-7AE0-B821-44C1810105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54188" y="2936875"/>
              <a:ext cx="1587" cy="2397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07" name="Line 25">
              <a:extLst>
                <a:ext uri="{FF2B5EF4-FFF2-40B4-BE49-F238E27FC236}">
                  <a16:creationId xmlns:a16="http://schemas.microsoft.com/office/drawing/2014/main" id="{5E943AD9-BE59-06F3-8BBB-1653461F02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9738" y="2936875"/>
              <a:ext cx="904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08" name="Line 26">
              <a:extLst>
                <a:ext uri="{FF2B5EF4-FFF2-40B4-BE49-F238E27FC236}">
                  <a16:creationId xmlns:a16="http://schemas.microsoft.com/office/drawing/2014/main" id="{F9AB19C6-0A50-FEB7-6C2F-C56CDB80A2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16150" y="2190750"/>
              <a:ext cx="0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09" name="Line 27">
              <a:extLst>
                <a:ext uri="{FF2B5EF4-FFF2-40B4-BE49-F238E27FC236}">
                  <a16:creationId xmlns:a16="http://schemas.microsoft.com/office/drawing/2014/main" id="{9876499E-F5FD-3209-0AE5-BF4020831E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0113" y="2190750"/>
              <a:ext cx="920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0" name="Line 28">
              <a:extLst>
                <a:ext uri="{FF2B5EF4-FFF2-40B4-BE49-F238E27FC236}">
                  <a16:creationId xmlns:a16="http://schemas.microsoft.com/office/drawing/2014/main" id="{A065B4F2-241D-A8E4-F11E-263DA4B483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55875" y="2052638"/>
              <a:ext cx="1588" cy="3111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1" name="Line 29">
              <a:extLst>
                <a:ext uri="{FF2B5EF4-FFF2-40B4-BE49-F238E27FC236}">
                  <a16:creationId xmlns:a16="http://schemas.microsoft.com/office/drawing/2014/main" id="{87067C0B-2E23-D574-6C22-B84766AB4C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6188" y="2052638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2" name="Line 30">
              <a:extLst>
                <a:ext uri="{FF2B5EF4-FFF2-40B4-BE49-F238E27FC236}">
                  <a16:creationId xmlns:a16="http://schemas.microsoft.com/office/drawing/2014/main" id="{FA2ADC94-D6B4-4529-E48F-0D5B1EC757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4650" y="2384425"/>
              <a:ext cx="1588" cy="2857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3" name="Line 31">
              <a:extLst>
                <a:ext uri="{FF2B5EF4-FFF2-40B4-BE49-F238E27FC236}">
                  <a16:creationId xmlns:a16="http://schemas.microsoft.com/office/drawing/2014/main" id="{95200595-9E48-3C31-6DF0-D26687ED22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4963" y="2384425"/>
              <a:ext cx="92075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4" name="Line 32">
              <a:extLst>
                <a:ext uri="{FF2B5EF4-FFF2-40B4-BE49-F238E27FC236}">
                  <a16:creationId xmlns:a16="http://schemas.microsoft.com/office/drawing/2014/main" id="{E4207441-99C6-9947-36E7-17F69938B1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7075" y="2878138"/>
              <a:ext cx="1588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5" name="Line 33">
              <a:extLst>
                <a:ext uri="{FF2B5EF4-FFF2-40B4-BE49-F238E27FC236}">
                  <a16:creationId xmlns:a16="http://schemas.microsoft.com/office/drawing/2014/main" id="{2F14D63D-84D9-6298-C8A3-D26F51FA84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7388" y="2878138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6" name="Line 34">
              <a:extLst>
                <a:ext uri="{FF2B5EF4-FFF2-40B4-BE49-F238E27FC236}">
                  <a16:creationId xmlns:a16="http://schemas.microsoft.com/office/drawing/2014/main" id="{C2D21F15-84E3-52CB-BE69-3788784B5D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81450" y="3198813"/>
              <a:ext cx="1588" cy="2190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7" name="Line 35">
              <a:extLst>
                <a:ext uri="{FF2B5EF4-FFF2-40B4-BE49-F238E27FC236}">
                  <a16:creationId xmlns:a16="http://schemas.microsoft.com/office/drawing/2014/main" id="{2201F241-81E6-6003-D33A-E5F2F0D6AE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3825" y="3198813"/>
              <a:ext cx="90488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8" name="Line 36">
              <a:extLst>
                <a:ext uri="{FF2B5EF4-FFF2-40B4-BE49-F238E27FC236}">
                  <a16:creationId xmlns:a16="http://schemas.microsoft.com/office/drawing/2014/main" id="{558B3EE7-A3FD-BD1F-2F98-628FD0EBC6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0413" y="3325813"/>
              <a:ext cx="3175" cy="2079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19" name="Line 37">
              <a:extLst>
                <a:ext uri="{FF2B5EF4-FFF2-40B4-BE49-F238E27FC236}">
                  <a16:creationId xmlns:a16="http://schemas.microsoft.com/office/drawing/2014/main" id="{A01B578F-912D-242E-C219-340FEBC4A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0725" y="3325813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0" name="Line 38">
              <a:extLst>
                <a:ext uri="{FF2B5EF4-FFF2-40B4-BE49-F238E27FC236}">
                  <a16:creationId xmlns:a16="http://schemas.microsoft.com/office/drawing/2014/main" id="{8124F7F3-8F9E-290D-66A1-00C55724FD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7888" y="3360738"/>
              <a:ext cx="1587" cy="19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1" name="Line 39">
              <a:extLst>
                <a:ext uri="{FF2B5EF4-FFF2-40B4-BE49-F238E27FC236}">
                  <a16:creationId xmlns:a16="http://schemas.microsoft.com/office/drawing/2014/main" id="{9C237150-F0DC-68D4-9537-8FF0665A31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8200" y="3360738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2" name="Line 40">
              <a:extLst>
                <a:ext uri="{FF2B5EF4-FFF2-40B4-BE49-F238E27FC236}">
                  <a16:creationId xmlns:a16="http://schemas.microsoft.com/office/drawing/2014/main" id="{755D7E87-B4EF-F66B-BA6C-F218DAC79C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21263" y="3659188"/>
              <a:ext cx="1587" cy="1841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3" name="Line 41">
              <a:extLst>
                <a:ext uri="{FF2B5EF4-FFF2-40B4-BE49-F238E27FC236}">
                  <a16:creationId xmlns:a16="http://schemas.microsoft.com/office/drawing/2014/main" id="{22182F33-73DE-7FB5-6C38-BCD9DC4ACA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1575" y="3659188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4" name="Line 42">
              <a:extLst>
                <a:ext uri="{FF2B5EF4-FFF2-40B4-BE49-F238E27FC236}">
                  <a16:creationId xmlns:a16="http://schemas.microsoft.com/office/drawing/2014/main" id="{D483B6D7-ADC4-1688-5E02-5D88AE0A76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73688" y="3725863"/>
              <a:ext cx="1587" cy="2317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5" name="Line 43">
              <a:extLst>
                <a:ext uri="{FF2B5EF4-FFF2-40B4-BE49-F238E27FC236}">
                  <a16:creationId xmlns:a16="http://schemas.microsoft.com/office/drawing/2014/main" id="{175BCC00-6B78-7472-2FAC-F9F4C2D704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34000" y="3725863"/>
              <a:ext cx="92075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6" name="Line 44">
              <a:extLst>
                <a:ext uri="{FF2B5EF4-FFF2-40B4-BE49-F238E27FC236}">
                  <a16:creationId xmlns:a16="http://schemas.microsoft.com/office/drawing/2014/main" id="{E8E79F6C-B693-B4F7-BAAF-997911DF15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2463" y="3946525"/>
              <a:ext cx="1587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7" name="Line 45">
              <a:extLst>
                <a:ext uri="{FF2B5EF4-FFF2-40B4-BE49-F238E27FC236}">
                  <a16:creationId xmlns:a16="http://schemas.microsoft.com/office/drawing/2014/main" id="{FD6BBDE0-7996-49DA-B2A7-D59B95DB7F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2775" y="3946525"/>
              <a:ext cx="920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8" name="Line 46">
              <a:extLst>
                <a:ext uri="{FF2B5EF4-FFF2-40B4-BE49-F238E27FC236}">
                  <a16:creationId xmlns:a16="http://schemas.microsoft.com/office/drawing/2014/main" id="{C7C0B43D-FA68-DDBA-84F6-D5FFA83FC2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78538" y="3946525"/>
              <a:ext cx="1587" cy="217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29" name="Line 47">
              <a:extLst>
                <a:ext uri="{FF2B5EF4-FFF2-40B4-BE49-F238E27FC236}">
                  <a16:creationId xmlns:a16="http://schemas.microsoft.com/office/drawing/2014/main" id="{29765A1E-986F-E654-375E-3287EB43D9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38850" y="3946525"/>
              <a:ext cx="920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0" name="Line 48">
              <a:extLst>
                <a:ext uri="{FF2B5EF4-FFF2-40B4-BE49-F238E27FC236}">
                  <a16:creationId xmlns:a16="http://schemas.microsoft.com/office/drawing/2014/main" id="{7AAD9A27-37E5-977A-0EBB-61AED1626F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7313" y="3870325"/>
              <a:ext cx="0" cy="2206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1" name="Line 49">
              <a:extLst>
                <a:ext uri="{FF2B5EF4-FFF2-40B4-BE49-F238E27FC236}">
                  <a16:creationId xmlns:a16="http://schemas.microsoft.com/office/drawing/2014/main" id="{6E8386DD-5927-9306-BECE-3A20A7B2AD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92863" y="3870325"/>
              <a:ext cx="904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2" name="Line 50">
              <a:extLst>
                <a:ext uri="{FF2B5EF4-FFF2-40B4-BE49-F238E27FC236}">
                  <a16:creationId xmlns:a16="http://schemas.microsoft.com/office/drawing/2014/main" id="{901D1F68-F305-6EEA-CD17-967F670EA2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89738" y="3922713"/>
              <a:ext cx="1587" cy="206375"/>
            </a:xfrm>
            <a:prstGeom prst="line">
              <a:avLst/>
            </a:prstGeom>
            <a:noFill/>
            <a:ln w="12700">
              <a:solidFill>
                <a:srgbClr val="00196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3" name="Line 51">
              <a:extLst>
                <a:ext uri="{FF2B5EF4-FFF2-40B4-BE49-F238E27FC236}">
                  <a16:creationId xmlns:a16="http://schemas.microsoft.com/office/drawing/2014/main" id="{E1D25CE0-B7B7-A202-CFE7-2834436E29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51638" y="3922713"/>
              <a:ext cx="904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4" name="Line 52">
              <a:extLst>
                <a:ext uri="{FF2B5EF4-FFF2-40B4-BE49-F238E27FC236}">
                  <a16:creationId xmlns:a16="http://schemas.microsoft.com/office/drawing/2014/main" id="{4AC93A65-F5DA-5B52-C2DC-3EF2C1FEFF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43750" y="3816350"/>
              <a:ext cx="1588" cy="19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5" name="Line 53">
              <a:extLst>
                <a:ext uri="{FF2B5EF4-FFF2-40B4-BE49-F238E27FC236}">
                  <a16:creationId xmlns:a16="http://schemas.microsoft.com/office/drawing/2014/main" id="{5BF66242-896D-1E09-5513-36550247F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063" y="3816350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6" name="Line 54">
              <a:extLst>
                <a:ext uri="{FF2B5EF4-FFF2-40B4-BE49-F238E27FC236}">
                  <a16:creationId xmlns:a16="http://schemas.microsoft.com/office/drawing/2014/main" id="{B7973517-EDE4-B30A-F53A-4321052906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77125" y="3578225"/>
              <a:ext cx="1588" cy="2746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7" name="Line 55">
              <a:extLst>
                <a:ext uri="{FF2B5EF4-FFF2-40B4-BE49-F238E27FC236}">
                  <a16:creationId xmlns:a16="http://schemas.microsoft.com/office/drawing/2014/main" id="{96847234-5180-FE8B-FBB1-EC0BDBDFB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37438" y="3578225"/>
              <a:ext cx="920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8" name="Line 56">
              <a:extLst>
                <a:ext uri="{FF2B5EF4-FFF2-40B4-BE49-F238E27FC236}">
                  <a16:creationId xmlns:a16="http://schemas.microsoft.com/office/drawing/2014/main" id="{F1822EF9-5103-7BF9-C134-68E1233DD5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35900" y="2281238"/>
              <a:ext cx="1588" cy="3571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39" name="Line 57">
              <a:extLst>
                <a:ext uri="{FF2B5EF4-FFF2-40B4-BE49-F238E27FC236}">
                  <a16:creationId xmlns:a16="http://schemas.microsoft.com/office/drawing/2014/main" id="{066726F2-6EE3-3A68-518B-1D2D5828C5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96213" y="2281238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0" name="Line 58">
              <a:extLst>
                <a:ext uri="{FF2B5EF4-FFF2-40B4-BE49-F238E27FC236}">
                  <a16:creationId xmlns:a16="http://schemas.microsoft.com/office/drawing/2014/main" id="{3702F6DE-6AAC-58FB-70F3-89CC34DD14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34400" y="2166938"/>
              <a:ext cx="1588" cy="3444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1" name="Line 59">
              <a:extLst>
                <a:ext uri="{FF2B5EF4-FFF2-40B4-BE49-F238E27FC236}">
                  <a16:creationId xmlns:a16="http://schemas.microsoft.com/office/drawing/2014/main" id="{CAF0DA5E-085E-65EB-A263-FD4C2FF79D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4713" y="2166938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2" name="Freeform 60">
              <a:extLst>
                <a:ext uri="{FF2B5EF4-FFF2-40B4-BE49-F238E27FC236}">
                  <a16:creationId xmlns:a16="http://schemas.microsoft.com/office/drawing/2014/main" id="{54017981-81EA-CAE3-13A9-960DACCD2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113" y="2535238"/>
              <a:ext cx="7132637" cy="2109787"/>
            </a:xfrm>
            <a:custGeom>
              <a:avLst/>
              <a:gdLst>
                <a:gd name="T0" fmla="*/ 0 w 546"/>
                <a:gd name="T1" fmla="*/ 2147483647 h 184"/>
                <a:gd name="T2" fmla="*/ 2147483647 w 546"/>
                <a:gd name="T3" fmla="*/ 2147483647 h 184"/>
                <a:gd name="T4" fmla="*/ 2147483647 w 546"/>
                <a:gd name="T5" fmla="*/ 2147483647 h 184"/>
                <a:gd name="T6" fmla="*/ 2147483647 w 546"/>
                <a:gd name="T7" fmla="*/ 2147483647 h 184"/>
                <a:gd name="T8" fmla="*/ 2147483647 w 546"/>
                <a:gd name="T9" fmla="*/ 2147483647 h 184"/>
                <a:gd name="T10" fmla="*/ 2147483647 w 546"/>
                <a:gd name="T11" fmla="*/ 2147483647 h 184"/>
                <a:gd name="T12" fmla="*/ 2147483647 w 546"/>
                <a:gd name="T13" fmla="*/ 2147483647 h 184"/>
                <a:gd name="T14" fmla="*/ 2147483647 w 546"/>
                <a:gd name="T15" fmla="*/ 2147483647 h 184"/>
                <a:gd name="T16" fmla="*/ 2147483647 w 546"/>
                <a:gd name="T17" fmla="*/ 2147483647 h 184"/>
                <a:gd name="T18" fmla="*/ 2147483647 w 546"/>
                <a:gd name="T19" fmla="*/ 2147483647 h 184"/>
                <a:gd name="T20" fmla="*/ 2147483647 w 546"/>
                <a:gd name="T21" fmla="*/ 2147483647 h 184"/>
                <a:gd name="T22" fmla="*/ 2147483647 w 546"/>
                <a:gd name="T23" fmla="*/ 2147483647 h 184"/>
                <a:gd name="T24" fmla="*/ 2147483647 w 546"/>
                <a:gd name="T25" fmla="*/ 2147483647 h 184"/>
                <a:gd name="T26" fmla="*/ 2147483647 w 546"/>
                <a:gd name="T27" fmla="*/ 2147483647 h 184"/>
                <a:gd name="T28" fmla="*/ 2147483647 w 546"/>
                <a:gd name="T29" fmla="*/ 2147483647 h 184"/>
                <a:gd name="T30" fmla="*/ 2147483647 w 546"/>
                <a:gd name="T31" fmla="*/ 2147483647 h 184"/>
                <a:gd name="T32" fmla="*/ 2147483647 w 546"/>
                <a:gd name="T33" fmla="*/ 2147483647 h 184"/>
                <a:gd name="T34" fmla="*/ 2147483647 w 546"/>
                <a:gd name="T35" fmla="*/ 0 h 184"/>
                <a:gd name="T36" fmla="*/ 2147483647 w 546"/>
                <a:gd name="T37" fmla="*/ 2147483647 h 18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6"/>
                <a:gd name="T58" fmla="*/ 0 h 184"/>
                <a:gd name="T59" fmla="*/ 546 w 546"/>
                <a:gd name="T60" fmla="*/ 184 h 18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6" h="184">
                  <a:moveTo>
                    <a:pt x="0" y="101"/>
                  </a:moveTo>
                  <a:lnTo>
                    <a:pt x="27" y="98"/>
                  </a:lnTo>
                  <a:lnTo>
                    <a:pt x="63" y="54"/>
                  </a:lnTo>
                  <a:lnTo>
                    <a:pt x="89" y="46"/>
                  </a:lnTo>
                  <a:lnTo>
                    <a:pt x="116" y="66"/>
                  </a:lnTo>
                  <a:lnTo>
                    <a:pt x="143" y="104"/>
                  </a:lnTo>
                  <a:lnTo>
                    <a:pt x="197" y="125"/>
                  </a:lnTo>
                  <a:lnTo>
                    <a:pt x="242" y="129"/>
                  </a:lnTo>
                  <a:lnTo>
                    <a:pt x="251" y="135"/>
                  </a:lnTo>
                  <a:lnTo>
                    <a:pt x="277" y="147"/>
                  </a:lnTo>
                  <a:lnTo>
                    <a:pt x="304" y="150"/>
                  </a:lnTo>
                  <a:lnTo>
                    <a:pt x="331" y="174"/>
                  </a:lnTo>
                  <a:lnTo>
                    <a:pt x="358" y="184"/>
                  </a:lnTo>
                  <a:lnTo>
                    <a:pt x="385" y="175"/>
                  </a:lnTo>
                  <a:lnTo>
                    <a:pt x="412" y="179"/>
                  </a:lnTo>
                  <a:lnTo>
                    <a:pt x="439" y="156"/>
                  </a:lnTo>
                  <a:lnTo>
                    <a:pt x="465" y="130"/>
                  </a:lnTo>
                  <a:lnTo>
                    <a:pt x="492" y="0"/>
                  </a:lnTo>
                  <a:lnTo>
                    <a:pt x="546" y="14"/>
                  </a:lnTo>
                </a:path>
              </a:pathLst>
            </a:cu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3" name="Line 61">
              <a:extLst>
                <a:ext uri="{FF2B5EF4-FFF2-40B4-BE49-F238E27FC236}">
                  <a16:creationId xmlns:a16="http://schemas.microsoft.com/office/drawing/2014/main" id="{A39DF838-53EE-48C7-631B-C522F40A8E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8113" y="3692525"/>
              <a:ext cx="0" cy="2873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4" name="Line 62">
              <a:extLst>
                <a:ext uri="{FF2B5EF4-FFF2-40B4-BE49-F238E27FC236}">
                  <a16:creationId xmlns:a16="http://schemas.microsoft.com/office/drawing/2014/main" id="{6C632A7C-EA10-D4AF-E7C0-2FDC47E3FE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3663" y="3979863"/>
              <a:ext cx="90487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5" name="Line 63">
              <a:extLst>
                <a:ext uri="{FF2B5EF4-FFF2-40B4-BE49-F238E27FC236}">
                  <a16:creationId xmlns:a16="http://schemas.microsoft.com/office/drawing/2014/main" id="{BECF8A35-F3D9-EAD9-0ABF-F6E1F3DE9B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0538" y="3659188"/>
              <a:ext cx="1587" cy="2762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6" name="Line 64">
              <a:extLst>
                <a:ext uri="{FF2B5EF4-FFF2-40B4-BE49-F238E27FC236}">
                  <a16:creationId xmlns:a16="http://schemas.microsoft.com/office/drawing/2014/main" id="{150B565C-A93E-EB6B-B189-5A4FB0A28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6088" y="3935413"/>
              <a:ext cx="90487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7" name="Line 65">
              <a:extLst>
                <a:ext uri="{FF2B5EF4-FFF2-40B4-BE49-F238E27FC236}">
                  <a16:creationId xmlns:a16="http://schemas.microsoft.com/office/drawing/2014/main" id="{9EFD9A8D-AC13-A872-A0D0-6A3CE513FF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2025" y="3154363"/>
              <a:ext cx="0" cy="3095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8" name="Line 66">
              <a:extLst>
                <a:ext uri="{FF2B5EF4-FFF2-40B4-BE49-F238E27FC236}">
                  <a16:creationId xmlns:a16="http://schemas.microsoft.com/office/drawing/2014/main" id="{20AA0826-161F-530C-CA52-77973ABB68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2338" y="3463925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49" name="Line 67">
              <a:extLst>
                <a:ext uri="{FF2B5EF4-FFF2-40B4-BE49-F238E27FC236}">
                  <a16:creationId xmlns:a16="http://schemas.microsoft.com/office/drawing/2014/main" id="{B297C2E9-72C2-4BB5-3C24-7A29133AD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1750" y="3062288"/>
              <a:ext cx="1588" cy="3111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0" name="Line 68">
              <a:extLst>
                <a:ext uri="{FF2B5EF4-FFF2-40B4-BE49-F238E27FC236}">
                  <a16:creationId xmlns:a16="http://schemas.microsoft.com/office/drawing/2014/main" id="{45E85595-68A3-FDF1-0DFB-4E3E9D3942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2063" y="3373438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1" name="Line 69">
              <a:extLst>
                <a:ext uri="{FF2B5EF4-FFF2-40B4-BE49-F238E27FC236}">
                  <a16:creationId xmlns:a16="http://schemas.microsoft.com/office/drawing/2014/main" id="{0D1D8816-184A-836D-EB45-095764CBF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4650" y="3292475"/>
              <a:ext cx="1588" cy="3095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2" name="Line 70">
              <a:extLst>
                <a:ext uri="{FF2B5EF4-FFF2-40B4-BE49-F238E27FC236}">
                  <a16:creationId xmlns:a16="http://schemas.microsoft.com/office/drawing/2014/main" id="{04E9EE8A-4721-D8AD-AB63-B5A807A64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3602038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3" name="Line 71">
              <a:extLst>
                <a:ext uri="{FF2B5EF4-FFF2-40B4-BE49-F238E27FC236}">
                  <a16:creationId xmlns:a16="http://schemas.microsoft.com/office/drawing/2014/main" id="{1D0E17C5-C3BB-2E30-1080-3581CB65B9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6600" y="3725863"/>
              <a:ext cx="1588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4" name="Line 72">
              <a:extLst>
                <a:ext uri="{FF2B5EF4-FFF2-40B4-BE49-F238E27FC236}">
                  <a16:creationId xmlns:a16="http://schemas.microsoft.com/office/drawing/2014/main" id="{06ACA8A4-8CB2-58C5-6FA5-4601AC0361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36913" y="3992563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5" name="Line 73">
              <a:extLst>
                <a:ext uri="{FF2B5EF4-FFF2-40B4-BE49-F238E27FC236}">
                  <a16:creationId xmlns:a16="http://schemas.microsoft.com/office/drawing/2014/main" id="{7C0CC20D-D9EF-244D-0791-34AE6E9D4C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1450" y="3967163"/>
              <a:ext cx="1588" cy="2444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6" name="Line 74">
              <a:extLst>
                <a:ext uri="{FF2B5EF4-FFF2-40B4-BE49-F238E27FC236}">
                  <a16:creationId xmlns:a16="http://schemas.microsoft.com/office/drawing/2014/main" id="{64C91D03-1DAF-624E-32F1-309887BF57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3350" y="4211638"/>
              <a:ext cx="904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7" name="Line 75">
              <a:extLst>
                <a:ext uri="{FF2B5EF4-FFF2-40B4-BE49-F238E27FC236}">
                  <a16:creationId xmlns:a16="http://schemas.microsoft.com/office/drawing/2014/main" id="{20C0E182-C061-35F7-8103-F77352A6D0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0413" y="4014788"/>
              <a:ext cx="3175" cy="2174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8" name="Line 76">
              <a:extLst>
                <a:ext uri="{FF2B5EF4-FFF2-40B4-BE49-F238E27FC236}">
                  <a16:creationId xmlns:a16="http://schemas.microsoft.com/office/drawing/2014/main" id="{7090FCDB-11B5-3981-9917-DBF2C044C1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0725" y="4232275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59" name="Line 77">
              <a:extLst>
                <a:ext uri="{FF2B5EF4-FFF2-40B4-BE49-F238E27FC236}">
                  <a16:creationId xmlns:a16="http://schemas.microsoft.com/office/drawing/2014/main" id="{7C65A4E6-4773-F3C2-335C-DC71195549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7888" y="4084638"/>
              <a:ext cx="1587" cy="2047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0" name="Line 78">
              <a:extLst>
                <a:ext uri="{FF2B5EF4-FFF2-40B4-BE49-F238E27FC236}">
                  <a16:creationId xmlns:a16="http://schemas.microsoft.com/office/drawing/2014/main" id="{DCEAB996-440C-DD9B-B09D-25D89F1737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8200" y="4289425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1" name="Line 79">
              <a:extLst>
                <a:ext uri="{FF2B5EF4-FFF2-40B4-BE49-F238E27FC236}">
                  <a16:creationId xmlns:a16="http://schemas.microsoft.com/office/drawing/2014/main" id="{6C81C8BD-53AD-44CB-6FBC-180D60C28A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7613" y="4221163"/>
              <a:ext cx="1587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2" name="Line 80">
              <a:extLst>
                <a:ext uri="{FF2B5EF4-FFF2-40B4-BE49-F238E27FC236}">
                  <a16:creationId xmlns:a16="http://schemas.microsoft.com/office/drawing/2014/main" id="{DEF4664A-37CE-7EA3-0190-5EE593B52B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7925" y="4449763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3" name="Line 81">
              <a:extLst>
                <a:ext uri="{FF2B5EF4-FFF2-40B4-BE49-F238E27FC236}">
                  <a16:creationId xmlns:a16="http://schemas.microsoft.com/office/drawing/2014/main" id="{D8F097DB-FD4B-29F5-ABDB-2F9531BCDD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0038" y="4256088"/>
              <a:ext cx="1587" cy="2508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4" name="Line 82">
              <a:extLst>
                <a:ext uri="{FF2B5EF4-FFF2-40B4-BE49-F238E27FC236}">
                  <a16:creationId xmlns:a16="http://schemas.microsoft.com/office/drawing/2014/main" id="{E627E09C-12A1-7529-4AAC-D454ACC876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0350" y="4506913"/>
              <a:ext cx="92075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5" name="Line 83">
              <a:extLst>
                <a:ext uri="{FF2B5EF4-FFF2-40B4-BE49-F238E27FC236}">
                  <a16:creationId xmlns:a16="http://schemas.microsoft.com/office/drawing/2014/main" id="{66EF6C65-07D3-2CAB-A475-352B39FC32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32463" y="4532313"/>
              <a:ext cx="1587" cy="2524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6" name="Line 84">
              <a:extLst>
                <a:ext uri="{FF2B5EF4-FFF2-40B4-BE49-F238E27FC236}">
                  <a16:creationId xmlns:a16="http://schemas.microsoft.com/office/drawing/2014/main" id="{B5908C02-40C0-F4F2-2E44-225EAD8AE3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2775" y="4784725"/>
              <a:ext cx="920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7" name="Line 85">
              <a:extLst>
                <a:ext uri="{FF2B5EF4-FFF2-40B4-BE49-F238E27FC236}">
                  <a16:creationId xmlns:a16="http://schemas.microsoft.com/office/drawing/2014/main" id="{E39AD9B1-1C61-653D-E89A-A2F8EA8B88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4888" y="4645025"/>
              <a:ext cx="1587" cy="254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8" name="Line 86">
              <a:extLst>
                <a:ext uri="{FF2B5EF4-FFF2-40B4-BE49-F238E27FC236}">
                  <a16:creationId xmlns:a16="http://schemas.microsoft.com/office/drawing/2014/main" id="{719D85B4-6C48-00C5-8ABD-427E1D2B9B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45200" y="4899025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69" name="Line 87">
              <a:extLst>
                <a:ext uri="{FF2B5EF4-FFF2-40B4-BE49-F238E27FC236}">
                  <a16:creationId xmlns:a16="http://schemas.microsoft.com/office/drawing/2014/main" id="{CF4C6998-B6F7-E05A-EDFB-F3F1DDDC68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37313" y="4543425"/>
              <a:ext cx="0" cy="2508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0" name="Line 88">
              <a:extLst>
                <a:ext uri="{FF2B5EF4-FFF2-40B4-BE49-F238E27FC236}">
                  <a16:creationId xmlns:a16="http://schemas.microsoft.com/office/drawing/2014/main" id="{30861DA2-DC35-66AD-AB11-E96E2E897C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6513" y="4794250"/>
              <a:ext cx="90487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1" name="Line 89">
              <a:extLst>
                <a:ext uri="{FF2B5EF4-FFF2-40B4-BE49-F238E27FC236}">
                  <a16:creationId xmlns:a16="http://schemas.microsoft.com/office/drawing/2014/main" id="{F1F7ECCE-B3EE-5BA4-50FB-1D7F06BFF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9738" y="4589463"/>
              <a:ext cx="1587" cy="228600"/>
            </a:xfrm>
            <a:prstGeom prst="line">
              <a:avLst/>
            </a:prstGeom>
            <a:noFill/>
            <a:ln w="12700">
              <a:solidFill>
                <a:srgbClr val="00196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2" name="Line 90">
              <a:extLst>
                <a:ext uri="{FF2B5EF4-FFF2-40B4-BE49-F238E27FC236}">
                  <a16:creationId xmlns:a16="http://schemas.microsoft.com/office/drawing/2014/main" id="{18072EDE-1A83-C3B8-581F-793C899367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51638" y="4818063"/>
              <a:ext cx="90487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3" name="Line 91">
              <a:extLst>
                <a:ext uri="{FF2B5EF4-FFF2-40B4-BE49-F238E27FC236}">
                  <a16:creationId xmlns:a16="http://schemas.microsoft.com/office/drawing/2014/main" id="{01AAC88F-BE00-0235-AE87-EF243DA035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43750" y="4322763"/>
              <a:ext cx="1588" cy="2206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4" name="Line 92">
              <a:extLst>
                <a:ext uri="{FF2B5EF4-FFF2-40B4-BE49-F238E27FC236}">
                  <a16:creationId xmlns:a16="http://schemas.microsoft.com/office/drawing/2014/main" id="{31D67122-8064-21FC-B748-93564598B4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063" y="4543425"/>
              <a:ext cx="92075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5" name="Line 93">
              <a:extLst>
                <a:ext uri="{FF2B5EF4-FFF2-40B4-BE49-F238E27FC236}">
                  <a16:creationId xmlns:a16="http://schemas.microsoft.com/office/drawing/2014/main" id="{71A96EC5-0102-1F7F-8288-1B9BA7C6B1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3475" y="4027488"/>
              <a:ext cx="1588" cy="249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6" name="Line 94">
              <a:extLst>
                <a:ext uri="{FF2B5EF4-FFF2-40B4-BE49-F238E27FC236}">
                  <a16:creationId xmlns:a16="http://schemas.microsoft.com/office/drawing/2014/main" id="{2FC5C444-7E81-582E-8572-75167CB43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3788" y="4276725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7" name="Line 95">
              <a:extLst>
                <a:ext uri="{FF2B5EF4-FFF2-40B4-BE49-F238E27FC236}">
                  <a16:creationId xmlns:a16="http://schemas.microsoft.com/office/drawing/2014/main" id="{8D09DD27-8DAC-ADEF-2904-28C0886AEF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35900" y="2535238"/>
              <a:ext cx="1588" cy="3778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8" name="Line 96">
              <a:extLst>
                <a:ext uri="{FF2B5EF4-FFF2-40B4-BE49-F238E27FC236}">
                  <a16:creationId xmlns:a16="http://schemas.microsoft.com/office/drawing/2014/main" id="{2E42E7C0-0CB1-30C0-273F-861FD37738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96213" y="2913063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79" name="Line 97">
              <a:extLst>
                <a:ext uri="{FF2B5EF4-FFF2-40B4-BE49-F238E27FC236}">
                  <a16:creationId xmlns:a16="http://schemas.microsoft.com/office/drawing/2014/main" id="{5314C977-E103-4306-D2E9-63D1F222C6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0750" y="2695575"/>
              <a:ext cx="1588" cy="265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80" name="Line 98">
              <a:extLst>
                <a:ext uri="{FF2B5EF4-FFF2-40B4-BE49-F238E27FC236}">
                  <a16:creationId xmlns:a16="http://schemas.microsoft.com/office/drawing/2014/main" id="{4AB672BD-8029-4B0F-B99F-E9909AA01C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1063" y="2960688"/>
              <a:ext cx="92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981" name="Oval 99">
              <a:extLst>
                <a:ext uri="{FF2B5EF4-FFF2-40B4-BE49-F238E27FC236}">
                  <a16:creationId xmlns:a16="http://schemas.microsoft.com/office/drawing/2014/main" id="{3614F0EC-9E80-54A7-A659-5639C0662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138" y="3349625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2" name="Oval 100">
              <a:extLst>
                <a:ext uri="{FF2B5EF4-FFF2-40B4-BE49-F238E27FC236}">
                  <a16:creationId xmlns:a16="http://schemas.microsoft.com/office/drawing/2014/main" id="{E93F8D92-C203-E041-48DF-CB1920901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563" y="3108325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3" name="Oval 101">
              <a:extLst>
                <a:ext uri="{FF2B5EF4-FFF2-40B4-BE49-F238E27FC236}">
                  <a16:creationId xmlns:a16="http://schemas.microsoft.com/office/drawing/2014/main" id="{CE579BA2-0753-CB39-EAE8-46A067B01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463" y="2351088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4" name="Oval 102">
              <a:extLst>
                <a:ext uri="{FF2B5EF4-FFF2-40B4-BE49-F238E27FC236}">
                  <a16:creationId xmlns:a16="http://schemas.microsoft.com/office/drawing/2014/main" id="{663E55BF-CD1C-8850-4AD1-82AB92D7F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2293938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5" name="Oval 103">
              <a:extLst>
                <a:ext uri="{FF2B5EF4-FFF2-40B4-BE49-F238E27FC236}">
                  <a16:creationId xmlns:a16="http://schemas.microsoft.com/office/drawing/2014/main" id="{3424B7F5-D057-CE5E-DADC-7387686FA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6550" y="2601913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6" name="Oval 104">
              <a:extLst>
                <a:ext uri="{FF2B5EF4-FFF2-40B4-BE49-F238E27FC236}">
                  <a16:creationId xmlns:a16="http://schemas.microsoft.com/office/drawing/2014/main" id="{C9FA4015-8358-096D-08C4-8663F2649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563" y="3071813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7" name="Oval 105">
              <a:extLst>
                <a:ext uri="{FF2B5EF4-FFF2-40B4-BE49-F238E27FC236}">
                  <a16:creationId xmlns:a16="http://schemas.microsoft.com/office/drawing/2014/main" id="{5C47A85D-AB25-AA7E-FFDB-690786091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5413" y="3349625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8" name="Oval 106">
              <a:extLst>
                <a:ext uri="{FF2B5EF4-FFF2-40B4-BE49-F238E27FC236}">
                  <a16:creationId xmlns:a16="http://schemas.microsoft.com/office/drawing/2014/main" id="{03B69400-4D94-1BFC-57E4-4E49E3E07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2788" y="3463925"/>
              <a:ext cx="88900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89" name="Oval 107">
              <a:extLst>
                <a:ext uri="{FF2B5EF4-FFF2-40B4-BE49-F238E27FC236}">
                  <a16:creationId xmlns:a16="http://schemas.microsoft.com/office/drawing/2014/main" id="{C20E2CA9-FDB0-FD35-2C7C-23E4C7318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0263" y="3487738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0" name="Oval 108">
              <a:extLst>
                <a:ext uri="{FF2B5EF4-FFF2-40B4-BE49-F238E27FC236}">
                  <a16:creationId xmlns:a16="http://schemas.microsoft.com/office/drawing/2014/main" id="{70E63108-58B9-AEE2-477B-4D7B7150A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9988" y="3773488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1" name="Oval 109">
              <a:extLst>
                <a:ext uri="{FF2B5EF4-FFF2-40B4-BE49-F238E27FC236}">
                  <a16:creationId xmlns:a16="http://schemas.microsoft.com/office/drawing/2014/main" id="{17606926-74F9-6756-0CB7-A52BFBE35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2413" y="3889375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2" name="Oval 110">
              <a:extLst>
                <a:ext uri="{FF2B5EF4-FFF2-40B4-BE49-F238E27FC236}">
                  <a16:creationId xmlns:a16="http://schemas.microsoft.com/office/drawing/2014/main" id="{A9AF2570-2F3B-1BEF-2A77-AB0919724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6425" y="4105275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3" name="Oval 111">
              <a:extLst>
                <a:ext uri="{FF2B5EF4-FFF2-40B4-BE49-F238E27FC236}">
                  <a16:creationId xmlns:a16="http://schemas.microsoft.com/office/drawing/2014/main" id="{1EA963C1-C4C6-69DE-6D2B-F438BA08F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8850" y="4094163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4" name="Oval 112">
              <a:extLst>
                <a:ext uri="{FF2B5EF4-FFF2-40B4-BE49-F238E27FC236}">
                  <a16:creationId xmlns:a16="http://schemas.microsoft.com/office/drawing/2014/main" id="{6847EC91-93DC-DE7D-1EB0-3CEC7D98F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1275" y="4014788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5" name="Oval 113">
              <a:extLst>
                <a:ext uri="{FF2B5EF4-FFF2-40B4-BE49-F238E27FC236}">
                  <a16:creationId xmlns:a16="http://schemas.microsoft.com/office/drawing/2014/main" id="{8AD9EB49-9F64-F2D8-5615-1BB40A2C5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3700" y="4059238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6" name="Oval 114">
              <a:extLst>
                <a:ext uri="{FF2B5EF4-FFF2-40B4-BE49-F238E27FC236}">
                  <a16:creationId xmlns:a16="http://schemas.microsoft.com/office/drawing/2014/main" id="{8049DFD2-787A-2868-4EA1-081471B58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25" y="3935413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7" name="Oval 115">
              <a:extLst>
                <a:ext uri="{FF2B5EF4-FFF2-40B4-BE49-F238E27FC236}">
                  <a16:creationId xmlns:a16="http://schemas.microsoft.com/office/drawing/2014/main" id="{7C26F396-7591-56F2-A49C-6CAC5A3CC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5850" y="3786188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8" name="Oval 116">
              <a:extLst>
                <a:ext uri="{FF2B5EF4-FFF2-40B4-BE49-F238E27FC236}">
                  <a16:creationId xmlns:a16="http://schemas.microsoft.com/office/drawing/2014/main" id="{7AD7D659-04E9-A28C-F0CE-4352CFFB9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8275" y="2568575"/>
              <a:ext cx="90488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0999" name="Oval 117">
              <a:extLst>
                <a:ext uri="{FF2B5EF4-FFF2-40B4-BE49-F238E27FC236}">
                  <a16:creationId xmlns:a16="http://schemas.microsoft.com/office/drawing/2014/main" id="{784A78ED-1BC2-ADF7-5A1A-479F38E5A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4713" y="2441575"/>
              <a:ext cx="90487" cy="120650"/>
            </a:xfrm>
            <a:prstGeom prst="ellipse">
              <a:avLst/>
            </a:prstGeom>
            <a:solidFill>
              <a:srgbClr val="808080"/>
            </a:solidFill>
            <a:ln w="127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1000" name="Freeform 118">
              <a:extLst>
                <a:ext uri="{FF2B5EF4-FFF2-40B4-BE49-F238E27FC236}">
                  <a16:creationId xmlns:a16="http://schemas.microsoft.com/office/drawing/2014/main" id="{BC9A1328-844A-E40E-A612-4412D1777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0325" y="3624263"/>
              <a:ext cx="157163" cy="138112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49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1" name="Freeform 119">
              <a:extLst>
                <a:ext uri="{FF2B5EF4-FFF2-40B4-BE49-F238E27FC236}">
                  <a16:creationId xmlns:a16="http://schemas.microsoft.com/office/drawing/2014/main" id="{F5024DDC-12DD-8A93-E026-FE3B5413C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3590925"/>
              <a:ext cx="157163" cy="134938"/>
            </a:xfrm>
            <a:custGeom>
              <a:avLst/>
              <a:gdLst>
                <a:gd name="T0" fmla="*/ 2147483647 w 99"/>
                <a:gd name="T1" fmla="*/ 0 h 98"/>
                <a:gd name="T2" fmla="*/ 2147483647 w 99"/>
                <a:gd name="T3" fmla="*/ 2147483647 h 98"/>
                <a:gd name="T4" fmla="*/ 0 w 99"/>
                <a:gd name="T5" fmla="*/ 2147483647 h 98"/>
                <a:gd name="T6" fmla="*/ 2147483647 w 99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8"/>
                <a:gd name="T14" fmla="*/ 99 w 99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8">
                  <a:moveTo>
                    <a:pt x="49" y="0"/>
                  </a:moveTo>
                  <a:lnTo>
                    <a:pt x="99" y="98"/>
                  </a:lnTo>
                  <a:lnTo>
                    <a:pt x="0" y="9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2" name="Freeform 120">
              <a:extLst>
                <a:ext uri="{FF2B5EF4-FFF2-40B4-BE49-F238E27FC236}">
                  <a16:creationId xmlns:a16="http://schemas.microsoft.com/office/drawing/2014/main" id="{1E093FF1-F4ED-7106-7870-62E2E6A23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3084513"/>
              <a:ext cx="157163" cy="136525"/>
            </a:xfrm>
            <a:custGeom>
              <a:avLst/>
              <a:gdLst>
                <a:gd name="T0" fmla="*/ 2147483647 w 99"/>
                <a:gd name="T1" fmla="*/ 0 h 98"/>
                <a:gd name="T2" fmla="*/ 2147483647 w 99"/>
                <a:gd name="T3" fmla="*/ 2147483647 h 98"/>
                <a:gd name="T4" fmla="*/ 0 w 99"/>
                <a:gd name="T5" fmla="*/ 2147483647 h 98"/>
                <a:gd name="T6" fmla="*/ 2147483647 w 99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8"/>
                <a:gd name="T14" fmla="*/ 99 w 99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8">
                  <a:moveTo>
                    <a:pt x="50" y="0"/>
                  </a:moveTo>
                  <a:lnTo>
                    <a:pt x="99" y="98"/>
                  </a:lnTo>
                  <a:lnTo>
                    <a:pt x="0" y="9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3" name="Freeform 121">
              <a:extLst>
                <a:ext uri="{FF2B5EF4-FFF2-40B4-BE49-F238E27FC236}">
                  <a16:creationId xmlns:a16="http://schemas.microsoft.com/office/drawing/2014/main" id="{759223BE-1C8B-46F2-3BC4-1E1A95BC4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5" y="2992438"/>
              <a:ext cx="157163" cy="136525"/>
            </a:xfrm>
            <a:custGeom>
              <a:avLst/>
              <a:gdLst>
                <a:gd name="T0" fmla="*/ 2147483647 w 99"/>
                <a:gd name="T1" fmla="*/ 0 h 98"/>
                <a:gd name="T2" fmla="*/ 2147483647 w 99"/>
                <a:gd name="T3" fmla="*/ 2147483647 h 98"/>
                <a:gd name="T4" fmla="*/ 0 w 99"/>
                <a:gd name="T5" fmla="*/ 2147483647 h 98"/>
                <a:gd name="T6" fmla="*/ 2147483647 w 99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8"/>
                <a:gd name="T14" fmla="*/ 99 w 99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8">
                  <a:moveTo>
                    <a:pt x="50" y="0"/>
                  </a:moveTo>
                  <a:lnTo>
                    <a:pt x="99" y="98"/>
                  </a:lnTo>
                  <a:lnTo>
                    <a:pt x="0" y="9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4" name="Freeform 122">
              <a:extLst>
                <a:ext uri="{FF2B5EF4-FFF2-40B4-BE49-F238E27FC236}">
                  <a16:creationId xmlns:a16="http://schemas.microsoft.com/office/drawing/2014/main" id="{8FEBF10F-AA6F-4AFA-FA46-B79E36864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800" y="3221038"/>
              <a:ext cx="157163" cy="139700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5" name="Freeform 123">
              <a:extLst>
                <a:ext uri="{FF2B5EF4-FFF2-40B4-BE49-F238E27FC236}">
                  <a16:creationId xmlns:a16="http://schemas.microsoft.com/office/drawing/2014/main" id="{DC80C9B4-23DA-6ED7-A5DF-E97FB4811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813" y="3659188"/>
              <a:ext cx="155575" cy="139700"/>
            </a:xfrm>
            <a:custGeom>
              <a:avLst/>
              <a:gdLst>
                <a:gd name="T0" fmla="*/ 2147483647 w 98"/>
                <a:gd name="T1" fmla="*/ 0 h 99"/>
                <a:gd name="T2" fmla="*/ 2147483647 w 98"/>
                <a:gd name="T3" fmla="*/ 2147483647 h 99"/>
                <a:gd name="T4" fmla="*/ 0 w 98"/>
                <a:gd name="T5" fmla="*/ 2147483647 h 99"/>
                <a:gd name="T6" fmla="*/ 2147483647 w 98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99"/>
                <a:gd name="T14" fmla="*/ 98 w 98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99">
                  <a:moveTo>
                    <a:pt x="49" y="0"/>
                  </a:moveTo>
                  <a:lnTo>
                    <a:pt x="98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6" name="Freeform 124">
              <a:extLst>
                <a:ext uri="{FF2B5EF4-FFF2-40B4-BE49-F238E27FC236}">
                  <a16:creationId xmlns:a16="http://schemas.microsoft.com/office/drawing/2014/main" id="{474353F7-A2D0-7293-8F90-18F4337B6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663" y="3900488"/>
              <a:ext cx="157162" cy="136525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49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7" name="Freeform 125">
              <a:extLst>
                <a:ext uri="{FF2B5EF4-FFF2-40B4-BE49-F238E27FC236}">
                  <a16:creationId xmlns:a16="http://schemas.microsoft.com/office/drawing/2014/main" id="{5A130012-3699-5736-429B-54663A74A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038" y="3946525"/>
              <a:ext cx="157162" cy="138113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8" name="Freeform 126">
              <a:extLst>
                <a:ext uri="{FF2B5EF4-FFF2-40B4-BE49-F238E27FC236}">
                  <a16:creationId xmlns:a16="http://schemas.microsoft.com/office/drawing/2014/main" id="{48815EAE-AD51-0506-1B8F-EBDB4283B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4014788"/>
              <a:ext cx="157162" cy="136525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09" name="Freeform 127">
              <a:extLst>
                <a:ext uri="{FF2B5EF4-FFF2-40B4-BE49-F238E27FC236}">
                  <a16:creationId xmlns:a16="http://schemas.microsoft.com/office/drawing/2014/main" id="{F1F24114-2AE9-6861-4F0A-E0916DE3D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8238" y="4151313"/>
              <a:ext cx="157162" cy="138112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0" name="Freeform 128">
              <a:extLst>
                <a:ext uri="{FF2B5EF4-FFF2-40B4-BE49-F238E27FC236}">
                  <a16:creationId xmlns:a16="http://schemas.microsoft.com/office/drawing/2014/main" id="{808DC8B7-48DE-D198-F801-16BAB453D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663" y="4187825"/>
              <a:ext cx="157162" cy="134938"/>
            </a:xfrm>
            <a:custGeom>
              <a:avLst/>
              <a:gdLst>
                <a:gd name="T0" fmla="*/ 2147483647 w 99"/>
                <a:gd name="T1" fmla="*/ 0 h 98"/>
                <a:gd name="T2" fmla="*/ 2147483647 w 99"/>
                <a:gd name="T3" fmla="*/ 2147483647 h 98"/>
                <a:gd name="T4" fmla="*/ 0 w 99"/>
                <a:gd name="T5" fmla="*/ 2147483647 h 98"/>
                <a:gd name="T6" fmla="*/ 2147483647 w 99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8"/>
                <a:gd name="T14" fmla="*/ 99 w 99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8">
                  <a:moveTo>
                    <a:pt x="50" y="0"/>
                  </a:moveTo>
                  <a:lnTo>
                    <a:pt x="99" y="98"/>
                  </a:lnTo>
                  <a:lnTo>
                    <a:pt x="0" y="9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1" name="Freeform 129">
              <a:extLst>
                <a:ext uri="{FF2B5EF4-FFF2-40B4-BE49-F238E27FC236}">
                  <a16:creationId xmlns:a16="http://schemas.microsoft.com/office/drawing/2014/main" id="{B059DC3A-D815-5BB9-4717-A3BFEA2E6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675" y="4460875"/>
              <a:ext cx="155575" cy="139700"/>
            </a:xfrm>
            <a:custGeom>
              <a:avLst/>
              <a:gdLst>
                <a:gd name="T0" fmla="*/ 2147483647 w 98"/>
                <a:gd name="T1" fmla="*/ 0 h 99"/>
                <a:gd name="T2" fmla="*/ 2147483647 w 98"/>
                <a:gd name="T3" fmla="*/ 2147483647 h 99"/>
                <a:gd name="T4" fmla="*/ 0 w 98"/>
                <a:gd name="T5" fmla="*/ 2147483647 h 99"/>
                <a:gd name="T6" fmla="*/ 2147483647 w 98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99"/>
                <a:gd name="T14" fmla="*/ 98 w 98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99">
                  <a:moveTo>
                    <a:pt x="49" y="0"/>
                  </a:moveTo>
                  <a:lnTo>
                    <a:pt x="98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2" name="Freeform 130">
              <a:extLst>
                <a:ext uri="{FF2B5EF4-FFF2-40B4-BE49-F238E27FC236}">
                  <a16:creationId xmlns:a16="http://schemas.microsoft.com/office/drawing/2014/main" id="{1C554B3C-2BD9-A986-4831-AE46C4CB7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100" y="4576763"/>
              <a:ext cx="157163" cy="138112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49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3" name="Freeform 131">
              <a:extLst>
                <a:ext uri="{FF2B5EF4-FFF2-40B4-BE49-F238E27FC236}">
                  <a16:creationId xmlns:a16="http://schemas.microsoft.com/office/drawing/2014/main" id="{5CBB37AF-09F5-FEC0-0FF7-F98E09B55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9525" y="4470400"/>
              <a:ext cx="157163" cy="139700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49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4" name="Freeform 132">
              <a:extLst>
                <a:ext uri="{FF2B5EF4-FFF2-40B4-BE49-F238E27FC236}">
                  <a16:creationId xmlns:a16="http://schemas.microsoft.com/office/drawing/2014/main" id="{F5F7AEF5-2BE1-F8F7-C614-F54DEFBEB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1950" y="4518025"/>
              <a:ext cx="157163" cy="136525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49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5" name="Freeform 133">
              <a:extLst>
                <a:ext uri="{FF2B5EF4-FFF2-40B4-BE49-F238E27FC236}">
                  <a16:creationId xmlns:a16="http://schemas.microsoft.com/office/drawing/2014/main" id="{59511BAF-1220-36EB-C990-33DFB581F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5" y="4256088"/>
              <a:ext cx="157163" cy="138112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6" name="Freeform 134">
              <a:extLst>
                <a:ext uri="{FF2B5EF4-FFF2-40B4-BE49-F238E27FC236}">
                  <a16:creationId xmlns:a16="http://schemas.microsoft.com/office/drawing/2014/main" id="{4B5630C5-E87E-3839-6E87-9E5483994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100" y="3957638"/>
              <a:ext cx="157163" cy="136525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7" name="Freeform 135">
              <a:extLst>
                <a:ext uri="{FF2B5EF4-FFF2-40B4-BE49-F238E27FC236}">
                  <a16:creationId xmlns:a16="http://schemas.microsoft.com/office/drawing/2014/main" id="{86DDEF63-1BDF-AB03-0ED8-82F1C11B4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525" y="2465388"/>
              <a:ext cx="157163" cy="136525"/>
            </a:xfrm>
            <a:custGeom>
              <a:avLst/>
              <a:gdLst>
                <a:gd name="T0" fmla="*/ 2147483647 w 99"/>
                <a:gd name="T1" fmla="*/ 0 h 99"/>
                <a:gd name="T2" fmla="*/ 2147483647 w 99"/>
                <a:gd name="T3" fmla="*/ 2147483647 h 99"/>
                <a:gd name="T4" fmla="*/ 0 w 99"/>
                <a:gd name="T5" fmla="*/ 2147483647 h 99"/>
                <a:gd name="T6" fmla="*/ 2147483647 w 99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99"/>
                <a:gd name="T14" fmla="*/ 99 w 99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99">
                  <a:moveTo>
                    <a:pt x="50" y="0"/>
                  </a:moveTo>
                  <a:lnTo>
                    <a:pt x="99" y="99"/>
                  </a:lnTo>
                  <a:lnTo>
                    <a:pt x="0" y="9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018" name="Freeform 136">
              <a:extLst>
                <a:ext uri="{FF2B5EF4-FFF2-40B4-BE49-F238E27FC236}">
                  <a16:creationId xmlns:a16="http://schemas.microsoft.com/office/drawing/2014/main" id="{A7061F1F-945F-ECA5-C7B7-AD7AEA20D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2963" y="2624138"/>
              <a:ext cx="155575" cy="139700"/>
            </a:xfrm>
            <a:custGeom>
              <a:avLst/>
              <a:gdLst>
                <a:gd name="T0" fmla="*/ 2147483647 w 98"/>
                <a:gd name="T1" fmla="*/ 0 h 99"/>
                <a:gd name="T2" fmla="*/ 2147483647 w 98"/>
                <a:gd name="T3" fmla="*/ 2147483647 h 99"/>
                <a:gd name="T4" fmla="*/ 0 w 98"/>
                <a:gd name="T5" fmla="*/ 2147483647 h 99"/>
                <a:gd name="T6" fmla="*/ 2147483647 w 98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99"/>
                <a:gd name="T14" fmla="*/ 98 w 98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99">
                  <a:moveTo>
                    <a:pt x="49" y="0"/>
                  </a:moveTo>
                  <a:lnTo>
                    <a:pt x="98" y="99"/>
                  </a:lnTo>
                  <a:lnTo>
                    <a:pt x="0" y="9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1019" name="Group 121">
              <a:extLst>
                <a:ext uri="{FF2B5EF4-FFF2-40B4-BE49-F238E27FC236}">
                  <a16:creationId xmlns:a16="http://schemas.microsoft.com/office/drawing/2014/main" id="{0B1C5551-BD60-9DCE-50CF-5734CCE26C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6275" y="1601788"/>
              <a:ext cx="298450" cy="3703637"/>
              <a:chOff x="426" y="757"/>
              <a:chExt cx="188" cy="1750"/>
            </a:xfrm>
          </p:grpSpPr>
          <p:sp>
            <p:nvSpPr>
              <p:cNvPr id="81082" name="Rectangle 137">
                <a:extLst>
                  <a:ext uri="{FF2B5EF4-FFF2-40B4-BE49-F238E27FC236}">
                    <a16:creationId xmlns:a16="http://schemas.microsoft.com/office/drawing/2014/main" id="{89DBDD53-B1FB-20F4-E860-F39C52B49B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" y="2405"/>
                <a:ext cx="125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400" b="1"/>
                  <a:t>90</a:t>
                </a:r>
                <a:endParaRPr lang="en-US" altLang="en-US" sz="1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083" name="Rectangle 138">
                <a:extLst>
                  <a:ext uri="{FF2B5EF4-FFF2-40B4-BE49-F238E27FC236}">
                    <a16:creationId xmlns:a16="http://schemas.microsoft.com/office/drawing/2014/main" id="{A3BA8B9A-1961-0FE8-2BC1-4D0F5501A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" y="2000"/>
                <a:ext cx="18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400" b="1"/>
                  <a:t>110</a:t>
                </a:r>
                <a:endParaRPr lang="en-US" altLang="en-US" sz="1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084" name="Rectangle 139">
                <a:extLst>
                  <a:ext uri="{FF2B5EF4-FFF2-40B4-BE49-F238E27FC236}">
                    <a16:creationId xmlns:a16="http://schemas.microsoft.com/office/drawing/2014/main" id="{3A05E03D-7D19-D7A2-D28A-CC37A0E54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" y="1581"/>
                <a:ext cx="188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400" b="1"/>
                  <a:t>130</a:t>
                </a:r>
                <a:endParaRPr lang="en-US" altLang="en-US" sz="1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085" name="Rectangle 140">
                <a:extLst>
                  <a:ext uri="{FF2B5EF4-FFF2-40B4-BE49-F238E27FC236}">
                    <a16:creationId xmlns:a16="http://schemas.microsoft.com/office/drawing/2014/main" id="{C8236CB2-E8F1-9619-8EE7-9234DF3FD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" y="1171"/>
                <a:ext cx="188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400" b="1"/>
                  <a:t>150</a:t>
                </a:r>
                <a:endParaRPr lang="en-US" altLang="en-US" sz="1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086" name="Rectangle 141">
                <a:extLst>
                  <a:ext uri="{FF2B5EF4-FFF2-40B4-BE49-F238E27FC236}">
                    <a16:creationId xmlns:a16="http://schemas.microsoft.com/office/drawing/2014/main" id="{0EDCBCE4-AA26-05A0-D63F-FE83427BE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" y="757"/>
                <a:ext cx="188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400" b="1"/>
                  <a:t>170</a:t>
                </a:r>
                <a:endParaRPr lang="en-US" altLang="en-US" sz="14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1020" name="Rectangle 142">
              <a:extLst>
                <a:ext uri="{FF2B5EF4-FFF2-40B4-BE49-F238E27FC236}">
                  <a16:creationId xmlns:a16="http://schemas.microsoft.com/office/drawing/2014/main" id="{B0A931F7-1B2A-DB71-BC43-0D269A6FF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763" y="5343525"/>
              <a:ext cx="258762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-30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1" name="Rectangle 143">
              <a:extLst>
                <a:ext uri="{FF2B5EF4-FFF2-40B4-BE49-F238E27FC236}">
                  <a16:creationId xmlns:a16="http://schemas.microsoft.com/office/drawing/2014/main" id="{16EE04DA-2897-3AC9-FA8B-1F19E0FA1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7213" y="5343525"/>
              <a:ext cx="100012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2" name="Rectangle 144">
              <a:extLst>
                <a:ext uri="{FF2B5EF4-FFF2-40B4-BE49-F238E27FC236}">
                  <a16:creationId xmlns:a16="http://schemas.microsoft.com/office/drawing/2014/main" id="{D7C43E49-984B-64CB-97A6-365A46759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4275" y="5343525"/>
              <a:ext cx="198438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30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3" name="Rectangle 145">
              <a:extLst>
                <a:ext uri="{FF2B5EF4-FFF2-40B4-BE49-F238E27FC236}">
                  <a16:creationId xmlns:a16="http://schemas.microsoft.com/office/drawing/2014/main" id="{3FB67FA4-35F2-4E72-E4AD-7E13DD6BF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9125" y="5343525"/>
              <a:ext cx="198438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60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4" name="Rectangle 146">
              <a:extLst>
                <a:ext uri="{FF2B5EF4-FFF2-40B4-BE49-F238E27FC236}">
                  <a16:creationId xmlns:a16="http://schemas.microsoft.com/office/drawing/2014/main" id="{7DEF5F71-80A5-2F3F-3E2C-6CCEE69C1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3975" y="5343525"/>
              <a:ext cx="198438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90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5" name="Rectangle 147">
              <a:extLst>
                <a:ext uri="{FF2B5EF4-FFF2-40B4-BE49-F238E27FC236}">
                  <a16:creationId xmlns:a16="http://schemas.microsoft.com/office/drawing/2014/main" id="{B3DB6C12-C4C9-9C15-BF7B-1C73BFCDF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025" y="5343525"/>
              <a:ext cx="2984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120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6" name="Rectangle 148">
              <a:extLst>
                <a:ext uri="{FF2B5EF4-FFF2-40B4-BE49-F238E27FC236}">
                  <a16:creationId xmlns:a16="http://schemas.microsoft.com/office/drawing/2014/main" id="{F4F56A25-6528-3BC5-9CAC-4E5F8FEAC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0175" y="5343525"/>
              <a:ext cx="2984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150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7" name="Rectangle 149">
              <a:extLst>
                <a:ext uri="{FF2B5EF4-FFF2-40B4-BE49-F238E27FC236}">
                  <a16:creationId xmlns:a16="http://schemas.microsoft.com/office/drawing/2014/main" id="{B5C38049-B7B4-37BA-AEA0-FB14079912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5025" y="5343525"/>
              <a:ext cx="2984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180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8" name="Rectangle 150">
              <a:extLst>
                <a:ext uri="{FF2B5EF4-FFF2-40B4-BE49-F238E27FC236}">
                  <a16:creationId xmlns:a16="http://schemas.microsoft.com/office/drawing/2014/main" id="{4762281B-3C7B-5FFC-509A-28A4B9F6F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1463" y="5343525"/>
              <a:ext cx="2984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210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29" name="Rectangle 151">
              <a:extLst>
                <a:ext uri="{FF2B5EF4-FFF2-40B4-BE49-F238E27FC236}">
                  <a16:creationId xmlns:a16="http://schemas.microsoft.com/office/drawing/2014/main" id="{FCE7D944-7488-14BB-4CD1-23E844F56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3613" y="5343525"/>
              <a:ext cx="2984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240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30" name="Rectangle 152">
              <a:extLst>
                <a:ext uri="{FF2B5EF4-FFF2-40B4-BE49-F238E27FC236}">
                  <a16:creationId xmlns:a16="http://schemas.microsoft.com/office/drawing/2014/main" id="{2911C8C0-4C4A-70CC-3620-CED8473BB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8463" y="5343525"/>
              <a:ext cx="2984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270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31" name="Rectangle 153">
              <a:extLst>
                <a:ext uri="{FF2B5EF4-FFF2-40B4-BE49-F238E27FC236}">
                  <a16:creationId xmlns:a16="http://schemas.microsoft.com/office/drawing/2014/main" id="{108B6AEE-A786-C2EC-77A7-2031B5A52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588" y="5619750"/>
              <a:ext cx="7640637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Time (min)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81032" name="Rectangle 154">
              <a:extLst>
                <a:ext uri="{FF2B5EF4-FFF2-40B4-BE49-F238E27FC236}">
                  <a16:creationId xmlns:a16="http://schemas.microsoft.com/office/drawing/2014/main" id="{18459052-6C72-A412-45E6-386CD32461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198438" y="3413126"/>
              <a:ext cx="13684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Glucagon (ng/L)</a:t>
              </a:r>
              <a:endParaRPr lang="en-US" altLang="en-US" sz="1400" b="1">
                <a:latin typeface="Times New Roman" panose="02020603050405020304" pitchFamily="18" charset="0"/>
              </a:endParaRPr>
            </a:p>
          </p:txBody>
        </p:sp>
        <p:grpSp>
          <p:nvGrpSpPr>
            <p:cNvPr id="81033" name="Group 140">
              <a:extLst>
                <a:ext uri="{FF2B5EF4-FFF2-40B4-BE49-F238E27FC236}">
                  <a16:creationId xmlns:a16="http://schemas.microsoft.com/office/drawing/2014/main" id="{4B7238B2-BD24-72D5-16A8-90C6B7F6EB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2625" y="1628775"/>
              <a:ext cx="1028700" cy="3641725"/>
              <a:chOff x="3631" y="630"/>
              <a:chExt cx="648" cy="1811"/>
            </a:xfrm>
          </p:grpSpPr>
          <p:sp>
            <p:nvSpPr>
              <p:cNvPr id="81080" name="Line 162">
                <a:extLst>
                  <a:ext uri="{FF2B5EF4-FFF2-40B4-BE49-F238E27FC236}">
                    <a16:creationId xmlns:a16="http://schemas.microsoft.com/office/drawing/2014/main" id="{417568E5-86F3-35E5-D34A-60FCE5BAF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31" y="630"/>
                <a:ext cx="0" cy="180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81081" name="Line 163">
                <a:extLst>
                  <a:ext uri="{FF2B5EF4-FFF2-40B4-BE49-F238E27FC236}">
                    <a16:creationId xmlns:a16="http://schemas.microsoft.com/office/drawing/2014/main" id="{C62678B7-ED95-F10E-430D-4110F30CE8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79" y="638"/>
                <a:ext cx="0" cy="180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sp>
          <p:nvSpPr>
            <p:cNvPr id="81034" name="Text Box 164">
              <a:extLst>
                <a:ext uri="{FF2B5EF4-FFF2-40B4-BE49-F238E27FC236}">
                  <a16:creationId xmlns:a16="http://schemas.microsoft.com/office/drawing/2014/main" id="{17150F19-B4DE-DD33-16F1-83F08C2A45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3300" y="1584325"/>
              <a:ext cx="79216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7.5 mM</a:t>
              </a:r>
            </a:p>
          </p:txBody>
        </p:sp>
        <p:sp>
          <p:nvSpPr>
            <p:cNvPr id="81035" name="Text Box 165">
              <a:extLst>
                <a:ext uri="{FF2B5EF4-FFF2-40B4-BE49-F238E27FC236}">
                  <a16:creationId xmlns:a16="http://schemas.microsoft.com/office/drawing/2014/main" id="{DE01C9F1-9EC2-75CC-3ECA-B0EB790CAE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3913" y="1587500"/>
              <a:ext cx="7921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5.0 mM</a:t>
              </a:r>
            </a:p>
          </p:txBody>
        </p:sp>
        <p:sp>
          <p:nvSpPr>
            <p:cNvPr id="81036" name="Text Box 166">
              <a:extLst>
                <a:ext uri="{FF2B5EF4-FFF2-40B4-BE49-F238E27FC236}">
                  <a16:creationId xmlns:a16="http://schemas.microsoft.com/office/drawing/2014/main" id="{397617A6-3703-BCC5-735D-62932BEBD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5788" y="1589088"/>
              <a:ext cx="7921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2.5 mM</a:t>
              </a:r>
            </a:p>
          </p:txBody>
        </p:sp>
        <p:sp>
          <p:nvSpPr>
            <p:cNvPr id="34982" name="Line 167">
              <a:extLst>
                <a:ext uri="{FF2B5EF4-FFF2-40B4-BE49-F238E27FC236}">
                  <a16:creationId xmlns:a16="http://schemas.microsoft.com/office/drawing/2014/main" id="{3BC725BB-AC69-0DB5-59EA-F74649A648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7250" y="1976437"/>
              <a:ext cx="31511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81038" name="Text Box 172">
              <a:extLst>
                <a:ext uri="{FF2B5EF4-FFF2-40B4-BE49-F238E27FC236}">
                  <a16:creationId xmlns:a16="http://schemas.microsoft.com/office/drawing/2014/main" id="{4FE39CD4-AD65-FF3B-DD3E-22BDDEFCDB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713" y="3903663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39" name="Text Box 173">
              <a:extLst>
                <a:ext uri="{FF2B5EF4-FFF2-40B4-BE49-F238E27FC236}">
                  <a16:creationId xmlns:a16="http://schemas.microsoft.com/office/drawing/2014/main" id="{941B1729-0D70-B8DB-0E8C-2046DB0569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3438" y="3457575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0" name="Text Box 174">
              <a:extLst>
                <a:ext uri="{FF2B5EF4-FFF2-40B4-BE49-F238E27FC236}">
                  <a16:creationId xmlns:a16="http://schemas.microsoft.com/office/drawing/2014/main" id="{3DB9A8A6-A67B-FCF4-6EB7-68B44483C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9988" y="3357563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1" name="Text Box 175">
              <a:extLst>
                <a:ext uri="{FF2B5EF4-FFF2-40B4-BE49-F238E27FC236}">
                  <a16:creationId xmlns:a16="http://schemas.microsoft.com/office/drawing/2014/main" id="{4F23B111-A6BF-73D0-1EFE-7300EA3AC2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5588" y="3606800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2" name="Text Box 176">
              <a:extLst>
                <a:ext uri="{FF2B5EF4-FFF2-40B4-BE49-F238E27FC236}">
                  <a16:creationId xmlns:a16="http://schemas.microsoft.com/office/drawing/2014/main" id="{877438ED-D599-3A2F-55EB-FA27B4BA03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1188" y="3994150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3" name="Text Box 177">
              <a:extLst>
                <a:ext uri="{FF2B5EF4-FFF2-40B4-BE49-F238E27FC236}">
                  <a16:creationId xmlns:a16="http://schemas.microsoft.com/office/drawing/2014/main" id="{BB609EBE-2FEF-37F6-AD15-F08BC74854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6038" y="4211638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4" name="Text Box 178">
              <a:extLst>
                <a:ext uri="{FF2B5EF4-FFF2-40B4-BE49-F238E27FC236}">
                  <a16:creationId xmlns:a16="http://schemas.microsoft.com/office/drawing/2014/main" id="{B9826AFA-03FA-E0D2-7C62-BFCAB93EF3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9763" y="4227513"/>
              <a:ext cx="255587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5" name="Text Box 179">
              <a:extLst>
                <a:ext uri="{FF2B5EF4-FFF2-40B4-BE49-F238E27FC236}">
                  <a16:creationId xmlns:a16="http://schemas.microsoft.com/office/drawing/2014/main" id="{5F2BABCA-C1EC-1963-27A6-3C167503C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3588" y="4298950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6" name="Text Box 180">
              <a:extLst>
                <a:ext uri="{FF2B5EF4-FFF2-40B4-BE49-F238E27FC236}">
                  <a16:creationId xmlns:a16="http://schemas.microsoft.com/office/drawing/2014/main" id="{62A40B07-B1F2-C955-BCD9-882D04869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2200" y="4451350"/>
              <a:ext cx="2555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7" name="Text Box 181">
              <a:extLst>
                <a:ext uri="{FF2B5EF4-FFF2-40B4-BE49-F238E27FC236}">
                  <a16:creationId xmlns:a16="http://schemas.microsoft.com/office/drawing/2014/main" id="{FAE061E9-6071-FDA0-837D-1424546D58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57888" y="4903788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8" name="Text Box 182">
              <a:extLst>
                <a:ext uri="{FF2B5EF4-FFF2-40B4-BE49-F238E27FC236}">
                  <a16:creationId xmlns:a16="http://schemas.microsoft.com/office/drawing/2014/main" id="{34126A33-A6F6-41AF-CE40-2228E4BFEE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3488" y="4773613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49" name="Text Box 183">
              <a:extLst>
                <a:ext uri="{FF2B5EF4-FFF2-40B4-BE49-F238E27FC236}">
                  <a16:creationId xmlns:a16="http://schemas.microsoft.com/office/drawing/2014/main" id="{4EB5FF22-3A25-DD9C-6B3A-5102EFFF43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6388" y="4797425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81050" name="Text Box 184">
              <a:extLst>
                <a:ext uri="{FF2B5EF4-FFF2-40B4-BE49-F238E27FC236}">
                  <a16:creationId xmlns:a16="http://schemas.microsoft.com/office/drawing/2014/main" id="{33C1EEC6-E9C7-0FF2-9D83-393EABB02C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8338" y="4537075"/>
              <a:ext cx="2555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 b="1"/>
                <a:t>*</a:t>
              </a:r>
            </a:p>
          </p:txBody>
        </p:sp>
        <p:sp>
          <p:nvSpPr>
            <p:cNvPr id="194" name="Line 324">
              <a:extLst>
                <a:ext uri="{FF2B5EF4-FFF2-40B4-BE49-F238E27FC236}">
                  <a16:creationId xmlns:a16="http://schemas.microsoft.com/office/drawing/2014/main" id="{B2D44347-096A-3C65-6B67-3AB2C27805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8125" y="2403475"/>
              <a:ext cx="0" cy="3349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81052" name="AutoShape 325">
              <a:extLst>
                <a:ext uri="{FF2B5EF4-FFF2-40B4-BE49-F238E27FC236}">
                  <a16:creationId xmlns:a16="http://schemas.microsoft.com/office/drawing/2014/main" id="{E7BDE1B9-092B-ED9A-DF18-22BA0C902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388" y="1895475"/>
              <a:ext cx="304800" cy="334963"/>
            </a:xfrm>
            <a:prstGeom prst="downArrow">
              <a:avLst>
                <a:gd name="adj1" fmla="val 50000"/>
                <a:gd name="adj2" fmla="val 31310"/>
              </a:avLst>
            </a:prstGeom>
            <a:solidFill>
              <a:srgbClr val="00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1053" name="Text Box 326">
              <a:extLst>
                <a:ext uri="{FF2B5EF4-FFF2-40B4-BE49-F238E27FC236}">
                  <a16:creationId xmlns:a16="http://schemas.microsoft.com/office/drawing/2014/main" id="{D2B9F0B3-EDDE-7C5B-449C-897D3F7FDC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0038" y="1555750"/>
              <a:ext cx="5810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Meal</a:t>
              </a:r>
            </a:p>
          </p:txBody>
        </p:sp>
        <p:sp>
          <p:nvSpPr>
            <p:cNvPr id="81054" name="Text Box 327">
              <a:extLst>
                <a:ext uri="{FF2B5EF4-FFF2-40B4-BE49-F238E27FC236}">
                  <a16:creationId xmlns:a16="http://schemas.microsoft.com/office/drawing/2014/main" id="{2268B728-7101-5A9A-F619-915A1BC22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913" y="2097088"/>
              <a:ext cx="6207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b="1"/>
                <a:t>Dose</a:t>
              </a:r>
            </a:p>
          </p:txBody>
        </p:sp>
        <p:sp>
          <p:nvSpPr>
            <p:cNvPr id="198" name="Line 4">
              <a:extLst>
                <a:ext uri="{FF2B5EF4-FFF2-40B4-BE49-F238E27FC236}">
                  <a16:creationId xmlns:a16="http://schemas.microsoft.com/office/drawing/2014/main" id="{8F535C33-F7F2-C73A-C085-CF3B28DF05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8400" y="1720850"/>
              <a:ext cx="0" cy="351155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199" name="Line 20">
              <a:extLst>
                <a:ext uri="{FF2B5EF4-FFF2-40B4-BE49-F238E27FC236}">
                  <a16:creationId xmlns:a16="http://schemas.microsoft.com/office/drawing/2014/main" id="{CDA80639-68B6-E199-E53E-2D91665460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0463" y="5232400"/>
              <a:ext cx="7602537" cy="31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0" name="Line 14">
              <a:extLst>
                <a:ext uri="{FF2B5EF4-FFF2-40B4-BE49-F238E27FC236}">
                  <a16:creationId xmlns:a16="http://schemas.microsoft.com/office/drawing/2014/main" id="{F3C94C18-B393-88AE-6AD3-783BA73582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1400" y="1741487"/>
              <a:ext cx="1254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1" name="Line 14">
              <a:extLst>
                <a:ext uri="{FF2B5EF4-FFF2-40B4-BE49-F238E27FC236}">
                  <a16:creationId xmlns:a16="http://schemas.microsoft.com/office/drawing/2014/main" id="{9591C9E7-E702-D11D-5616-A0611DA8A9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1400" y="2619375"/>
              <a:ext cx="1254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2" name="Line 14">
              <a:extLst>
                <a:ext uri="{FF2B5EF4-FFF2-40B4-BE49-F238E27FC236}">
                  <a16:creationId xmlns:a16="http://schemas.microsoft.com/office/drawing/2014/main" id="{235EB568-8E7A-5943-0544-6DC97AC71A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1400" y="3487737"/>
              <a:ext cx="1254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3" name="Line 14">
              <a:extLst>
                <a:ext uri="{FF2B5EF4-FFF2-40B4-BE49-F238E27FC236}">
                  <a16:creationId xmlns:a16="http://schemas.microsoft.com/office/drawing/2014/main" id="{89C2282D-2154-1CC9-42A9-B860077CBE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050" y="4371975"/>
              <a:ext cx="1254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4" name="Line 14">
              <a:extLst>
                <a:ext uri="{FF2B5EF4-FFF2-40B4-BE49-F238E27FC236}">
                  <a16:creationId xmlns:a16="http://schemas.microsoft.com/office/drawing/2014/main" id="{672FDC3B-C8BB-1E65-FBAF-41EE6DA185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050" y="5230812"/>
              <a:ext cx="1254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5" name="Line 14">
              <a:extLst>
                <a:ext uri="{FF2B5EF4-FFF2-40B4-BE49-F238E27FC236}">
                  <a16:creationId xmlns:a16="http://schemas.microsoft.com/office/drawing/2014/main" id="{A6723182-92C3-AF8F-9868-D3028A4EFE6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16013" y="528478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6" name="Line 14">
              <a:extLst>
                <a:ext uri="{FF2B5EF4-FFF2-40B4-BE49-F238E27FC236}">
                  <a16:creationId xmlns:a16="http://schemas.microsoft.com/office/drawing/2014/main" id="{C235A15B-276B-67F7-F675-BD75026A1DA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833563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7" name="Line 14">
              <a:extLst>
                <a:ext uri="{FF2B5EF4-FFF2-40B4-BE49-F238E27FC236}">
                  <a16:creationId xmlns:a16="http://schemas.microsoft.com/office/drawing/2014/main" id="{A0734F43-2973-E53A-5D1E-E90A2008228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509838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8" name="Line 14">
              <a:extLst>
                <a:ext uri="{FF2B5EF4-FFF2-40B4-BE49-F238E27FC236}">
                  <a16:creationId xmlns:a16="http://schemas.microsoft.com/office/drawing/2014/main" id="{707D2CAE-BA1E-41FB-0E78-A86F092CDDE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216275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09" name="Line 14">
              <a:extLst>
                <a:ext uri="{FF2B5EF4-FFF2-40B4-BE49-F238E27FC236}">
                  <a16:creationId xmlns:a16="http://schemas.microsoft.com/office/drawing/2014/main" id="{44B73CB1-7C94-711B-19F0-FF497D3422C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916363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10" name="Line 14">
              <a:extLst>
                <a:ext uri="{FF2B5EF4-FFF2-40B4-BE49-F238E27FC236}">
                  <a16:creationId xmlns:a16="http://schemas.microsoft.com/office/drawing/2014/main" id="{F100378B-DACA-13B1-916F-83FA216994C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649788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11" name="Line 14">
              <a:extLst>
                <a:ext uri="{FF2B5EF4-FFF2-40B4-BE49-F238E27FC236}">
                  <a16:creationId xmlns:a16="http://schemas.microsoft.com/office/drawing/2014/main" id="{2385FDFD-8CB8-2529-A216-5354B0D984D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330825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12" name="Line 14">
              <a:extLst>
                <a:ext uri="{FF2B5EF4-FFF2-40B4-BE49-F238E27FC236}">
                  <a16:creationId xmlns:a16="http://schemas.microsoft.com/office/drawing/2014/main" id="{01FCB795-6F89-88FF-275E-A5477B7575D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043613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13" name="Line 14">
              <a:extLst>
                <a:ext uri="{FF2B5EF4-FFF2-40B4-BE49-F238E27FC236}">
                  <a16:creationId xmlns:a16="http://schemas.microsoft.com/office/drawing/2014/main" id="{0D82C09E-23E2-E639-8BC1-12479014025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738938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14" name="Line 14">
              <a:extLst>
                <a:ext uri="{FF2B5EF4-FFF2-40B4-BE49-F238E27FC236}">
                  <a16:creationId xmlns:a16="http://schemas.microsoft.com/office/drawing/2014/main" id="{2C31D253-58A3-9DAC-0B1A-6E33CF727DD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7451725" y="5291137"/>
              <a:ext cx="952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15" name="Line 14">
              <a:extLst>
                <a:ext uri="{FF2B5EF4-FFF2-40B4-BE49-F238E27FC236}">
                  <a16:creationId xmlns:a16="http://schemas.microsoft.com/office/drawing/2014/main" id="{EDF15BA3-5D38-CA58-9777-612B074281A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8120063" y="5291137"/>
              <a:ext cx="95250" cy="0"/>
            </a:xfrm>
            <a:prstGeom prst="line">
              <a:avLst/>
            </a:prstGeom>
            <a:noFill/>
            <a:ln w="31750">
              <a:solidFill>
                <a:srgbClr val="001965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2" name="Line 318">
              <a:extLst>
                <a:ext uri="{FF2B5EF4-FFF2-40B4-BE49-F238E27FC236}">
                  <a16:creationId xmlns:a16="http://schemas.microsoft.com/office/drawing/2014/main" id="{25457C1E-EE00-5F50-4624-2102EA888E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613" y="5010150"/>
              <a:ext cx="388937" cy="3175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3" name="Freeform 319">
              <a:extLst>
                <a:ext uri="{FF2B5EF4-FFF2-40B4-BE49-F238E27FC236}">
                  <a16:creationId xmlns:a16="http://schemas.microsoft.com/office/drawing/2014/main" id="{959DD0D1-35C6-A5D3-5E07-230DEC2C7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4953000"/>
              <a:ext cx="130175" cy="114300"/>
            </a:xfrm>
            <a:custGeom>
              <a:avLst/>
              <a:gdLst>
                <a:gd name="T0" fmla="*/ 41 w 82"/>
                <a:gd name="T1" fmla="*/ 0 h 82"/>
                <a:gd name="T2" fmla="*/ 82 w 82"/>
                <a:gd name="T3" fmla="*/ 82 h 82"/>
                <a:gd name="T4" fmla="*/ 0 w 82"/>
                <a:gd name="T5" fmla="*/ 82 h 82"/>
                <a:gd name="T6" fmla="*/ 41 w 82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82"/>
                <a:gd name="T14" fmla="*/ 82 w 82"/>
                <a:gd name="T15" fmla="*/ 82 h 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82">
                  <a:moveTo>
                    <a:pt x="41" y="0"/>
                  </a:moveTo>
                  <a:lnTo>
                    <a:pt x="82" y="82"/>
                  </a:lnTo>
                  <a:lnTo>
                    <a:pt x="0" y="8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6600"/>
            </a:solidFill>
            <a:ln w="12700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81075" name="Rectangle 320">
              <a:extLst>
                <a:ext uri="{FF2B5EF4-FFF2-40B4-BE49-F238E27FC236}">
                  <a16:creationId xmlns:a16="http://schemas.microsoft.com/office/drawing/2014/main" id="{589B704E-0ED0-6160-B55D-FA3F79D04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3088" y="4879975"/>
              <a:ext cx="23876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00" b="1">
                  <a:solidFill>
                    <a:srgbClr val="FA8504"/>
                  </a:solidFill>
                </a:rPr>
                <a:t>Vildagliptin 100 mg once daily</a:t>
              </a:r>
            </a:p>
          </p:txBody>
        </p:sp>
        <p:sp>
          <p:nvSpPr>
            <p:cNvPr id="4" name="Line 321">
              <a:extLst>
                <a:ext uri="{FF2B5EF4-FFF2-40B4-BE49-F238E27FC236}">
                  <a16:creationId xmlns:a16="http://schemas.microsoft.com/office/drawing/2014/main" id="{C4037244-DA1F-5146-82FC-F597EB8387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263" y="4743450"/>
              <a:ext cx="388937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 b="1" dirty="0">
                <a:cs typeface="Arial" charset="0"/>
              </a:endParaRPr>
            </a:p>
          </p:txBody>
        </p:sp>
        <p:sp>
          <p:nvSpPr>
            <p:cNvPr id="81077" name="Oval 322">
              <a:extLst>
                <a:ext uri="{FF2B5EF4-FFF2-40B4-BE49-F238E27FC236}">
                  <a16:creationId xmlns:a16="http://schemas.microsoft.com/office/drawing/2014/main" id="{D7F88858-1A06-3A81-A428-6647429EE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3838" y="4692650"/>
              <a:ext cx="90487" cy="120650"/>
            </a:xfrm>
            <a:prstGeom prst="ellipse">
              <a:avLst/>
            </a:prstGeom>
            <a:solidFill>
              <a:srgbClr val="808080"/>
            </a:solidFill>
            <a:ln w="254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  <p:sp>
          <p:nvSpPr>
            <p:cNvPr id="81078" name="Rectangle 323">
              <a:extLst>
                <a:ext uri="{FF2B5EF4-FFF2-40B4-BE49-F238E27FC236}">
                  <a16:creationId xmlns:a16="http://schemas.microsoft.com/office/drawing/2014/main" id="{11B7C356-7FF6-CAB3-F5A2-A65F71DD1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3088" y="4613275"/>
              <a:ext cx="6413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300" b="1"/>
                <a:t>Placebo</a:t>
              </a:r>
            </a:p>
          </p:txBody>
        </p:sp>
        <p:sp>
          <p:nvSpPr>
            <p:cNvPr id="81079" name="Rectangle 161">
              <a:extLst>
                <a:ext uri="{FF2B5EF4-FFF2-40B4-BE49-F238E27FC236}">
                  <a16:creationId xmlns:a16="http://schemas.microsoft.com/office/drawing/2014/main" id="{9C3BE8DA-4FEB-D1E5-110A-407F5D3EF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8838" y="1595438"/>
              <a:ext cx="3152775" cy="36417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 sz="1400" b="1"/>
            </a:p>
          </p:txBody>
        </p:sp>
      </p:grpSp>
      <p:sp>
        <p:nvSpPr>
          <p:cNvPr id="80899" name="Text Box 189">
            <a:extLst>
              <a:ext uri="{FF2B5EF4-FFF2-40B4-BE49-F238E27FC236}">
                <a16:creationId xmlns:a16="http://schemas.microsoft.com/office/drawing/2014/main" id="{E554F048-FF7F-D6DD-BEF2-899142990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7" y="1199685"/>
            <a:ext cx="7435848" cy="52322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400" b="1" dirty="0"/>
              <a:t>NC </a:t>
            </a:r>
            <a:r>
              <a:rPr lang="en-GB" altLang="en-US" sz="1400" b="1" dirty="0" err="1"/>
              <a:t>Vildagliptine</a:t>
            </a:r>
            <a:r>
              <a:rPr lang="en-GB" altLang="en-US" sz="1400" b="1" dirty="0"/>
              <a:t> : Randomised, placebo-controlled, cross-over study</a:t>
            </a:r>
            <a:br>
              <a:rPr lang="en-GB" altLang="en-US" sz="1400" b="1" dirty="0"/>
            </a:br>
            <a:r>
              <a:rPr lang="en-GB" altLang="en-US" sz="1400" b="1" dirty="0"/>
              <a:t>28 days’ treatment, 3-step clamp; n=25</a:t>
            </a:r>
          </a:p>
        </p:txBody>
      </p:sp>
      <p:sp>
        <p:nvSpPr>
          <p:cNvPr id="80900" name="Rectangle 48">
            <a:extLst>
              <a:ext uri="{FF2B5EF4-FFF2-40B4-BE49-F238E27FC236}">
                <a16:creationId xmlns:a16="http://schemas.microsoft.com/office/drawing/2014/main" id="{5D67F47A-E64E-A0D5-48BC-6741C0A51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6327776"/>
            <a:ext cx="601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a-DK" altLang="en-US" sz="1200" b="1" i="1"/>
              <a:t>P</a:t>
            </a:r>
            <a:r>
              <a:rPr lang="da-DK" altLang="en-US" sz="1200" b="1"/>
              <a:t> &lt;0.05. </a:t>
            </a:r>
            <a:br>
              <a:rPr lang="da-DK" altLang="en-US" sz="1200" b="1"/>
            </a:br>
            <a:r>
              <a:rPr lang="da-DK" altLang="en-US" sz="1200" b="1"/>
              <a:t>Ahrén B, et al. </a:t>
            </a:r>
            <a:r>
              <a:rPr lang="da-DK" altLang="en-US" sz="1200" b="1" i="1"/>
              <a:t>J Clin Endocrinol Metab</a:t>
            </a:r>
            <a:r>
              <a:rPr lang="da-DK" altLang="en-US" sz="1200" b="1"/>
              <a:t> 2009; 94: 1236–1243</a:t>
            </a:r>
            <a:endParaRPr lang="it-IT" altLang="en-US" sz="1200" b="1"/>
          </a:p>
        </p:txBody>
      </p:sp>
      <p:sp>
        <p:nvSpPr>
          <p:cNvPr id="80901" name="Rectangle 3">
            <a:extLst>
              <a:ext uri="{FF2B5EF4-FFF2-40B4-BE49-F238E27FC236}">
                <a16:creationId xmlns:a16="http://schemas.microsoft.com/office/drawing/2014/main" id="{A9766BF9-A489-C9C4-AC31-CE31DBB09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5927725"/>
            <a:ext cx="5630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GB" altLang="en-US" sz="1000" b="1" dirty="0"/>
              <a:t>Vildagliptin 100 mg once daily was used in this study. </a:t>
            </a:r>
            <a:br>
              <a:rPr lang="en-GB" altLang="en-US" sz="1000" b="1" dirty="0"/>
            </a:br>
            <a:r>
              <a:rPr lang="en-GB" altLang="en-US" sz="1000" b="1" dirty="0" err="1"/>
              <a:t>Galvus</a:t>
            </a:r>
            <a:r>
              <a:rPr lang="en-GB" altLang="en-US" sz="1000" b="1" dirty="0"/>
              <a:t> (vildagliptin) is approved for 50 mg twice daily in </a:t>
            </a:r>
            <a:br>
              <a:rPr lang="en-GB" altLang="en-US" sz="1000" b="1" dirty="0"/>
            </a:br>
            <a:r>
              <a:rPr lang="en-GB" altLang="en-US" sz="1000" b="1" dirty="0"/>
              <a:t>combination with metformin or a TZD, and </a:t>
            </a:r>
            <a:r>
              <a:rPr lang="en-GB" altLang="en-US" sz="1000" b="1" dirty="0" err="1"/>
              <a:t>Galvus</a:t>
            </a:r>
            <a:r>
              <a:rPr lang="en-GB" altLang="en-US" sz="1000" b="1" dirty="0"/>
              <a:t> (vildagliptin) </a:t>
            </a:r>
            <a:br>
              <a:rPr lang="en-GB" altLang="en-US" sz="1000" b="1" dirty="0"/>
            </a:br>
            <a:r>
              <a:rPr lang="en-GB" altLang="en-US" sz="1000" b="1" dirty="0"/>
              <a:t>50 mg once daily in combination with an SU</a:t>
            </a:r>
          </a:p>
        </p:txBody>
      </p:sp>
      <p:sp>
        <p:nvSpPr>
          <p:cNvPr id="80902" name="Rectangle 86">
            <a:extLst>
              <a:ext uri="{FF2B5EF4-FFF2-40B4-BE49-F238E27FC236}">
                <a16:creationId xmlns:a16="http://schemas.microsoft.com/office/drawing/2014/main" id="{A8279AA5-980E-20E4-3332-A78460B1FDD8}"/>
              </a:ext>
            </a:extLst>
          </p:cNvPr>
          <p:cNvSpPr>
            <a:spLocks noChangeArrowheads="1"/>
          </p:cNvSpPr>
          <p:nvPr/>
        </p:nvSpPr>
        <p:spPr bwMode="gray">
          <a:xfrm>
            <a:off x="790015" y="130176"/>
            <a:ext cx="9929346" cy="955675"/>
          </a:xfrm>
          <a:prstGeom prst="rect">
            <a:avLst/>
          </a:prstGeom>
          <a:noFill/>
          <a:ln>
            <a:noFill/>
          </a:ln>
        </p:spPr>
        <p:txBody>
          <a:bodyPr lIns="36576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Ức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chế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DPP-IV: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cơ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chế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điều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hòa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với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hạ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đường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huyết</a:t>
            </a:r>
            <a:endParaRPr lang="en-US" altLang="en-US" sz="2800" b="1" baseline="30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1EFC46-EABD-19C7-9B7C-29326D24F081}"/>
              </a:ext>
            </a:extLst>
          </p:cNvPr>
          <p:cNvSpPr txBox="1"/>
          <p:nvPr/>
        </p:nvSpPr>
        <p:spPr>
          <a:xfrm>
            <a:off x="9828081" y="1420476"/>
            <a:ext cx="2314575" cy="92333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VILDAGLIPTINE</a:t>
            </a:r>
          </a:p>
          <a:p>
            <a:pPr algn="ctr"/>
            <a:r>
              <a:rPr lang="en-US" dirty="0" err="1"/>
              <a:t>Tăng</a:t>
            </a:r>
            <a:r>
              <a:rPr lang="en-US" dirty="0"/>
              <a:t> Glucagon </a:t>
            </a:r>
            <a:r>
              <a:rPr lang="en-US" dirty="0" err="1"/>
              <a:t>khi</a:t>
            </a:r>
            <a:r>
              <a:rPr lang="en-US" dirty="0"/>
              <a:t> có </a:t>
            </a:r>
            <a:r>
              <a:rPr lang="en-US" dirty="0" err="1"/>
              <a:t>hạ</a:t>
            </a:r>
            <a:r>
              <a:rPr lang="en-US" dirty="0"/>
              <a:t> ĐH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B4DDCBA-FAB9-176C-5494-89EF77DFC314}"/>
              </a:ext>
            </a:extLst>
          </p:cNvPr>
          <p:cNvSpPr/>
          <p:nvPr/>
        </p:nvSpPr>
        <p:spPr>
          <a:xfrm>
            <a:off x="10701338" y="2561957"/>
            <a:ext cx="349693" cy="97840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FB7756-2C1B-B1D3-2C8F-DDF1E452274B}"/>
              </a:ext>
            </a:extLst>
          </p:cNvPr>
          <p:cNvSpPr txBox="1"/>
          <p:nvPr/>
        </p:nvSpPr>
        <p:spPr>
          <a:xfrm>
            <a:off x="9857358" y="3606473"/>
            <a:ext cx="2314575" cy="6463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GIẢM </a:t>
            </a:r>
            <a:r>
              <a:rPr lang="en-US" dirty="0" err="1"/>
              <a:t>nguy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hạ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huyết</a:t>
            </a:r>
            <a:r>
              <a:rPr lang="en-US" dirty="0"/>
              <a:t> </a:t>
            </a:r>
            <a:r>
              <a:rPr lang="en-US" dirty="0" err="1"/>
              <a:t>nặng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CE6C6-04E6-4ECE-AAF9-F69BB7E32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39187" y="2770703"/>
            <a:ext cx="8604594" cy="114300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Nhu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cầu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điều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trị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Insulin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bệnh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nhân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ĐTĐ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típ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2 và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thực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trạng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hiện</a:t>
            </a:r>
            <a:r>
              <a:rPr lang="en-US" sz="3000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nay</a:t>
            </a:r>
          </a:p>
        </p:txBody>
      </p:sp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5407168F-CC5F-4280-B4F6-391C6C21591F}"/>
              </a:ext>
            </a:extLst>
          </p:cNvPr>
          <p:cNvSpPr/>
          <p:nvPr/>
        </p:nvSpPr>
        <p:spPr>
          <a:xfrm>
            <a:off x="1122937" y="2770703"/>
            <a:ext cx="852616" cy="1116927"/>
          </a:xfrm>
          <a:prstGeom prst="flowChartOffpageConnector">
            <a:avLst/>
          </a:prstGeom>
          <a:solidFill>
            <a:srgbClr val="942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/>
              <a:t>1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17133" y="6099907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5"/>
          <p:cNvSpPr>
            <a:spLocks noChangeArrowheads="1"/>
          </p:cNvSpPr>
          <p:nvPr/>
        </p:nvSpPr>
        <p:spPr bwMode="auto">
          <a:xfrm>
            <a:off x="520594" y="5943158"/>
            <a:ext cx="57594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1pPr>
            <a:lvl2pPr marL="742950" indent="-28575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2pPr>
            <a:lvl3pPr marL="1143000" indent="-22860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3pPr>
            <a:lvl4pPr marL="1600200" indent="-22860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4pPr>
            <a:lvl5pPr marL="2057400" indent="-228600" eaLnBrk="0" hangingPunct="0"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defRPr>
            </a:lvl9pPr>
          </a:lstStyle>
          <a:p>
            <a:pPr fontAlgn="base"/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AUC=area under the curve; N=25 (</a:t>
            </a:r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quần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thể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hoàn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thành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nghiên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cứu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). *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P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=0.019; **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P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=0.039. </a:t>
            </a:r>
          </a:p>
          <a:p>
            <a:pPr fontAlgn="base"/>
            <a:r>
              <a:rPr lang="en-US" altLang="en-US" sz="1000" b="0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Ahrén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B, et al. 68th Scientific Sessions of the American Diabetes Association; June 6-10, 2008;</a:t>
            </a:r>
            <a:b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</a:b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Thornberry NA, et al. 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Best </a:t>
            </a:r>
            <a:r>
              <a:rPr lang="en-US" altLang="en-US" sz="1000" b="0" i="1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Pract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Res </a:t>
            </a:r>
            <a:r>
              <a:rPr lang="en-US" altLang="en-US" sz="1000" b="0" i="1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Clin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i="1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Endocrinol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 </a:t>
            </a:r>
            <a:r>
              <a:rPr lang="en-US" altLang="en-US" sz="1000" b="0" i="1" err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Metab</a:t>
            </a:r>
            <a:r>
              <a:rPr lang="en-US" altLang="en-US" sz="1000" b="0" i="1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. </a:t>
            </a:r>
            <a:r>
              <a:rPr lang="en-US" altLang="en-US" sz="1000" b="0">
                <a:solidFill>
                  <a:schemeClr val="accent5">
                    <a:lumMod val="25000"/>
                  </a:schemeClr>
                </a:solidFill>
                <a:ea typeface="Arial Unicode MS" pitchFamily="34" charset="-128"/>
              </a:rPr>
              <a:t>2009; 23: 479–486.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855043" y="1426845"/>
            <a:ext cx="5181600" cy="4793312"/>
            <a:chOff x="5791200" y="1844675"/>
            <a:chExt cx="4724401" cy="4370374"/>
          </a:xfrm>
        </p:grpSpPr>
        <p:sp>
          <p:nvSpPr>
            <p:cNvPr id="11270" name="AutoShape 3"/>
            <p:cNvSpPr>
              <a:spLocks noChangeArrowheads="1"/>
            </p:cNvSpPr>
            <p:nvPr/>
          </p:nvSpPr>
          <p:spPr bwMode="invGray">
            <a:xfrm>
              <a:off x="5791200" y="1844675"/>
              <a:ext cx="4724401" cy="666750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2697F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>
              <a:lvl1pPr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1pPr>
              <a:lvl2pPr marL="742950" indent="-28575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2pPr>
              <a:lvl3pPr marL="11430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3pPr>
              <a:lvl4pPr marL="16002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4pPr>
              <a:lvl5pPr marL="20574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9pPr>
            </a:lstStyle>
            <a:p>
              <a:pPr algn="ctr" fontAlgn="base"/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Đáp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ứng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của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tế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bào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l-GR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α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với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hạ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ĐH</a:t>
              </a:r>
            </a:p>
            <a:p>
              <a:pPr algn="ctr" fontAlgn="base"/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(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kẹp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giữ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glucose ở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mức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2.5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mmol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/L) </a:t>
              </a:r>
            </a:p>
          </p:txBody>
        </p:sp>
        <p:grpSp>
          <p:nvGrpSpPr>
            <p:cNvPr id="11272" name="Group 6"/>
            <p:cNvGrpSpPr/>
            <p:nvPr/>
          </p:nvGrpSpPr>
          <p:grpSpPr bwMode="auto">
            <a:xfrm>
              <a:off x="7761289" y="5756263"/>
              <a:ext cx="2319337" cy="458786"/>
              <a:chOff x="4104" y="3635"/>
              <a:chExt cx="1461" cy="289"/>
            </a:xfrm>
          </p:grpSpPr>
          <p:sp>
            <p:nvSpPr>
              <p:cNvPr id="11306" name="Rectangle 7"/>
              <p:cNvSpPr>
                <a:spLocks noChangeArrowheads="1"/>
              </p:cNvSpPr>
              <p:nvPr/>
            </p:nvSpPr>
            <p:spPr bwMode="auto">
              <a:xfrm>
                <a:off x="4244" y="3788"/>
                <a:ext cx="132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 err="1">
                    <a:solidFill>
                      <a:schemeClr val="tx2">
                        <a:lumMod val="75000"/>
                      </a:schemeClr>
                    </a:solidFill>
                    <a:ea typeface="Arial Unicode MS" pitchFamily="34" charset="-128"/>
                  </a:rPr>
                  <a:t>Vildagliptin</a:t>
                </a:r>
                <a:r>
                  <a:rPr lang="en-US" altLang="en-US" sz="1400">
                    <a:solidFill>
                      <a:schemeClr val="tx2">
                        <a:lumMod val="75000"/>
                      </a:schemeClr>
                    </a:solidFill>
                    <a:ea typeface="Arial Unicode MS" pitchFamily="34" charset="-128"/>
                  </a:rPr>
                  <a:t> 100 mg 1 </a:t>
                </a:r>
                <a:r>
                  <a:rPr lang="en-US" altLang="en-US" sz="1400" err="1">
                    <a:solidFill>
                      <a:schemeClr val="tx2">
                        <a:lumMod val="75000"/>
                      </a:schemeClr>
                    </a:solidFill>
                    <a:ea typeface="Arial Unicode MS" pitchFamily="34" charset="-128"/>
                  </a:rPr>
                  <a:t>lần</a:t>
                </a:r>
                <a:r>
                  <a:rPr lang="en-US" altLang="en-US" sz="1400">
                    <a:solidFill>
                      <a:schemeClr val="tx2">
                        <a:lumMod val="75000"/>
                      </a:schemeClr>
                    </a:solidFill>
                    <a:ea typeface="Arial Unicode MS" pitchFamily="34" charset="-128"/>
                  </a:rPr>
                  <a:t>/ng</a:t>
                </a:r>
              </a:p>
            </p:txBody>
          </p:sp>
          <p:sp>
            <p:nvSpPr>
              <p:cNvPr id="11307" name="Rectangle 8"/>
              <p:cNvSpPr>
                <a:spLocks noChangeArrowheads="1"/>
              </p:cNvSpPr>
              <p:nvPr/>
            </p:nvSpPr>
            <p:spPr bwMode="auto">
              <a:xfrm>
                <a:off x="4104" y="3663"/>
                <a:ext cx="81" cy="81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lIns="90000" tIns="46800" rIns="90000" bIns="46800" anchor="ctr"/>
              <a:lstStyle>
                <a:lvl1pPr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algn="ctr" fontAlgn="base"/>
                <a:endParaRPr lang="en-US" altLang="en-US" sz="1000" b="0">
                  <a:solidFill>
                    <a:schemeClr val="accent5">
                      <a:lumMod val="25000"/>
                    </a:schemeClr>
                  </a:solidFill>
                  <a:ea typeface="Arial Unicode MS" pitchFamily="34" charset="-128"/>
                </a:endParaRPr>
              </a:p>
            </p:txBody>
          </p:sp>
          <p:sp>
            <p:nvSpPr>
              <p:cNvPr id="11308" name="Rectangle 9"/>
              <p:cNvSpPr>
                <a:spLocks noChangeArrowheads="1"/>
              </p:cNvSpPr>
              <p:nvPr/>
            </p:nvSpPr>
            <p:spPr bwMode="auto">
              <a:xfrm>
                <a:off x="4244" y="3635"/>
                <a:ext cx="370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tx2">
                        <a:lumMod val="75000"/>
                      </a:schemeClr>
                    </a:solidFill>
                    <a:ea typeface="Arial Unicode MS" pitchFamily="34" charset="-128"/>
                  </a:rPr>
                  <a:t>Placebo</a:t>
                </a:r>
              </a:p>
            </p:txBody>
          </p:sp>
          <p:sp>
            <p:nvSpPr>
              <p:cNvPr id="11309" name="Rectangle 10"/>
              <p:cNvSpPr>
                <a:spLocks noChangeArrowheads="1"/>
              </p:cNvSpPr>
              <p:nvPr/>
            </p:nvSpPr>
            <p:spPr bwMode="auto">
              <a:xfrm>
                <a:off x="4104" y="3815"/>
                <a:ext cx="81" cy="81"/>
              </a:xfrm>
              <a:prstGeom prst="rect">
                <a:avLst/>
              </a:prstGeom>
              <a:solidFill>
                <a:srgbClr val="F68014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lIns="90000" tIns="46800" rIns="90000" bIns="46800" anchor="ctr"/>
              <a:lstStyle>
                <a:lvl1pPr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algn="ctr" fontAlgn="base"/>
                <a:endParaRPr lang="en-US" altLang="en-US" sz="1000" b="0">
                  <a:solidFill>
                    <a:schemeClr val="accent5">
                      <a:lumMod val="25000"/>
                    </a:schemeClr>
                  </a:solidFill>
                  <a:ea typeface="Arial Unicode MS" pitchFamily="34" charset="-128"/>
                </a:endParaRPr>
              </a:p>
            </p:txBody>
          </p:sp>
        </p:grpSp>
        <p:sp>
          <p:nvSpPr>
            <p:cNvPr id="11274" name="Rectangle 12"/>
            <p:cNvSpPr>
              <a:spLocks noChangeArrowheads="1"/>
            </p:cNvSpPr>
            <p:nvPr/>
          </p:nvSpPr>
          <p:spPr bwMode="invGray">
            <a:xfrm rot="16200000">
              <a:off x="5080001" y="3986876"/>
              <a:ext cx="2559050" cy="452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>
              <a:spAutoFit/>
            </a:bodyPr>
            <a:lstStyle>
              <a:lvl1pPr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1pPr>
              <a:lvl2pPr marL="742950" indent="-28575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2pPr>
              <a:lvl3pPr marL="11430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3pPr>
              <a:lvl4pPr marL="16002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4pPr>
              <a:lvl5pPr marL="20574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9pPr>
            </a:lstStyle>
            <a:p>
              <a:pPr algn="ctr" fontAlgn="base"/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Thay đổi nồng độ Glucagon huyết tương (ng/L)</a:t>
              </a:r>
            </a:p>
          </p:txBody>
        </p:sp>
        <p:sp>
          <p:nvSpPr>
            <p:cNvPr id="11276" name="Rectangle 16"/>
            <p:cNvSpPr>
              <a:spLocks noChangeArrowheads="1"/>
            </p:cNvSpPr>
            <p:nvPr/>
          </p:nvSpPr>
          <p:spPr bwMode="auto">
            <a:xfrm>
              <a:off x="8283576" y="2841625"/>
              <a:ext cx="4159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1pPr>
              <a:lvl2pPr marL="742950" indent="-28575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2pPr>
              <a:lvl3pPr marL="11430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3pPr>
              <a:lvl4pPr marL="16002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4pPr>
              <a:lvl5pPr marL="20574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9pPr>
            </a:lstStyle>
            <a:p>
              <a:pPr fontAlgn="base"/>
              <a:r>
                <a:rPr lang="en-US" altLang="en-US" sz="1600">
                  <a:solidFill>
                    <a:schemeClr val="accent5">
                      <a:lumMod val="25000"/>
                    </a:schemeClr>
                  </a:solidFill>
                  <a:ea typeface="Arial Unicode MS" pitchFamily="34" charset="-128"/>
                </a:rPr>
                <a:t>**</a:t>
              </a:r>
            </a:p>
          </p:txBody>
        </p:sp>
        <p:grpSp>
          <p:nvGrpSpPr>
            <p:cNvPr id="11277" name="Group 51"/>
            <p:cNvGrpSpPr/>
            <p:nvPr/>
          </p:nvGrpSpPr>
          <p:grpSpPr bwMode="auto">
            <a:xfrm>
              <a:off x="6465889" y="2613026"/>
              <a:ext cx="2852737" cy="3275013"/>
              <a:chOff x="3113" y="1646"/>
              <a:chExt cx="1797" cy="2063"/>
            </a:xfrm>
          </p:grpSpPr>
          <p:sp>
            <p:nvSpPr>
              <p:cNvPr id="11280" name="AutoShape 18"/>
              <p:cNvSpPr>
                <a:spLocks noChangeAspect="1" noChangeArrowheads="1" noTextEdit="1"/>
              </p:cNvSpPr>
              <p:nvPr/>
            </p:nvSpPr>
            <p:spPr bwMode="auto">
              <a:xfrm>
                <a:off x="3113" y="1646"/>
                <a:ext cx="1797" cy="2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accent5">
                      <a:lumMod val="25000"/>
                    </a:schemeClr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281" name="Rectangle 19"/>
              <p:cNvSpPr>
                <a:spLocks noChangeArrowheads="1"/>
              </p:cNvSpPr>
              <p:nvPr/>
            </p:nvSpPr>
            <p:spPr bwMode="auto">
              <a:xfrm>
                <a:off x="3767" y="2499"/>
                <a:ext cx="378" cy="1032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chemeClr val="tx1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algn="ctr" fontAlgn="base"/>
                <a:endParaRPr lang="en-US" altLang="en-US" sz="1000" b="0">
                  <a:solidFill>
                    <a:schemeClr val="accent5">
                      <a:lumMod val="25000"/>
                    </a:schemeClr>
                  </a:solidFill>
                  <a:ea typeface="Arial Unicode MS" pitchFamily="34" charset="-128"/>
                </a:endParaRPr>
              </a:p>
            </p:txBody>
          </p:sp>
          <p:sp>
            <p:nvSpPr>
              <p:cNvPr id="11282" name="Rectangle 20"/>
              <p:cNvSpPr>
                <a:spLocks noChangeArrowheads="1"/>
              </p:cNvSpPr>
              <p:nvPr/>
            </p:nvSpPr>
            <p:spPr bwMode="auto">
              <a:xfrm>
                <a:off x="4177" y="2181"/>
                <a:ext cx="378" cy="1350"/>
              </a:xfrm>
              <a:prstGeom prst="rect">
                <a:avLst/>
              </a:prstGeom>
              <a:solidFill>
                <a:srgbClr val="F68014"/>
              </a:solidFill>
              <a:ln w="0">
                <a:solidFill>
                  <a:srgbClr val="FFFF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algn="ctr" fontAlgn="base"/>
                <a:endParaRPr lang="en-US" altLang="en-US" sz="1000" b="0">
                  <a:solidFill>
                    <a:schemeClr val="accent5">
                      <a:lumMod val="25000"/>
                    </a:schemeClr>
                  </a:solidFill>
                  <a:ea typeface="Arial Unicode MS" pitchFamily="34" charset="-128"/>
                </a:endParaRPr>
              </a:p>
            </p:txBody>
          </p:sp>
          <p:sp>
            <p:nvSpPr>
              <p:cNvPr id="11283" name="Line 21"/>
              <p:cNvSpPr>
                <a:spLocks noChangeShapeType="1"/>
              </p:cNvSpPr>
              <p:nvPr/>
            </p:nvSpPr>
            <p:spPr bwMode="auto">
              <a:xfrm flipV="1">
                <a:off x="3956" y="2386"/>
                <a:ext cx="1" cy="11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84" name="Line 22"/>
              <p:cNvSpPr>
                <a:spLocks noChangeShapeType="1"/>
              </p:cNvSpPr>
              <p:nvPr/>
            </p:nvSpPr>
            <p:spPr bwMode="auto">
              <a:xfrm>
                <a:off x="3933" y="2386"/>
                <a:ext cx="55" cy="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85" name="Line 23"/>
              <p:cNvSpPr>
                <a:spLocks noChangeShapeType="1"/>
              </p:cNvSpPr>
              <p:nvPr/>
            </p:nvSpPr>
            <p:spPr bwMode="auto">
              <a:xfrm flipV="1">
                <a:off x="4366" y="1981"/>
                <a:ext cx="1" cy="200"/>
              </a:xfrm>
              <a:prstGeom prst="line">
                <a:avLst/>
              </a:prstGeom>
              <a:noFill/>
              <a:ln w="12700">
                <a:solidFill>
                  <a:srgbClr val="00B05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86" name="Line 24"/>
              <p:cNvSpPr>
                <a:spLocks noChangeShapeType="1"/>
              </p:cNvSpPr>
              <p:nvPr/>
            </p:nvSpPr>
            <p:spPr bwMode="auto">
              <a:xfrm>
                <a:off x="4342" y="1980"/>
                <a:ext cx="56" cy="2"/>
              </a:xfrm>
              <a:prstGeom prst="line">
                <a:avLst/>
              </a:prstGeom>
              <a:noFill/>
              <a:ln w="12700">
                <a:solidFill>
                  <a:srgbClr val="50BB7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87" name="Line 25"/>
              <p:cNvSpPr>
                <a:spLocks noChangeShapeType="1"/>
              </p:cNvSpPr>
              <p:nvPr/>
            </p:nvSpPr>
            <p:spPr bwMode="auto">
              <a:xfrm>
                <a:off x="3507" y="1808"/>
                <a:ext cx="1" cy="172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88" name="Line 26"/>
              <p:cNvSpPr>
                <a:spLocks noChangeShapeType="1"/>
              </p:cNvSpPr>
              <p:nvPr/>
            </p:nvSpPr>
            <p:spPr bwMode="auto">
              <a:xfrm>
                <a:off x="3468" y="3531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89" name="Line 27"/>
              <p:cNvSpPr>
                <a:spLocks noChangeShapeType="1"/>
              </p:cNvSpPr>
              <p:nvPr/>
            </p:nvSpPr>
            <p:spPr bwMode="auto">
              <a:xfrm>
                <a:off x="3468" y="3245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0" name="Line 28"/>
              <p:cNvSpPr>
                <a:spLocks noChangeShapeType="1"/>
              </p:cNvSpPr>
              <p:nvPr/>
            </p:nvSpPr>
            <p:spPr bwMode="auto">
              <a:xfrm>
                <a:off x="3468" y="2958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1" name="Line 29"/>
              <p:cNvSpPr>
                <a:spLocks noChangeShapeType="1"/>
              </p:cNvSpPr>
              <p:nvPr/>
            </p:nvSpPr>
            <p:spPr bwMode="auto">
              <a:xfrm>
                <a:off x="3468" y="2672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2" name="Line 30"/>
              <p:cNvSpPr>
                <a:spLocks noChangeShapeType="1"/>
              </p:cNvSpPr>
              <p:nvPr/>
            </p:nvSpPr>
            <p:spPr bwMode="auto">
              <a:xfrm>
                <a:off x="3468" y="2380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3" name="Line 31"/>
              <p:cNvSpPr>
                <a:spLocks noChangeShapeType="1"/>
              </p:cNvSpPr>
              <p:nvPr/>
            </p:nvSpPr>
            <p:spPr bwMode="auto">
              <a:xfrm>
                <a:off x="3468" y="2094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4" name="Line 32"/>
              <p:cNvSpPr>
                <a:spLocks noChangeShapeType="1"/>
              </p:cNvSpPr>
              <p:nvPr/>
            </p:nvSpPr>
            <p:spPr bwMode="auto">
              <a:xfrm>
                <a:off x="3468" y="1808"/>
                <a:ext cx="39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5" name="Line 33"/>
              <p:cNvSpPr>
                <a:spLocks noChangeShapeType="1"/>
              </p:cNvSpPr>
              <p:nvPr/>
            </p:nvSpPr>
            <p:spPr bwMode="auto">
              <a:xfrm>
                <a:off x="3507" y="3531"/>
                <a:ext cx="1316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6" name="Line 34"/>
              <p:cNvSpPr>
                <a:spLocks noChangeShapeType="1"/>
              </p:cNvSpPr>
              <p:nvPr/>
            </p:nvSpPr>
            <p:spPr bwMode="auto">
              <a:xfrm flipV="1">
                <a:off x="3507" y="3531"/>
                <a:ext cx="1" cy="11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7" name="Line 35"/>
              <p:cNvSpPr>
                <a:spLocks noChangeShapeType="1"/>
              </p:cNvSpPr>
              <p:nvPr/>
            </p:nvSpPr>
            <p:spPr bwMode="auto">
              <a:xfrm flipV="1">
                <a:off x="4823" y="3531"/>
                <a:ext cx="1" cy="11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0" fontAlgn="base" hangingPunct="0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 charset="0"/>
                  <a:ea typeface="Arial Unicode MS" pitchFamily="34" charset="-128"/>
                  <a:cs typeface="Calibri" panose="020F0502020204030204" charset="0"/>
                </a:endParaRPr>
              </a:p>
            </p:txBody>
          </p:sp>
          <p:sp>
            <p:nvSpPr>
              <p:cNvPr id="11298" name="Rectangle 36"/>
              <p:cNvSpPr>
                <a:spLocks noChangeArrowheads="1"/>
              </p:cNvSpPr>
              <p:nvPr/>
            </p:nvSpPr>
            <p:spPr bwMode="auto">
              <a:xfrm>
                <a:off x="3368" y="3464"/>
                <a:ext cx="58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0</a:t>
                </a:r>
              </a:p>
            </p:txBody>
          </p:sp>
          <p:sp>
            <p:nvSpPr>
              <p:cNvPr id="11299" name="Rectangle 37"/>
              <p:cNvSpPr>
                <a:spLocks noChangeArrowheads="1"/>
              </p:cNvSpPr>
              <p:nvPr/>
            </p:nvSpPr>
            <p:spPr bwMode="auto">
              <a:xfrm>
                <a:off x="3297" y="3178"/>
                <a:ext cx="11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10</a:t>
                </a:r>
              </a:p>
            </p:txBody>
          </p:sp>
          <p:sp>
            <p:nvSpPr>
              <p:cNvPr id="11300" name="Rectangle 38"/>
              <p:cNvSpPr>
                <a:spLocks noChangeArrowheads="1"/>
              </p:cNvSpPr>
              <p:nvPr/>
            </p:nvSpPr>
            <p:spPr bwMode="auto">
              <a:xfrm>
                <a:off x="3297" y="2892"/>
                <a:ext cx="11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20</a:t>
                </a:r>
              </a:p>
            </p:txBody>
          </p:sp>
          <p:sp>
            <p:nvSpPr>
              <p:cNvPr id="11301" name="Rectangle 39"/>
              <p:cNvSpPr>
                <a:spLocks noChangeArrowheads="1"/>
              </p:cNvSpPr>
              <p:nvPr/>
            </p:nvSpPr>
            <p:spPr bwMode="auto">
              <a:xfrm>
                <a:off x="3297" y="2605"/>
                <a:ext cx="11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30</a:t>
                </a:r>
              </a:p>
            </p:txBody>
          </p:sp>
          <p:sp>
            <p:nvSpPr>
              <p:cNvPr id="11302" name="Rectangle 40"/>
              <p:cNvSpPr>
                <a:spLocks noChangeArrowheads="1"/>
              </p:cNvSpPr>
              <p:nvPr/>
            </p:nvSpPr>
            <p:spPr bwMode="auto">
              <a:xfrm>
                <a:off x="3297" y="2314"/>
                <a:ext cx="11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40</a:t>
                </a:r>
              </a:p>
            </p:txBody>
          </p:sp>
          <p:sp>
            <p:nvSpPr>
              <p:cNvPr id="11303" name="Rectangle 41"/>
              <p:cNvSpPr>
                <a:spLocks noChangeArrowheads="1"/>
              </p:cNvSpPr>
              <p:nvPr/>
            </p:nvSpPr>
            <p:spPr bwMode="auto">
              <a:xfrm>
                <a:off x="3297" y="2028"/>
                <a:ext cx="11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50</a:t>
                </a:r>
              </a:p>
            </p:txBody>
          </p:sp>
          <p:sp>
            <p:nvSpPr>
              <p:cNvPr id="11304" name="Rectangle 42"/>
              <p:cNvSpPr>
                <a:spLocks noChangeArrowheads="1"/>
              </p:cNvSpPr>
              <p:nvPr/>
            </p:nvSpPr>
            <p:spPr bwMode="auto">
              <a:xfrm>
                <a:off x="3297" y="1741"/>
                <a:ext cx="115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4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60</a:t>
                </a:r>
              </a:p>
            </p:txBody>
          </p:sp>
          <p:sp>
            <p:nvSpPr>
              <p:cNvPr id="11305" name="Rectangle 43"/>
              <p:cNvSpPr>
                <a:spLocks noChangeArrowheads="1"/>
              </p:cNvSpPr>
              <p:nvPr/>
            </p:nvSpPr>
            <p:spPr bwMode="auto">
              <a:xfrm>
                <a:off x="4256" y="2294"/>
                <a:ext cx="218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1pPr>
                <a:lvl2pPr marL="742950" indent="-28575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2pPr>
                <a:lvl3pPr marL="11430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3pPr>
                <a:lvl4pPr marL="16002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4pPr>
                <a:lvl5pPr marL="2057400" indent="-228600" eaLnBrk="0" hangingPunct="0"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FFCC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Wingdings 3" panose="05040102010807070707" pitchFamily="18" charset="2"/>
                  </a:defRPr>
                </a:lvl9pPr>
              </a:lstStyle>
              <a:p>
                <a:pPr fontAlgn="base"/>
                <a:r>
                  <a:rPr lang="en-US" altLang="en-US" sz="1200">
                    <a:solidFill>
                      <a:schemeClr val="accent5">
                        <a:lumMod val="25000"/>
                      </a:schemeClr>
                    </a:solidFill>
                    <a:ea typeface="Arial Unicode MS" pitchFamily="34" charset="-128"/>
                  </a:rPr>
                  <a:t>+38%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943475" y="1416331"/>
            <a:ext cx="3649529" cy="4545181"/>
            <a:chOff x="2290502" y="1857376"/>
            <a:chExt cx="3187962" cy="3970338"/>
          </a:xfrm>
        </p:grpSpPr>
        <p:sp>
          <p:nvSpPr>
            <p:cNvPr id="11273" name="Rectangle 11"/>
            <p:cNvSpPr>
              <a:spLocks noChangeArrowheads="1"/>
            </p:cNvSpPr>
            <p:nvPr/>
          </p:nvSpPr>
          <p:spPr bwMode="invGray">
            <a:xfrm rot="16200000">
              <a:off x="1123026" y="3982114"/>
              <a:ext cx="2787650" cy="452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4000" tIns="10800" rIns="54000" bIns="10800">
              <a:spAutoFit/>
            </a:bodyPr>
            <a:lstStyle>
              <a:lvl1pPr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1pPr>
              <a:lvl2pPr marL="742950" indent="-28575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2pPr>
              <a:lvl3pPr marL="11430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3pPr>
              <a:lvl4pPr marL="16002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4pPr>
              <a:lvl5pPr marL="20574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9pPr>
            </a:lstStyle>
            <a:p>
              <a:pPr algn="ctr" fontAlgn="base"/>
              <a:r>
                <a:rPr lang="en-US" altLang="en-US" sz="14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Mức</a:t>
              </a: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4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tăng</a:t>
              </a: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4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dần</a:t>
              </a: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Glucagon AUC</a:t>
              </a:r>
              <a:r>
                <a:rPr lang="en-US" altLang="en-US" sz="1400" baseline="-250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0-60</a:t>
              </a: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(ng/</a:t>
              </a:r>
              <a:r>
                <a:rPr lang="en-US" altLang="en-US" sz="14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Lxmin</a:t>
              </a: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)</a:t>
              </a:r>
            </a:p>
          </p:txBody>
        </p:sp>
        <p:graphicFrame>
          <p:nvGraphicFramePr>
            <p:cNvPr id="3" name="Object 13"/>
            <p:cNvGraphicFramePr>
              <a:graphicFrameLocks noChangeAspect="1"/>
            </p:cNvGraphicFramePr>
            <p:nvPr/>
          </p:nvGraphicFramePr>
          <p:xfrm>
            <a:off x="2819401" y="2611439"/>
            <a:ext cx="2659063" cy="32162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275" name="AutoShape 15"/>
            <p:cNvSpPr>
              <a:spLocks noChangeArrowheads="1"/>
            </p:cNvSpPr>
            <p:nvPr/>
          </p:nvSpPr>
          <p:spPr bwMode="invGray">
            <a:xfrm>
              <a:off x="2386677" y="1857376"/>
              <a:ext cx="3086763" cy="669925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rgbClr val="2697FE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>
              <a:lvl1pPr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1pPr>
              <a:lvl2pPr marL="742950" indent="-28575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2pPr>
              <a:lvl3pPr marL="11430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3pPr>
              <a:lvl4pPr marL="16002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4pPr>
              <a:lvl5pPr marL="20574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9pPr>
            </a:lstStyle>
            <a:p>
              <a:pPr algn="ctr" fontAlgn="base"/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Đáp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ứng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của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tế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bào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l-GR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α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với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một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bữa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ăn</a:t>
              </a:r>
              <a:r>
                <a:rPr lang="en-US" altLang="en-US" sz="1600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 </a:t>
              </a:r>
              <a:r>
                <a:rPr lang="en-US" altLang="en-US" sz="1600" err="1">
                  <a:solidFill>
                    <a:schemeClr val="tx2">
                      <a:lumMod val="75000"/>
                    </a:schemeClr>
                  </a:solidFill>
                  <a:ea typeface="Arial Unicode MS" pitchFamily="34" charset="-128"/>
                </a:rPr>
                <a:t>chuẩn</a:t>
              </a:r>
            </a:p>
          </p:txBody>
        </p:sp>
        <p:sp>
          <p:nvSpPr>
            <p:cNvPr id="11278" name="Rectangle 45"/>
            <p:cNvSpPr>
              <a:spLocks noChangeArrowheads="1"/>
            </p:cNvSpPr>
            <p:nvPr/>
          </p:nvSpPr>
          <p:spPr bwMode="auto">
            <a:xfrm>
              <a:off x="4648201" y="3706813"/>
              <a:ext cx="23177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1pPr>
              <a:lvl2pPr marL="742950" indent="-28575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2pPr>
              <a:lvl3pPr marL="11430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3pPr>
              <a:lvl4pPr marL="16002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4pPr>
              <a:lvl5pPr marL="2057400" indent="-228600" eaLnBrk="0" hangingPunct="0"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CC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Wingdings 3" panose="05040102010807070707" pitchFamily="18" charset="2"/>
                </a:defRPr>
              </a:lvl9pPr>
            </a:lstStyle>
            <a:p>
              <a:pPr fontAlgn="base"/>
              <a:r>
                <a:rPr lang="en-US" altLang="en-US" sz="1600">
                  <a:solidFill>
                    <a:schemeClr val="accent5">
                      <a:lumMod val="25000"/>
                    </a:schemeClr>
                  </a:solidFill>
                  <a:ea typeface="Arial Unicode MS" pitchFamily="34" charset="-128"/>
                </a:rPr>
                <a:t>*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4539533" y="4360863"/>
              <a:ext cx="531606" cy="1233349"/>
            </a:xfrm>
            <a:prstGeom prst="rect">
              <a:avLst/>
            </a:prstGeom>
            <a:solidFill>
              <a:srgbClr val="F6801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Rectangle 10"/>
          <p:cNvSpPr/>
          <p:nvPr/>
        </p:nvSpPr>
        <p:spPr>
          <a:xfrm>
            <a:off x="404203" y="820420"/>
            <a:ext cx="114103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Vildagliptin giúp tăng đáp ứng với glucagon khi bệnh nhân hạ đường huyết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DC08566-DE40-403A-A3C5-D49214E85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30</a:t>
            </a:fld>
            <a:endParaRPr lang="en-US"/>
          </a:p>
        </p:txBody>
      </p:sp>
      <p:sp>
        <p:nvSpPr>
          <p:cNvPr id="48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274630" y="6171406"/>
            <a:ext cx="1472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86">
            <a:extLst>
              <a:ext uri="{FF2B5EF4-FFF2-40B4-BE49-F238E27FC236}">
                <a16:creationId xmlns:a16="http://schemas.microsoft.com/office/drawing/2014/main" id="{1769E7B9-7306-79FB-D5A0-3D0BD716A75B}"/>
              </a:ext>
            </a:extLst>
          </p:cNvPr>
          <p:cNvSpPr>
            <a:spLocks noChangeArrowheads="1"/>
          </p:cNvSpPr>
          <p:nvPr/>
        </p:nvSpPr>
        <p:spPr bwMode="gray">
          <a:xfrm>
            <a:off x="790015" y="130176"/>
            <a:ext cx="9929346" cy="955675"/>
          </a:xfrm>
          <a:prstGeom prst="rect">
            <a:avLst/>
          </a:prstGeom>
          <a:noFill/>
          <a:ln>
            <a:noFill/>
          </a:ln>
        </p:spPr>
        <p:txBody>
          <a:bodyPr lIns="36576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Ức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chế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DPP-IV: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cơ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chế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điều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hòa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với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hạ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đường</a:t>
            </a:r>
            <a:r>
              <a:rPr lang="en-US" altLang="en-US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accent1">
                    <a:lumMod val="75000"/>
                  </a:schemeClr>
                </a:solidFill>
              </a:rPr>
              <a:t>huyết</a:t>
            </a:r>
            <a:endParaRPr lang="en-US" altLang="en-US" sz="2800" b="1" baseline="30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B57DA-0F7F-8B4B-B42D-FDDD69614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1" y="265564"/>
            <a:ext cx="10972800" cy="868362"/>
          </a:xfrm>
        </p:spPr>
        <p:txBody>
          <a:bodyPr/>
          <a:lstStyle/>
          <a:p>
            <a:r>
              <a:rPr lang="en-US" sz="3200" b="1" dirty="0">
                <a:solidFill>
                  <a:srgbClr val="0070C0"/>
                </a:solidFill>
              </a:rPr>
              <a:t>PHỐI HỢP INSULIN + UC DPP-4 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C244A777-0E01-D7EE-B1BF-CE5F32FB169F}"/>
              </a:ext>
            </a:extLst>
          </p:cNvPr>
          <p:cNvSpPr/>
          <p:nvPr/>
        </p:nvSpPr>
        <p:spPr>
          <a:xfrm>
            <a:off x="295178" y="1761422"/>
            <a:ext cx="5447898" cy="423511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834E28-2009-CBBE-2033-980219D4CF95}"/>
              </a:ext>
            </a:extLst>
          </p:cNvPr>
          <p:cNvSpPr txBox="1"/>
          <p:nvPr/>
        </p:nvSpPr>
        <p:spPr>
          <a:xfrm>
            <a:off x="495971" y="2986427"/>
            <a:ext cx="411131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FF00"/>
                </a:solidFill>
              </a:rPr>
              <a:t>INSULIN</a:t>
            </a: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Thuốc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tiêm</a:t>
            </a:r>
            <a:r>
              <a:rPr lang="en-US" sz="2200" b="1" dirty="0">
                <a:solidFill>
                  <a:srgbClr val="FFFF00"/>
                </a:solidFill>
              </a:rPr>
              <a:t> dd</a:t>
            </a: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kiểm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soát</a:t>
            </a:r>
            <a:r>
              <a:rPr lang="en-US" sz="2200" b="1" dirty="0">
                <a:solidFill>
                  <a:srgbClr val="FFFF00"/>
                </a:solidFill>
              </a:rPr>
              <a:t> ĐH </a:t>
            </a:r>
            <a:r>
              <a:rPr lang="en-US" sz="2200" b="1" dirty="0" err="1">
                <a:solidFill>
                  <a:srgbClr val="FFFF00"/>
                </a:solidFill>
              </a:rPr>
              <a:t>đói</a:t>
            </a:r>
            <a:r>
              <a:rPr lang="en-US" sz="2200" b="1" dirty="0">
                <a:solidFill>
                  <a:srgbClr val="FFFF00"/>
                </a:solidFill>
              </a:rPr>
              <a:t>, </a:t>
            </a:r>
            <a:r>
              <a:rPr lang="en-US" sz="2200" b="1" dirty="0" err="1">
                <a:solidFill>
                  <a:srgbClr val="FFFF00"/>
                </a:solidFill>
              </a:rPr>
              <a:t>sau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ăn</a:t>
            </a:r>
            <a:endParaRPr lang="en-US" sz="2200" b="1" dirty="0">
              <a:solidFill>
                <a:srgbClr val="FFFF00"/>
              </a:solidFill>
            </a:endParaRP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Nguy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cơ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hạ</a:t>
            </a:r>
            <a:r>
              <a:rPr lang="en-US" sz="2200" b="1" dirty="0">
                <a:solidFill>
                  <a:srgbClr val="FFFF00"/>
                </a:solidFill>
              </a:rPr>
              <a:t> ĐH </a:t>
            </a:r>
            <a:r>
              <a:rPr lang="en-US" sz="2200" b="1" dirty="0" err="1">
                <a:solidFill>
                  <a:srgbClr val="FFFF00"/>
                </a:solidFill>
              </a:rPr>
              <a:t>cao</a:t>
            </a:r>
            <a:endParaRPr lang="en-US" sz="2200" b="1" dirty="0">
              <a:solidFill>
                <a:srgbClr val="FFFF00"/>
              </a:solidFill>
            </a:endParaRP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Tăng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cân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91686031-9015-F857-4B3A-5294F692A455}"/>
              </a:ext>
            </a:extLst>
          </p:cNvPr>
          <p:cNvSpPr/>
          <p:nvPr/>
        </p:nvSpPr>
        <p:spPr>
          <a:xfrm rot="10800000">
            <a:off x="5743076" y="1761423"/>
            <a:ext cx="5447898" cy="423511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19A73B-061C-2232-AAD3-22D8450A0B60}"/>
              </a:ext>
            </a:extLst>
          </p:cNvPr>
          <p:cNvSpPr txBox="1"/>
          <p:nvPr/>
        </p:nvSpPr>
        <p:spPr>
          <a:xfrm>
            <a:off x="7097033" y="2785307"/>
            <a:ext cx="42094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FFFF00"/>
                </a:solidFill>
              </a:rPr>
              <a:t>Ức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chế</a:t>
            </a:r>
            <a:r>
              <a:rPr lang="en-US" sz="2200" b="1" dirty="0">
                <a:solidFill>
                  <a:srgbClr val="FFFF00"/>
                </a:solidFill>
              </a:rPr>
              <a:t> DPP-4</a:t>
            </a: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thuốc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uống</a:t>
            </a:r>
            <a:r>
              <a:rPr lang="en-US" sz="2200" b="1" dirty="0">
                <a:solidFill>
                  <a:srgbClr val="FFFF00"/>
                </a:solidFill>
              </a:rPr>
              <a:t>, </a:t>
            </a:r>
            <a:r>
              <a:rPr lang="en-US" sz="2200" b="1" dirty="0" err="1">
                <a:solidFill>
                  <a:srgbClr val="FFFF00"/>
                </a:solidFill>
              </a:rPr>
              <a:t>liều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đơn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giản</a:t>
            </a:r>
            <a:endParaRPr lang="en-US" sz="2200" b="1" dirty="0">
              <a:solidFill>
                <a:srgbClr val="FFFF00"/>
              </a:solidFill>
            </a:endParaRP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Giảm</a:t>
            </a:r>
            <a:r>
              <a:rPr lang="en-US" sz="2200" b="1" dirty="0">
                <a:solidFill>
                  <a:srgbClr val="FFFF00"/>
                </a:solidFill>
              </a:rPr>
              <a:t> tiết Glucagon =&gt; </a:t>
            </a:r>
            <a:r>
              <a:rPr lang="en-US" sz="2200" b="1" dirty="0" err="1">
                <a:solidFill>
                  <a:srgbClr val="FFFF00"/>
                </a:solidFill>
              </a:rPr>
              <a:t>giảm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nhu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cầu</a:t>
            </a:r>
            <a:r>
              <a:rPr lang="en-US" sz="2200" b="1" dirty="0">
                <a:solidFill>
                  <a:srgbClr val="FFFF00"/>
                </a:solidFill>
              </a:rPr>
              <a:t> Insulin</a:t>
            </a: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Giảm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nguy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cơ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hạ</a:t>
            </a:r>
            <a:r>
              <a:rPr lang="en-US" sz="2200" b="1" dirty="0">
                <a:solidFill>
                  <a:srgbClr val="FFFF00"/>
                </a:solidFill>
              </a:rPr>
              <a:t> ĐH</a:t>
            </a:r>
          </a:p>
          <a:p>
            <a:r>
              <a:rPr lang="en-US" sz="2200" b="1" dirty="0">
                <a:solidFill>
                  <a:srgbClr val="FFFF00"/>
                </a:solidFill>
              </a:rPr>
              <a:t>- </a:t>
            </a:r>
            <a:r>
              <a:rPr lang="en-US" sz="2200" b="1" dirty="0" err="1">
                <a:solidFill>
                  <a:srgbClr val="FFFF00"/>
                </a:solidFill>
              </a:rPr>
              <a:t>Không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tăng</a:t>
            </a:r>
            <a:r>
              <a:rPr lang="en-US" sz="2200" b="1" dirty="0">
                <a:solidFill>
                  <a:srgbClr val="FFFF00"/>
                </a:solidFill>
              </a:rPr>
              <a:t> </a:t>
            </a:r>
            <a:r>
              <a:rPr lang="en-US" sz="2200" b="1" dirty="0" err="1">
                <a:solidFill>
                  <a:srgbClr val="FFFF00"/>
                </a:solidFill>
              </a:rPr>
              <a:t>cân</a:t>
            </a:r>
            <a:endParaRPr lang="en-US" sz="2200" b="1" dirty="0">
              <a:solidFill>
                <a:srgbClr val="FFFF00"/>
              </a:solidFill>
            </a:endParaRPr>
          </a:p>
        </p:txBody>
      </p:sp>
      <p:sp>
        <p:nvSpPr>
          <p:cNvPr id="7" name="Arrow: Curved Down 6">
            <a:extLst>
              <a:ext uri="{FF2B5EF4-FFF2-40B4-BE49-F238E27FC236}">
                <a16:creationId xmlns:a16="http://schemas.microsoft.com/office/drawing/2014/main" id="{CFE2AF41-28E7-5928-28EE-AFA4E88935F5}"/>
              </a:ext>
            </a:extLst>
          </p:cNvPr>
          <p:cNvSpPr/>
          <p:nvPr/>
        </p:nvSpPr>
        <p:spPr>
          <a:xfrm flipV="1">
            <a:off x="4889636" y="4646592"/>
            <a:ext cx="1925050" cy="899964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4AE1FD75-08B6-AB8C-BA4F-EB14AE7D6667}"/>
              </a:ext>
            </a:extLst>
          </p:cNvPr>
          <p:cNvSpPr/>
          <p:nvPr/>
        </p:nvSpPr>
        <p:spPr>
          <a:xfrm>
            <a:off x="4610501" y="1947907"/>
            <a:ext cx="2403112" cy="837400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700C20-F29D-4D18-28DC-8608AA3B3BAF}"/>
              </a:ext>
            </a:extLst>
          </p:cNvPr>
          <p:cNvSpPr txBox="1"/>
          <p:nvPr/>
        </p:nvSpPr>
        <p:spPr>
          <a:xfrm>
            <a:off x="4235115" y="1403326"/>
            <a:ext cx="3390129" cy="46166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GIẢM LIỀU INSULIN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9E52DC-853A-EA82-00CB-9FF3DFDA88E2}"/>
              </a:ext>
            </a:extLst>
          </p:cNvPr>
          <p:cNvSpPr txBox="1"/>
          <p:nvPr/>
        </p:nvSpPr>
        <p:spPr>
          <a:xfrm>
            <a:off x="3774948" y="5742876"/>
            <a:ext cx="4111318" cy="83099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GIẢM TDP </a:t>
            </a:r>
            <a:r>
              <a:rPr lang="en-US" sz="2400" b="1" dirty="0" err="1">
                <a:solidFill>
                  <a:srgbClr val="FF0000"/>
                </a:solidFill>
              </a:rPr>
              <a:t>hạ</a:t>
            </a:r>
            <a:r>
              <a:rPr lang="en-US" sz="2400" b="1" dirty="0">
                <a:solidFill>
                  <a:srgbClr val="FF0000"/>
                </a:solidFill>
              </a:rPr>
              <a:t> ĐH, </a:t>
            </a:r>
            <a:r>
              <a:rPr lang="en-US" sz="2400" b="1" dirty="0" err="1">
                <a:solidFill>
                  <a:srgbClr val="FF0000"/>
                </a:solidFill>
              </a:rPr>
              <a:t>tăng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cân</a:t>
            </a:r>
            <a:r>
              <a:rPr lang="en-US" sz="2400" b="1" dirty="0">
                <a:solidFill>
                  <a:srgbClr val="FF0000"/>
                </a:solidFill>
              </a:rPr>
              <a:t> do </a:t>
            </a:r>
            <a:r>
              <a:rPr lang="en-US" sz="2400" b="1" dirty="0" err="1">
                <a:solidFill>
                  <a:srgbClr val="FF0000"/>
                </a:solidFill>
              </a:rPr>
              <a:t>điều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trị</a:t>
            </a:r>
            <a:r>
              <a:rPr lang="en-US" sz="2400" b="1" dirty="0">
                <a:solidFill>
                  <a:srgbClr val="FF0000"/>
                </a:solidFill>
              </a:rPr>
              <a:t> Insulin</a:t>
            </a:r>
          </a:p>
        </p:txBody>
      </p:sp>
    </p:spTree>
    <p:extLst>
      <p:ext uri="{BB962C8B-B14F-4D97-AF65-F5344CB8AC3E}">
        <p14:creationId xmlns:p14="http://schemas.microsoft.com/office/powerpoint/2010/main" val="3777017048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9117" y="1263740"/>
            <a:ext cx="9347380" cy="1595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Lợi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ích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của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  <a:sym typeface="+mn-ea"/>
              </a:rPr>
              <a:t>p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hối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hợp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Insulin </a:t>
            </a:r>
            <a:b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</a:b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và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thuốc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ức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3000" b="1" dirty="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chế</a:t>
            </a:r>
            <a: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men DPP-4 </a:t>
            </a:r>
            <a:br>
              <a:rPr lang="en-US" sz="3000" b="1" dirty="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</a:br>
            <a:endParaRPr lang="en-US" sz="3000" b="1" dirty="0">
              <a:solidFill>
                <a:schemeClr val="accent5">
                  <a:lumMod val="25000"/>
                </a:scheme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Flowchart: Off-page Connector 3">
            <a:extLst>
              <a:ext uri="{FF2B5EF4-FFF2-40B4-BE49-F238E27FC236}">
                <a16:creationId xmlns:a16="http://schemas.microsoft.com/office/drawing/2014/main" id="{11F8CD9C-E90C-4877-A99C-49676D590B6E}"/>
              </a:ext>
            </a:extLst>
          </p:cNvPr>
          <p:cNvSpPr/>
          <p:nvPr/>
        </p:nvSpPr>
        <p:spPr>
          <a:xfrm>
            <a:off x="979099" y="1263740"/>
            <a:ext cx="852616" cy="1116927"/>
          </a:xfrm>
          <a:prstGeom prst="flowChartOffpageConnector">
            <a:avLst/>
          </a:prstGeom>
          <a:solidFill>
            <a:srgbClr val="942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2</a:t>
            </a:r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1BA11C2D-32CA-32C2-3D7F-EC0EA0E6B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3630" y="6385717"/>
            <a:ext cx="409303" cy="320675"/>
          </a:xfrm>
        </p:spPr>
        <p:txBody>
          <a:bodyPr/>
          <a:lstStyle/>
          <a:p>
            <a:fld id="{B6F15528-21DE-4FAA-801E-634DDDAF4B2B}" type="slidenum">
              <a:rPr lang="en-US" smtClean="0"/>
              <a:t>32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261340-AFE1-34CF-B8F9-8F5A3BC94E18}"/>
              </a:ext>
            </a:extLst>
          </p:cNvPr>
          <p:cNvSpPr txBox="1"/>
          <p:nvPr/>
        </p:nvSpPr>
        <p:spPr>
          <a:xfrm>
            <a:off x="2037707" y="3133618"/>
            <a:ext cx="8116585" cy="1131848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/>
              <a:t>CÁC NGHIÊN CỨU THỰC NGHIỆM PHỐI HỢP INSULIN VÀ THUỐC ỨC CHẾ MEN DPP-4</a:t>
            </a:r>
          </a:p>
        </p:txBody>
      </p:sp>
    </p:spTree>
    <p:extLst>
      <p:ext uri="{BB962C8B-B14F-4D97-AF65-F5344CB8AC3E}">
        <p14:creationId xmlns:p14="http://schemas.microsoft.com/office/powerpoint/2010/main" val="324036644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3"/>
          <p:cNvSpPr txBox="1">
            <a:spLocks noChangeArrowheads="1"/>
          </p:cNvSpPr>
          <p:nvPr/>
        </p:nvSpPr>
        <p:spPr bwMode="auto">
          <a:xfrm>
            <a:off x="6579834" y="5742663"/>
            <a:ext cx="5273675" cy="55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-US" sz="1000">
                <a:solidFill>
                  <a:schemeClr val="tx2">
                    <a:lumMod val="75000"/>
                  </a:schemeClr>
                </a:solidFill>
              </a:rPr>
              <a:t>HbA1c=hemoglobin A1c; T2DM=type 2 diabetes mellitus</a:t>
            </a:r>
          </a:p>
          <a:p>
            <a:pPr algn="r" eaLnBrk="1" hangingPunct="1">
              <a:buSzPct val="120000"/>
            </a:pPr>
            <a:r>
              <a:rPr lang="en-US" sz="1000">
                <a:solidFill>
                  <a:schemeClr val="tx2">
                    <a:lumMod val="75000"/>
                  </a:schemeClr>
                </a:solidFill>
              </a:rPr>
              <a:t>*Patient number refers to randomized patients; primary intention-to-treat population n=290.</a:t>
            </a:r>
          </a:p>
          <a:p>
            <a:pPr algn="r" eaLnBrk="1" hangingPunct="1">
              <a:buSzPct val="120000"/>
            </a:pPr>
            <a:r>
              <a:rPr lang="en-US" sz="1000">
                <a:solidFill>
                  <a:schemeClr val="tx2">
                    <a:lumMod val="75000"/>
                  </a:schemeClr>
                </a:solidFill>
              </a:rPr>
              <a:t>Fonseca V, et al. </a:t>
            </a:r>
            <a:r>
              <a:rPr lang="en-US" sz="1000" i="1" err="1">
                <a:solidFill>
                  <a:schemeClr val="tx2">
                    <a:lumMod val="75000"/>
                  </a:schemeClr>
                </a:solidFill>
              </a:rPr>
              <a:t>Diabetologia</a:t>
            </a:r>
            <a:r>
              <a:rPr lang="en-US" sz="1000" i="1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en-US" sz="1000">
                <a:solidFill>
                  <a:schemeClr val="tx2">
                    <a:lumMod val="75000"/>
                  </a:schemeClr>
                </a:solidFill>
              </a:rPr>
              <a:t> 2007; 50: 1148</a:t>
            </a:r>
            <a:r>
              <a:rPr lang="en-GB" altLang="ko-KR" sz="1000">
                <a:solidFill>
                  <a:schemeClr val="tx2">
                    <a:lumMod val="75000"/>
                  </a:schemeClr>
                </a:solidFill>
                <a:ea typeface="Gulim" pitchFamily="34" charset="-127"/>
              </a:rPr>
              <a:t>–</a:t>
            </a:r>
            <a:r>
              <a:rPr lang="en-US" sz="1000">
                <a:solidFill>
                  <a:schemeClr val="tx2">
                    <a:lumMod val="75000"/>
                  </a:schemeClr>
                </a:solidFill>
              </a:rPr>
              <a:t>1155.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579183" y="2647913"/>
            <a:ext cx="7239002" cy="2918941"/>
            <a:chOff x="2475800" y="3272874"/>
            <a:chExt cx="6923381" cy="2484990"/>
          </a:xfrm>
        </p:grpSpPr>
        <p:sp>
          <p:nvSpPr>
            <p:cNvPr id="137219" name="AutoShape 4"/>
            <p:cNvSpPr>
              <a:spLocks noChangeArrowheads="1"/>
            </p:cNvSpPr>
            <p:nvPr/>
          </p:nvSpPr>
          <p:spPr bwMode="invGray">
            <a:xfrm>
              <a:off x="2475800" y="3272874"/>
              <a:ext cx="6923381" cy="2484990"/>
            </a:xfrm>
            <a:prstGeom prst="roundRect">
              <a:avLst>
                <a:gd name="adj" fmla="val 16667"/>
              </a:avLst>
            </a:prstGeom>
            <a:solidFill>
              <a:srgbClr val="BFE2CE">
                <a:alpha val="49000"/>
              </a:srgbClr>
            </a:solidFill>
            <a:ln w="12700">
              <a:solidFill>
                <a:srgbClr val="33CC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20000"/>
                </a:spcBef>
                <a:buSzPct val="120000"/>
              </a:pPr>
              <a:endParaRPr lang="en-GB" sz="15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220" name="Text Box 5"/>
            <p:cNvSpPr txBox="1">
              <a:spLocks noChangeArrowheads="1"/>
            </p:cNvSpPr>
            <p:nvPr/>
          </p:nvSpPr>
          <p:spPr bwMode="auto">
            <a:xfrm>
              <a:off x="2906713" y="5210175"/>
              <a:ext cx="908050" cy="276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1500" b="1">
                  <a:solidFill>
                    <a:schemeClr val="tx2">
                      <a:lumMod val="75000"/>
                    </a:schemeClr>
                  </a:solidFill>
                </a:rPr>
                <a:t>4 tuần</a:t>
              </a:r>
            </a:p>
          </p:txBody>
        </p:sp>
        <p:grpSp>
          <p:nvGrpSpPr>
            <p:cNvPr id="137221" name="Group 6"/>
            <p:cNvGrpSpPr/>
            <p:nvPr/>
          </p:nvGrpSpPr>
          <p:grpSpPr bwMode="auto">
            <a:xfrm>
              <a:off x="2784475" y="3789362"/>
              <a:ext cx="1149350" cy="887413"/>
              <a:chOff x="959" y="2576"/>
              <a:chExt cx="724" cy="559"/>
            </a:xfrm>
          </p:grpSpPr>
          <p:sp>
            <p:nvSpPr>
              <p:cNvPr id="137239" name="Text Box 7"/>
              <p:cNvSpPr txBox="1">
                <a:spLocks noChangeArrowheads="1"/>
              </p:cNvSpPr>
              <p:nvPr/>
            </p:nvSpPr>
            <p:spPr bwMode="auto">
              <a:xfrm>
                <a:off x="1059" y="2861"/>
                <a:ext cx="428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b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</a:br>
                <a: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  <a:t>Insulin</a:t>
                </a:r>
              </a:p>
            </p:txBody>
          </p:sp>
          <p:sp>
            <p:nvSpPr>
              <p:cNvPr id="137240" name="AutoShape 8"/>
              <p:cNvSpPr>
                <a:spLocks noChangeArrowheads="1"/>
              </p:cNvSpPr>
              <p:nvPr/>
            </p:nvSpPr>
            <p:spPr bwMode="auto">
              <a:xfrm>
                <a:off x="959" y="2576"/>
                <a:ext cx="724" cy="33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1 w 21600"/>
                  <a:gd name="T13" fmla="*/ 5432 h 21600"/>
                  <a:gd name="T14" fmla="*/ 18885 w 21600"/>
                  <a:gd name="T15" fmla="*/ 1623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lnTo>
                      <a:pt x="16200" y="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lnTo>
                      <a:pt x="135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lnTo>
                      <a:pt x="0" y="54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A5892"/>
                  </a:gs>
                  <a:gs pos="100000">
                    <a:srgbClr val="6699FF">
                      <a:alpha val="7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en-US" sz="1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41449" name="Text Box 9"/>
              <p:cNvSpPr txBox="1">
                <a:spLocks noChangeArrowheads="1"/>
              </p:cNvSpPr>
              <p:nvPr/>
            </p:nvSpPr>
            <p:spPr bwMode="auto">
              <a:xfrm>
                <a:off x="1060" y="2641"/>
                <a:ext cx="478" cy="174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eaLnBrk="0" hangingPunct="0">
                  <a:spcAft>
                    <a:spcPct val="40000"/>
                  </a:spcAft>
                  <a:defRPr/>
                </a:pPr>
                <a:r>
                  <a:rPr lang="en-US" sz="15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N=296*</a:t>
                </a:r>
              </a:p>
            </p:txBody>
          </p:sp>
        </p:grpSp>
        <p:sp>
          <p:nvSpPr>
            <p:cNvPr id="137222" name="Line 10"/>
            <p:cNvSpPr>
              <a:spLocks noChangeShapeType="1"/>
            </p:cNvSpPr>
            <p:nvPr/>
          </p:nvSpPr>
          <p:spPr bwMode="auto">
            <a:xfrm>
              <a:off x="2832100" y="5151438"/>
              <a:ext cx="11366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/>
            <a:lstStyle/>
            <a:p>
              <a:endParaRPr lang="en-US" sz="1500">
                <a:latin typeface="Calibri" panose="020F0502020204030204" charset="0"/>
                <a:cs typeface="Calibri" panose="020F0502020204030204" charset="0"/>
              </a:endParaRPr>
            </a:p>
          </p:txBody>
        </p:sp>
        <p:grpSp>
          <p:nvGrpSpPr>
            <p:cNvPr id="137223" name="Group 18"/>
            <p:cNvGrpSpPr/>
            <p:nvPr/>
          </p:nvGrpSpPr>
          <p:grpSpPr bwMode="auto">
            <a:xfrm>
              <a:off x="4068763" y="4335463"/>
              <a:ext cx="5067300" cy="347663"/>
              <a:chOff x="2544763" y="4105085"/>
              <a:chExt cx="5067300" cy="347663"/>
            </a:xfrm>
          </p:grpSpPr>
          <p:sp>
            <p:nvSpPr>
              <p:cNvPr id="4541451" name="Freeform 11"/>
              <p:cNvSpPr/>
              <p:nvPr/>
            </p:nvSpPr>
            <p:spPr bwMode="auto">
              <a:xfrm>
                <a:off x="2544763" y="4105085"/>
                <a:ext cx="5067300" cy="347663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20" y="176"/>
                  </a:cxn>
                  <a:cxn ang="0">
                    <a:pos x="908" y="88"/>
                  </a:cxn>
                  <a:cxn ang="0">
                    <a:pos x="820" y="0"/>
                  </a:cxn>
                  <a:cxn ang="0">
                    <a:pos x="0" y="0"/>
                  </a:cxn>
                  <a:cxn ang="0">
                    <a:pos x="0" y="176"/>
                  </a:cxn>
                </a:cxnLst>
                <a:rect l="0" t="0" r="r" b="b"/>
                <a:pathLst>
                  <a:path w="908" h="176">
                    <a:moveTo>
                      <a:pt x="0" y="176"/>
                    </a:moveTo>
                    <a:lnTo>
                      <a:pt x="820" y="176"/>
                    </a:lnTo>
                    <a:lnTo>
                      <a:pt x="908" y="88"/>
                    </a:lnTo>
                    <a:lnTo>
                      <a:pt x="820" y="0"/>
                    </a:lnTo>
                    <a:lnTo>
                      <a:pt x="0" y="0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 cmpd="sng">
                <a:solidFill>
                  <a:schemeClr val="accent5">
                    <a:lumMod val="60000"/>
                    <a:lumOff val="40000"/>
                  </a:schemeClr>
                </a:solidFill>
                <a:prstDash val="solid"/>
                <a:round/>
              </a:ln>
              <a:effectLst>
                <a:outerShdw dist="35921" dir="2700000" algn="ctr" rotWithShape="0">
                  <a:schemeClr val="bg2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90000" tIns="46800" rIns="90000" bIns="46800" anchor="ctr"/>
              <a:lstStyle/>
              <a:p>
                <a:pPr algn="ctr">
                  <a:spcBef>
                    <a:spcPct val="20000"/>
                  </a:spcBef>
                  <a:buSzPct val="120000"/>
                  <a:defRPr/>
                </a:pPr>
                <a:endParaRPr lang="en-US" sz="1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238" name="Text Box 12"/>
              <p:cNvSpPr txBox="1">
                <a:spLocks noChangeArrowheads="1"/>
              </p:cNvSpPr>
              <p:nvPr/>
            </p:nvSpPr>
            <p:spPr bwMode="auto">
              <a:xfrm>
                <a:off x="2544763" y="4141598"/>
                <a:ext cx="2012035" cy="276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Aft>
                    <a:spcPct val="40000"/>
                  </a:spcAft>
                </a:pPr>
                <a: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  <a:t>n=152: Placebo + insulin</a:t>
                </a:r>
              </a:p>
            </p:txBody>
          </p:sp>
        </p:grpSp>
        <p:grpSp>
          <p:nvGrpSpPr>
            <p:cNvPr id="137224" name="Group 19"/>
            <p:cNvGrpSpPr/>
            <p:nvPr/>
          </p:nvGrpSpPr>
          <p:grpSpPr bwMode="auto">
            <a:xfrm>
              <a:off x="4074570" y="3550903"/>
              <a:ext cx="5112275" cy="347502"/>
              <a:chOff x="2557463" y="3280623"/>
              <a:chExt cx="5113337" cy="347662"/>
            </a:xfrm>
            <a:solidFill>
              <a:srgbClr val="F68014"/>
            </a:solidFill>
          </p:grpSpPr>
          <p:sp>
            <p:nvSpPr>
              <p:cNvPr id="4541453" name="Freeform 13"/>
              <p:cNvSpPr/>
              <p:nvPr/>
            </p:nvSpPr>
            <p:spPr bwMode="auto">
              <a:xfrm>
                <a:off x="2557463" y="3280623"/>
                <a:ext cx="5113337" cy="347662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820" y="176"/>
                  </a:cxn>
                  <a:cxn ang="0">
                    <a:pos x="908" y="88"/>
                  </a:cxn>
                  <a:cxn ang="0">
                    <a:pos x="820" y="0"/>
                  </a:cxn>
                  <a:cxn ang="0">
                    <a:pos x="0" y="0"/>
                  </a:cxn>
                  <a:cxn ang="0">
                    <a:pos x="0" y="176"/>
                  </a:cxn>
                </a:cxnLst>
                <a:rect l="0" t="0" r="r" b="b"/>
                <a:pathLst>
                  <a:path w="908" h="176">
                    <a:moveTo>
                      <a:pt x="0" y="176"/>
                    </a:moveTo>
                    <a:lnTo>
                      <a:pt x="820" y="176"/>
                    </a:lnTo>
                    <a:lnTo>
                      <a:pt x="908" y="88"/>
                    </a:lnTo>
                    <a:lnTo>
                      <a:pt x="820" y="0"/>
                    </a:lnTo>
                    <a:lnTo>
                      <a:pt x="0" y="0"/>
                    </a:lnTo>
                    <a:lnTo>
                      <a:pt x="0" y="176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chemeClr val="bg2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90000" tIns="46800" rIns="90000" bIns="46800" anchor="ctr"/>
              <a:lstStyle/>
              <a:p>
                <a:pPr algn="ctr">
                  <a:spcBef>
                    <a:spcPct val="20000"/>
                  </a:spcBef>
                  <a:buSzPct val="120000"/>
                  <a:defRPr/>
                </a:pPr>
                <a:endParaRPr lang="en-US" sz="15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234" name="Text Box 14"/>
              <p:cNvSpPr txBox="1">
                <a:spLocks noChangeArrowheads="1"/>
              </p:cNvSpPr>
              <p:nvPr/>
            </p:nvSpPr>
            <p:spPr bwMode="auto">
              <a:xfrm>
                <a:off x="2572042" y="3321727"/>
                <a:ext cx="4162180" cy="275290"/>
              </a:xfrm>
              <a:prstGeom prst="rect">
                <a:avLst/>
              </a:prstGeom>
              <a:grpFill/>
              <a:ln w="12700">
                <a:noFill/>
                <a:miter lim="800000"/>
              </a:ln>
            </p:spPr>
            <p:txBody>
              <a:bodyPr wrap="square"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Aft>
                    <a:spcPct val="40000"/>
                  </a:spcAft>
                </a:pPr>
                <a: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  <a:t>n=144: </a:t>
                </a:r>
                <a:r>
                  <a:rPr lang="en-US" sz="1500" b="1" err="1">
                    <a:solidFill>
                      <a:schemeClr val="tx2">
                        <a:lumMod val="75000"/>
                      </a:schemeClr>
                    </a:solidFill>
                  </a:rPr>
                  <a:t>Vildagliptin</a:t>
                </a:r>
                <a: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  <a:t> 50 mg 2 </a:t>
                </a:r>
                <a:r>
                  <a:rPr lang="en-US" sz="1500" b="1" err="1">
                    <a:solidFill>
                      <a:schemeClr val="tx2">
                        <a:lumMod val="75000"/>
                      </a:schemeClr>
                    </a:solidFill>
                  </a:rPr>
                  <a:t>lần</a:t>
                </a:r>
                <a: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  <a:t>/ng + insulin</a:t>
                </a:r>
              </a:p>
            </p:txBody>
          </p:sp>
        </p:grpSp>
        <p:grpSp>
          <p:nvGrpSpPr>
            <p:cNvPr id="137225" name="Group 15"/>
            <p:cNvGrpSpPr/>
            <p:nvPr/>
          </p:nvGrpSpPr>
          <p:grpSpPr bwMode="auto">
            <a:xfrm>
              <a:off x="4041775" y="5157788"/>
              <a:ext cx="5087938" cy="330200"/>
              <a:chOff x="1586" y="3249"/>
              <a:chExt cx="1677" cy="208"/>
            </a:xfrm>
          </p:grpSpPr>
          <p:sp>
            <p:nvSpPr>
              <p:cNvPr id="137229" name="Text Box 16"/>
              <p:cNvSpPr txBox="1">
                <a:spLocks noChangeArrowheads="1"/>
              </p:cNvSpPr>
              <p:nvPr/>
            </p:nvSpPr>
            <p:spPr bwMode="auto">
              <a:xfrm>
                <a:off x="1784" y="3283"/>
                <a:ext cx="1341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sz="1500" b="1">
                    <a:solidFill>
                      <a:schemeClr val="tx2">
                        <a:lumMod val="75000"/>
                      </a:schemeClr>
                    </a:solidFill>
                  </a:rPr>
                  <a:t>24 tuần</a:t>
                </a:r>
              </a:p>
            </p:txBody>
          </p:sp>
          <p:sp>
            <p:nvSpPr>
              <p:cNvPr id="137230" name="Line 17"/>
              <p:cNvSpPr>
                <a:spLocks noChangeShapeType="1"/>
              </p:cNvSpPr>
              <p:nvPr/>
            </p:nvSpPr>
            <p:spPr bwMode="auto">
              <a:xfrm>
                <a:off x="1586" y="3249"/>
                <a:ext cx="1677" cy="0"/>
              </a:xfrm>
              <a:prstGeom prst="line">
                <a:avLst/>
              </a:prstGeom>
              <a:noFill/>
              <a:ln w="38100">
                <a:solidFill>
                  <a:schemeClr val="accent5">
                    <a:lumMod val="75000"/>
                  </a:schemeClr>
                </a:solidFill>
                <a:prstDash val="sysDot"/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en-US" sz="1500">
                  <a:latin typeface="Calibri" panose="020F0502020204030204" charset="0"/>
                  <a:cs typeface="Calibri" panose="020F0502020204030204" charset="0"/>
                </a:endParaRPr>
              </a:p>
            </p:txBody>
          </p:sp>
        </p:grpSp>
      </p:grpSp>
      <p:sp>
        <p:nvSpPr>
          <p:cNvPr id="137226" name="Rectangle 18"/>
          <p:cNvSpPr>
            <a:spLocks noChangeArrowheads="1"/>
          </p:cNvSpPr>
          <p:nvPr/>
        </p:nvSpPr>
        <p:spPr bwMode="auto">
          <a:xfrm>
            <a:off x="338455" y="1210327"/>
            <a:ext cx="11506199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2000" b="1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sánh hiệu quả và tính an toàn của Vildagliptin 100 mg/ngày với giả dược trên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 nhân ĐTĐ típ 2 đang tiêm insulin</a:t>
            </a:r>
          </a:p>
        </p:txBody>
      </p:sp>
      <p:sp>
        <p:nvSpPr>
          <p:cNvPr id="137227" name="Rectangle 1"/>
          <p:cNvSpPr>
            <a:spLocks noChangeArrowheads="1"/>
          </p:cNvSpPr>
          <p:nvPr/>
        </p:nvSpPr>
        <p:spPr bwMode="auto">
          <a:xfrm>
            <a:off x="5862955" y="1835113"/>
            <a:ext cx="58007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68 trung tâm</a:t>
            </a:r>
          </a:p>
          <a:p>
            <a:pPr algn="ctr"/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(Hoa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Đức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Lan,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Ban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338491" y="1984309"/>
            <a:ext cx="4240692" cy="401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BN ĐTĐ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típ</a:t>
            </a: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20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59 tuổi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14,7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iều trị bằng insulin &gt; 3 tháng </a:t>
            </a:r>
            <a:endParaRPr lang="en-US" sz="20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iều 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Insulin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82 U/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trung bình 3 </a:t>
            </a:r>
            <a:r>
              <a:rPr lang="en-US" sz="2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tiêm/ngày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HbA1c 7.5–11%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FPG &lt; 15 mmol/l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BMI 22 – 45 kg/m2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67923" y="718193"/>
            <a:ext cx="922083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4F3A7C-67EF-4D73-BDEB-FDE6618D9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33</a:t>
            </a:fld>
            <a:endParaRPr lang="en-US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3CB5338-1CA9-4856-A428-ECC2D8E775F3}"/>
              </a:ext>
            </a:extLst>
          </p:cNvPr>
          <p:cNvSpPr txBox="1">
            <a:spLocks/>
          </p:cNvSpPr>
          <p:nvPr/>
        </p:nvSpPr>
        <p:spPr>
          <a:xfrm>
            <a:off x="0" y="285633"/>
            <a:ext cx="12192000" cy="4495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Lợi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ích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của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phối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hợp</a:t>
            </a:r>
            <a:r>
              <a:rPr lang="en-US" dirty="0">
                <a:sym typeface="+mn-ea"/>
              </a:rPr>
              <a:t> Insulin và </a:t>
            </a:r>
            <a:r>
              <a:rPr lang="en-US" dirty="0" err="1">
                <a:sym typeface="+mn-ea"/>
              </a:rPr>
              <a:t>thuốc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ức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chế</a:t>
            </a:r>
            <a:r>
              <a:rPr lang="en-US" dirty="0">
                <a:sym typeface="+mn-ea"/>
              </a:rPr>
              <a:t> men DPP-4</a:t>
            </a:r>
          </a:p>
        </p:txBody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134963" y="6253795"/>
            <a:ext cx="1627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AutoShape 8"/>
          <p:cNvSpPr>
            <a:spLocks noChangeArrowheads="1"/>
          </p:cNvSpPr>
          <p:nvPr/>
        </p:nvSpPr>
        <p:spPr bwMode="invGray">
          <a:xfrm>
            <a:off x="6967416" y="1558906"/>
            <a:ext cx="3238197" cy="75836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697F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spcAft>
                <a:spcPct val="40000"/>
              </a:spcAft>
              <a:buFont typeface="Symbol" panose="05050102010706020507" pitchFamily="18" charset="2"/>
              <a:buNone/>
            </a:pPr>
            <a:r>
              <a:rPr lang="en-US" sz="1600" b="1">
                <a:latin typeface="Arial" panose="020B0604020202020204" pitchFamily="34" charset="0"/>
                <a:cs typeface="Arial" panose="020B0604020202020204" pitchFamily="34" charset="0"/>
              </a:rPr>
              <a:t>≥ 65 </a:t>
            </a:r>
            <a:r>
              <a:rPr lang="en-US" sz="1600" b="1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spcAft>
                <a:spcPct val="40000"/>
              </a:spcAft>
              <a:buFont typeface="Symbol" panose="05050102010706020507" pitchFamily="18" charset="2"/>
              <a:buNone/>
            </a:pPr>
            <a:r>
              <a:rPr lang="en-US" sz="1600" b="1">
                <a:latin typeface="Arial" panose="020B0604020202020204" pitchFamily="34" charset="0"/>
                <a:cs typeface="Arial" panose="020B0604020202020204" pitchFamily="34" charset="0"/>
              </a:rPr>
              <a:t>HbA1c TB </a:t>
            </a:r>
            <a:r>
              <a:rPr lang="en-US" sz="1600" b="1" err="1"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1600" b="1">
                <a:latin typeface="Arial" panose="020B0604020202020204" pitchFamily="34" charset="0"/>
                <a:cs typeface="Arial" panose="020B0604020202020204" pitchFamily="34" charset="0"/>
              </a:rPr>
              <a:t> = 8,4%</a:t>
            </a:r>
          </a:p>
        </p:txBody>
      </p:sp>
      <p:sp>
        <p:nvSpPr>
          <p:cNvPr id="39944" name="AutoShape 9"/>
          <p:cNvSpPr>
            <a:spLocks noChangeArrowheads="1"/>
          </p:cNvSpPr>
          <p:nvPr/>
        </p:nvSpPr>
        <p:spPr bwMode="invGray">
          <a:xfrm>
            <a:off x="3561648" y="1552922"/>
            <a:ext cx="2865375" cy="75836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697F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spcAft>
                <a:spcPct val="40000"/>
              </a:spcAft>
              <a:buFont typeface="Symbol" panose="05050102010706020507" pitchFamily="18" charset="2"/>
              <a:buNone/>
            </a:pPr>
            <a:r>
              <a:rPr lang="en-US" sz="16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16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16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endParaRPr lang="en-US" sz="16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spcAft>
                <a:spcPct val="40000"/>
              </a:spcAft>
              <a:buFont typeface="Symbol" panose="05050102010706020507" pitchFamily="18" charset="2"/>
              <a:buNone/>
            </a:pPr>
            <a:r>
              <a:rPr lang="en-US" sz="16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HbA1c TB </a:t>
            </a:r>
            <a:r>
              <a:rPr lang="en-US" sz="16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16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16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8,4%</a:t>
            </a:r>
          </a:p>
        </p:txBody>
      </p:sp>
      <p:grpSp>
        <p:nvGrpSpPr>
          <p:cNvPr id="39955" name="Group 77"/>
          <p:cNvGrpSpPr/>
          <p:nvPr/>
        </p:nvGrpSpPr>
        <p:grpSpPr bwMode="auto">
          <a:xfrm>
            <a:off x="2512873" y="5458546"/>
            <a:ext cx="2813904" cy="571072"/>
            <a:chOff x="1985" y="2025"/>
            <a:chExt cx="2016" cy="163"/>
          </a:xfrm>
        </p:grpSpPr>
        <p:sp>
          <p:nvSpPr>
            <p:cNvPr id="40000" name="Rectangle 4"/>
            <p:cNvSpPr>
              <a:spLocks noChangeArrowheads="1"/>
            </p:cNvSpPr>
            <p:nvPr/>
          </p:nvSpPr>
          <p:spPr bwMode="auto">
            <a:xfrm>
              <a:off x="2080" y="2100"/>
              <a:ext cx="16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eaLnBrk="0" hangingPunct="0">
                <a:buFont typeface="Symbol" panose="05050102010706020507" pitchFamily="18" charset="2"/>
                <a:buNone/>
              </a:pPr>
              <a:r>
                <a:rPr lang="en-US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 + insulin</a:t>
              </a:r>
            </a:p>
          </p:txBody>
        </p:sp>
        <p:sp>
          <p:nvSpPr>
            <p:cNvPr id="40001" name="Rectangle 5"/>
            <p:cNvSpPr>
              <a:spLocks noChangeArrowheads="1"/>
            </p:cNvSpPr>
            <p:nvPr/>
          </p:nvSpPr>
          <p:spPr bwMode="auto">
            <a:xfrm>
              <a:off x="1985" y="2126"/>
              <a:ext cx="96" cy="37"/>
            </a:xfrm>
            <a:prstGeom prst="rect">
              <a:avLst/>
            </a:prstGeom>
            <a:solidFill>
              <a:srgbClr val="ABD958"/>
            </a:solidFill>
            <a:ln w="12700">
              <a:noFill/>
              <a:miter lim="800000"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20000"/>
                </a:spcBef>
                <a:buSzPct val="120000"/>
              </a:pPr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02" name="Rectangle 6"/>
            <p:cNvSpPr>
              <a:spLocks noChangeArrowheads="1"/>
            </p:cNvSpPr>
            <p:nvPr/>
          </p:nvSpPr>
          <p:spPr bwMode="auto">
            <a:xfrm>
              <a:off x="2080" y="2025"/>
              <a:ext cx="1921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eaLnBrk="0" hangingPunct="0">
                <a:buFont typeface="Symbol" panose="05050102010706020507" pitchFamily="18" charset="2"/>
                <a:buNone/>
              </a:pPr>
              <a:r>
                <a:rPr lang="en-US" sz="1400" b="1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Vilda</a:t>
              </a:r>
              <a:r>
                <a:rPr lang="en-US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50 mg 2 </a:t>
              </a:r>
              <a:r>
                <a:rPr lang="en-US" sz="1400" b="1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/ng + insulin</a:t>
              </a:r>
            </a:p>
          </p:txBody>
        </p:sp>
        <p:sp>
          <p:nvSpPr>
            <p:cNvPr id="40003" name="Rectangle 7"/>
            <p:cNvSpPr>
              <a:spLocks noChangeArrowheads="1"/>
            </p:cNvSpPr>
            <p:nvPr/>
          </p:nvSpPr>
          <p:spPr bwMode="auto">
            <a:xfrm>
              <a:off x="1985" y="2046"/>
              <a:ext cx="102" cy="41"/>
            </a:xfrm>
            <a:prstGeom prst="rect">
              <a:avLst/>
            </a:prstGeom>
            <a:solidFill>
              <a:srgbClr val="F68014"/>
            </a:solidFill>
            <a:ln w="12700">
              <a:solidFill>
                <a:schemeClr val="bg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20000"/>
                </a:spcBef>
                <a:buSzPct val="120000"/>
              </a:pPr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956" name="Text Box 53"/>
          <p:cNvSpPr txBox="1">
            <a:spLocks noChangeArrowheads="1"/>
          </p:cNvSpPr>
          <p:nvPr/>
        </p:nvSpPr>
        <p:spPr bwMode="auto">
          <a:xfrm>
            <a:off x="6634394" y="6089028"/>
            <a:ext cx="4585005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en-US" sz="1000">
                <a:latin typeface="Arial" panose="020B0604020202020204" pitchFamily="34" charset="0"/>
              </a:rPr>
              <a:t>PBO=placebo; </a:t>
            </a:r>
            <a:r>
              <a:rPr lang="en-US" sz="1000" err="1">
                <a:latin typeface="Arial" panose="020B0604020202020204" pitchFamily="34" charset="0"/>
              </a:rPr>
              <a:t>vilda</a:t>
            </a:r>
            <a:r>
              <a:rPr lang="en-US" sz="1000">
                <a:latin typeface="Arial" panose="020B0604020202020204" pitchFamily="34" charset="0"/>
              </a:rPr>
              <a:t>=</a:t>
            </a:r>
            <a:r>
              <a:rPr lang="en-US" sz="1000" err="1">
                <a:latin typeface="Arial" panose="020B0604020202020204" pitchFamily="34" charset="0"/>
              </a:rPr>
              <a:t>vildagliptin</a:t>
            </a:r>
            <a:r>
              <a:rPr lang="en-US" sz="1000">
                <a:latin typeface="Arial" panose="020B0604020202020204" pitchFamily="34" charset="0"/>
              </a:rPr>
              <a:t>; </a:t>
            </a:r>
            <a:r>
              <a:rPr lang="en-US" sz="1000" i="1">
                <a:latin typeface="Arial" panose="020B0604020202020204" pitchFamily="34" charset="0"/>
              </a:rPr>
              <a:t>*P </a:t>
            </a:r>
            <a:r>
              <a:rPr lang="en-US" sz="1000">
                <a:latin typeface="Arial" panose="020B0604020202020204" pitchFamily="34" charset="0"/>
              </a:rPr>
              <a:t>&lt;0.001; **</a:t>
            </a:r>
            <a:r>
              <a:rPr lang="en-US" sz="1000" i="1">
                <a:latin typeface="Arial" panose="020B0604020202020204" pitchFamily="34" charset="0"/>
              </a:rPr>
              <a:t>P </a:t>
            </a:r>
            <a:r>
              <a:rPr lang="en-US" sz="1000">
                <a:latin typeface="Arial" panose="020B0604020202020204" pitchFamily="34" charset="0"/>
              </a:rPr>
              <a:t>&lt;0.05 between groups.</a:t>
            </a:r>
          </a:p>
          <a:p>
            <a:pPr eaLnBrk="0" hangingPunct="0"/>
            <a:r>
              <a:rPr lang="en-US" sz="1000">
                <a:latin typeface="Arial" panose="020B0604020202020204" pitchFamily="34" charset="0"/>
              </a:rPr>
              <a:t>Fonseca V, et al. </a:t>
            </a:r>
            <a:r>
              <a:rPr lang="en-US" sz="1000" i="1" err="1">
                <a:latin typeface="Arial" panose="020B0604020202020204" pitchFamily="34" charset="0"/>
              </a:rPr>
              <a:t>Diabetologia</a:t>
            </a:r>
            <a:r>
              <a:rPr lang="en-US" sz="1000" i="1">
                <a:latin typeface="Arial" panose="020B0604020202020204" pitchFamily="34" charset="0"/>
              </a:rPr>
              <a:t>.</a:t>
            </a:r>
            <a:r>
              <a:rPr lang="en-US" sz="1000">
                <a:latin typeface="Arial" panose="020B0604020202020204" pitchFamily="34" charset="0"/>
              </a:rPr>
              <a:t> 2007; 50: 1148</a:t>
            </a:r>
            <a:r>
              <a:rPr lang="en-GB" altLang="ko-KR" sz="1000">
                <a:latin typeface="Arial" panose="020B0604020202020204" pitchFamily="34" charset="0"/>
                <a:ea typeface="Gulim" pitchFamily="34" charset="-127"/>
              </a:rPr>
              <a:t>–</a:t>
            </a:r>
            <a:r>
              <a:rPr lang="en-US" sz="1000">
                <a:latin typeface="Arial" panose="020B0604020202020204" pitchFamily="34" charset="0"/>
              </a:rPr>
              <a:t>1155.</a:t>
            </a:r>
          </a:p>
        </p:txBody>
      </p:sp>
      <p:sp>
        <p:nvSpPr>
          <p:cNvPr id="39979" name="Line 31"/>
          <p:cNvSpPr>
            <a:spLocks noChangeShapeType="1"/>
          </p:cNvSpPr>
          <p:nvPr/>
        </p:nvSpPr>
        <p:spPr bwMode="auto">
          <a:xfrm>
            <a:off x="6748495" y="5729276"/>
            <a:ext cx="47625" cy="15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724" y="894173"/>
            <a:ext cx="109676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NC </a:t>
            </a:r>
            <a:r>
              <a:rPr lang="en-US" sz="2000" b="1" dirty="0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Insulin: GIÚP GIẢM THÊM HbA1c (ko </a:t>
            </a:r>
            <a:r>
              <a:rPr lang="en-US" sz="2000" b="1" dirty="0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tăng</a:t>
            </a:r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liều</a:t>
            </a:r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Insulin)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E179DF-070E-44FB-93E4-8ED605880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9B171-354E-4D3C-818B-AA35037C5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873" y="2496354"/>
            <a:ext cx="7828301" cy="2874757"/>
          </a:xfrm>
          <a:prstGeom prst="rect">
            <a:avLst/>
          </a:prstGeom>
        </p:spPr>
      </p:pic>
      <p:sp>
        <p:nvSpPr>
          <p:cNvPr id="77" name="Text Box 10">
            <a:extLst>
              <a:ext uri="{FF2B5EF4-FFF2-40B4-BE49-F238E27FC236}">
                <a16:creationId xmlns:a16="http://schemas.microsoft.com/office/drawing/2014/main" id="{D86265F0-8F9A-4129-BCE7-DCA0C6511FF9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165982" y="3747977"/>
            <a:ext cx="2024250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eaLnBrk="0" hangingPunct="0">
              <a:spcAft>
                <a:spcPct val="40000"/>
              </a:spcAft>
            </a:pP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Thay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đổi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HbA1c</a:t>
            </a:r>
            <a:r>
              <a:rPr lang="en-US" b="1" baseline="-250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(%)</a:t>
            </a:r>
            <a:endParaRPr lang="en-US" b="1" baseline="-25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Rectangle 13">
            <a:extLst>
              <a:ext uri="{FF2B5EF4-FFF2-40B4-BE49-F238E27FC236}">
                <a16:creationId xmlns:a16="http://schemas.microsoft.com/office/drawing/2014/main" id="{56B5BDD8-6DE7-4F35-8826-A3DE8394F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010" y="2546022"/>
            <a:ext cx="765572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Aft>
                <a:spcPct val="40000"/>
              </a:spcAft>
            </a:pPr>
            <a:r>
              <a:rPr lang="en-US" sz="1400" b="1">
                <a:latin typeface="Calibri" panose="020F0502020204030204" pitchFamily="34" charset="0"/>
                <a:cs typeface="Calibri" panose="020F0502020204030204" pitchFamily="34" charset="0"/>
              </a:rPr>
              <a:t>140</a:t>
            </a:r>
          </a:p>
        </p:txBody>
      </p:sp>
      <p:sp>
        <p:nvSpPr>
          <p:cNvPr id="79" name="Rectangle 15">
            <a:extLst>
              <a:ext uri="{FF2B5EF4-FFF2-40B4-BE49-F238E27FC236}">
                <a16:creationId xmlns:a16="http://schemas.microsoft.com/office/drawing/2014/main" id="{2A8DC2D7-DF2A-43BF-A3FE-8F25E81C8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8215" y="2546022"/>
            <a:ext cx="765572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Aft>
                <a:spcPct val="40000"/>
              </a:spcAft>
            </a:pPr>
            <a:r>
              <a:rPr lang="en-US" sz="1400" b="1">
                <a:latin typeface="Calibri" panose="020F0502020204030204" pitchFamily="34" charset="0"/>
                <a:cs typeface="Calibri" panose="020F0502020204030204" pitchFamily="34" charset="0"/>
              </a:rPr>
              <a:t>149</a:t>
            </a:r>
          </a:p>
        </p:txBody>
      </p:sp>
      <p:sp>
        <p:nvSpPr>
          <p:cNvPr id="80" name="Rectangle 16">
            <a:extLst>
              <a:ext uri="{FF2B5EF4-FFF2-40B4-BE49-F238E27FC236}">
                <a16:creationId xmlns:a16="http://schemas.microsoft.com/office/drawing/2014/main" id="{C72375B3-0385-4995-B0AA-B28A10388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6310" y="2546022"/>
            <a:ext cx="765572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 eaLnBrk="0" hangingPunct="0">
              <a:spcAft>
                <a:spcPct val="40000"/>
              </a:spcAft>
            </a:pPr>
            <a:r>
              <a:rPr lang="en-US" sz="1400" b="1">
                <a:latin typeface="Calibri" panose="020F0502020204030204" pitchFamily="34" charset="0"/>
                <a:cs typeface="Calibri" panose="020F0502020204030204" pitchFamily="34" charset="0"/>
              </a:rPr>
              <a:t>42</a:t>
            </a:r>
          </a:p>
        </p:txBody>
      </p:sp>
      <p:sp>
        <p:nvSpPr>
          <p:cNvPr id="81" name="Rectangle 17">
            <a:extLst>
              <a:ext uri="{FF2B5EF4-FFF2-40B4-BE49-F238E27FC236}">
                <a16:creationId xmlns:a16="http://schemas.microsoft.com/office/drawing/2014/main" id="{14E52ACE-9851-4CBF-A4F6-7A038A00D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6515" y="2546022"/>
            <a:ext cx="826333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spcAft>
                <a:spcPct val="40000"/>
              </a:spcAft>
            </a:pPr>
            <a:r>
              <a:rPr lang="en-US" sz="1400" b="1">
                <a:latin typeface="Calibri" panose="020F0502020204030204" pitchFamily="34" charset="0"/>
                <a:cs typeface="Calibri" panose="020F0502020204030204" pitchFamily="34" charset="0"/>
              </a:rPr>
              <a:t>41</a:t>
            </a:r>
          </a:p>
        </p:txBody>
      </p:sp>
      <p:sp>
        <p:nvSpPr>
          <p:cNvPr id="82" name="Rectangle 18">
            <a:extLst>
              <a:ext uri="{FF2B5EF4-FFF2-40B4-BE49-F238E27FC236}">
                <a16:creationId xmlns:a16="http://schemas.microsoft.com/office/drawing/2014/main" id="{A5A313D9-DA98-40FB-87FC-5F700046C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934" y="2546022"/>
            <a:ext cx="765572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 b="1">
                <a:latin typeface="Calibri" panose="020F0502020204030204" pitchFamily="34" charset="0"/>
                <a:cs typeface="Calibri" panose="020F0502020204030204" pitchFamily="34" charset="0"/>
              </a:rPr>
              <a:t>n =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628416" y="5846515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63FACBD-B2B3-08A4-A343-99B1C60ED453}"/>
              </a:ext>
            </a:extLst>
          </p:cNvPr>
          <p:cNvSpPr txBox="1">
            <a:spLocks/>
          </p:cNvSpPr>
          <p:nvPr/>
        </p:nvSpPr>
        <p:spPr>
          <a:xfrm>
            <a:off x="251723" y="187535"/>
            <a:ext cx="11601823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Lợi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ích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</a:t>
            </a:r>
            <a:r>
              <a:rPr lang="en-US" dirty="0" err="1">
                <a:sym typeface="+mn-ea"/>
              </a:rPr>
              <a:t>phối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hợp</a:t>
            </a:r>
            <a:r>
              <a:rPr lang="en-US" dirty="0">
                <a:sym typeface="+mn-ea"/>
              </a:rPr>
              <a:t> Insulin + </a:t>
            </a:r>
            <a:r>
              <a:rPr lang="en-US" dirty="0" err="1">
                <a:sym typeface="+mn-ea"/>
              </a:rPr>
              <a:t>ức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chế</a:t>
            </a:r>
            <a:r>
              <a:rPr lang="en-US" dirty="0">
                <a:sym typeface="+mn-ea"/>
              </a:rPr>
              <a:t> men DPP-4</a:t>
            </a: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55" name="Group 77"/>
          <p:cNvGrpSpPr/>
          <p:nvPr/>
        </p:nvGrpSpPr>
        <p:grpSpPr bwMode="auto">
          <a:xfrm>
            <a:off x="2512873" y="5458546"/>
            <a:ext cx="2813904" cy="571072"/>
            <a:chOff x="1985" y="2025"/>
            <a:chExt cx="2016" cy="163"/>
          </a:xfrm>
        </p:grpSpPr>
        <p:sp>
          <p:nvSpPr>
            <p:cNvPr id="40000" name="Rectangle 4"/>
            <p:cNvSpPr>
              <a:spLocks noChangeArrowheads="1"/>
            </p:cNvSpPr>
            <p:nvPr/>
          </p:nvSpPr>
          <p:spPr bwMode="auto">
            <a:xfrm>
              <a:off x="2080" y="2100"/>
              <a:ext cx="16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eaLnBrk="0" hangingPunct="0">
                <a:buFont typeface="Symbol" panose="05050102010706020507" pitchFamily="18" charset="2"/>
                <a:buNone/>
              </a:pPr>
              <a:r>
                <a:rPr lang="en-US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PBO + insulin</a:t>
              </a:r>
            </a:p>
          </p:txBody>
        </p:sp>
        <p:sp>
          <p:nvSpPr>
            <p:cNvPr id="40001" name="Rectangle 5"/>
            <p:cNvSpPr>
              <a:spLocks noChangeArrowheads="1"/>
            </p:cNvSpPr>
            <p:nvPr/>
          </p:nvSpPr>
          <p:spPr bwMode="auto">
            <a:xfrm>
              <a:off x="1985" y="2126"/>
              <a:ext cx="96" cy="37"/>
            </a:xfrm>
            <a:prstGeom prst="rect">
              <a:avLst/>
            </a:prstGeom>
            <a:solidFill>
              <a:srgbClr val="ABD958"/>
            </a:solidFill>
            <a:ln w="12700">
              <a:noFill/>
              <a:miter lim="800000"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20000"/>
                </a:spcBef>
                <a:buSzPct val="120000"/>
              </a:pPr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02" name="Rectangle 6"/>
            <p:cNvSpPr>
              <a:spLocks noChangeArrowheads="1"/>
            </p:cNvSpPr>
            <p:nvPr/>
          </p:nvSpPr>
          <p:spPr bwMode="auto">
            <a:xfrm>
              <a:off x="2080" y="2025"/>
              <a:ext cx="1921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eaLnBrk="0" hangingPunct="0">
                <a:buFont typeface="Symbol" panose="05050102010706020507" pitchFamily="18" charset="2"/>
                <a:buNone/>
              </a:pPr>
              <a:r>
                <a:rPr lang="en-US" sz="1400" b="1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Vilda</a:t>
              </a:r>
              <a:r>
                <a:rPr lang="en-US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50 mg 2 </a:t>
              </a:r>
              <a:r>
                <a:rPr lang="en-US" sz="1400" b="1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/ng + insulin</a:t>
              </a:r>
            </a:p>
          </p:txBody>
        </p:sp>
        <p:sp>
          <p:nvSpPr>
            <p:cNvPr id="40003" name="Rectangle 7"/>
            <p:cNvSpPr>
              <a:spLocks noChangeArrowheads="1"/>
            </p:cNvSpPr>
            <p:nvPr/>
          </p:nvSpPr>
          <p:spPr bwMode="auto">
            <a:xfrm>
              <a:off x="1985" y="2046"/>
              <a:ext cx="102" cy="41"/>
            </a:xfrm>
            <a:prstGeom prst="rect">
              <a:avLst/>
            </a:prstGeom>
            <a:solidFill>
              <a:srgbClr val="F68014"/>
            </a:solidFill>
            <a:ln w="12700">
              <a:solidFill>
                <a:schemeClr val="bg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20000"/>
                </a:spcBef>
                <a:buSzPct val="120000"/>
              </a:pPr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956" name="Text Box 53"/>
          <p:cNvSpPr txBox="1">
            <a:spLocks noChangeArrowheads="1"/>
          </p:cNvSpPr>
          <p:nvPr/>
        </p:nvSpPr>
        <p:spPr bwMode="auto">
          <a:xfrm>
            <a:off x="6634394" y="6089028"/>
            <a:ext cx="4585005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en-US" sz="1000" dirty="0">
                <a:latin typeface="Arial" panose="020B0604020202020204" pitchFamily="34" charset="0"/>
              </a:rPr>
              <a:t>PBO=placebo; </a:t>
            </a:r>
            <a:r>
              <a:rPr lang="en-US" sz="1000" dirty="0" err="1">
                <a:latin typeface="Arial" panose="020B0604020202020204" pitchFamily="34" charset="0"/>
              </a:rPr>
              <a:t>vilda</a:t>
            </a:r>
            <a:r>
              <a:rPr lang="en-US" sz="1000" dirty="0">
                <a:latin typeface="Arial" panose="020B0604020202020204" pitchFamily="34" charset="0"/>
              </a:rPr>
              <a:t>=</a:t>
            </a:r>
            <a:r>
              <a:rPr lang="en-US" sz="1000" dirty="0" err="1">
                <a:latin typeface="Arial" panose="020B0604020202020204" pitchFamily="34" charset="0"/>
              </a:rPr>
              <a:t>vildagliptin</a:t>
            </a:r>
            <a:r>
              <a:rPr lang="en-US" sz="1000" dirty="0">
                <a:latin typeface="Arial" panose="020B0604020202020204" pitchFamily="34" charset="0"/>
              </a:rPr>
              <a:t>; </a:t>
            </a:r>
            <a:r>
              <a:rPr lang="en-US" sz="1000" i="1" dirty="0">
                <a:latin typeface="Arial" panose="020B0604020202020204" pitchFamily="34" charset="0"/>
              </a:rPr>
              <a:t>*P </a:t>
            </a:r>
            <a:r>
              <a:rPr lang="en-US" sz="1000" dirty="0">
                <a:latin typeface="Arial" panose="020B0604020202020204" pitchFamily="34" charset="0"/>
              </a:rPr>
              <a:t>&lt;0.001; **</a:t>
            </a:r>
            <a:r>
              <a:rPr lang="en-US" sz="1000" i="1" dirty="0">
                <a:latin typeface="Arial" panose="020B0604020202020204" pitchFamily="34" charset="0"/>
              </a:rPr>
              <a:t>P </a:t>
            </a:r>
            <a:r>
              <a:rPr lang="en-US" sz="1000" dirty="0">
                <a:latin typeface="Arial" panose="020B0604020202020204" pitchFamily="34" charset="0"/>
              </a:rPr>
              <a:t>&lt;0.05 between groups.</a:t>
            </a:r>
          </a:p>
          <a:p>
            <a:pPr eaLnBrk="0" hangingPunct="0"/>
            <a:r>
              <a:rPr lang="en-US" sz="1000" dirty="0">
                <a:latin typeface="Arial" panose="020B0604020202020204" pitchFamily="34" charset="0"/>
              </a:rPr>
              <a:t>Fonseca V, et al. </a:t>
            </a:r>
            <a:r>
              <a:rPr lang="en-US" sz="1000" i="1" dirty="0" err="1">
                <a:latin typeface="Arial" panose="020B0604020202020204" pitchFamily="34" charset="0"/>
              </a:rPr>
              <a:t>Diabetologia</a:t>
            </a:r>
            <a:r>
              <a:rPr lang="en-US" sz="1000" i="1" dirty="0">
                <a:latin typeface="Arial" panose="020B0604020202020204" pitchFamily="34" charset="0"/>
              </a:rPr>
              <a:t>.</a:t>
            </a:r>
            <a:r>
              <a:rPr lang="en-US" sz="1000" dirty="0">
                <a:latin typeface="Arial" panose="020B0604020202020204" pitchFamily="34" charset="0"/>
              </a:rPr>
              <a:t> 2007; 50: 1148</a:t>
            </a:r>
            <a:r>
              <a:rPr lang="en-GB" altLang="ko-KR" sz="1000" dirty="0">
                <a:latin typeface="Arial" panose="020B0604020202020204" pitchFamily="34" charset="0"/>
                <a:ea typeface="Gulim" pitchFamily="34" charset="-127"/>
              </a:rPr>
              <a:t>–</a:t>
            </a:r>
            <a:r>
              <a:rPr lang="en-US" sz="1000" dirty="0">
                <a:latin typeface="Arial" panose="020B0604020202020204" pitchFamily="34" charset="0"/>
              </a:rPr>
              <a:t>1155.</a:t>
            </a:r>
          </a:p>
        </p:txBody>
      </p:sp>
      <p:sp>
        <p:nvSpPr>
          <p:cNvPr id="39979" name="Line 31"/>
          <p:cNvSpPr>
            <a:spLocks noChangeShapeType="1"/>
          </p:cNvSpPr>
          <p:nvPr/>
        </p:nvSpPr>
        <p:spPr bwMode="auto">
          <a:xfrm>
            <a:off x="6748495" y="5729276"/>
            <a:ext cx="47625" cy="15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907436"/>
            <a:ext cx="120558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Insulin: KIỂM SOÁT ĐH TỐT HƠN KO TĂNG NGUY CƠ HẠ ĐH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E179DF-070E-44FB-93E4-8ED605880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B79861-A184-43F0-BDA4-91024ED52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519" y="2139924"/>
            <a:ext cx="3817613" cy="32143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A71C35-2362-4CED-B90B-D0F31E840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736" y="2625659"/>
            <a:ext cx="4160456" cy="2794880"/>
          </a:xfrm>
          <a:prstGeom prst="rect">
            <a:avLst/>
          </a:prstGeom>
        </p:spPr>
      </p:pic>
      <p:sp>
        <p:nvSpPr>
          <p:cNvPr id="66" name="Rectangle 55">
            <a:extLst>
              <a:ext uri="{FF2B5EF4-FFF2-40B4-BE49-F238E27FC236}">
                <a16:creationId xmlns:a16="http://schemas.microsoft.com/office/drawing/2014/main" id="{9158CDDF-14B7-4423-B1AA-3AC5152E6A0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11203" y="3772173"/>
            <a:ext cx="16271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eaLnBrk="0" hangingPunct="0">
              <a:spcAft>
                <a:spcPct val="40000"/>
              </a:spcAft>
            </a:pPr>
            <a:r>
              <a:rPr lang="en-US" sz="1600" b="1">
                <a:latin typeface="Calibri" panose="020F0502020204030204" pitchFamily="34" charset="0"/>
                <a:cs typeface="Calibri" panose="020F0502020204030204" pitchFamily="34" charset="0"/>
              </a:rPr>
              <a:t>No. of Events</a:t>
            </a:r>
          </a:p>
        </p:txBody>
      </p:sp>
      <p:sp>
        <p:nvSpPr>
          <p:cNvPr id="67" name="Rectangle 46">
            <a:extLst>
              <a:ext uri="{FF2B5EF4-FFF2-40B4-BE49-F238E27FC236}">
                <a16:creationId xmlns:a16="http://schemas.microsoft.com/office/drawing/2014/main" id="{5B930A18-148E-43F6-BD83-3AD6DAA9823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503745" y="3772172"/>
            <a:ext cx="174086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0" hangingPunct="0">
              <a:spcAft>
                <a:spcPct val="40000"/>
              </a:spcAft>
            </a:pPr>
            <a:r>
              <a:rPr lang="en-US" sz="1600" b="1">
                <a:latin typeface="Calibri" panose="020F0502020204030204" pitchFamily="34" charset="0"/>
                <a:cs typeface="Calibri" panose="020F0502020204030204" pitchFamily="34" charset="0"/>
              </a:rPr>
              <a:t>No. of Severe Events</a:t>
            </a:r>
          </a:p>
        </p:txBody>
      </p:sp>
      <p:sp>
        <p:nvSpPr>
          <p:cNvPr id="68" name="AutoShape 5">
            <a:extLst>
              <a:ext uri="{FF2B5EF4-FFF2-40B4-BE49-F238E27FC236}">
                <a16:creationId xmlns:a16="http://schemas.microsoft.com/office/drawing/2014/main" id="{161FFA5A-9421-4159-B58A-C4BE3573558A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2347040" y="1502917"/>
            <a:ext cx="3203092" cy="7175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2697FE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lượng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biến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cố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Hạ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huyết</a:t>
            </a: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AutoShape 5">
            <a:extLst>
              <a:ext uri="{FF2B5EF4-FFF2-40B4-BE49-F238E27FC236}">
                <a16:creationId xmlns:a16="http://schemas.microsoft.com/office/drawing/2014/main" id="{6C12D0A1-074C-4C2E-96EE-94354C860DEA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7352100" y="1502917"/>
            <a:ext cx="3203092" cy="7175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2697FE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buFont typeface="Symbol" pitchFamily="18" charset="2"/>
              <a:buNone/>
            </a:pP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lượng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biến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cố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 eaLnBrk="0" hangingPunct="0">
              <a:buFont typeface="Symbol" pitchFamily="18" charset="2"/>
              <a:buNone/>
            </a:pP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Hạ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huyết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nghiêm</a:t>
            </a:r>
            <a:r>
              <a:rPr lang="en-US" b="1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err="1">
                <a:latin typeface="Calibri" panose="020F0502020204030204" pitchFamily="34" charset="0"/>
                <a:cs typeface="Calibri" panose="020F0502020204030204" pitchFamily="34" charset="0"/>
              </a:rPr>
              <a:t>trọng</a:t>
            </a:r>
            <a:endParaRPr 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224655" y="5825704"/>
            <a:ext cx="1662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8AC67C-76ED-F771-8056-1975D8F64809}"/>
              </a:ext>
            </a:extLst>
          </p:cNvPr>
          <p:cNvSpPr txBox="1">
            <a:spLocks/>
          </p:cNvSpPr>
          <p:nvPr/>
        </p:nvSpPr>
        <p:spPr>
          <a:xfrm>
            <a:off x="0" y="213535"/>
            <a:ext cx="12192000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ym typeface="+mn-ea"/>
              </a:rPr>
              <a:t>Insulin+ </a:t>
            </a:r>
            <a:r>
              <a:rPr lang="en-US" dirty="0" err="1">
                <a:sym typeface="+mn-ea"/>
              </a:rPr>
              <a:t>ức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chế</a:t>
            </a:r>
            <a:r>
              <a:rPr lang="en-US" dirty="0">
                <a:sym typeface="+mn-ea"/>
              </a:rPr>
              <a:t> men DPP-4 : </a:t>
            </a:r>
            <a:r>
              <a:rPr lang="en-US" dirty="0" err="1">
                <a:sym typeface="+mn-ea"/>
              </a:rPr>
              <a:t>giảm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nguy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cơ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hạ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đường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huyết</a:t>
            </a:r>
            <a:endParaRPr lang="en-US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070896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637" y="1105624"/>
            <a:ext cx="8272145" cy="33350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8632" y="4368343"/>
            <a:ext cx="7782560" cy="20116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76412" y="5256073"/>
            <a:ext cx="7698740" cy="806450"/>
          </a:xfrm>
          <a:prstGeom prst="rect">
            <a:avLst/>
          </a:prstGeom>
          <a:solidFill>
            <a:srgbClr val="C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694429" y="6090667"/>
            <a:ext cx="2438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>
                <a:solidFill>
                  <a:srgbClr val="000000"/>
                </a:solidFill>
                <a:latin typeface="Calibri" panose="020F0502020204030204" charset="0"/>
                <a:cs typeface="Calibri" panose="020F0502020204030204" charset="0"/>
              </a:rPr>
              <a:t>Diabetes </a:t>
            </a:r>
            <a:r>
              <a:rPr lang="en-US" sz="1200" i="1" err="1">
                <a:solidFill>
                  <a:srgbClr val="000000"/>
                </a:solidFill>
                <a:latin typeface="Calibri" panose="020F0502020204030204" charset="0"/>
                <a:cs typeface="Calibri" panose="020F0502020204030204" charset="0"/>
              </a:rPr>
              <a:t>Ther</a:t>
            </a:r>
            <a:r>
              <a:rPr lang="en-US" sz="1200" i="1">
                <a:solidFill>
                  <a:srgbClr val="000000"/>
                </a:solidFill>
                <a:latin typeface="Calibri" panose="020F0502020204030204" charset="0"/>
                <a:cs typeface="Calibri" panose="020F0502020204030204" charset="0"/>
              </a:rPr>
              <a:t> (2017) 8:1111–1122</a:t>
            </a:r>
            <a:r>
              <a:rPr lang="en-US" sz="1200" i="1">
                <a:latin typeface="Calibri" panose="020F0502020204030204" charset="0"/>
                <a:cs typeface="Calibri" panose="020F0502020204030204" charset="0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00470" y="820420"/>
            <a:ext cx="10417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 :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giảm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dao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huyết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E32D2A-D273-4E4D-B402-1CAA1020D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36</a:t>
            </a:fld>
            <a:endParaRPr lang="en-US"/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533414" y="5653530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0BD466-10FC-C0CE-86E8-0A8D76767540}"/>
              </a:ext>
            </a:extLst>
          </p:cNvPr>
          <p:cNvSpPr txBox="1">
            <a:spLocks/>
          </p:cNvSpPr>
          <p:nvPr/>
        </p:nvSpPr>
        <p:spPr>
          <a:xfrm>
            <a:off x="469899" y="175520"/>
            <a:ext cx="11383647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Lợi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ích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</a:t>
            </a:r>
            <a:r>
              <a:rPr lang="en-US" dirty="0" err="1">
                <a:sym typeface="+mn-ea"/>
              </a:rPr>
              <a:t>phối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hợp</a:t>
            </a:r>
            <a:r>
              <a:rPr lang="en-US" dirty="0">
                <a:sym typeface="+mn-ea"/>
              </a:rPr>
              <a:t> Insulin + </a:t>
            </a:r>
            <a:r>
              <a:rPr lang="en-US" dirty="0" err="1">
                <a:sym typeface="+mn-ea"/>
              </a:rPr>
              <a:t>ức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chế</a:t>
            </a:r>
            <a:r>
              <a:rPr lang="en-US" dirty="0">
                <a:sym typeface="+mn-ea"/>
              </a:rPr>
              <a:t> men DPP-4</a:t>
            </a: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51310" y="6175137"/>
            <a:ext cx="3657599" cy="275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 J Diabetes 2013 August 15; 4(4): 151-156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1938" y="4199981"/>
            <a:ext cx="7091985" cy="918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0,82 % HbA1c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Vildagliptine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+Insulin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46837" y="1262871"/>
            <a:ext cx="8821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Post-hoc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Châu Á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NC RCT 24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tuần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173 BN, ĐTĐ 2</a:t>
            </a:r>
          </a:p>
          <a:p>
            <a:endParaRPr lang="en-US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482622" y="2223528"/>
          <a:ext cx="4794977" cy="157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2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4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7840"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Placebo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en-US" sz="160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Cân</a:t>
                      </a:r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nặng</a:t>
                      </a:r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Tần</a:t>
                      </a:r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suất</a:t>
                      </a:r>
                      <a:endParaRPr lang="en-US" sz="160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aseline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hạ</a:t>
                      </a:r>
                      <a:r>
                        <a:rPr lang="en-US" sz="1600" baseline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ĐH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8,0%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86600" y="5943600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1121" y="751206"/>
            <a:ext cx="102971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bệnh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nhân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ĐTĐ Châu Á có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kết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vượt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trội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8BD86E-4919-41A0-A21F-F6F83FC87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15D87F-B36E-45F0-9368-B53BD0B7D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40" y="1949455"/>
            <a:ext cx="5255207" cy="4133446"/>
          </a:xfrm>
          <a:prstGeom prst="rect">
            <a:avLst/>
          </a:prstGeom>
        </p:spPr>
      </p:pic>
      <p:sp>
        <p:nvSpPr>
          <p:cNvPr id="14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569898" y="5748203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C3A1DE4-A614-E0B6-8544-D5C1B685E88E}"/>
              </a:ext>
            </a:extLst>
          </p:cNvPr>
          <p:cNvSpPr txBox="1">
            <a:spLocks/>
          </p:cNvSpPr>
          <p:nvPr/>
        </p:nvSpPr>
        <p:spPr>
          <a:xfrm>
            <a:off x="241299" y="217539"/>
            <a:ext cx="11612247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Lợi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ích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Insulin + UC DPP-4 / </a:t>
            </a:r>
            <a:r>
              <a:rPr lang="en-US" dirty="0" err="1">
                <a:sym typeface="+mn-ea"/>
              </a:rPr>
              <a:t>dân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số</a:t>
            </a:r>
            <a:r>
              <a:rPr lang="en-US" dirty="0">
                <a:sym typeface="+mn-ea"/>
              </a:rPr>
              <a:t> Châu Á</a:t>
            </a: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26A00D7B-AD68-4679-5C2B-6797E765A996}"/>
              </a:ext>
            </a:extLst>
          </p:cNvPr>
          <p:cNvSpPr/>
          <p:nvPr/>
        </p:nvSpPr>
        <p:spPr>
          <a:xfrm>
            <a:off x="5767230" y="4218317"/>
            <a:ext cx="192657" cy="5003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4" y="2912537"/>
            <a:ext cx="5326957" cy="287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683" y="2225065"/>
            <a:ext cx="6026231" cy="3979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927" y="6060646"/>
            <a:ext cx="3958144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568" y="6491961"/>
            <a:ext cx="3328147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5469" y="1033555"/>
            <a:ext cx="104265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en-US" sz="2400" b="1" dirty="0"/>
              <a:t>NC 24 </a:t>
            </a:r>
            <a:r>
              <a:rPr lang="en-US" sz="2400" b="1" dirty="0" err="1"/>
              <a:t>tuần</a:t>
            </a:r>
            <a:r>
              <a:rPr lang="en-US" sz="2400" b="1" dirty="0"/>
              <a:t> </a:t>
            </a:r>
            <a:r>
              <a:rPr lang="en-US" sz="2400" b="1" dirty="0" err="1"/>
              <a:t>trên</a:t>
            </a:r>
            <a:r>
              <a:rPr lang="en-US" sz="2400" b="1" dirty="0"/>
              <a:t> 293 bn ĐTĐ </a:t>
            </a:r>
            <a:r>
              <a:rPr lang="en-US" sz="2400" b="1" dirty="0" err="1"/>
              <a:t>típ</a:t>
            </a:r>
            <a:r>
              <a:rPr lang="en-US" sz="2400" b="1" dirty="0"/>
              <a:t> 2- </a:t>
            </a:r>
            <a:r>
              <a:rPr lang="en-US" sz="2400" b="1" dirty="0" err="1"/>
              <a:t>Thời</a:t>
            </a:r>
            <a:r>
              <a:rPr lang="en-US" sz="2400" b="1" dirty="0"/>
              <a:t> </a:t>
            </a:r>
            <a:r>
              <a:rPr lang="en-US" sz="2400" b="1" dirty="0" err="1"/>
              <a:t>gian</a:t>
            </a:r>
            <a:r>
              <a:rPr lang="en-US" sz="2400" b="1" dirty="0"/>
              <a:t> </a:t>
            </a:r>
            <a:r>
              <a:rPr lang="en-US" sz="2400" b="1" dirty="0" err="1"/>
              <a:t>bệnh</a:t>
            </a:r>
            <a:r>
              <a:rPr lang="en-US" sz="2400" b="1" dirty="0"/>
              <a:t> TB # 11,3 </a:t>
            </a:r>
            <a:r>
              <a:rPr lang="en-US" sz="2400" b="1" dirty="0" err="1"/>
              <a:t>năm</a:t>
            </a:r>
            <a:endParaRPr lang="en-US" sz="2400" b="1" dirty="0"/>
          </a:p>
          <a:p>
            <a:pPr lvl="0">
              <a:spcBef>
                <a:spcPct val="50000"/>
              </a:spcBef>
              <a:defRPr/>
            </a:pPr>
            <a:r>
              <a:rPr lang="en-US" sz="2400" b="1" dirty="0"/>
              <a:t>NC </a:t>
            </a:r>
            <a:r>
              <a:rPr lang="en-US" sz="2400" b="1" dirty="0" err="1"/>
              <a:t>kết</a:t>
            </a:r>
            <a:r>
              <a:rPr lang="en-US" sz="2400" b="1" dirty="0"/>
              <a:t> </a:t>
            </a:r>
            <a:r>
              <a:rPr lang="en-US" sz="2400" b="1" dirty="0" err="1"/>
              <a:t>hợp</a:t>
            </a:r>
            <a:r>
              <a:rPr lang="en-US" sz="2400" b="1" dirty="0"/>
              <a:t> </a:t>
            </a:r>
            <a:r>
              <a:rPr lang="en-US" sz="2400" b="1" dirty="0" err="1"/>
              <a:t>thêm</a:t>
            </a:r>
            <a:r>
              <a:rPr lang="en-US" sz="2400" b="1" dirty="0"/>
              <a:t> </a:t>
            </a:r>
            <a:r>
              <a:rPr lang="en-US" sz="2400" b="1" dirty="0" err="1"/>
              <a:t>Vildagliptine</a:t>
            </a:r>
            <a:r>
              <a:rPr lang="en-US" sz="2400" b="1" dirty="0"/>
              <a:t> 50mgx2 </a:t>
            </a:r>
            <a:r>
              <a:rPr lang="en-US" sz="2400" b="1" dirty="0" err="1"/>
              <a:t>lần</a:t>
            </a:r>
            <a:r>
              <a:rPr lang="en-US" sz="2400" b="1" dirty="0"/>
              <a:t>/ ngày </a:t>
            </a:r>
            <a:r>
              <a:rPr lang="en-US" sz="2400" b="1" dirty="0" err="1"/>
              <a:t>với</a:t>
            </a:r>
            <a:r>
              <a:rPr lang="en-US" sz="2400" b="1" dirty="0"/>
              <a:t> Insulin </a:t>
            </a:r>
            <a:r>
              <a:rPr lang="en-US" sz="2400" b="1" dirty="0" err="1"/>
              <a:t>đang</a:t>
            </a:r>
            <a:r>
              <a:rPr lang="en-US" sz="2400" b="1" dirty="0"/>
              <a:t> </a:t>
            </a:r>
            <a:r>
              <a:rPr lang="en-US" sz="2400" b="1" dirty="0" err="1"/>
              <a:t>đt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0114" y="2394600"/>
            <a:ext cx="5879581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Kết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quả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NC: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giảm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có ý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nghĩa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HbA1c # 1%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31328" y="5188135"/>
            <a:ext cx="3345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Hiệu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quả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tương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tự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NC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khác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96048C-676D-5FDB-8FDB-64A0C6ADBC8F}"/>
              </a:ext>
            </a:extLst>
          </p:cNvPr>
          <p:cNvSpPr txBox="1">
            <a:spLocks/>
          </p:cNvSpPr>
          <p:nvPr/>
        </p:nvSpPr>
        <p:spPr>
          <a:xfrm>
            <a:off x="-47172" y="233927"/>
            <a:ext cx="12192000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Lợi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ích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Insulin + UC DPP-4 / </a:t>
            </a:r>
            <a:r>
              <a:rPr lang="en-US" dirty="0" err="1">
                <a:sym typeface="+mn-ea"/>
              </a:rPr>
              <a:t>dân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số</a:t>
            </a:r>
            <a:r>
              <a:rPr lang="en-US" dirty="0">
                <a:sym typeface="+mn-ea"/>
              </a:rPr>
              <a:t> Châu Á</a:t>
            </a:r>
          </a:p>
        </p:txBody>
      </p:sp>
    </p:spTree>
    <p:extLst>
      <p:ext uri="{BB962C8B-B14F-4D97-AF65-F5344CB8AC3E}">
        <p14:creationId xmlns:p14="http://schemas.microsoft.com/office/powerpoint/2010/main" val="2532311839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6DF635-9519-1A62-8203-CB8D6F562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913115"/>
          </a:xfrm>
        </p:spPr>
        <p:txBody>
          <a:bodyPr/>
          <a:lstStyle/>
          <a:p>
            <a:r>
              <a:rPr lang="en-US" sz="3200" b="1" dirty="0" err="1">
                <a:solidFill>
                  <a:srgbClr val="0070C0"/>
                </a:solidFill>
              </a:rPr>
              <a:t>Điều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trị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Đái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tháo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đường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bệnh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thận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mạn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BB97D3-4FCD-36F3-B793-84FBF7847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34258F-5953-8A4D-EA3F-2BD944B1D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7754"/>
            <a:ext cx="4467880" cy="29224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C3E41B-2C8B-6B17-F16C-31ADEBC08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593" y="1623286"/>
            <a:ext cx="3861194" cy="383775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7BA762FE-C09C-8CE8-E877-03AFA4788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873" y="3890837"/>
            <a:ext cx="4232980" cy="269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519F2A-0768-E248-0453-5E406788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6500" y="2229492"/>
            <a:ext cx="4040722" cy="342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0880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AE71D368-1E92-380A-9693-7F03BF9265D6}"/>
              </a:ext>
            </a:extLst>
          </p:cNvPr>
          <p:cNvSpPr txBox="1"/>
          <p:nvPr/>
        </p:nvSpPr>
        <p:spPr>
          <a:xfrm>
            <a:off x="463275" y="6428393"/>
            <a:ext cx="2524125" cy="235321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IDF</a:t>
            </a:r>
            <a:r>
              <a:rPr kumimoji="0" sz="1200" b="0" i="0" u="none" strike="noStrike" kern="1200" cap="none" spc="1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Diabetes</a:t>
            </a:r>
            <a:r>
              <a:rPr kumimoji="0" sz="1200" b="0" i="0" u="none" strike="noStrike" kern="1200" cap="none" spc="-9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Atlas, 9th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Edition,</a:t>
            </a:r>
            <a:r>
              <a:rPr kumimoji="0" sz="1200" b="0" i="0" u="none" strike="noStrike" kern="1200" cap="none" spc="-3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2019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6" name="object 3">
            <a:extLst>
              <a:ext uri="{FF2B5EF4-FFF2-40B4-BE49-F238E27FC236}">
                <a16:creationId xmlns:a16="http://schemas.microsoft.com/office/drawing/2014/main" id="{4343948D-5A43-7B18-0178-0F732A3DBFE1}"/>
              </a:ext>
            </a:extLst>
          </p:cNvPr>
          <p:cNvGrpSpPr/>
          <p:nvPr/>
        </p:nvGrpSpPr>
        <p:grpSpPr>
          <a:xfrm>
            <a:off x="148505" y="1631691"/>
            <a:ext cx="8083550" cy="4721456"/>
            <a:chOff x="153924" y="1621536"/>
            <a:chExt cx="8083550" cy="4685030"/>
          </a:xfrm>
        </p:grpSpPr>
        <p:pic>
          <p:nvPicPr>
            <p:cNvPr id="7" name="object 4">
              <a:extLst>
                <a:ext uri="{FF2B5EF4-FFF2-40B4-BE49-F238E27FC236}">
                  <a16:creationId xmlns:a16="http://schemas.microsoft.com/office/drawing/2014/main" id="{D603B066-D9B0-0767-B030-FC1FD334B9E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7163" y="1897379"/>
              <a:ext cx="5019794" cy="4408893"/>
            </a:xfrm>
            <a:prstGeom prst="rect">
              <a:avLst/>
            </a:prstGeom>
          </p:spPr>
        </p:pic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B278D115-D7F9-113F-E2E2-A3E3EED6A89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3924" y="1621536"/>
              <a:ext cx="5327226" cy="2313340"/>
            </a:xfrm>
            <a:prstGeom prst="rect">
              <a:avLst/>
            </a:prstGeom>
          </p:spPr>
        </p:pic>
      </p:grpSp>
      <p:sp>
        <p:nvSpPr>
          <p:cNvPr id="9" name="object 6">
            <a:extLst>
              <a:ext uri="{FF2B5EF4-FFF2-40B4-BE49-F238E27FC236}">
                <a16:creationId xmlns:a16="http://schemas.microsoft.com/office/drawing/2014/main" id="{2649E6DC-9C39-AC65-0935-88C1BC1CF07E}"/>
              </a:ext>
            </a:extLst>
          </p:cNvPr>
          <p:cNvSpPr txBox="1"/>
          <p:nvPr/>
        </p:nvSpPr>
        <p:spPr>
          <a:xfrm>
            <a:off x="2982621" y="1631690"/>
            <a:ext cx="20116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1200" cap="none" spc="-1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20–79</a:t>
            </a:r>
            <a:r>
              <a:rPr kumimoji="0" sz="3200" b="1" i="0" u="none" strike="noStrike" kern="1200" cap="none" spc="-6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1" i="0" u="none" strike="noStrike" kern="1200" cap="none" spc="-5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tuổi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633C45B1-5F4D-DBDA-A10E-BC0EDE74AB85}"/>
              </a:ext>
            </a:extLst>
          </p:cNvPr>
          <p:cNvSpPr txBox="1"/>
          <p:nvPr/>
        </p:nvSpPr>
        <p:spPr>
          <a:xfrm>
            <a:off x="1426728" y="3651453"/>
            <a:ext cx="10674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(9</a:t>
            </a:r>
            <a:r>
              <a:rPr kumimoji="0" sz="2800" b="1" i="0" u="none" strike="noStrike" kern="1200" cap="none" spc="-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r>
              <a:rPr kumimoji="0" sz="2800" b="1" i="0" u="none" strike="noStrike" kern="1200" cap="none" spc="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r>
              <a:rPr kumimoji="0" sz="2800" b="1" i="0" u="none" strike="noStrike" kern="1200" cap="none" spc="-7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r>
              <a:rPr kumimoji="0" sz="2800" b="1" i="0" u="none" strike="noStrike" kern="1200" cap="none" spc="-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  <a:endParaRPr kumimoji="0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object 8">
            <a:extLst>
              <a:ext uri="{FF2B5EF4-FFF2-40B4-BE49-F238E27FC236}">
                <a16:creationId xmlns:a16="http://schemas.microsoft.com/office/drawing/2014/main" id="{F98462AE-8ADA-6BD8-FB28-C27056F49BA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46976" y="4124325"/>
            <a:ext cx="4824423" cy="2039111"/>
          </a:xfrm>
          <a:prstGeom prst="rect">
            <a:avLst/>
          </a:prstGeom>
        </p:spPr>
      </p:pic>
      <p:sp>
        <p:nvSpPr>
          <p:cNvPr id="12" name="object 9">
            <a:extLst>
              <a:ext uri="{FF2B5EF4-FFF2-40B4-BE49-F238E27FC236}">
                <a16:creationId xmlns:a16="http://schemas.microsoft.com/office/drawing/2014/main" id="{9ED3C2E1-0457-AD0C-C336-8724100F8A83}"/>
              </a:ext>
            </a:extLst>
          </p:cNvPr>
          <p:cNvSpPr txBox="1"/>
          <p:nvPr/>
        </p:nvSpPr>
        <p:spPr>
          <a:xfrm>
            <a:off x="10018114" y="4098914"/>
            <a:ext cx="19494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+</a:t>
            </a:r>
            <a:r>
              <a:rPr kumimoji="0" sz="3200" b="1" i="0" u="none" strike="noStrike" kern="1200" cap="none" spc="-7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3200" b="1" i="0" u="none" strike="noStrike" kern="1200" cap="none" spc="-15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Vietnam</a:t>
            </a: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7E8EBD00-8795-CF9B-C276-97E6FAD31DDA}"/>
              </a:ext>
            </a:extLst>
          </p:cNvPr>
          <p:cNvSpPr txBox="1"/>
          <p:nvPr/>
        </p:nvSpPr>
        <p:spPr>
          <a:xfrm>
            <a:off x="8601795" y="1617313"/>
            <a:ext cx="3441700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lvl="0" indent="-2286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1300" algn="l"/>
              </a:tabLst>
              <a:defRPr/>
            </a:pP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Đe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dọa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nghiêm</a:t>
            </a:r>
            <a:r>
              <a:rPr kumimoji="0" sz="2400" b="0" i="0" u="none" strike="noStrike" kern="1200" cap="none" spc="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trọng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đến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sức</a:t>
            </a:r>
            <a:r>
              <a:rPr kumimoji="0" sz="2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khỏe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toàn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cầu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41300" marR="56515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41300" algn="l"/>
              </a:tabLst>
              <a:defRPr/>
            </a:pP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Một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trong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10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nguyên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nhân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gây</a:t>
            </a:r>
            <a:r>
              <a:rPr kumimoji="0" sz="2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tử</a:t>
            </a:r>
            <a:r>
              <a:rPr kumimoji="0" sz="24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vong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hàng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6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đầu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trên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toàn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cầu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4" name="object 11">
            <a:extLst>
              <a:ext uri="{FF2B5EF4-FFF2-40B4-BE49-F238E27FC236}">
                <a16:creationId xmlns:a16="http://schemas.microsoft.com/office/drawing/2014/main" id="{A4A0A634-CEDE-D23E-B209-7D43B8F49642}"/>
              </a:ext>
            </a:extLst>
          </p:cNvPr>
          <p:cNvSpPr txBox="1"/>
          <p:nvPr/>
        </p:nvSpPr>
        <p:spPr>
          <a:xfrm>
            <a:off x="2308470" y="1094601"/>
            <a:ext cx="6334522" cy="38215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ĐTĐ</a:t>
            </a:r>
            <a:r>
              <a:rPr kumimoji="0" sz="2400" b="0" i="0" u="none" strike="noStrike" kern="1200" cap="none" spc="-6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T</a:t>
            </a:r>
            <a:r>
              <a:rPr lang="en-US" sz="2400" spc="-30" dirty="0" err="1">
                <a:latin typeface="Arial"/>
                <a:cs typeface="Arial"/>
              </a:rPr>
              <a:t>íp</a:t>
            </a:r>
            <a:r>
              <a:rPr kumimoji="0" sz="2400" b="0" i="0" u="none" strike="noStrike" kern="1200" cap="none" spc="-4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2400" b="0" i="0" u="none" strike="noStrike" kern="1200" cap="none" spc="-3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chiếm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#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90%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bn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chẩn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đoán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ĐTĐ </a:t>
            </a:r>
            <a:r>
              <a:rPr kumimoji="0" sz="2400" b="0" i="0" u="none" strike="noStrike" kern="1200" cap="none" spc="5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2FAE5E5A-9785-BFF5-41B0-10FE71B96B62}"/>
              </a:ext>
            </a:extLst>
          </p:cNvPr>
          <p:cNvSpPr txBox="1">
            <a:spLocks/>
          </p:cNvSpPr>
          <p:nvPr/>
        </p:nvSpPr>
        <p:spPr>
          <a:xfrm>
            <a:off x="1168400" y="302474"/>
            <a:ext cx="98552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Tần</a:t>
            </a:r>
            <a:r>
              <a:rPr lang="vi-VN" sz="3200" b="1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suất </a:t>
            </a:r>
            <a:r>
              <a:rPr lang="vi-VN" sz="3200" b="1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Đái</a:t>
            </a:r>
            <a:r>
              <a:rPr lang="vi-VN" sz="3200" b="1" spc="-1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tháo</a:t>
            </a:r>
            <a:r>
              <a:rPr lang="vi-VN" sz="3200" b="1" spc="-10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đường</a:t>
            </a:r>
            <a:r>
              <a:rPr lang="vi-VN" sz="3200" b="1" spc="2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ngày</a:t>
            </a:r>
            <a:r>
              <a:rPr lang="vi-VN" sz="3200" b="1" spc="-10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càng</a:t>
            </a:r>
            <a:r>
              <a:rPr lang="vi-VN" sz="3200" b="1" spc="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spc="-5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tăng</a:t>
            </a:r>
            <a:r>
              <a:rPr lang="vi-VN" sz="3200" b="1" spc="-10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vi-VN" sz="3200" b="1" dirty="0">
                <a:solidFill>
                  <a:srgbClr val="0070C0"/>
                </a:solidFill>
                <a:latin typeface="+mn-lt"/>
                <a:cs typeface="Calibri" panose="020F0502020204030204" pitchFamily="34" charset="0"/>
              </a:rPr>
              <a:t>cao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8C3CDC38-C4C8-75CB-FD17-2E82A2D9E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13630" y="6385717"/>
            <a:ext cx="409303" cy="320675"/>
          </a:xfrm>
        </p:spPr>
        <p:txBody>
          <a:bodyPr/>
          <a:lstStyle/>
          <a:p>
            <a:fld id="{B6F15528-21DE-4FAA-801E-634DDDAF4B2B}" type="slidenum">
              <a:rPr lang="en-US" smtClean="0"/>
              <a:t>4</a:t>
            </a:fld>
            <a:endParaRPr lang="en-US"/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17133" y="6099907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559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gray">
          <a:xfrm>
            <a:off x="208908" y="162853"/>
            <a:ext cx="11774184" cy="1104900"/>
          </a:xfrm>
          <a:prstGeom prst="rect">
            <a:avLst/>
          </a:prstGeom>
          <a:noFill/>
          <a:ln>
            <a:noFill/>
          </a:ln>
        </p:spPr>
        <p:txBody>
          <a:bodyPr lIns="365760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>
              <a:spcBef>
                <a:spcPts val="600"/>
              </a:spcBef>
              <a:buSzPct val="120000"/>
              <a:defRPr/>
            </a:pP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Suy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giảm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chức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năng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thận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làm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tăng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nguy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cơ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hạ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sym typeface="Arial" pitchFamily="34" charset="0"/>
              </a:rPr>
              <a:t> ĐH</a:t>
            </a:r>
            <a:endParaRPr lang="en-US" sz="3200" b="1" baseline="300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28685" name="Rectangle 5"/>
          <p:cNvSpPr>
            <a:spLocks noChangeArrowheads="1"/>
          </p:cNvSpPr>
          <p:nvPr/>
        </p:nvSpPr>
        <p:spPr bwMode="auto">
          <a:xfrm>
            <a:off x="5927619" y="6020122"/>
            <a:ext cx="5635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dirty="0"/>
              <a:t>Adapted from 1. Moen MF, et al. </a:t>
            </a:r>
            <a:r>
              <a:rPr lang="en-GB" sz="1000" i="1" dirty="0"/>
              <a:t>Clin J Am Soc Nephrol</a:t>
            </a:r>
            <a:r>
              <a:rPr lang="en-GB" sz="1000" dirty="0"/>
              <a:t>. 2009;4(6):1121–1127 and </a:t>
            </a:r>
          </a:p>
          <a:p>
            <a:pPr algn="ctr"/>
            <a:r>
              <a:rPr lang="en-GB" sz="1000" dirty="0"/>
              <a:t>2. </a:t>
            </a:r>
            <a:r>
              <a:rPr lang="en-US" sz="1000" dirty="0"/>
              <a:t>Weir MA, et al. </a:t>
            </a:r>
            <a:r>
              <a:rPr lang="en-US" sz="1000" i="1" dirty="0"/>
              <a:t>Nephrol. Dial. Transplant</a:t>
            </a:r>
            <a:r>
              <a:rPr lang="en-US" sz="1000" dirty="0">
                <a:solidFill>
                  <a:srgbClr val="FFFFFF"/>
                </a:solidFill>
              </a:rPr>
              <a:t>. 2011;26(6):1888–1894.</a:t>
            </a:r>
          </a:p>
        </p:txBody>
      </p:sp>
      <p:sp>
        <p:nvSpPr>
          <p:cNvPr id="28686" name="TextBox 10"/>
          <p:cNvSpPr txBox="1">
            <a:spLocks noChangeArrowheads="1"/>
          </p:cNvSpPr>
          <p:nvPr/>
        </p:nvSpPr>
        <p:spPr bwMode="auto">
          <a:xfrm>
            <a:off x="390687" y="4962436"/>
            <a:ext cx="25761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dirty="0"/>
              <a:t>ĐTĐ: </a:t>
            </a:r>
            <a:r>
              <a:rPr lang="en-US" dirty="0" err="1"/>
              <a:t>đái</a:t>
            </a:r>
            <a:r>
              <a:rPr lang="en-US" dirty="0"/>
              <a:t> </a:t>
            </a:r>
            <a:r>
              <a:rPr lang="en-US" dirty="0" err="1"/>
              <a:t>tháo</a:t>
            </a:r>
            <a:r>
              <a:rPr lang="en-US" dirty="0"/>
              <a:t> </a:t>
            </a:r>
            <a:r>
              <a:rPr lang="en-US" dirty="0" err="1"/>
              <a:t>đường</a:t>
            </a:r>
            <a:endParaRPr lang="en-US" dirty="0"/>
          </a:p>
          <a:p>
            <a:r>
              <a:rPr lang="en-US" dirty="0"/>
              <a:t>BTM: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thận</a:t>
            </a:r>
            <a:r>
              <a:rPr lang="en-US" dirty="0"/>
              <a:t> </a:t>
            </a:r>
            <a:r>
              <a:rPr lang="en-US" dirty="0" err="1"/>
              <a:t>mạn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EE3E22-649F-E931-AEDF-9BE31F548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1326" y="1264732"/>
            <a:ext cx="8169348" cy="43285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Content Placeholder 172"/>
          <p:cNvSpPr>
            <a:spLocks noGrp="1"/>
          </p:cNvSpPr>
          <p:nvPr>
            <p:ph idx="1"/>
          </p:nvPr>
        </p:nvSpPr>
        <p:spPr>
          <a:xfrm>
            <a:off x="828704" y="5746085"/>
            <a:ext cx="11662410" cy="437515"/>
          </a:xfrm>
          <a:prstGeom prst="rect">
            <a:avLst/>
          </a:prstGeom>
        </p:spPr>
        <p:txBody>
          <a:bodyPr>
            <a:noAutofit/>
          </a:bodyPr>
          <a:lstStyle/>
          <a:p>
            <a:pPr marL="339725" indent="-203200">
              <a:buSzPct val="100000"/>
              <a:buFont typeface="Wingdings" panose="05000000000000000000" pitchFamily="2" charset="2"/>
              <a:buChar char="§"/>
            </a:pPr>
            <a:r>
              <a:rPr lang="vi-VN" sz="16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Liều</a:t>
            </a:r>
            <a:r>
              <a:rPr lang="vi-VN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insulin trung bình</a:t>
            </a:r>
            <a:r>
              <a:rPr lang="en-US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≈</a:t>
            </a:r>
            <a:r>
              <a:rPr lang="vi-VN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53 U/ngày ở </a:t>
            </a:r>
            <a:r>
              <a:rPr lang="en-US" sz="16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vi-VN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điều trị với vildagliptin và </a:t>
            </a:r>
            <a:r>
              <a:rPr lang="en-US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≈</a:t>
            </a:r>
            <a:r>
              <a:rPr lang="vi-VN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U / ngày ở </a:t>
            </a:r>
            <a:r>
              <a:rPr lang="en-US" sz="16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vi-VN" sz="1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điều trị với giả dược</a:t>
            </a:r>
          </a:p>
        </p:txBody>
      </p:sp>
      <p:sp>
        <p:nvSpPr>
          <p:cNvPr id="295" name="Content Placeholder 172"/>
          <p:cNvSpPr>
            <a:spLocks noGrp="1"/>
          </p:cNvSpPr>
          <p:nvPr>
            <p:ph idx="4294967295"/>
          </p:nvPr>
        </p:nvSpPr>
        <p:spPr>
          <a:xfrm>
            <a:off x="513621" y="1093037"/>
            <a:ext cx="10799762" cy="4445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đái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tháo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típ 2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kèm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700" b="1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≈ 21 mL/min/1.73m</a:t>
            </a:r>
            <a:r>
              <a:rPr lang="en-US" sz="1700" b="1" baseline="300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7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endParaRPr lang="en-GB" sz="1700" b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Rectangle 1"/>
          <p:cNvSpPr>
            <a:spLocks noChangeArrowheads="1"/>
          </p:cNvSpPr>
          <p:nvPr/>
        </p:nvSpPr>
        <p:spPr bwMode="auto">
          <a:xfrm>
            <a:off x="10869122" y="2480268"/>
            <a:ext cx="90762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defRPr sz="20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buChar char="·"/>
              <a:defRPr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buChar char="-"/>
              <a:defRPr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40000"/>
              </a:spcBef>
              <a:spcAft>
                <a:spcPct val="40000"/>
              </a:spcAft>
              <a:buChar char="•"/>
              <a:defRPr sz="16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9pPr>
          </a:lstStyle>
          <a:p>
            <a:pPr defTabSz="9137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700" b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rial Unicode MS" pitchFamily="34" charset="-128"/>
              </a:rPr>
              <a:t>*p&lt;0.001vs placebo</a:t>
            </a:r>
          </a:p>
        </p:txBody>
      </p:sp>
      <p:grpSp>
        <p:nvGrpSpPr>
          <p:cNvPr id="162" name="Group 161"/>
          <p:cNvGrpSpPr/>
          <p:nvPr/>
        </p:nvGrpSpPr>
        <p:grpSpPr>
          <a:xfrm>
            <a:off x="345510" y="1948184"/>
            <a:ext cx="5067912" cy="3587866"/>
            <a:chOff x="286937" y="2114013"/>
            <a:chExt cx="4096147" cy="2899898"/>
          </a:xfrm>
        </p:grpSpPr>
        <p:grpSp>
          <p:nvGrpSpPr>
            <p:cNvPr id="163" name="Group 162"/>
            <p:cNvGrpSpPr/>
            <p:nvPr/>
          </p:nvGrpSpPr>
          <p:grpSpPr>
            <a:xfrm>
              <a:off x="1154004" y="2589117"/>
              <a:ext cx="2963680" cy="797046"/>
              <a:chOff x="1892852" y="1876689"/>
              <a:chExt cx="6226806" cy="1523996"/>
            </a:xfrm>
          </p:grpSpPr>
          <p:cxnSp>
            <p:nvCxnSpPr>
              <p:cNvPr id="285" name="Straight Connector 284"/>
              <p:cNvCxnSpPr/>
              <p:nvPr/>
            </p:nvCxnSpPr>
            <p:spPr>
              <a:xfrm>
                <a:off x="1892852" y="1876689"/>
                <a:ext cx="440103" cy="473156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86" name="Straight Connector 285"/>
              <p:cNvCxnSpPr/>
              <p:nvPr/>
            </p:nvCxnSpPr>
            <p:spPr>
              <a:xfrm>
                <a:off x="2366163" y="2396510"/>
                <a:ext cx="890641" cy="391629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87" name="Straight Connector 286"/>
              <p:cNvCxnSpPr/>
              <p:nvPr/>
            </p:nvCxnSpPr>
            <p:spPr>
              <a:xfrm>
                <a:off x="3368725" y="2852936"/>
                <a:ext cx="860253" cy="523299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88" name="Straight Connector 287"/>
              <p:cNvCxnSpPr/>
              <p:nvPr/>
            </p:nvCxnSpPr>
            <p:spPr>
              <a:xfrm flipV="1">
                <a:off x="4284531" y="3357103"/>
                <a:ext cx="994048" cy="43582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89" name="Straight Connector 288"/>
              <p:cNvCxnSpPr/>
              <p:nvPr/>
            </p:nvCxnSpPr>
            <p:spPr>
              <a:xfrm flipV="1">
                <a:off x="5337547" y="2770422"/>
                <a:ext cx="850498" cy="566955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90" name="Straight Connector 289"/>
              <p:cNvCxnSpPr/>
              <p:nvPr/>
            </p:nvCxnSpPr>
            <p:spPr>
              <a:xfrm>
                <a:off x="6246673" y="2743994"/>
                <a:ext cx="970466" cy="252958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91" name="Straight Connector 290"/>
              <p:cNvCxnSpPr>
                <a:stCxn id="173" idx="6"/>
                <a:endCxn id="172" idx="2"/>
              </p:cNvCxnSpPr>
              <p:nvPr/>
            </p:nvCxnSpPr>
            <p:spPr>
              <a:xfrm>
                <a:off x="7273032" y="2996952"/>
                <a:ext cx="846626" cy="68982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grpSp>
          <p:nvGrpSpPr>
            <p:cNvPr id="164" name="Group 163"/>
            <p:cNvGrpSpPr/>
            <p:nvPr/>
          </p:nvGrpSpPr>
          <p:grpSpPr>
            <a:xfrm>
              <a:off x="852620" y="2185889"/>
              <a:ext cx="3530464" cy="2420203"/>
              <a:chOff x="1259632" y="1105694"/>
              <a:chExt cx="7417642" cy="4627562"/>
            </a:xfrm>
          </p:grpSpPr>
          <p:grpSp>
            <p:nvGrpSpPr>
              <p:cNvPr id="256" name="Group 255"/>
              <p:cNvGrpSpPr/>
              <p:nvPr/>
            </p:nvGrpSpPr>
            <p:grpSpPr>
              <a:xfrm>
                <a:off x="1356022" y="1105694"/>
                <a:ext cx="7321252" cy="4627562"/>
                <a:chOff x="1356022" y="1105694"/>
                <a:chExt cx="7321252" cy="4627562"/>
              </a:xfrm>
            </p:grpSpPr>
            <p:grpSp>
              <p:nvGrpSpPr>
                <p:cNvPr id="266" name="Group 265"/>
                <p:cNvGrpSpPr/>
                <p:nvPr/>
              </p:nvGrpSpPr>
              <p:grpSpPr>
                <a:xfrm>
                  <a:off x="1356022" y="1105694"/>
                  <a:ext cx="7321252" cy="4512344"/>
                  <a:chOff x="1356022" y="1105694"/>
                  <a:chExt cx="7321252" cy="4512344"/>
                </a:xfrm>
              </p:grpSpPr>
              <p:cxnSp>
                <p:nvCxnSpPr>
                  <p:cNvPr id="283" name="Straight Connector 282"/>
                  <p:cNvCxnSpPr/>
                  <p:nvPr/>
                </p:nvCxnSpPr>
                <p:spPr>
                  <a:xfrm>
                    <a:off x="1365548" y="1105694"/>
                    <a:ext cx="0" cy="4512344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4" name="Straight Connector 283"/>
                  <p:cNvCxnSpPr/>
                  <p:nvPr/>
                </p:nvCxnSpPr>
                <p:spPr>
                  <a:xfrm>
                    <a:off x="1356022" y="5618038"/>
                    <a:ext cx="7321252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67" name="Group 266"/>
                <p:cNvGrpSpPr/>
                <p:nvPr/>
              </p:nvGrpSpPr>
              <p:grpSpPr>
                <a:xfrm>
                  <a:off x="1849985" y="5618038"/>
                  <a:ext cx="6827034" cy="115218"/>
                  <a:chOff x="1849985" y="5618038"/>
                  <a:chExt cx="6827034" cy="115218"/>
                </a:xfrm>
              </p:grpSpPr>
              <p:cxnSp>
                <p:nvCxnSpPr>
                  <p:cNvPr id="268" name="Straight Connector 267"/>
                  <p:cNvCxnSpPr/>
                  <p:nvPr/>
                </p:nvCxnSpPr>
                <p:spPr>
                  <a:xfrm>
                    <a:off x="1849985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69" name="Straight Connector 268"/>
                  <p:cNvCxnSpPr/>
                  <p:nvPr/>
                </p:nvCxnSpPr>
                <p:spPr>
                  <a:xfrm>
                    <a:off x="2335552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0" name="Straight Connector 269"/>
                  <p:cNvCxnSpPr/>
                  <p:nvPr/>
                </p:nvCxnSpPr>
                <p:spPr>
                  <a:xfrm>
                    <a:off x="2833313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1" name="Straight Connector 270"/>
                  <p:cNvCxnSpPr/>
                  <p:nvPr/>
                </p:nvCxnSpPr>
                <p:spPr>
                  <a:xfrm>
                    <a:off x="3312412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2" name="Straight Connector 271"/>
                  <p:cNvCxnSpPr/>
                  <p:nvPr/>
                </p:nvCxnSpPr>
                <p:spPr>
                  <a:xfrm>
                    <a:off x="3798964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3" name="Straight Connector 272"/>
                  <p:cNvCxnSpPr/>
                  <p:nvPr/>
                </p:nvCxnSpPr>
                <p:spPr>
                  <a:xfrm>
                    <a:off x="4283968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4" name="Straight Connector 273"/>
                  <p:cNvCxnSpPr/>
                  <p:nvPr/>
                </p:nvCxnSpPr>
                <p:spPr>
                  <a:xfrm>
                    <a:off x="4773172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5" name="Straight Connector 274"/>
                  <p:cNvCxnSpPr/>
                  <p:nvPr/>
                </p:nvCxnSpPr>
                <p:spPr>
                  <a:xfrm>
                    <a:off x="5267702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6" name="Straight Connector 275"/>
                  <p:cNvCxnSpPr/>
                  <p:nvPr/>
                </p:nvCxnSpPr>
                <p:spPr>
                  <a:xfrm>
                    <a:off x="5754411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7" name="Straight Connector 276"/>
                  <p:cNvCxnSpPr/>
                  <p:nvPr/>
                </p:nvCxnSpPr>
                <p:spPr>
                  <a:xfrm>
                    <a:off x="6238273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8" name="Straight Connector 277"/>
                  <p:cNvCxnSpPr/>
                  <p:nvPr/>
                </p:nvCxnSpPr>
                <p:spPr>
                  <a:xfrm>
                    <a:off x="6722714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79" name="Straight Connector 278"/>
                  <p:cNvCxnSpPr/>
                  <p:nvPr/>
                </p:nvCxnSpPr>
                <p:spPr>
                  <a:xfrm>
                    <a:off x="7212481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0" name="Straight Connector 279"/>
                  <p:cNvCxnSpPr/>
                  <p:nvPr/>
                </p:nvCxnSpPr>
                <p:spPr>
                  <a:xfrm>
                    <a:off x="7704532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1" name="Straight Connector 280"/>
                  <p:cNvCxnSpPr/>
                  <p:nvPr/>
                </p:nvCxnSpPr>
                <p:spPr>
                  <a:xfrm>
                    <a:off x="8188394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82" name="Straight Connector 281"/>
                  <p:cNvCxnSpPr/>
                  <p:nvPr/>
                </p:nvCxnSpPr>
                <p:spPr>
                  <a:xfrm>
                    <a:off x="8677019" y="5618038"/>
                    <a:ext cx="0" cy="11521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0000"/>
                    </a:solidFill>
                    <a:prstDash val="solid"/>
                  </a:ln>
                  <a:effectLst/>
                </p:spPr>
              </p:cxnSp>
            </p:grpSp>
          </p:grpSp>
          <p:grpSp>
            <p:nvGrpSpPr>
              <p:cNvPr id="257" name="Group 256"/>
              <p:cNvGrpSpPr/>
              <p:nvPr/>
            </p:nvGrpSpPr>
            <p:grpSpPr>
              <a:xfrm>
                <a:off x="1259632" y="1112044"/>
                <a:ext cx="112266" cy="3954090"/>
                <a:chOff x="1259632" y="1112044"/>
                <a:chExt cx="112266" cy="3954090"/>
              </a:xfrm>
            </p:grpSpPr>
            <p:cxnSp>
              <p:nvCxnSpPr>
                <p:cNvPr id="258" name="Straight Connector 257"/>
                <p:cNvCxnSpPr/>
                <p:nvPr/>
              </p:nvCxnSpPr>
              <p:spPr>
                <a:xfrm>
                  <a:off x="1259632" y="5066134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59" name="Straight Connector 258"/>
                <p:cNvCxnSpPr/>
                <p:nvPr/>
              </p:nvCxnSpPr>
              <p:spPr>
                <a:xfrm>
                  <a:off x="1265982" y="1112044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60" name="Straight Connector 259"/>
                <p:cNvCxnSpPr/>
                <p:nvPr/>
              </p:nvCxnSpPr>
              <p:spPr>
                <a:xfrm>
                  <a:off x="1259632" y="1669058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61" name="Straight Connector 260"/>
                <p:cNvCxnSpPr/>
                <p:nvPr/>
              </p:nvCxnSpPr>
              <p:spPr>
                <a:xfrm>
                  <a:off x="1259632" y="2235746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62" name="Straight Connector 261"/>
                <p:cNvCxnSpPr/>
                <p:nvPr/>
              </p:nvCxnSpPr>
              <p:spPr>
                <a:xfrm>
                  <a:off x="1259632" y="2801144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63" name="Straight Connector 262"/>
                <p:cNvCxnSpPr/>
                <p:nvPr/>
              </p:nvCxnSpPr>
              <p:spPr>
                <a:xfrm>
                  <a:off x="1259632" y="3369692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64" name="Straight Connector 263"/>
                <p:cNvCxnSpPr/>
                <p:nvPr/>
              </p:nvCxnSpPr>
              <p:spPr>
                <a:xfrm>
                  <a:off x="1259632" y="3929782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  <p:cxnSp>
              <p:nvCxnSpPr>
                <p:cNvPr id="265" name="Straight Connector 264"/>
                <p:cNvCxnSpPr/>
                <p:nvPr/>
              </p:nvCxnSpPr>
              <p:spPr>
                <a:xfrm>
                  <a:off x="1259632" y="4500612"/>
                  <a:ext cx="105916" cy="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0000"/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65" name="Group 164"/>
            <p:cNvGrpSpPr/>
            <p:nvPr/>
          </p:nvGrpSpPr>
          <p:grpSpPr>
            <a:xfrm>
              <a:off x="1098843" y="2678790"/>
              <a:ext cx="3089228" cy="1361273"/>
              <a:chOff x="1776957" y="2048148"/>
              <a:chExt cx="6490589" cy="2602830"/>
            </a:xfrm>
            <a:solidFill>
              <a:srgbClr val="E7872C"/>
            </a:solidFill>
          </p:grpSpPr>
          <p:sp>
            <p:nvSpPr>
              <p:cNvPr id="248" name="Isosceles Triangle 247"/>
              <p:cNvSpPr/>
              <p:nvPr/>
            </p:nvSpPr>
            <p:spPr>
              <a:xfrm>
                <a:off x="1776957" y="2048148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Isosceles Triangle 248"/>
              <p:cNvSpPr/>
              <p:nvPr/>
            </p:nvSpPr>
            <p:spPr>
              <a:xfrm>
                <a:off x="3233259" y="3990206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Isosceles Triangle 249"/>
              <p:cNvSpPr/>
              <p:nvPr/>
            </p:nvSpPr>
            <p:spPr>
              <a:xfrm>
                <a:off x="8109241" y="4481562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Isosceles Triangle 250"/>
              <p:cNvSpPr/>
              <p:nvPr/>
            </p:nvSpPr>
            <p:spPr>
              <a:xfrm>
                <a:off x="7133328" y="4494262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Isosceles Triangle 251"/>
              <p:cNvSpPr/>
              <p:nvPr/>
            </p:nvSpPr>
            <p:spPr>
              <a:xfrm>
                <a:off x="6159120" y="4415904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Isosceles Triangle 252"/>
              <p:cNvSpPr/>
              <p:nvPr/>
            </p:nvSpPr>
            <p:spPr>
              <a:xfrm>
                <a:off x="5188549" y="4506962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Isosceles Triangle 253"/>
              <p:cNvSpPr/>
              <p:nvPr/>
            </p:nvSpPr>
            <p:spPr>
              <a:xfrm>
                <a:off x="4204815" y="4415904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Isosceles Triangle 254"/>
              <p:cNvSpPr/>
              <p:nvPr/>
            </p:nvSpPr>
            <p:spPr>
              <a:xfrm>
                <a:off x="2256399" y="2408188"/>
                <a:ext cx="158305" cy="144016"/>
              </a:xfrm>
              <a:prstGeom prst="triangle">
                <a:avLst/>
              </a:prstGeom>
              <a:solidFill>
                <a:srgbClr val="50BB73"/>
              </a:solidFill>
              <a:ln w="9525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6" name="Group 165"/>
            <p:cNvGrpSpPr/>
            <p:nvPr/>
          </p:nvGrpSpPr>
          <p:grpSpPr>
            <a:xfrm>
              <a:off x="1146286" y="2729734"/>
              <a:ext cx="2985277" cy="1273798"/>
              <a:chOff x="1876636" y="2145556"/>
              <a:chExt cx="6272183" cy="2435572"/>
            </a:xfrm>
          </p:grpSpPr>
          <p:grpSp>
            <p:nvGrpSpPr>
              <p:cNvPr id="236" name="Group 235"/>
              <p:cNvGrpSpPr/>
              <p:nvPr/>
            </p:nvGrpSpPr>
            <p:grpSpPr>
              <a:xfrm>
                <a:off x="1876636" y="2145556"/>
                <a:ext cx="5296268" cy="2435572"/>
                <a:chOff x="1876636" y="2145556"/>
                <a:chExt cx="5296268" cy="2435572"/>
              </a:xfrm>
            </p:grpSpPr>
            <p:grpSp>
              <p:nvGrpSpPr>
                <p:cNvPr id="238" name="Group 237"/>
                <p:cNvGrpSpPr/>
                <p:nvPr/>
              </p:nvGrpSpPr>
              <p:grpSpPr>
                <a:xfrm>
                  <a:off x="1876636" y="2145556"/>
                  <a:ext cx="4322060" cy="2433414"/>
                  <a:chOff x="1876636" y="2145556"/>
                  <a:chExt cx="4322060" cy="2433414"/>
                </a:xfrm>
              </p:grpSpPr>
              <p:grpSp>
                <p:nvGrpSpPr>
                  <p:cNvPr id="240" name="Group 239"/>
                  <p:cNvGrpSpPr/>
                  <p:nvPr/>
                </p:nvGrpSpPr>
                <p:grpSpPr>
                  <a:xfrm>
                    <a:off x="1876636" y="2145556"/>
                    <a:ext cx="3351489" cy="2433414"/>
                    <a:chOff x="1876636" y="2145556"/>
                    <a:chExt cx="3351489" cy="2433414"/>
                  </a:xfrm>
                </p:grpSpPr>
                <p:grpSp>
                  <p:nvGrpSpPr>
                    <p:cNvPr id="242" name="Group 241"/>
                    <p:cNvGrpSpPr/>
                    <p:nvPr/>
                  </p:nvGrpSpPr>
                  <p:grpSpPr>
                    <a:xfrm>
                      <a:off x="1876636" y="2145556"/>
                      <a:ext cx="2393155" cy="2348706"/>
                      <a:chOff x="1876636" y="2145556"/>
                      <a:chExt cx="2393155" cy="2348706"/>
                    </a:xfrm>
                  </p:grpSpPr>
                  <p:grpSp>
                    <p:nvGrpSpPr>
                      <p:cNvPr id="244" name="Group 243"/>
                      <p:cNvGrpSpPr/>
                      <p:nvPr/>
                    </p:nvGrpSpPr>
                    <p:grpSpPr>
                      <a:xfrm>
                        <a:off x="1876636" y="2145556"/>
                        <a:ext cx="1454826" cy="1956916"/>
                        <a:chOff x="1876636" y="2145556"/>
                        <a:chExt cx="1454826" cy="1956916"/>
                      </a:xfrm>
                    </p:grpSpPr>
                    <p:cxnSp>
                      <p:nvCxnSpPr>
                        <p:cNvPr id="246" name="Straight Connector 245"/>
                        <p:cNvCxnSpPr/>
                        <p:nvPr/>
                      </p:nvCxnSpPr>
                      <p:spPr>
                        <a:xfrm flipH="1" flipV="1">
                          <a:off x="1876636" y="2145556"/>
                          <a:ext cx="479442" cy="360040"/>
                        </a:xfrm>
                        <a:prstGeom prst="line">
                          <a:avLst/>
                        </a:prstGeom>
                        <a:noFill/>
                        <a:ln w="12700" cap="flat" cmpd="sng" algn="ctr">
                          <a:solidFill>
                            <a:schemeClr val="accent5"/>
                          </a:solidFill>
                          <a:prstDash val="solid"/>
                        </a:ln>
                        <a:effectLst/>
                      </p:spPr>
                    </p:cxnSp>
                    <p:cxnSp>
                      <p:nvCxnSpPr>
                        <p:cNvPr id="247" name="Straight Connector 246"/>
                        <p:cNvCxnSpPr/>
                        <p:nvPr/>
                      </p:nvCxnSpPr>
                      <p:spPr>
                        <a:xfrm>
                          <a:off x="2354602" y="2520454"/>
                          <a:ext cx="976860" cy="1582018"/>
                        </a:xfrm>
                        <a:prstGeom prst="line">
                          <a:avLst/>
                        </a:prstGeom>
                        <a:noFill/>
                        <a:ln w="12700" cap="flat" cmpd="sng" algn="ctr">
                          <a:solidFill>
                            <a:schemeClr val="accent5"/>
                          </a:solidFill>
                          <a:prstDash val="solid"/>
                        </a:ln>
                        <a:effectLst/>
                      </p:spPr>
                    </p:cxnSp>
                  </p:grpSp>
                  <p:cxnSp>
                    <p:nvCxnSpPr>
                      <p:cNvPr id="245" name="Straight Connector 244"/>
                      <p:cNvCxnSpPr/>
                      <p:nvPr/>
                    </p:nvCxnSpPr>
                    <p:spPr>
                      <a:xfrm flipH="1" flipV="1">
                        <a:off x="3298235" y="4068564"/>
                        <a:ext cx="971556" cy="425698"/>
                      </a:xfrm>
                      <a:prstGeom prst="line">
                        <a:avLst/>
                      </a:prstGeom>
                      <a:noFill/>
                      <a:ln w="12700" cap="flat" cmpd="sng" algn="ctr">
                        <a:solidFill>
                          <a:schemeClr val="accent5"/>
                        </a:solidFill>
                        <a:prstDash val="solid"/>
                      </a:ln>
                      <a:effectLst/>
                    </p:spPr>
                  </p:cxnSp>
                </p:grpSp>
                <p:cxnSp>
                  <p:nvCxnSpPr>
                    <p:cNvPr id="243" name="Straight Connector 242"/>
                    <p:cNvCxnSpPr>
                      <a:stCxn id="254" idx="1"/>
                      <a:endCxn id="253" idx="1"/>
                    </p:cNvCxnSpPr>
                    <p:nvPr/>
                  </p:nvCxnSpPr>
                  <p:spPr>
                    <a:xfrm>
                      <a:off x="4244391" y="4487912"/>
                      <a:ext cx="983734" cy="91058"/>
                    </a:xfrm>
                    <a:prstGeom prst="line">
                      <a:avLst/>
                    </a:prstGeom>
                    <a:noFill/>
                    <a:ln w="12700" cap="flat" cmpd="sng" algn="ctr">
                      <a:solidFill>
                        <a:schemeClr val="accent5"/>
                      </a:solidFill>
                      <a:prstDash val="solid"/>
                    </a:ln>
                    <a:effectLst/>
                  </p:spPr>
                </p:cxnSp>
              </p:grpSp>
              <p:cxnSp>
                <p:nvCxnSpPr>
                  <p:cNvPr id="241" name="Straight Connector 240"/>
                  <p:cNvCxnSpPr>
                    <a:stCxn id="253" idx="5"/>
                    <a:endCxn id="252" idx="1"/>
                  </p:cNvCxnSpPr>
                  <p:nvPr/>
                </p:nvCxnSpPr>
                <p:spPr>
                  <a:xfrm flipV="1">
                    <a:off x="5307278" y="4487912"/>
                    <a:ext cx="891418" cy="91058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chemeClr val="accent5"/>
                    </a:solidFill>
                    <a:prstDash val="solid"/>
                  </a:ln>
                  <a:effectLst/>
                </p:spPr>
              </p:cxnSp>
            </p:grpSp>
            <p:cxnSp>
              <p:nvCxnSpPr>
                <p:cNvPr id="239" name="Straight Connector 238"/>
                <p:cNvCxnSpPr/>
                <p:nvPr/>
              </p:nvCxnSpPr>
              <p:spPr>
                <a:xfrm>
                  <a:off x="6277849" y="4502770"/>
                  <a:ext cx="895055" cy="7835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accent5"/>
                  </a:solidFill>
                  <a:prstDash val="solid"/>
                </a:ln>
                <a:effectLst/>
              </p:spPr>
            </p:cxnSp>
          </p:grpSp>
          <p:cxnSp>
            <p:nvCxnSpPr>
              <p:cNvPr id="237" name="Straight Connector 236"/>
              <p:cNvCxnSpPr>
                <a:stCxn id="251" idx="1"/>
                <a:endCxn id="250" idx="1"/>
              </p:cNvCxnSpPr>
              <p:nvPr/>
            </p:nvCxnSpPr>
            <p:spPr>
              <a:xfrm flipV="1">
                <a:off x="7172906" y="4553571"/>
                <a:ext cx="975913" cy="1270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/>
            </p:spPr>
          </p:cxnSp>
        </p:grpSp>
        <p:grpSp>
          <p:nvGrpSpPr>
            <p:cNvPr id="167" name="Group 166"/>
            <p:cNvGrpSpPr/>
            <p:nvPr/>
          </p:nvGrpSpPr>
          <p:grpSpPr>
            <a:xfrm>
              <a:off x="1136516" y="2754110"/>
              <a:ext cx="3013251" cy="1386778"/>
              <a:chOff x="1856109" y="2192164"/>
              <a:chExt cx="6330957" cy="2651596"/>
            </a:xfrm>
          </p:grpSpPr>
          <p:cxnSp>
            <p:nvCxnSpPr>
              <p:cNvPr id="228" name="Straight Connector 227"/>
              <p:cNvCxnSpPr>
                <a:stCxn id="248" idx="3"/>
              </p:cNvCxnSpPr>
              <p:nvPr/>
            </p:nvCxnSpPr>
            <p:spPr>
              <a:xfrm flipH="1">
                <a:off x="1856109" y="2192164"/>
                <a:ext cx="1" cy="21602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9" name="Straight Connector 228"/>
              <p:cNvCxnSpPr/>
              <p:nvPr/>
            </p:nvCxnSpPr>
            <p:spPr>
              <a:xfrm flipH="1">
                <a:off x="2339751" y="2536213"/>
                <a:ext cx="2" cy="216025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0" name="Straight Connector 229"/>
              <p:cNvCxnSpPr/>
              <p:nvPr/>
            </p:nvCxnSpPr>
            <p:spPr>
              <a:xfrm flipH="1">
                <a:off x="3304202" y="4089771"/>
                <a:ext cx="2" cy="216025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1" name="Straight Connector 230"/>
              <p:cNvCxnSpPr/>
              <p:nvPr/>
            </p:nvCxnSpPr>
            <p:spPr>
              <a:xfrm flipH="1">
                <a:off x="4283967" y="4509120"/>
                <a:ext cx="1" cy="21602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2" name="Straight Connector 231"/>
              <p:cNvCxnSpPr/>
              <p:nvPr/>
            </p:nvCxnSpPr>
            <p:spPr>
              <a:xfrm flipH="1">
                <a:off x="5270872" y="4606528"/>
                <a:ext cx="1" cy="21602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3" name="Straight Connector 232"/>
              <p:cNvCxnSpPr/>
              <p:nvPr/>
            </p:nvCxnSpPr>
            <p:spPr>
              <a:xfrm flipH="1">
                <a:off x="6243041" y="4559920"/>
                <a:ext cx="1" cy="21602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4" name="Straight Connector 233"/>
              <p:cNvCxnSpPr/>
              <p:nvPr/>
            </p:nvCxnSpPr>
            <p:spPr>
              <a:xfrm flipH="1">
                <a:off x="7208738" y="4627736"/>
                <a:ext cx="1" cy="216024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5" name="Straight Connector 234"/>
              <p:cNvCxnSpPr/>
              <p:nvPr/>
            </p:nvCxnSpPr>
            <p:spPr>
              <a:xfrm flipH="1">
                <a:off x="8187064" y="4590957"/>
                <a:ext cx="2" cy="216025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  <p:grpSp>
          <p:nvGrpSpPr>
            <p:cNvPr id="168" name="Group 167"/>
            <p:cNvGrpSpPr/>
            <p:nvPr/>
          </p:nvGrpSpPr>
          <p:grpSpPr>
            <a:xfrm>
              <a:off x="1107910" y="2860152"/>
              <a:ext cx="3073863" cy="1282336"/>
              <a:chOff x="1796007" y="2394922"/>
              <a:chExt cx="6458306" cy="2451897"/>
            </a:xfrm>
          </p:grpSpPr>
          <p:cxnSp>
            <p:nvCxnSpPr>
              <p:cNvPr id="220" name="Straight Connector 219"/>
              <p:cNvCxnSpPr/>
              <p:nvPr/>
            </p:nvCxnSpPr>
            <p:spPr>
              <a:xfrm>
                <a:off x="1796007" y="2394922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1" name="Straight Connector 220"/>
              <p:cNvCxnSpPr/>
              <p:nvPr/>
            </p:nvCxnSpPr>
            <p:spPr>
              <a:xfrm>
                <a:off x="2267744" y="2752237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2" name="Straight Connector 221"/>
              <p:cNvCxnSpPr/>
              <p:nvPr/>
            </p:nvCxnSpPr>
            <p:spPr>
              <a:xfrm>
                <a:off x="3249779" y="4316338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3" name="Straight Connector 222"/>
              <p:cNvCxnSpPr/>
              <p:nvPr/>
            </p:nvCxnSpPr>
            <p:spPr>
              <a:xfrm>
                <a:off x="4225229" y="4727490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4" name="Straight Connector 223"/>
              <p:cNvCxnSpPr/>
              <p:nvPr/>
            </p:nvCxnSpPr>
            <p:spPr>
              <a:xfrm>
                <a:off x="5213722" y="4837410"/>
                <a:ext cx="128589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5" name="Straight Connector 224"/>
              <p:cNvCxnSpPr/>
              <p:nvPr/>
            </p:nvCxnSpPr>
            <p:spPr>
              <a:xfrm>
                <a:off x="6185892" y="4778709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6" name="Straight Connector 225"/>
              <p:cNvCxnSpPr/>
              <p:nvPr/>
            </p:nvCxnSpPr>
            <p:spPr>
              <a:xfrm>
                <a:off x="7149588" y="4846819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27" name="Straight Connector 226"/>
              <p:cNvCxnSpPr/>
              <p:nvPr/>
            </p:nvCxnSpPr>
            <p:spPr>
              <a:xfrm>
                <a:off x="8125725" y="4809744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accent5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  <p:sp>
          <p:nvSpPr>
            <p:cNvPr id="169" name="Oval 168"/>
            <p:cNvSpPr/>
            <p:nvPr/>
          </p:nvSpPr>
          <p:spPr>
            <a:xfrm>
              <a:off x="1107910" y="2534792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Oval 169"/>
            <p:cNvSpPr/>
            <p:nvPr/>
          </p:nvSpPr>
          <p:spPr>
            <a:xfrm>
              <a:off x="2734589" y="3328201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Oval 170"/>
            <p:cNvSpPr/>
            <p:nvPr/>
          </p:nvSpPr>
          <p:spPr>
            <a:xfrm>
              <a:off x="1336107" y="2810600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117684" y="3173429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Oval 172"/>
            <p:cNvSpPr/>
            <p:nvPr/>
          </p:nvSpPr>
          <p:spPr>
            <a:xfrm>
              <a:off x="3653525" y="3137352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Oval 173"/>
            <p:cNvSpPr/>
            <p:nvPr/>
          </p:nvSpPr>
          <p:spPr>
            <a:xfrm>
              <a:off x="3191627" y="3005055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Oval 174"/>
            <p:cNvSpPr/>
            <p:nvPr/>
          </p:nvSpPr>
          <p:spPr>
            <a:xfrm>
              <a:off x="2261466" y="3350993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Oval 175"/>
            <p:cNvSpPr/>
            <p:nvPr/>
          </p:nvSpPr>
          <p:spPr>
            <a:xfrm>
              <a:off x="1799783" y="3050680"/>
              <a:ext cx="61203" cy="75320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endParaRPr lang="en-GB" sz="2000" b="1" ker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7" name="Straight Connector 176"/>
            <p:cNvCxnSpPr>
              <a:endCxn id="169" idx="0"/>
            </p:cNvCxnSpPr>
            <p:nvPr/>
          </p:nvCxnSpPr>
          <p:spPr>
            <a:xfrm>
              <a:off x="1136516" y="2384152"/>
              <a:ext cx="1996" cy="150640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>
            <a:xfrm>
              <a:off x="1364713" y="2685432"/>
              <a:ext cx="1996" cy="150640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79" name="Straight Connector 178"/>
            <p:cNvCxnSpPr/>
            <p:nvPr/>
          </p:nvCxnSpPr>
          <p:spPr>
            <a:xfrm>
              <a:off x="1832440" y="2909200"/>
              <a:ext cx="1996" cy="150640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>
            <a:xfrm flipH="1">
              <a:off x="2292068" y="3175012"/>
              <a:ext cx="2644" cy="224993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>
            <a:xfrm flipH="1">
              <a:off x="2758768" y="3173429"/>
              <a:ext cx="3022" cy="188916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>
            <a:xfrm>
              <a:off x="3220450" y="2792899"/>
              <a:ext cx="1779" cy="228762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>
            <a:xfrm flipH="1">
              <a:off x="3685906" y="2906430"/>
              <a:ext cx="2" cy="255298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>
            <a:xfrm flipH="1">
              <a:off x="4148831" y="2918034"/>
              <a:ext cx="2" cy="255298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</p:cxnSp>
        <p:grpSp>
          <p:nvGrpSpPr>
            <p:cNvPr id="185" name="Group 184"/>
            <p:cNvGrpSpPr/>
            <p:nvPr/>
          </p:nvGrpSpPr>
          <p:grpSpPr>
            <a:xfrm>
              <a:off x="1107910" y="2380831"/>
              <a:ext cx="3075194" cy="800563"/>
              <a:chOff x="1796007" y="1478434"/>
              <a:chExt cx="6461101" cy="1530721"/>
            </a:xfrm>
            <a:effectLst/>
          </p:grpSpPr>
          <p:cxnSp>
            <p:nvCxnSpPr>
              <p:cNvPr id="212" name="Straight Connector 211"/>
              <p:cNvCxnSpPr/>
              <p:nvPr/>
            </p:nvCxnSpPr>
            <p:spPr>
              <a:xfrm>
                <a:off x="1796007" y="1478434"/>
                <a:ext cx="12858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3" name="Straight Connector 212"/>
              <p:cNvCxnSpPr/>
              <p:nvPr/>
            </p:nvCxnSpPr>
            <p:spPr>
              <a:xfrm>
                <a:off x="2271081" y="2069918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4" name="Straight Connector 213"/>
              <p:cNvCxnSpPr/>
              <p:nvPr/>
            </p:nvCxnSpPr>
            <p:spPr>
              <a:xfrm>
                <a:off x="3257375" y="2480196"/>
                <a:ext cx="12858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5" name="Straight Connector 214"/>
              <p:cNvCxnSpPr/>
              <p:nvPr/>
            </p:nvCxnSpPr>
            <p:spPr>
              <a:xfrm>
                <a:off x="4227387" y="2990602"/>
                <a:ext cx="12858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6" name="Straight Connector 215"/>
              <p:cNvCxnSpPr/>
              <p:nvPr/>
            </p:nvCxnSpPr>
            <p:spPr>
              <a:xfrm>
                <a:off x="5216449" y="3009155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7" name="Straight Connector 216"/>
              <p:cNvCxnSpPr/>
              <p:nvPr/>
            </p:nvCxnSpPr>
            <p:spPr>
              <a:xfrm>
                <a:off x="6169486" y="2268470"/>
                <a:ext cx="128588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8" name="Straight Connector 217"/>
              <p:cNvCxnSpPr/>
              <p:nvPr/>
            </p:nvCxnSpPr>
            <p:spPr>
              <a:xfrm>
                <a:off x="7154315" y="2469654"/>
                <a:ext cx="12858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219" name="Straight Connector 218"/>
              <p:cNvCxnSpPr/>
              <p:nvPr/>
            </p:nvCxnSpPr>
            <p:spPr>
              <a:xfrm>
                <a:off x="8128519" y="2495054"/>
                <a:ext cx="128589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grpSp>
          <p:nvGrpSpPr>
            <p:cNvPr id="186" name="Group 185"/>
            <p:cNvGrpSpPr/>
            <p:nvPr/>
          </p:nvGrpSpPr>
          <p:grpSpPr>
            <a:xfrm>
              <a:off x="967014" y="4636636"/>
              <a:ext cx="3415948" cy="154901"/>
              <a:chOff x="1499978" y="5791658"/>
              <a:chExt cx="7177040" cy="296179"/>
            </a:xfrm>
          </p:grpSpPr>
          <p:sp>
            <p:nvSpPr>
              <p:cNvPr id="204" name="Rectangle 203"/>
              <p:cNvSpPr/>
              <p:nvPr/>
            </p:nvSpPr>
            <p:spPr>
              <a:xfrm>
                <a:off x="1499978" y="5791658"/>
                <a:ext cx="720077" cy="296177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205" name="Rectangle 204"/>
              <p:cNvSpPr/>
              <p:nvPr/>
            </p:nvSpPr>
            <p:spPr>
              <a:xfrm>
                <a:off x="3073594" y="5791658"/>
                <a:ext cx="496686" cy="287561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206" name="Rectangle 205"/>
              <p:cNvSpPr/>
              <p:nvPr/>
            </p:nvSpPr>
            <p:spPr>
              <a:xfrm>
                <a:off x="5017767" y="5791658"/>
                <a:ext cx="745026" cy="296179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5992880" y="5791658"/>
                <a:ext cx="729831" cy="287562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16</a:t>
                </a:r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6953137" y="5791658"/>
                <a:ext cx="743207" cy="287562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4037215" y="5791658"/>
                <a:ext cx="496686" cy="287562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210" name="Rectangle 209"/>
              <p:cNvSpPr/>
              <p:nvPr/>
            </p:nvSpPr>
            <p:spPr>
              <a:xfrm>
                <a:off x="2092998" y="5791658"/>
                <a:ext cx="768476" cy="296179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BL</a:t>
                </a:r>
              </a:p>
            </p:txBody>
          </p:sp>
          <p:sp>
            <p:nvSpPr>
              <p:cNvPr id="211" name="Rectangle 210"/>
              <p:cNvSpPr/>
              <p:nvPr/>
            </p:nvSpPr>
            <p:spPr>
              <a:xfrm>
                <a:off x="7940051" y="5791658"/>
                <a:ext cx="736967" cy="296179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24</a:t>
                </a:r>
              </a:p>
            </p:txBody>
          </p:sp>
        </p:grpSp>
        <p:sp>
          <p:nvSpPr>
            <p:cNvPr id="187" name="Rectangle 186"/>
            <p:cNvSpPr/>
            <p:nvPr/>
          </p:nvSpPr>
          <p:spPr>
            <a:xfrm>
              <a:off x="2300594" y="4863517"/>
              <a:ext cx="680560" cy="150394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r>
                <a:rPr lang="en-GB" sz="1000" b="1" kern="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Thời</a:t>
              </a:r>
              <a:r>
                <a:rPr lang="en-GB" sz="1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000" b="1" kern="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gian</a:t>
              </a:r>
              <a:r>
                <a:rPr lang="en-GB" sz="1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(</a:t>
              </a:r>
              <a:r>
                <a:rPr lang="en-GB" sz="1000" b="1" kern="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tuần</a:t>
              </a:r>
              <a:r>
                <a:rPr lang="en-GB" sz="1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grpSp>
          <p:nvGrpSpPr>
            <p:cNvPr id="188" name="Group 187"/>
            <p:cNvGrpSpPr/>
            <p:nvPr/>
          </p:nvGrpSpPr>
          <p:grpSpPr>
            <a:xfrm>
              <a:off x="286937" y="2114013"/>
              <a:ext cx="619144" cy="2492079"/>
              <a:chOff x="-777607" y="2114013"/>
              <a:chExt cx="619144" cy="2492079"/>
            </a:xfrm>
          </p:grpSpPr>
          <p:grpSp>
            <p:nvGrpSpPr>
              <p:cNvPr id="197" name="Group 196"/>
              <p:cNvGrpSpPr/>
              <p:nvPr/>
            </p:nvGrpSpPr>
            <p:grpSpPr>
              <a:xfrm>
                <a:off x="-615665" y="2114013"/>
                <a:ext cx="457202" cy="2492079"/>
                <a:chOff x="526056" y="968263"/>
                <a:chExt cx="960599" cy="4764993"/>
              </a:xfrm>
            </p:grpSpPr>
            <p:sp>
              <p:nvSpPr>
                <p:cNvPr id="199" name="Rectangle 198"/>
                <p:cNvSpPr/>
                <p:nvPr/>
              </p:nvSpPr>
              <p:spPr>
                <a:xfrm>
                  <a:off x="526058" y="5474257"/>
                  <a:ext cx="960595" cy="258999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r>
                    <a:rPr lang="en-GB" sz="1000" b="1" kern="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6.6</a:t>
                  </a:r>
                </a:p>
              </p:txBody>
            </p:sp>
            <p:sp>
              <p:nvSpPr>
                <p:cNvPr id="200" name="Rectangle 199"/>
                <p:cNvSpPr/>
                <p:nvPr/>
              </p:nvSpPr>
              <p:spPr>
                <a:xfrm>
                  <a:off x="526060" y="968263"/>
                  <a:ext cx="960595" cy="287562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r>
                    <a:rPr lang="en-GB" sz="1000" b="1" kern="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8.2</a:t>
                  </a:r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>
                  <a:off x="526056" y="2091966"/>
                  <a:ext cx="960595" cy="280219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r>
                    <a:rPr lang="en-GB" sz="1000" b="1" kern="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7.8</a:t>
                  </a:r>
                </a:p>
              </p:txBody>
            </p:sp>
            <p:sp>
              <p:nvSpPr>
                <p:cNvPr id="202" name="Rectangle 201"/>
                <p:cNvSpPr/>
                <p:nvPr/>
              </p:nvSpPr>
              <p:spPr>
                <a:xfrm>
                  <a:off x="526058" y="3218087"/>
                  <a:ext cx="960595" cy="259372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r>
                    <a:rPr lang="en-GB" sz="1000" b="1" kern="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7.4</a:t>
                  </a:r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>
                  <a:off x="526056" y="4337781"/>
                  <a:ext cx="960595" cy="287562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r>
                    <a:rPr lang="en-GB" sz="1000" b="1" kern="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7.0</a:t>
                  </a:r>
                </a:p>
              </p:txBody>
            </p:sp>
          </p:grpSp>
          <p:sp>
            <p:nvSpPr>
              <p:cNvPr id="198" name="Rectangle 197"/>
              <p:cNvSpPr/>
              <p:nvPr/>
            </p:nvSpPr>
            <p:spPr>
              <a:xfrm rot="16200000">
                <a:off x="-1862438" y="3324136"/>
                <a:ext cx="2306529" cy="136867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r>
                  <a:rPr lang="en-GB" sz="1000" b="1" ker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HbA1c (%)</a:t>
                </a: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2524906" y="2318103"/>
              <a:ext cx="208674" cy="75320"/>
              <a:chOff x="4000232" y="3612184"/>
              <a:chExt cx="203262" cy="74368"/>
            </a:xfrm>
            <a:solidFill>
              <a:srgbClr val="E7872C"/>
            </a:solidFill>
          </p:grpSpPr>
          <p:cxnSp>
            <p:nvCxnSpPr>
              <p:cNvPr id="195" name="Straight Connector 194"/>
              <p:cNvCxnSpPr/>
              <p:nvPr/>
            </p:nvCxnSpPr>
            <p:spPr>
              <a:xfrm>
                <a:off x="4000232" y="3657750"/>
                <a:ext cx="203262" cy="0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5"/>
                </a:solidFill>
                <a:prstDash val="solid"/>
              </a:ln>
              <a:effectLst/>
            </p:spPr>
          </p:cxnSp>
          <p:sp>
            <p:nvSpPr>
              <p:cNvPr id="196" name="Isosceles Triangle 195"/>
              <p:cNvSpPr/>
              <p:nvPr/>
            </p:nvSpPr>
            <p:spPr>
              <a:xfrm>
                <a:off x="4056261" y="3612184"/>
                <a:ext cx="79719" cy="74368"/>
              </a:xfrm>
              <a:prstGeom prst="triangle">
                <a:avLst/>
              </a:prstGeom>
              <a:solidFill>
                <a:srgbClr val="50BB73"/>
              </a:solidFill>
              <a:ln w="12700" cap="flat" cmpd="sng" algn="ctr">
                <a:solidFill>
                  <a:schemeClr val="accent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2524906" y="2462933"/>
              <a:ext cx="208674" cy="75320"/>
              <a:chOff x="4016903" y="3748782"/>
              <a:chExt cx="187131" cy="74368"/>
            </a:xfrm>
            <a:solidFill>
              <a:srgbClr val="FFFFFF"/>
            </a:solidFill>
          </p:grpSpPr>
          <p:cxnSp>
            <p:nvCxnSpPr>
              <p:cNvPr id="193" name="Straight Connector 192"/>
              <p:cNvCxnSpPr/>
              <p:nvPr/>
            </p:nvCxnSpPr>
            <p:spPr>
              <a:xfrm>
                <a:off x="4016903" y="3789040"/>
                <a:ext cx="187131" cy="0"/>
              </a:xfrm>
              <a:prstGeom prst="line">
                <a:avLst/>
              </a:prstGeom>
              <a:grp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sp>
            <p:nvSpPr>
              <p:cNvPr id="194" name="Oval 193"/>
              <p:cNvSpPr/>
              <p:nvPr/>
            </p:nvSpPr>
            <p:spPr>
              <a:xfrm>
                <a:off x="4080860" y="3748782"/>
                <a:ext cx="64754" cy="74368"/>
              </a:xfrm>
              <a:prstGeom prst="ellipse">
                <a:avLst/>
              </a:prstGeom>
              <a:solidFill>
                <a:srgbClr val="000000"/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40000"/>
                  </a:spcAft>
                  <a:defRPr/>
                </a:pPr>
                <a:endParaRPr lang="en-GB" sz="20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1" name="Rectangle 190"/>
            <p:cNvSpPr/>
            <p:nvPr/>
          </p:nvSpPr>
          <p:spPr>
            <a:xfrm>
              <a:off x="2735192" y="2251406"/>
              <a:ext cx="1538685" cy="222808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r>
                <a:rPr lang="en-GB" sz="8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Vildagliptin 50mg </a:t>
              </a:r>
              <a:r>
                <a:rPr lang="en-GB" sz="800" b="1" kern="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qd</a:t>
              </a:r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2735192" y="2394438"/>
              <a:ext cx="1538685" cy="222808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40000"/>
                </a:spcAft>
                <a:defRPr/>
              </a:pPr>
              <a:r>
                <a:rPr lang="en-GB" sz="800" b="1" ker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Placebo</a:t>
              </a:r>
            </a:p>
          </p:txBody>
        </p:sp>
      </p:grpSp>
      <p:sp>
        <p:nvSpPr>
          <p:cNvPr id="292" name="TextBox 291"/>
          <p:cNvSpPr txBox="1"/>
          <p:nvPr/>
        </p:nvSpPr>
        <p:spPr>
          <a:xfrm>
            <a:off x="526621" y="6318563"/>
            <a:ext cx="3735818" cy="138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3765"/>
            <a:r>
              <a:rPr lang="de-DE" altLang="en-US" sz="900" i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Lukashevich</a:t>
            </a:r>
            <a:r>
              <a:rPr lang="de-DE" altLang="en-US" sz="900" i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 et al. Vasc Health Risk Manag. 2013; 9:21–8.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42697" y="701496"/>
            <a:ext cx="103416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hợi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bệnh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nhân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ĐTĐ típ 2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suy</a:t>
            </a:r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thận</a:t>
            </a:r>
            <a:endParaRPr lang="en-US" sz="2000" b="1">
              <a:solidFill>
                <a:srgbClr val="C0D7F5">
                  <a:lumMod val="2500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6A47C5-EDEE-4209-A71F-574EC2A3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41</a:t>
            </a:fld>
            <a:endParaRPr lang="en-US"/>
          </a:p>
        </p:txBody>
      </p:sp>
      <p:sp>
        <p:nvSpPr>
          <p:cNvPr id="153" name="Title 1">
            <a:extLst>
              <a:ext uri="{FF2B5EF4-FFF2-40B4-BE49-F238E27FC236}">
                <a16:creationId xmlns:a16="http://schemas.microsoft.com/office/drawing/2014/main" id="{125A6D3B-6B6F-47C1-B9C8-180C0801DABD}"/>
              </a:ext>
            </a:extLst>
          </p:cNvPr>
          <p:cNvSpPr txBox="1">
            <a:spLocks/>
          </p:cNvSpPr>
          <p:nvPr/>
        </p:nvSpPr>
        <p:spPr>
          <a:xfrm>
            <a:off x="50800" y="200496"/>
            <a:ext cx="12141200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</a:t>
            </a:r>
            <a:r>
              <a:rPr lang="en-US" dirty="0" err="1">
                <a:sym typeface="+mn-ea"/>
              </a:rPr>
              <a:t>với</a:t>
            </a:r>
            <a:r>
              <a:rPr lang="en-US" dirty="0">
                <a:sym typeface="+mn-ea"/>
              </a:rPr>
              <a:t> Insulin + DPP-4i:  ĐTĐ- BỆNH THẬN MẠN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3DCD97-E2FE-4081-A119-A8BC195A8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664" y="1671290"/>
            <a:ext cx="4923082" cy="3824180"/>
          </a:xfrm>
          <a:prstGeom prst="rect">
            <a:avLst/>
          </a:prstGeom>
        </p:spPr>
      </p:pic>
      <p:sp>
        <p:nvSpPr>
          <p:cNvPr id="140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29866" y="6126796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07758" y="1465513"/>
            <a:ext cx="3425793" cy="4246448"/>
            <a:chOff x="4731374" y="1631985"/>
            <a:chExt cx="3006721" cy="3726987"/>
          </a:xfrm>
        </p:grpSpPr>
        <p:graphicFrame>
          <p:nvGraphicFramePr>
            <p:cNvPr id="38" name="Chart 37"/>
            <p:cNvGraphicFramePr/>
            <p:nvPr/>
          </p:nvGraphicFramePr>
          <p:xfrm>
            <a:off x="4871863" y="2424582"/>
            <a:ext cx="2793686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4" name="AutoShape 3"/>
            <p:cNvSpPr>
              <a:spLocks noChangeArrowheads="1"/>
            </p:cNvSpPr>
            <p:nvPr/>
          </p:nvSpPr>
          <p:spPr bwMode="invGray">
            <a:xfrm>
              <a:off x="5043316" y="1631985"/>
              <a:ext cx="2564852" cy="421699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Hiệu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quả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trên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nhóm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bệnh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nhân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HbA1c &gt;8.0% 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731374" y="2181773"/>
              <a:ext cx="1927855" cy="400110"/>
              <a:chOff x="2696075" y="2452826"/>
              <a:chExt cx="1927855" cy="400110"/>
            </a:xfrm>
          </p:grpSpPr>
          <p:sp>
            <p:nvSpPr>
              <p:cNvPr id="46" name="TextBox 34"/>
              <p:cNvSpPr txBox="1">
                <a:spLocks noChangeArrowheads="1"/>
              </p:cNvSpPr>
              <p:nvPr/>
            </p:nvSpPr>
            <p:spPr bwMode="auto">
              <a:xfrm>
                <a:off x="3340620" y="2452826"/>
                <a:ext cx="4889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30</a:t>
                </a:r>
              </a:p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9.0</a:t>
                </a:r>
              </a:p>
            </p:txBody>
          </p:sp>
          <p:sp>
            <p:nvSpPr>
              <p:cNvPr id="47" name="TextBox 35"/>
              <p:cNvSpPr txBox="1">
                <a:spLocks noChangeArrowheads="1"/>
              </p:cNvSpPr>
              <p:nvPr/>
            </p:nvSpPr>
            <p:spPr bwMode="auto">
              <a:xfrm>
                <a:off x="4134980" y="2452826"/>
                <a:ext cx="4889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29</a:t>
                </a:r>
              </a:p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8.9</a:t>
                </a:r>
              </a:p>
            </p:txBody>
          </p:sp>
          <p:sp>
            <p:nvSpPr>
              <p:cNvPr id="48" name="TextBox 22"/>
              <p:cNvSpPr txBox="1">
                <a:spLocks noChangeArrowheads="1"/>
              </p:cNvSpPr>
              <p:nvPr/>
            </p:nvSpPr>
            <p:spPr bwMode="auto">
              <a:xfrm>
                <a:off x="2696075" y="2452826"/>
                <a:ext cx="62388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   N=</a:t>
                </a:r>
                <a:b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</a:b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BL = </a:t>
                </a: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4886733" y="5112751"/>
              <a:ext cx="2851362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913765">
                <a:spcAft>
                  <a:spcPct val="0"/>
                </a:spcAft>
              </a:pPr>
              <a:r>
                <a:rPr lang="en-US" altLang="en-US" sz="1000" baseline="30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en-US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p=0.001 vs. placebo</a:t>
              </a: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536283" y="6306860"/>
            <a:ext cx="344781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3765"/>
            <a:r>
              <a:rPr lang="de-DE" altLang="en-US"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Lukashevich V et al. </a:t>
            </a:r>
            <a:r>
              <a:rPr lang="de-DE" altLang="en-US" sz="1000" i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Vasc Health Risk Manag</a:t>
            </a:r>
            <a:r>
              <a:rPr lang="de-DE" altLang="en-US"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2013; 9:21–8.</a:t>
            </a:r>
            <a:endParaRPr lang="en-GB" sz="100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42711" y="1419045"/>
            <a:ext cx="4327307" cy="4546732"/>
            <a:chOff x="1932473" y="1630826"/>
            <a:chExt cx="3548226" cy="3728146"/>
          </a:xfrm>
        </p:grpSpPr>
        <p:sp>
          <p:nvSpPr>
            <p:cNvPr id="40" name="TextBox 39"/>
            <p:cNvSpPr txBox="1"/>
            <p:nvPr/>
          </p:nvSpPr>
          <p:spPr>
            <a:xfrm>
              <a:off x="2256365" y="5112751"/>
              <a:ext cx="231652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913765">
                <a:spcAft>
                  <a:spcPct val="0"/>
                </a:spcAft>
              </a:pPr>
              <a:r>
                <a:rPr lang="en-US" altLang="en-US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*p=0.008 vs. placebo</a:t>
              </a:r>
            </a:p>
          </p:txBody>
        </p:sp>
        <p:graphicFrame>
          <p:nvGraphicFramePr>
            <p:cNvPr id="41" name="Chart 40"/>
            <p:cNvGraphicFramePr/>
            <p:nvPr/>
          </p:nvGraphicFramePr>
          <p:xfrm>
            <a:off x="2173191" y="2481622"/>
            <a:ext cx="2410641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AutoShape 3"/>
            <p:cNvSpPr>
              <a:spLocks noChangeArrowheads="1"/>
            </p:cNvSpPr>
            <p:nvPr/>
          </p:nvSpPr>
          <p:spPr bwMode="invGray">
            <a:xfrm>
              <a:off x="1982980" y="1630826"/>
              <a:ext cx="2851741" cy="421747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%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bệnh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nhân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đạt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mục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tiêu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điều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trị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</a:p>
            <a:p>
              <a:pPr algn="ctr" defTabSz="913765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HbA</a:t>
              </a:r>
              <a:r>
                <a:rPr lang="en-US" altLang="en-US" sz="1200" baseline="-25000">
                  <a:solidFill>
                    <a:schemeClr val="tx2"/>
                  </a:solidFill>
                  <a:latin typeface="Arial" panose="020B0604020202020204" pitchFamily="34" charset="0"/>
                </a:rPr>
                <a:t>1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c &lt; 7%</a:t>
              </a: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2015730" y="2181774"/>
              <a:ext cx="2309213" cy="246221"/>
              <a:chOff x="2803895" y="2452826"/>
              <a:chExt cx="2309213" cy="246221"/>
            </a:xfrm>
          </p:grpSpPr>
          <p:sp>
            <p:nvSpPr>
              <p:cNvPr id="61" name="TextBox 34"/>
              <p:cNvSpPr txBox="1">
                <a:spLocks noChangeArrowheads="1"/>
              </p:cNvSpPr>
              <p:nvPr/>
            </p:nvSpPr>
            <p:spPr bwMode="auto">
              <a:xfrm>
                <a:off x="3540281" y="2452826"/>
                <a:ext cx="48895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73</a:t>
                </a:r>
              </a:p>
            </p:txBody>
          </p:sp>
          <p:sp>
            <p:nvSpPr>
              <p:cNvPr id="62" name="TextBox 35"/>
              <p:cNvSpPr txBox="1">
                <a:spLocks noChangeArrowheads="1"/>
              </p:cNvSpPr>
              <p:nvPr/>
            </p:nvSpPr>
            <p:spPr bwMode="auto">
              <a:xfrm>
                <a:off x="4624158" y="2452826"/>
                <a:ext cx="48895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57</a:t>
                </a:r>
              </a:p>
            </p:txBody>
          </p:sp>
          <p:sp>
            <p:nvSpPr>
              <p:cNvPr id="63" name="TextBox 22"/>
              <p:cNvSpPr txBox="1">
                <a:spLocks noChangeArrowheads="1"/>
              </p:cNvSpPr>
              <p:nvPr/>
            </p:nvSpPr>
            <p:spPr bwMode="auto">
              <a:xfrm>
                <a:off x="2803895" y="2452826"/>
                <a:ext cx="623887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   N= </a:t>
                </a:r>
              </a:p>
            </p:txBody>
          </p:sp>
        </p:grpSp>
        <p:sp>
          <p:nvSpPr>
            <p:cNvPr id="66" name="Rectangle 65"/>
            <p:cNvSpPr/>
            <p:nvPr/>
          </p:nvSpPr>
          <p:spPr>
            <a:xfrm rot="16200000">
              <a:off x="856156" y="3791820"/>
              <a:ext cx="2397248" cy="244613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Tỉ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lệ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nhân</a:t>
              </a:r>
              <a:endParaRPr lang="en-GB"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 rot="16200000">
              <a:off x="4159769" y="3720391"/>
              <a:ext cx="2397248" cy="244613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Thay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đổi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HbA1c (%)</a:t>
              </a:r>
            </a:p>
          </p:txBody>
        </p:sp>
        <p:sp>
          <p:nvSpPr>
            <p:cNvPr id="71" name="Down Arrow 70">
              <a:hlinkClick r:id="rId5" action="ppaction://hlinksldjump"/>
            </p:cNvPr>
            <p:cNvSpPr/>
            <p:nvPr/>
          </p:nvSpPr>
          <p:spPr>
            <a:xfrm rot="10800000">
              <a:off x="3700622" y="2904532"/>
              <a:ext cx="667186" cy="793034"/>
            </a:xfrm>
            <a:prstGeom prst="downArrow">
              <a:avLst>
                <a:gd name="adj1" fmla="val 79091"/>
                <a:gd name="adj2" fmla="val 30000"/>
              </a:avLst>
            </a:prstGeom>
            <a:solidFill>
              <a:srgbClr val="F6801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789739" y="3000656"/>
              <a:ext cx="4889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</a:t>
              </a:r>
            </a:p>
            <a:p>
              <a:pPr algn="ctr"/>
              <a:r>
                <a:rPr lang="en-US" sz="160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endParaRPr 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258886" y="1465513"/>
            <a:ext cx="3285504" cy="4246448"/>
            <a:chOff x="7925674" y="1631985"/>
            <a:chExt cx="2706829" cy="3498522"/>
          </a:xfrm>
        </p:grpSpPr>
        <p:sp>
          <p:nvSpPr>
            <p:cNvPr id="43" name="AutoShape 3"/>
            <p:cNvSpPr>
              <a:spLocks noChangeArrowheads="1"/>
            </p:cNvSpPr>
            <p:nvPr/>
          </p:nvSpPr>
          <p:spPr bwMode="invGray">
            <a:xfrm>
              <a:off x="7925675" y="1631985"/>
              <a:ext cx="2589925" cy="421699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 anchor="ctr"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Hiệu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quả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trên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những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bệnh</a:t>
              </a: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/>
                  </a:solidFill>
                  <a:latin typeface="Arial" panose="020B0604020202020204" pitchFamily="34" charset="0"/>
                </a:rPr>
                <a:t>nhân</a:t>
              </a:r>
              <a:b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</a:br>
              <a:r>
                <a:rPr lang="en-US" altLang="en-US" sz="1200">
                  <a:solidFill>
                    <a:schemeClr val="tx2"/>
                  </a:solidFill>
                  <a:latin typeface="Arial" panose="020B0604020202020204" pitchFamily="34" charset="0"/>
                </a:rPr>
                <a:t>HbA1c &gt;9.0% </a:t>
              </a:r>
            </a:p>
          </p:txBody>
        </p:sp>
        <p:graphicFrame>
          <p:nvGraphicFramePr>
            <p:cNvPr id="56" name="Chart 55"/>
            <p:cNvGraphicFramePr/>
            <p:nvPr/>
          </p:nvGraphicFramePr>
          <p:xfrm>
            <a:off x="8104611" y="2506999"/>
            <a:ext cx="2527892" cy="23787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57" name="Group 56"/>
            <p:cNvGrpSpPr/>
            <p:nvPr/>
          </p:nvGrpSpPr>
          <p:grpSpPr>
            <a:xfrm>
              <a:off x="8046550" y="2181773"/>
              <a:ext cx="1160807" cy="400110"/>
              <a:chOff x="5925526" y="2372132"/>
              <a:chExt cx="1160807" cy="400110"/>
            </a:xfrm>
          </p:grpSpPr>
          <p:sp>
            <p:nvSpPr>
              <p:cNvPr id="58" name="TextBox 34"/>
              <p:cNvSpPr txBox="1">
                <a:spLocks noChangeArrowheads="1"/>
              </p:cNvSpPr>
              <p:nvPr/>
            </p:nvSpPr>
            <p:spPr bwMode="auto">
              <a:xfrm>
                <a:off x="6597383" y="2372132"/>
                <a:ext cx="4889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15</a:t>
                </a:r>
              </a:p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9.5</a:t>
                </a:r>
              </a:p>
            </p:txBody>
          </p:sp>
          <p:sp>
            <p:nvSpPr>
              <p:cNvPr id="59" name="TextBox 22"/>
              <p:cNvSpPr txBox="1">
                <a:spLocks noChangeArrowheads="1"/>
              </p:cNvSpPr>
              <p:nvPr/>
            </p:nvSpPr>
            <p:spPr bwMode="auto">
              <a:xfrm>
                <a:off x="5925526" y="2372132"/>
                <a:ext cx="62388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  N=</a:t>
                </a:r>
                <a:b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</a:b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BL = </a:t>
                </a:r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8293695" y="4884286"/>
              <a:ext cx="194344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 defTabSz="913765">
                <a:spcAft>
                  <a:spcPct val="0"/>
                </a:spcAft>
              </a:pPr>
              <a:r>
                <a:rPr lang="en-US" altLang="en-US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**p=0.008 vs. placebo</a:t>
              </a:r>
            </a:p>
          </p:txBody>
        </p:sp>
        <p:sp>
          <p:nvSpPr>
            <p:cNvPr id="68" name="Rectangle 67"/>
            <p:cNvSpPr/>
            <p:nvPr/>
          </p:nvSpPr>
          <p:spPr>
            <a:xfrm rot="16200000">
              <a:off x="6934920" y="3572637"/>
              <a:ext cx="2221056" cy="23954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Thay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000" err="1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đổi</a:t>
              </a:r>
              <a:r>
                <a:rPr lang="en-GB" sz="100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HbA1c (%)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9255326" y="2276816"/>
              <a:ext cx="471247" cy="3434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015257" y="5997212"/>
            <a:ext cx="4155786" cy="276060"/>
            <a:chOff x="4367808" y="5535622"/>
            <a:chExt cx="4155786" cy="276060"/>
          </a:xfrm>
        </p:grpSpPr>
        <p:sp>
          <p:nvSpPr>
            <p:cNvPr id="39" name="Freeform 40"/>
            <p:cNvSpPr>
              <a:spLocks noEditPoints="1"/>
            </p:cNvSpPr>
            <p:nvPr/>
          </p:nvSpPr>
          <p:spPr bwMode="auto">
            <a:xfrm>
              <a:off x="5634970" y="5716214"/>
              <a:ext cx="95343" cy="95468"/>
            </a:xfrm>
            <a:custGeom>
              <a:avLst/>
              <a:gdLst>
                <a:gd name="T0" fmla="*/ 0 w 160"/>
                <a:gd name="T1" fmla="*/ 2147483647 h 160"/>
                <a:gd name="T2" fmla="*/ 2147483647 w 160"/>
                <a:gd name="T3" fmla="*/ 0 h 160"/>
                <a:gd name="T4" fmla="*/ 2147483647 w 160"/>
                <a:gd name="T5" fmla="*/ 0 h 160"/>
                <a:gd name="T6" fmla="*/ 2147483647 w 160"/>
                <a:gd name="T7" fmla="*/ 2147483647 h 160"/>
                <a:gd name="T8" fmla="*/ 2147483647 w 160"/>
                <a:gd name="T9" fmla="*/ 2147483647 h 160"/>
                <a:gd name="T10" fmla="*/ 2147483647 w 160"/>
                <a:gd name="T11" fmla="*/ 2147483647 h 160"/>
                <a:gd name="T12" fmla="*/ 2147483647 w 160"/>
                <a:gd name="T13" fmla="*/ 2147483647 h 160"/>
                <a:gd name="T14" fmla="*/ 0 w 160"/>
                <a:gd name="T15" fmla="*/ 2147483647 h 160"/>
                <a:gd name="T16" fmla="*/ 0 w 160"/>
                <a:gd name="T17" fmla="*/ 2147483647 h 160"/>
                <a:gd name="T18" fmla="*/ 2147483647 w 160"/>
                <a:gd name="T19" fmla="*/ 2147483647 h 160"/>
                <a:gd name="T20" fmla="*/ 2147483647 w 160"/>
                <a:gd name="T21" fmla="*/ 2147483647 h 160"/>
                <a:gd name="T22" fmla="*/ 2147483647 w 160"/>
                <a:gd name="T23" fmla="*/ 2147483647 h 160"/>
                <a:gd name="T24" fmla="*/ 2147483647 w 160"/>
                <a:gd name="T25" fmla="*/ 2147483647 h 160"/>
                <a:gd name="T26" fmla="*/ 2147483647 w 160"/>
                <a:gd name="T27" fmla="*/ 2147483647 h 160"/>
                <a:gd name="T28" fmla="*/ 2147483647 w 160"/>
                <a:gd name="T29" fmla="*/ 2147483647 h 160"/>
                <a:gd name="T30" fmla="*/ 2147483647 w 160"/>
                <a:gd name="T31" fmla="*/ 2147483647 h 160"/>
                <a:gd name="T32" fmla="*/ 2147483647 w 160"/>
                <a:gd name="T33" fmla="*/ 2147483647 h 160"/>
                <a:gd name="T34" fmla="*/ 2147483647 w 160"/>
                <a:gd name="T35" fmla="*/ 2147483647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0"/>
                <a:gd name="T55" fmla="*/ 0 h 160"/>
                <a:gd name="T56" fmla="*/ 160 w 160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0" h="160"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lnTo>
                    <a:pt x="152" y="0"/>
                  </a:lnTo>
                  <a:cubicBezTo>
                    <a:pt x="157" y="0"/>
                    <a:pt x="160" y="4"/>
                    <a:pt x="160" y="8"/>
                  </a:cubicBezTo>
                  <a:lnTo>
                    <a:pt x="160" y="152"/>
                  </a:lnTo>
                  <a:cubicBezTo>
                    <a:pt x="160" y="157"/>
                    <a:pt x="157" y="160"/>
                    <a:pt x="152" y="160"/>
                  </a:cubicBezTo>
                  <a:lnTo>
                    <a:pt x="8" y="160"/>
                  </a:lnTo>
                  <a:cubicBezTo>
                    <a:pt x="4" y="160"/>
                    <a:pt x="0" y="157"/>
                    <a:pt x="0" y="152"/>
                  </a:cubicBezTo>
                  <a:lnTo>
                    <a:pt x="0" y="8"/>
                  </a:lnTo>
                  <a:close/>
                  <a:moveTo>
                    <a:pt x="16" y="152"/>
                  </a:moveTo>
                  <a:lnTo>
                    <a:pt x="8" y="144"/>
                  </a:lnTo>
                  <a:lnTo>
                    <a:pt x="152" y="144"/>
                  </a:lnTo>
                  <a:lnTo>
                    <a:pt x="144" y="152"/>
                  </a:lnTo>
                  <a:lnTo>
                    <a:pt x="144" y="8"/>
                  </a:lnTo>
                  <a:lnTo>
                    <a:pt x="152" y="16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16" y="152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">
                  <a:solidFill>
                    <a:srgbClr val="000000"/>
                  </a:solidFill>
                  <a:prstDash val="solid"/>
                  <a:bevel/>
                </a14:hiddenLine>
              </a:ext>
            </a:extLst>
          </p:spPr>
          <p:txBody>
            <a:bodyPr/>
            <a:lstStyle/>
            <a:p>
              <a:pPr defTabSz="913765"/>
              <a:endParaRPr lang="en-GB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4567848" y="5545791"/>
              <a:ext cx="3955746" cy="155778"/>
              <a:chOff x="3082097" y="5704040"/>
              <a:chExt cx="3446274" cy="99695"/>
            </a:xfrm>
          </p:grpSpPr>
          <p:sp>
            <p:nvSpPr>
              <p:cNvPr id="50" name="Rectangle 41"/>
              <p:cNvSpPr>
                <a:spLocks noChangeArrowheads="1"/>
              </p:cNvSpPr>
              <p:nvPr/>
            </p:nvSpPr>
            <p:spPr bwMode="auto">
              <a:xfrm>
                <a:off x="3082097" y="5704281"/>
                <a:ext cx="1219185" cy="98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Vildagliptin 50 mg 1l/</a:t>
                </a:r>
                <a:r>
                  <a:rPr lang="en-US" altLang="en-US" sz="1000" err="1">
                    <a:solidFill>
                      <a:schemeClr val="tx2"/>
                    </a:solidFill>
                    <a:latin typeface="Arial" panose="020B0604020202020204" pitchFamily="34" charset="0"/>
                  </a:rPr>
                  <a:t>ngày</a:t>
                </a:r>
                <a:endParaRPr lang="en-US" altLang="en-US" sz="1000">
                  <a:solidFill>
                    <a:schemeClr val="tx2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42"/>
              <p:cNvSpPr>
                <a:spLocks noChangeArrowheads="1"/>
              </p:cNvSpPr>
              <p:nvPr/>
            </p:nvSpPr>
            <p:spPr bwMode="auto">
              <a:xfrm>
                <a:off x="4490884" y="5709867"/>
                <a:ext cx="85809" cy="8592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1200" b="0">
                  <a:solidFill>
                    <a:schemeClr val="tx2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44"/>
              <p:cNvSpPr>
                <a:spLocks noChangeArrowheads="1"/>
              </p:cNvSpPr>
              <p:nvPr/>
            </p:nvSpPr>
            <p:spPr bwMode="auto">
              <a:xfrm>
                <a:off x="4626622" y="5704040"/>
                <a:ext cx="364498" cy="98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Placebo</a:t>
                </a:r>
              </a:p>
            </p:txBody>
          </p:sp>
          <p:sp>
            <p:nvSpPr>
              <p:cNvPr id="54" name="Rectangle 42"/>
              <p:cNvSpPr>
                <a:spLocks noChangeArrowheads="1"/>
              </p:cNvSpPr>
              <p:nvPr/>
            </p:nvSpPr>
            <p:spPr bwMode="auto">
              <a:xfrm>
                <a:off x="5220178" y="5717037"/>
                <a:ext cx="85809" cy="85922"/>
              </a:xfrm>
              <a:prstGeom prst="rect">
                <a:avLst/>
              </a:prstGeom>
              <a:pattFill prst="wdDnDiag">
                <a:fgClr>
                  <a:schemeClr val="bg1"/>
                </a:fgClr>
                <a:bgClr>
                  <a:srgbClr val="FF6542"/>
                </a:bgClr>
              </a:pattFill>
              <a:ln>
                <a:noFill/>
              </a:ln>
            </p:spPr>
            <p:txBody>
              <a:bodyPr/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1200" b="0">
                  <a:solidFill>
                    <a:schemeClr val="tx2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44"/>
              <p:cNvSpPr>
                <a:spLocks noChangeArrowheads="1"/>
              </p:cNvSpPr>
              <p:nvPr/>
            </p:nvSpPr>
            <p:spPr bwMode="auto">
              <a:xfrm>
                <a:off x="5486547" y="5705250"/>
                <a:ext cx="1041824" cy="98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000" err="1">
                    <a:solidFill>
                      <a:schemeClr val="tx2"/>
                    </a:solidFill>
                    <a:latin typeface="Arial" panose="020B0604020202020204" pitchFamily="34" charset="0"/>
                  </a:rPr>
                  <a:t>Khác</a:t>
                </a: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en-US" sz="1000" err="1">
                    <a:solidFill>
                      <a:schemeClr val="tx2"/>
                    </a:solidFill>
                    <a:latin typeface="Arial" panose="020B0604020202020204" pitchFamily="34" charset="0"/>
                  </a:rPr>
                  <a:t>biệt</a:t>
                </a: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en-US" sz="1000" err="1">
                    <a:solidFill>
                      <a:schemeClr val="tx2"/>
                    </a:solidFill>
                    <a:latin typeface="Arial" panose="020B0604020202020204" pitchFamily="34" charset="0"/>
                  </a:rPr>
                  <a:t>giữa</a:t>
                </a:r>
                <a:r>
                  <a:rPr lang="en-US" altLang="en-US" sz="1000">
                    <a:solidFill>
                      <a:schemeClr val="tx2"/>
                    </a:solidFill>
                    <a:latin typeface="Arial" panose="020B0604020202020204" pitchFamily="34" charset="0"/>
                  </a:rPr>
                  <a:t> 2 </a:t>
                </a:r>
                <a:r>
                  <a:rPr lang="en-US" altLang="en-US" sz="1000" err="1">
                    <a:solidFill>
                      <a:schemeClr val="tx2"/>
                    </a:solidFill>
                    <a:latin typeface="Arial" panose="020B0604020202020204" pitchFamily="34" charset="0"/>
                  </a:rPr>
                  <a:t>nhóm</a:t>
                </a:r>
                <a:endParaRPr lang="en-US" altLang="en-US" sz="1000">
                  <a:solidFill>
                    <a:schemeClr val="tx2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808" y="5553713"/>
              <a:ext cx="98292" cy="12944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</p:pic>
        <p:sp>
          <p:nvSpPr>
            <p:cNvPr id="73" name="Rectangle 72"/>
            <p:cNvSpPr/>
            <p:nvPr/>
          </p:nvSpPr>
          <p:spPr>
            <a:xfrm>
              <a:off x="7022006" y="5535622"/>
              <a:ext cx="140794" cy="16474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10"/>
          <p:cNvSpPr/>
          <p:nvPr/>
        </p:nvSpPr>
        <p:spPr>
          <a:xfrm>
            <a:off x="686435" y="779145"/>
            <a:ext cx="103416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rgbClr val="C0D7F5">
                    <a:lumMod val="25000"/>
                  </a:srgb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 hợi Vildagliptin + insulin trên bệnh nhân ĐTĐ típ 2 suy thận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6753F6-AD3D-416A-9BFC-C61D9547E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42</a:t>
            </a:fld>
            <a:endParaRPr lang="en-US"/>
          </a:p>
        </p:txBody>
      </p:sp>
      <p:sp>
        <p:nvSpPr>
          <p:cNvPr id="74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569898" y="5748203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683389-4EB2-56A1-8683-C99DE8EB9978}"/>
              </a:ext>
            </a:extLst>
          </p:cNvPr>
          <p:cNvSpPr txBox="1">
            <a:spLocks/>
          </p:cNvSpPr>
          <p:nvPr/>
        </p:nvSpPr>
        <p:spPr>
          <a:xfrm>
            <a:off x="50800" y="200496"/>
            <a:ext cx="12141200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</a:t>
            </a:r>
            <a:r>
              <a:rPr lang="en-US" dirty="0" err="1">
                <a:sym typeface="+mn-ea"/>
              </a:rPr>
              <a:t>với</a:t>
            </a:r>
            <a:r>
              <a:rPr lang="en-US" dirty="0">
                <a:sym typeface="+mn-ea"/>
              </a:rPr>
              <a:t> Insulin + DPP-4i:  ĐTĐ- BỆNH THẬN MẠN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7085" y="6308882"/>
            <a:ext cx="3619212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3765"/>
            <a:r>
              <a:rPr lang="de-DE" altLang="en-US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Lukashevich V et al. </a:t>
            </a:r>
            <a:r>
              <a:rPr lang="de-DE" altLang="en-US" sz="1000" i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Vasc Health Risk Manag</a:t>
            </a:r>
            <a:r>
              <a:rPr lang="de-DE" altLang="en-US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2013; 9:21–8.</a:t>
            </a:r>
          </a:p>
        </p:txBody>
      </p:sp>
      <p:graphicFrame>
        <p:nvGraphicFramePr>
          <p:cNvPr id="25" name="Chart 24"/>
          <p:cNvGraphicFramePr/>
          <p:nvPr/>
        </p:nvGraphicFramePr>
        <p:xfrm>
          <a:off x="1553346" y="2868644"/>
          <a:ext cx="2602551" cy="2384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AutoShape 3"/>
          <p:cNvSpPr>
            <a:spLocks noChangeArrowheads="1"/>
          </p:cNvSpPr>
          <p:nvPr/>
        </p:nvSpPr>
        <p:spPr bwMode="invGray">
          <a:xfrm>
            <a:off x="2498986" y="1337835"/>
            <a:ext cx="3614719" cy="81907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defRPr sz="20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buChar char="·"/>
              <a:defRPr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buChar char="-"/>
              <a:defRPr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40000"/>
              </a:spcBef>
              <a:spcAft>
                <a:spcPct val="40000"/>
              </a:spcAft>
              <a:buChar char="•"/>
              <a:defRPr sz="16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9pPr>
          </a:lstStyle>
          <a:p>
            <a:pPr algn="ctr" defTabSz="913765">
              <a:spcBef>
                <a:spcPct val="0"/>
              </a:spcBef>
              <a:spcAft>
                <a:spcPct val="0"/>
              </a:spcAft>
            </a:pP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%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bệnh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nhân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bị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hạ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đường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huyết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và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HĐH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nặng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206579" y="2601802"/>
            <a:ext cx="2652754" cy="328393"/>
            <a:chOff x="2645955" y="2439818"/>
            <a:chExt cx="1999293" cy="207201"/>
          </a:xfrm>
        </p:grpSpPr>
        <p:sp>
          <p:nvSpPr>
            <p:cNvPr id="28" name="TextBox 34"/>
            <p:cNvSpPr txBox="1">
              <a:spLocks noChangeArrowheads="1"/>
            </p:cNvSpPr>
            <p:nvPr/>
          </p:nvSpPr>
          <p:spPr bwMode="auto">
            <a:xfrm>
              <a:off x="3494963" y="2452826"/>
              <a:ext cx="488950" cy="19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100</a:t>
              </a:r>
            </a:p>
          </p:txBody>
        </p:sp>
        <p:sp>
          <p:nvSpPr>
            <p:cNvPr id="29" name="TextBox 35"/>
            <p:cNvSpPr txBox="1">
              <a:spLocks noChangeArrowheads="1"/>
            </p:cNvSpPr>
            <p:nvPr/>
          </p:nvSpPr>
          <p:spPr bwMode="auto">
            <a:xfrm>
              <a:off x="4156298" y="2439818"/>
              <a:ext cx="488950" cy="19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78</a:t>
              </a:r>
            </a:p>
          </p:txBody>
        </p:sp>
        <p:sp>
          <p:nvSpPr>
            <p:cNvPr id="30" name="TextBox 22"/>
            <p:cNvSpPr txBox="1">
              <a:spLocks noChangeArrowheads="1"/>
            </p:cNvSpPr>
            <p:nvPr/>
          </p:nvSpPr>
          <p:spPr bwMode="auto">
            <a:xfrm>
              <a:off x="2645955" y="2452826"/>
              <a:ext cx="623887" cy="19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  N= </a:t>
              </a:r>
            </a:p>
          </p:txBody>
        </p:sp>
      </p:grpSp>
      <p:sp>
        <p:nvSpPr>
          <p:cNvPr id="31" name="AutoShape 3"/>
          <p:cNvSpPr>
            <a:spLocks noChangeArrowheads="1"/>
          </p:cNvSpPr>
          <p:nvPr/>
        </p:nvSpPr>
        <p:spPr bwMode="invGray">
          <a:xfrm>
            <a:off x="7623861" y="1332787"/>
            <a:ext cx="3825720" cy="819079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defRPr sz="20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buChar char="·"/>
              <a:defRPr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40000"/>
              </a:spcBef>
              <a:spcAft>
                <a:spcPct val="40000"/>
              </a:spcAft>
              <a:buFont typeface="Symbol" panose="05050102010706020507" pitchFamily="18" charset="2"/>
              <a:buChar char="-"/>
              <a:defRPr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40000"/>
              </a:spcBef>
              <a:spcAft>
                <a:spcPct val="40000"/>
              </a:spcAft>
              <a:buChar char="•"/>
              <a:defRPr sz="16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40000"/>
              </a:spcBef>
              <a:spcAft>
                <a:spcPct val="50000"/>
              </a:spcAft>
              <a:buFont typeface="Symbol" panose="05050102010706020507" pitchFamily="18" charset="2"/>
              <a:buChar char="·"/>
              <a:defRPr sz="2200" b="1">
                <a:solidFill>
                  <a:schemeClr val="tx1"/>
                </a:solidFill>
                <a:latin typeface="News Gothic MT" pitchFamily="34" charset="0"/>
                <a:cs typeface="Arial" panose="020B0604020202020204" pitchFamily="34" charset="0"/>
              </a:defRPr>
            </a:lvl9pPr>
          </a:lstStyle>
          <a:p>
            <a:pPr algn="ctr" defTabSz="913765">
              <a:spcBef>
                <a:spcPct val="0"/>
              </a:spcBef>
              <a:spcAft>
                <a:spcPct val="0"/>
              </a:spcAft>
            </a:pP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Thay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đổi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cân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nặng</a:t>
            </a:r>
            <a:r>
              <a:rPr lang="en-US" altLang="en-US" sz="1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 (kg)</a:t>
            </a:r>
          </a:p>
        </p:txBody>
      </p:sp>
      <p:graphicFrame>
        <p:nvGraphicFramePr>
          <p:cNvPr id="32" name="Chart 31"/>
          <p:cNvGraphicFramePr/>
          <p:nvPr/>
        </p:nvGraphicFramePr>
        <p:xfrm>
          <a:off x="7872042" y="3161378"/>
          <a:ext cx="3329358" cy="2456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3" name="Group 32"/>
          <p:cNvGrpSpPr/>
          <p:nvPr/>
        </p:nvGrpSpPr>
        <p:grpSpPr>
          <a:xfrm>
            <a:off x="7676527" y="2667000"/>
            <a:ext cx="3136701" cy="307777"/>
            <a:chOff x="2696075" y="2452826"/>
            <a:chExt cx="1831545" cy="194193"/>
          </a:xfrm>
        </p:grpSpPr>
        <p:sp>
          <p:nvSpPr>
            <p:cNvPr id="34" name="TextBox 34"/>
            <p:cNvSpPr txBox="1">
              <a:spLocks noChangeArrowheads="1"/>
            </p:cNvSpPr>
            <p:nvPr/>
          </p:nvSpPr>
          <p:spPr bwMode="auto">
            <a:xfrm>
              <a:off x="3293308" y="2452826"/>
              <a:ext cx="488950" cy="19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82.1</a:t>
              </a:r>
            </a:p>
          </p:txBody>
        </p:sp>
        <p:sp>
          <p:nvSpPr>
            <p:cNvPr id="35" name="TextBox 35"/>
            <p:cNvSpPr txBox="1">
              <a:spLocks noChangeArrowheads="1"/>
            </p:cNvSpPr>
            <p:nvPr/>
          </p:nvSpPr>
          <p:spPr bwMode="auto">
            <a:xfrm>
              <a:off x="4038670" y="2452826"/>
              <a:ext cx="488950" cy="19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 78.7</a:t>
              </a:r>
            </a:p>
          </p:txBody>
        </p:sp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2696075" y="2452826"/>
              <a:ext cx="623887" cy="19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  BL= 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011335" y="5533719"/>
            <a:ext cx="3190385" cy="169279"/>
            <a:chOff x="7025441" y="3942052"/>
            <a:chExt cx="2238886" cy="92406"/>
          </a:xfrm>
        </p:grpSpPr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7257062" y="3942053"/>
              <a:ext cx="1205919" cy="92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Vildagliptin 50 mg 1 </a:t>
              </a:r>
              <a:r>
                <a:rPr lang="en-US" altLang="en-US" sz="110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lần</a:t>
              </a:r>
              <a:r>
                <a:rPr lang="en-US" altLang="en-US" sz="11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/</a:t>
              </a:r>
              <a:r>
                <a:rPr lang="en-US" altLang="en-US" sz="110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ngày</a:t>
              </a: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8724765" y="3942053"/>
              <a:ext cx="85809" cy="8592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Rectangle 44"/>
            <p:cNvSpPr>
              <a:spLocks noChangeArrowheads="1"/>
            </p:cNvSpPr>
            <p:nvPr/>
          </p:nvSpPr>
          <p:spPr bwMode="auto">
            <a:xfrm>
              <a:off x="8941474" y="3942053"/>
              <a:ext cx="322853" cy="92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Placebo</a:t>
              </a: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7025441" y="3942052"/>
              <a:ext cx="85809" cy="85922"/>
            </a:xfrm>
            <a:prstGeom prst="rect">
              <a:avLst/>
            </a:prstGeom>
            <a:solidFill>
              <a:srgbClr val="F68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hangingPunct="1">
                <a:spcBef>
                  <a:spcPct val="0"/>
                </a:spcBef>
                <a:spcAft>
                  <a:spcPct val="0"/>
                </a:spcAft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 rot="16200000">
            <a:off x="220776" y="3845317"/>
            <a:ext cx="2427413" cy="2446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en-GB" sz="1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huyết</a:t>
            </a:r>
          </a:p>
        </p:txBody>
      </p:sp>
      <p:sp>
        <p:nvSpPr>
          <p:cNvPr id="43" name="Rectangle 42"/>
          <p:cNvSpPr/>
          <p:nvPr/>
        </p:nvSpPr>
        <p:spPr>
          <a:xfrm rot="16200000">
            <a:off x="6578110" y="4193105"/>
            <a:ext cx="2461321" cy="2446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GB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in body weight, kg</a:t>
            </a:r>
          </a:p>
        </p:txBody>
      </p:sp>
      <p:sp>
        <p:nvSpPr>
          <p:cNvPr id="62" name="Rectangle 40"/>
          <p:cNvSpPr>
            <a:spLocks noChangeArrowheads="1"/>
          </p:cNvSpPr>
          <p:nvPr/>
        </p:nvSpPr>
        <p:spPr bwMode="auto">
          <a:xfrm>
            <a:off x="4503426" y="4991865"/>
            <a:ext cx="9137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64" name="Rectangle 29"/>
          <p:cNvSpPr>
            <a:spLocks noChangeArrowheads="1"/>
          </p:cNvSpPr>
          <p:nvPr/>
        </p:nvSpPr>
        <p:spPr bwMode="auto">
          <a:xfrm>
            <a:off x="6039174" y="4720403"/>
            <a:ext cx="781050" cy="370436"/>
          </a:xfrm>
          <a:prstGeom prst="rect">
            <a:avLst/>
          </a:prstGeom>
          <a:solidFill>
            <a:srgbClr val="9BADC4"/>
          </a:solidFill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SzPct val="120000"/>
            </a:pPr>
            <a:endParaRPr lang="en-GB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Line 30"/>
          <p:cNvSpPr>
            <a:spLocks noChangeShapeType="1"/>
          </p:cNvSpPr>
          <p:nvPr/>
        </p:nvSpPr>
        <p:spPr bwMode="auto">
          <a:xfrm>
            <a:off x="4751077" y="3437703"/>
            <a:ext cx="3175" cy="165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6" name="Line 31"/>
          <p:cNvSpPr>
            <a:spLocks noChangeShapeType="1"/>
          </p:cNvSpPr>
          <p:nvPr/>
        </p:nvSpPr>
        <p:spPr bwMode="auto">
          <a:xfrm>
            <a:off x="4687576" y="5088704"/>
            <a:ext cx="635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7" name="Line 32"/>
          <p:cNvSpPr>
            <a:spLocks noChangeShapeType="1"/>
          </p:cNvSpPr>
          <p:nvPr/>
        </p:nvSpPr>
        <p:spPr bwMode="auto">
          <a:xfrm>
            <a:off x="4687576" y="4817240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8" name="Line 33"/>
          <p:cNvSpPr>
            <a:spLocks noChangeShapeType="1"/>
          </p:cNvSpPr>
          <p:nvPr/>
        </p:nvSpPr>
        <p:spPr bwMode="auto">
          <a:xfrm>
            <a:off x="4687576" y="4536254"/>
            <a:ext cx="635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69" name="Line 34"/>
          <p:cNvSpPr>
            <a:spLocks noChangeShapeType="1"/>
          </p:cNvSpPr>
          <p:nvPr/>
        </p:nvSpPr>
        <p:spPr bwMode="auto">
          <a:xfrm>
            <a:off x="4687576" y="4264790"/>
            <a:ext cx="635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70" name="Line 35"/>
          <p:cNvSpPr>
            <a:spLocks noChangeShapeType="1"/>
          </p:cNvSpPr>
          <p:nvPr/>
        </p:nvSpPr>
        <p:spPr bwMode="auto">
          <a:xfrm>
            <a:off x="4687576" y="3986979"/>
            <a:ext cx="635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71" name="Line 36"/>
          <p:cNvSpPr>
            <a:spLocks noChangeShapeType="1"/>
          </p:cNvSpPr>
          <p:nvPr/>
        </p:nvSpPr>
        <p:spPr bwMode="auto">
          <a:xfrm>
            <a:off x="4687576" y="3715515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72" name="Line 37"/>
          <p:cNvSpPr>
            <a:spLocks noChangeShapeType="1"/>
          </p:cNvSpPr>
          <p:nvPr/>
        </p:nvSpPr>
        <p:spPr bwMode="auto">
          <a:xfrm>
            <a:off x="4754252" y="5087115"/>
            <a:ext cx="2824163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73" name="Rectangle 41"/>
          <p:cNvSpPr>
            <a:spLocks noChangeArrowheads="1"/>
          </p:cNvSpPr>
          <p:nvPr/>
        </p:nvSpPr>
        <p:spPr bwMode="auto">
          <a:xfrm>
            <a:off x="4503426" y="4720403"/>
            <a:ext cx="9137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4" name="Rectangle 42"/>
          <p:cNvSpPr>
            <a:spLocks noChangeArrowheads="1"/>
          </p:cNvSpPr>
          <p:nvPr/>
        </p:nvSpPr>
        <p:spPr bwMode="auto">
          <a:xfrm>
            <a:off x="4503426" y="4442590"/>
            <a:ext cx="9137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5" name="Rectangle 43"/>
          <p:cNvSpPr>
            <a:spLocks noChangeArrowheads="1"/>
          </p:cNvSpPr>
          <p:nvPr/>
        </p:nvSpPr>
        <p:spPr bwMode="auto">
          <a:xfrm>
            <a:off x="4503426" y="4167953"/>
            <a:ext cx="9137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76" name="Rectangle 44"/>
          <p:cNvSpPr>
            <a:spLocks noChangeArrowheads="1"/>
          </p:cNvSpPr>
          <p:nvPr/>
        </p:nvSpPr>
        <p:spPr bwMode="auto">
          <a:xfrm>
            <a:off x="4503426" y="3890140"/>
            <a:ext cx="9137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77" name="Rectangle 45"/>
          <p:cNvSpPr>
            <a:spLocks noChangeArrowheads="1"/>
          </p:cNvSpPr>
          <p:nvPr/>
        </p:nvSpPr>
        <p:spPr bwMode="auto">
          <a:xfrm>
            <a:off x="4405001" y="3617090"/>
            <a:ext cx="18274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>
              <a:spcAft>
                <a:spcPct val="40000"/>
              </a:spcAft>
            </a:pPr>
            <a:r>
              <a:rPr lang="en-US"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78" name="Rectangle 46"/>
          <p:cNvSpPr>
            <a:spLocks noChangeArrowheads="1"/>
          </p:cNvSpPr>
          <p:nvPr/>
        </p:nvSpPr>
        <p:spPr bwMode="auto">
          <a:xfrm rot="-5400000">
            <a:off x="3511909" y="4235162"/>
            <a:ext cx="1588875" cy="1600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sz="1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Severe Events</a:t>
            </a:r>
          </a:p>
        </p:txBody>
      </p:sp>
      <p:sp>
        <p:nvSpPr>
          <p:cNvPr id="79" name="Text Box 49"/>
          <p:cNvSpPr txBox="1">
            <a:spLocks noChangeArrowheads="1"/>
          </p:cNvSpPr>
          <p:nvPr/>
        </p:nvSpPr>
        <p:spPr bwMode="auto">
          <a:xfrm>
            <a:off x="5120772" y="4454368"/>
            <a:ext cx="641350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spcAft>
                <a:spcPct val="40000"/>
              </a:spcAft>
            </a:pPr>
            <a:r>
              <a:rPr lang="en-US" sz="1000" b="1">
                <a:solidFill>
                  <a:schemeClr val="tx2">
                    <a:lumMod val="75000"/>
                  </a:schemeClr>
                </a:solidFill>
              </a:rPr>
              <a:t>2%</a:t>
            </a:r>
          </a:p>
        </p:txBody>
      </p:sp>
      <p:sp>
        <p:nvSpPr>
          <p:cNvPr id="80" name="Text Box 50"/>
          <p:cNvSpPr txBox="1">
            <a:spLocks noChangeArrowheads="1"/>
          </p:cNvSpPr>
          <p:nvPr/>
        </p:nvSpPr>
        <p:spPr bwMode="auto">
          <a:xfrm>
            <a:off x="6163158" y="4421101"/>
            <a:ext cx="657225" cy="24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spcAft>
                <a:spcPct val="40000"/>
              </a:spcAft>
            </a:pPr>
            <a:r>
              <a:rPr lang="en-US" sz="1000" b="1">
                <a:solidFill>
                  <a:schemeClr val="tx2">
                    <a:lumMod val="75000"/>
                  </a:schemeClr>
                </a:solidFill>
              </a:rPr>
              <a:t>2.6%</a:t>
            </a:r>
          </a:p>
        </p:txBody>
      </p:sp>
      <p:sp>
        <p:nvSpPr>
          <p:cNvPr id="82" name="Rectangle 29"/>
          <p:cNvSpPr>
            <a:spLocks noChangeArrowheads="1"/>
          </p:cNvSpPr>
          <p:nvPr/>
        </p:nvSpPr>
        <p:spPr bwMode="auto">
          <a:xfrm>
            <a:off x="5096524" y="4817980"/>
            <a:ext cx="781050" cy="261904"/>
          </a:xfrm>
          <a:prstGeom prst="rect">
            <a:avLst/>
          </a:prstGeom>
          <a:solidFill>
            <a:srgbClr val="F68014"/>
          </a:solidFill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  <a:buSzPct val="120000"/>
            </a:pPr>
            <a:endParaRPr lang="en-GB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1145232" y="820420"/>
            <a:ext cx="103416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hợi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bệnh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nhân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ĐTĐ típ 2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suy</a:t>
            </a:r>
            <a:r>
              <a:rPr lang="en-US" sz="2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thận</a:t>
            </a:r>
            <a:endParaRPr lang="en-US" sz="2000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93E500-A22D-4E7C-B17D-714096BC2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43</a:t>
            </a:fld>
            <a:endParaRPr lang="en-US"/>
          </a:p>
        </p:txBody>
      </p:sp>
      <p:sp>
        <p:nvSpPr>
          <p:cNvPr id="45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386581" y="6048171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1C99C4D-7297-1630-5914-368EA3F6E20C}"/>
              </a:ext>
            </a:extLst>
          </p:cNvPr>
          <p:cNvSpPr txBox="1">
            <a:spLocks/>
          </p:cNvSpPr>
          <p:nvPr/>
        </p:nvSpPr>
        <p:spPr>
          <a:xfrm>
            <a:off x="50800" y="200496"/>
            <a:ext cx="12141200" cy="5052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sym typeface="+mn-ea"/>
              </a:rPr>
              <a:t>Kiểm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soát</a:t>
            </a:r>
            <a:r>
              <a:rPr lang="en-US" dirty="0">
                <a:sym typeface="+mn-ea"/>
              </a:rPr>
              <a:t> ĐH </a:t>
            </a:r>
            <a:r>
              <a:rPr lang="en-US" dirty="0" err="1">
                <a:sym typeface="+mn-ea"/>
              </a:rPr>
              <a:t>với</a:t>
            </a:r>
            <a:r>
              <a:rPr lang="en-US" dirty="0">
                <a:sym typeface="+mn-ea"/>
              </a:rPr>
              <a:t> Insulin + DPP-4i:  ĐTĐ- BỆNH THẬN MẠN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" y="1884123"/>
            <a:ext cx="6950683" cy="3581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86033" y="6249034"/>
            <a:ext cx="448712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i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Diabetes Research and Clinical Practice 2017;Volume 123, Pages 9–17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67600" y="2153920"/>
            <a:ext cx="4395470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73 BN ĐTĐ típ 2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 trung bình 70 tuổi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mắc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ĐTĐ 18 năm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eGFR &gt; 70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dõi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năm, tại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590048-E843-435A-A4C8-8653C182E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44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2A8526-EF5E-43BE-9F77-EC730CD52248}"/>
              </a:ext>
            </a:extLst>
          </p:cNvPr>
          <p:cNvSpPr txBox="1">
            <a:spLocks/>
          </p:cNvSpPr>
          <p:nvPr/>
        </p:nvSpPr>
        <p:spPr>
          <a:xfrm>
            <a:off x="0" y="350651"/>
            <a:ext cx="12192000" cy="101053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 err="1">
                <a:latin typeface="+mj-lt"/>
                <a:sym typeface="+mn-ea"/>
              </a:rPr>
              <a:t>Ngiên</a:t>
            </a:r>
            <a:r>
              <a:rPr lang="en-US" dirty="0">
                <a:latin typeface="+mj-lt"/>
                <a:sym typeface="+mn-ea"/>
              </a:rPr>
              <a:t> </a:t>
            </a:r>
            <a:r>
              <a:rPr lang="en-US" dirty="0" err="1">
                <a:latin typeface="+mj-lt"/>
                <a:sym typeface="+mn-ea"/>
              </a:rPr>
              <a:t>cứu</a:t>
            </a:r>
            <a:r>
              <a:rPr lang="en-US" dirty="0">
                <a:latin typeface="+mj-lt"/>
                <a:sym typeface="+mn-ea"/>
              </a:rPr>
              <a:t>:</a:t>
            </a:r>
          </a:p>
          <a:p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3200" b="1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và an </a:t>
            </a:r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toàn</a:t>
            </a:r>
            <a:r>
              <a:rPr lang="en-US" sz="3200" b="1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lâu</a:t>
            </a:r>
            <a:r>
              <a:rPr lang="en-US" sz="3200" b="1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dài</a:t>
            </a:r>
            <a:r>
              <a:rPr lang="en-US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3200" b="1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+mj-lt"/>
                <a:ea typeface="Cambria" panose="02040503050406030204" pitchFamily="18" charset="0"/>
                <a:cs typeface="Arial" panose="020B0604020202020204" pitchFamily="34" charset="0"/>
              </a:rPr>
              <a:t> Vildagliptin + Insulin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41742" y="6055979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" t="4072" r="2885" b="17123"/>
          <a:stretch>
            <a:fillRect/>
          </a:stretch>
        </p:blipFill>
        <p:spPr bwMode="auto">
          <a:xfrm>
            <a:off x="174606" y="1100446"/>
            <a:ext cx="5520690" cy="371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398" y="5076670"/>
            <a:ext cx="7315403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HbA1c 0,58% so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tri Insulin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độc</a:t>
            </a:r>
            <a:endParaRPr lang="en-US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endParaRPr lang="en-US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639463" y="1126786"/>
            <a:ext cx="4881692" cy="4377529"/>
            <a:chOff x="6934200" y="2432103"/>
            <a:chExt cx="3424048" cy="3070425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34200" y="2871083"/>
              <a:ext cx="3424048" cy="2631445"/>
            </a:xfrm>
            <a:prstGeom prst="rect">
              <a:avLst/>
            </a:prstGeom>
          </p:spPr>
        </p:pic>
        <p:sp>
          <p:nvSpPr>
            <p:cNvPr id="11" name="AutoShape 3"/>
            <p:cNvSpPr>
              <a:spLocks noChangeArrowheads="1"/>
            </p:cNvSpPr>
            <p:nvPr/>
          </p:nvSpPr>
          <p:spPr bwMode="invGray">
            <a:xfrm>
              <a:off x="7666455" y="2432103"/>
              <a:ext cx="2385019" cy="436744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Chênh </a:t>
              </a:r>
              <a:r>
                <a:rPr lang="en-US" altLang="en-US" sz="120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lệch</a:t>
              </a: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so </a:t>
              </a:r>
              <a:r>
                <a:rPr lang="en-US" altLang="en-US" sz="120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với</a:t>
              </a: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nhóm</a:t>
              </a: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200" err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chứng</a:t>
              </a: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</a:t>
              </a:r>
            </a:p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≈ </a:t>
              </a:r>
              <a:r>
                <a:rPr lang="en-US" altLang="en-US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0.8%</a:t>
              </a:r>
              <a:r>
                <a:rPr lang="en-US" altLang="en-US" sz="12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</a:rPr>
                <a:t> HbA1c (p = 0.005)</a:t>
              </a:r>
            </a:p>
          </p:txBody>
        </p:sp>
        <p:sp>
          <p:nvSpPr>
            <p:cNvPr id="12" name="Rectangle 42"/>
            <p:cNvSpPr>
              <a:spLocks noChangeArrowheads="1"/>
            </p:cNvSpPr>
            <p:nvPr/>
          </p:nvSpPr>
          <p:spPr bwMode="auto">
            <a:xfrm>
              <a:off x="9588227" y="3882183"/>
              <a:ext cx="499806" cy="593222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rgbClr val="FFC000"/>
              </a:bgClr>
            </a:patt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3" name="Rectangle 42"/>
            <p:cNvSpPr>
              <a:spLocks noChangeArrowheads="1"/>
            </p:cNvSpPr>
            <p:nvPr/>
          </p:nvSpPr>
          <p:spPr bwMode="auto">
            <a:xfrm>
              <a:off x="7706640" y="3697687"/>
              <a:ext cx="497559" cy="18449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4" name="Rectangle 42"/>
            <p:cNvSpPr>
              <a:spLocks noChangeArrowheads="1"/>
            </p:cNvSpPr>
            <p:nvPr/>
          </p:nvSpPr>
          <p:spPr bwMode="auto">
            <a:xfrm>
              <a:off x="8317442" y="3885358"/>
              <a:ext cx="482600" cy="39060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5" name="Rectangle 42"/>
            <p:cNvSpPr>
              <a:spLocks noChangeArrowheads="1"/>
            </p:cNvSpPr>
            <p:nvPr/>
          </p:nvSpPr>
          <p:spPr bwMode="auto">
            <a:xfrm>
              <a:off x="8956009" y="3885358"/>
              <a:ext cx="482600" cy="643543"/>
            </a:xfrm>
            <a:prstGeom prst="rect">
              <a:avLst/>
            </a:prstGeom>
            <a:solidFill>
              <a:srgbClr val="FF6542"/>
            </a:solid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6" name="Rectangle 42"/>
            <p:cNvSpPr>
              <a:spLocks noChangeArrowheads="1"/>
            </p:cNvSpPr>
            <p:nvPr/>
          </p:nvSpPr>
          <p:spPr bwMode="auto">
            <a:xfrm>
              <a:off x="9587441" y="3885349"/>
              <a:ext cx="500592" cy="596406"/>
            </a:xfrm>
            <a:prstGeom prst="rect">
              <a:avLst/>
            </a:prstGeom>
            <a:pattFill prst="wdDnDiag">
              <a:fgClr>
                <a:srgbClr val="FF6542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tx1"/>
              </a:solidFill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9525000" y="4648200"/>
              <a:ext cx="582026" cy="304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895677" y="5843553"/>
            <a:ext cx="3543478" cy="439924"/>
            <a:chOff x="2526305" y="4918577"/>
            <a:chExt cx="3543478" cy="439924"/>
          </a:xfrm>
        </p:grpSpPr>
        <p:grpSp>
          <p:nvGrpSpPr>
            <p:cNvPr id="18" name="Group 17"/>
            <p:cNvGrpSpPr/>
            <p:nvPr/>
          </p:nvGrpSpPr>
          <p:grpSpPr>
            <a:xfrm>
              <a:off x="2716389" y="4918577"/>
              <a:ext cx="3353394" cy="439924"/>
              <a:chOff x="2924349" y="4918577"/>
              <a:chExt cx="3766535" cy="439924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2924349" y="4918577"/>
                <a:ext cx="3662975" cy="439924"/>
                <a:chOff x="2900697" y="5666413"/>
                <a:chExt cx="2319013" cy="281544"/>
              </a:xfrm>
            </p:grpSpPr>
            <p:sp>
              <p:nvSpPr>
                <p:cNvPr id="23" name="Rectangle 41"/>
                <p:cNvSpPr>
                  <a:spLocks noChangeArrowheads="1"/>
                </p:cNvSpPr>
                <p:nvPr/>
              </p:nvSpPr>
              <p:spPr bwMode="auto">
                <a:xfrm>
                  <a:off x="2900697" y="5839622"/>
                  <a:ext cx="1307448" cy="108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Thêm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Vildagliptin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100 mg/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ngày</a:t>
                  </a:r>
                </a:p>
              </p:txBody>
            </p:sp>
            <p:sp>
              <p:nvSpPr>
                <p:cNvPr id="24" name="Rectangle 42"/>
                <p:cNvSpPr>
                  <a:spLocks noChangeArrowheads="1"/>
                </p:cNvSpPr>
                <p:nvPr/>
              </p:nvSpPr>
              <p:spPr bwMode="auto">
                <a:xfrm>
                  <a:off x="3052611" y="5668822"/>
                  <a:ext cx="85809" cy="8592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600" b="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endParaRPr>
                </a:p>
              </p:txBody>
            </p:sp>
            <p:sp>
              <p:nvSpPr>
                <p:cNvPr id="25" name="Rectangle 44"/>
                <p:cNvSpPr>
                  <a:spLocks noChangeArrowheads="1"/>
                </p:cNvSpPr>
                <p:nvPr/>
              </p:nvSpPr>
              <p:spPr bwMode="auto">
                <a:xfrm>
                  <a:off x="3177254" y="5666413"/>
                  <a:ext cx="540306" cy="1083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Nhóm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chứng</a:t>
                  </a:r>
                </a:p>
              </p:txBody>
            </p:sp>
            <p:sp>
              <p:nvSpPr>
                <p:cNvPr id="26" name="Rectangle 42"/>
                <p:cNvSpPr>
                  <a:spLocks noChangeArrowheads="1"/>
                </p:cNvSpPr>
                <p:nvPr/>
              </p:nvSpPr>
              <p:spPr bwMode="auto">
                <a:xfrm>
                  <a:off x="4327229" y="5851484"/>
                  <a:ext cx="85809" cy="85922"/>
                </a:xfrm>
                <a:prstGeom prst="rect">
                  <a:avLst/>
                </a:prstGeom>
                <a:pattFill prst="wdDnDiag">
                  <a:fgClr>
                    <a:srgbClr val="FF6542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ln>
                  <a:noFill/>
                </a:ln>
              </p:spPr>
              <p:txBody>
                <a:bodyPr/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600" b="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endParaRPr>
                </a:p>
              </p:txBody>
            </p:sp>
            <p:sp>
              <p:nvSpPr>
                <p:cNvPr id="27" name="Rectangle 44"/>
                <p:cNvSpPr>
                  <a:spLocks noChangeArrowheads="1"/>
                </p:cNvSpPr>
                <p:nvPr/>
              </p:nvSpPr>
              <p:spPr bwMode="auto">
                <a:xfrm>
                  <a:off x="4430910" y="5829202"/>
                  <a:ext cx="788800" cy="1083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Trung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bình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2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nhóm</a:t>
                  </a:r>
                </a:p>
              </p:txBody>
            </p:sp>
          </p:grpSp>
          <p:sp>
            <p:nvSpPr>
              <p:cNvPr id="21" name="Rectangle 42"/>
              <p:cNvSpPr>
                <a:spLocks noChangeArrowheads="1"/>
              </p:cNvSpPr>
              <p:nvPr/>
            </p:nvSpPr>
            <p:spPr bwMode="auto">
              <a:xfrm>
                <a:off x="4452476" y="4935765"/>
                <a:ext cx="135539" cy="13425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fontAlgn="auto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600" b="0">
                  <a:solidFill>
                    <a:schemeClr val="tx2">
                      <a:lumMod val="75000"/>
                    </a:schemeClr>
                  </a:solidFill>
                  <a:latin typeface="Calibri" panose="020F0502020204030204" charset="0"/>
                  <a:cs typeface="Calibri" panose="020F0502020204030204" charset="0"/>
                </a:endParaRPr>
              </a:p>
            </p:txBody>
          </p:sp>
          <p:sp>
            <p:nvSpPr>
              <p:cNvPr id="22" name="Rectangle 41"/>
              <p:cNvSpPr>
                <a:spLocks noChangeArrowheads="1"/>
              </p:cNvSpPr>
              <p:nvPr/>
            </p:nvSpPr>
            <p:spPr bwMode="auto">
              <a:xfrm>
                <a:off x="4706739" y="4936541"/>
                <a:ext cx="1984145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fontAlgn="auto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100" err="1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Thêm</a:t>
                </a:r>
                <a:r>
                  <a:rPr lang="en-US" altLang="en-US" sz="110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 </a:t>
                </a:r>
                <a:r>
                  <a:rPr lang="en-US" altLang="en-US" sz="1100" err="1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Vildagliptin</a:t>
                </a:r>
                <a:r>
                  <a:rPr lang="en-US" altLang="en-US" sz="110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 50 mg/</a:t>
                </a:r>
                <a:r>
                  <a:rPr lang="en-US" altLang="en-US" sz="1100" err="1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ngày</a:t>
                </a:r>
              </a:p>
            </p:txBody>
          </p:sp>
        </p:grpSp>
        <p:sp>
          <p:nvSpPr>
            <p:cNvPr id="19" name="Rectangle 42"/>
            <p:cNvSpPr>
              <a:spLocks noChangeArrowheads="1"/>
            </p:cNvSpPr>
            <p:nvPr/>
          </p:nvSpPr>
          <p:spPr bwMode="auto">
            <a:xfrm>
              <a:off x="2526305" y="5210108"/>
              <a:ext cx="120672" cy="134258"/>
            </a:xfrm>
            <a:prstGeom prst="rect">
              <a:avLst/>
            </a:prstGeom>
            <a:solidFill>
              <a:srgbClr val="FF6542"/>
            </a:solid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682612" y="6227080"/>
            <a:ext cx="3821430" cy="229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i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Diabetes Research and Clinical Practice 2017;Volume 123, Pages 9–17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7EDBC1-B55F-486E-B31A-87AB24970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45</a:t>
            </a:fld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89B69AB2-19D0-4C9C-AFD4-4B8F5280D0A3}"/>
              </a:ext>
            </a:extLst>
          </p:cNvPr>
          <p:cNvSpPr txBox="1">
            <a:spLocks/>
          </p:cNvSpPr>
          <p:nvPr/>
        </p:nvSpPr>
        <p:spPr>
          <a:xfrm>
            <a:off x="431799" y="0"/>
            <a:ext cx="11518901" cy="101053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US" dirty="0" err="1">
                <a:sym typeface="+mn-ea"/>
              </a:rPr>
              <a:t>Kết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quả</a:t>
            </a:r>
            <a:r>
              <a:rPr lang="en-US" dirty="0">
                <a:sym typeface="+mn-ea"/>
              </a:rPr>
              <a:t> NC:</a:t>
            </a:r>
          </a:p>
          <a:p>
            <a:pPr algn="l"/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và an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toàn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lâu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dài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</a:t>
            </a:r>
            <a:r>
              <a:rPr lang="en-US" dirty="0">
                <a:sym typeface="+mn-ea"/>
              </a:rPr>
              <a:t> </a:t>
            </a: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5881025" y="6102712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6985687" y="6277475"/>
            <a:ext cx="3821430" cy="229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i="1">
                <a:latin typeface="Arial" panose="020B0604020202020204" pitchFamily="34" charset="0"/>
                <a:cs typeface="Arial" panose="020B0604020202020204" pitchFamily="34" charset="0"/>
              </a:rPr>
              <a:t>Diabetes Research and Clinical Practice 2017;Volume 123, Pages 9–17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29602" y="1190245"/>
            <a:ext cx="4319731" cy="4608192"/>
            <a:chOff x="2273437" y="1899576"/>
            <a:chExt cx="2872884" cy="30647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3"/>
            <a:srcRect r="49876"/>
            <a:stretch>
              <a:fillRect/>
            </a:stretch>
          </p:blipFill>
          <p:spPr>
            <a:xfrm>
              <a:off x="2273437" y="2378331"/>
              <a:ext cx="2872884" cy="2585973"/>
            </a:xfrm>
            <a:prstGeom prst="rect">
              <a:avLst/>
            </a:prstGeom>
          </p:spPr>
        </p:pic>
        <p:sp>
          <p:nvSpPr>
            <p:cNvPr id="32" name="AutoShape 3"/>
            <p:cNvSpPr>
              <a:spLocks noChangeArrowheads="1"/>
            </p:cNvSpPr>
            <p:nvPr/>
          </p:nvSpPr>
          <p:spPr bwMode="invGray">
            <a:xfrm>
              <a:off x="2684275" y="1899576"/>
              <a:ext cx="2385019" cy="436744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800" dirty="0" err="1">
                  <a:solidFill>
                    <a:schemeClr val="tx2"/>
                  </a:solidFill>
                  <a:latin typeface="Arial" panose="020B0604020202020204" pitchFamily="34" charset="0"/>
                </a:rPr>
                <a:t>Giảm</a:t>
              </a: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  </a:t>
              </a:r>
              <a:r>
                <a:rPr lang="en-US" altLang="en-US" sz="1800" dirty="0">
                  <a:solidFill>
                    <a:srgbClr val="FF0000"/>
                  </a:solidFill>
                  <a:latin typeface="Arial" panose="020B0604020202020204" pitchFamily="34" charset="0"/>
                </a:rPr>
                <a:t>5.6</a:t>
              </a: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800" dirty="0" err="1">
                  <a:solidFill>
                    <a:schemeClr val="tx2"/>
                  </a:solidFill>
                  <a:latin typeface="Arial" panose="020B0604020202020204" pitchFamily="34" charset="0"/>
                </a:rPr>
                <a:t>đơn</a:t>
              </a: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800" dirty="0" err="1">
                  <a:solidFill>
                    <a:schemeClr val="tx2"/>
                  </a:solidFill>
                  <a:latin typeface="Arial" panose="020B0604020202020204" pitchFamily="34" charset="0"/>
                </a:rPr>
                <a:t>vị</a:t>
              </a: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 Insulin </a:t>
              </a:r>
            </a:p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(p &lt; 0.01)</a:t>
              </a:r>
            </a:p>
          </p:txBody>
        </p:sp>
        <p:sp>
          <p:nvSpPr>
            <p:cNvPr id="33" name="Rectangle 42"/>
            <p:cNvSpPr>
              <a:spLocks noChangeArrowheads="1"/>
            </p:cNvSpPr>
            <p:nvPr/>
          </p:nvSpPr>
          <p:spPr bwMode="auto">
            <a:xfrm>
              <a:off x="4443738" y="3347134"/>
              <a:ext cx="527051" cy="535593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rgbClr val="FFC000"/>
              </a:bgClr>
            </a:patt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34" name="Rectangle 42"/>
            <p:cNvSpPr>
              <a:spLocks noChangeArrowheads="1"/>
            </p:cNvSpPr>
            <p:nvPr/>
          </p:nvSpPr>
          <p:spPr bwMode="auto">
            <a:xfrm>
              <a:off x="2846162" y="3322487"/>
              <a:ext cx="484632" cy="1828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>
              <a:off x="3375607" y="3347126"/>
              <a:ext cx="460269" cy="5562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36" name="Rectangle 42"/>
            <p:cNvSpPr>
              <a:spLocks noChangeArrowheads="1"/>
            </p:cNvSpPr>
            <p:nvPr/>
          </p:nvSpPr>
          <p:spPr bwMode="auto">
            <a:xfrm>
              <a:off x="3918475" y="3348944"/>
              <a:ext cx="462385" cy="413133"/>
            </a:xfrm>
            <a:prstGeom prst="rect">
              <a:avLst/>
            </a:prstGeom>
            <a:solidFill>
              <a:srgbClr val="FF6542"/>
            </a:solid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37" name="Rectangle 42"/>
            <p:cNvSpPr>
              <a:spLocks noChangeArrowheads="1"/>
            </p:cNvSpPr>
            <p:nvPr/>
          </p:nvSpPr>
          <p:spPr bwMode="auto">
            <a:xfrm>
              <a:off x="4446921" y="3340776"/>
              <a:ext cx="523868" cy="541952"/>
            </a:xfrm>
            <a:prstGeom prst="rect">
              <a:avLst/>
            </a:prstGeom>
            <a:pattFill prst="wdDnDiag">
              <a:fgClr>
                <a:srgbClr val="FF6542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tx1"/>
              </a:solidFill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166372" y="1291007"/>
            <a:ext cx="4366604" cy="4701775"/>
            <a:chOff x="6636632" y="1949208"/>
            <a:chExt cx="2864401" cy="3084266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3"/>
            <a:srcRect l="50024"/>
            <a:stretch>
              <a:fillRect/>
            </a:stretch>
          </p:blipFill>
          <p:spPr>
            <a:xfrm>
              <a:off x="6636632" y="2447501"/>
              <a:ext cx="2864401" cy="2585973"/>
            </a:xfrm>
            <a:prstGeom prst="rect">
              <a:avLst/>
            </a:prstGeom>
          </p:spPr>
        </p:pic>
        <p:sp>
          <p:nvSpPr>
            <p:cNvPr id="40" name="AutoShape 3"/>
            <p:cNvSpPr>
              <a:spLocks noChangeArrowheads="1"/>
            </p:cNvSpPr>
            <p:nvPr/>
          </p:nvSpPr>
          <p:spPr bwMode="invGray">
            <a:xfrm>
              <a:off x="6934200" y="1949208"/>
              <a:ext cx="2489195" cy="436744"/>
            </a:xfrm>
            <a:prstGeom prst="roundRect">
              <a:avLst>
                <a:gd name="adj" fmla="val 16667"/>
              </a:avLst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</a:pPr>
              <a:r>
                <a:rPr lang="vi-VN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Giảm </a:t>
              </a: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≈ </a:t>
              </a:r>
              <a:r>
                <a:rPr lang="en-US" altLang="en-US" sz="1800" dirty="0">
                  <a:solidFill>
                    <a:srgbClr val="FF0000"/>
                  </a:solidFill>
                  <a:latin typeface="Arial" panose="020B0604020202020204" pitchFamily="34" charset="0"/>
                </a:rPr>
                <a:t>1 </a:t>
              </a:r>
              <a:r>
                <a:rPr lang="en-US" altLang="en-US" sz="1800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mũi</a:t>
              </a:r>
              <a:r>
                <a:rPr lang="en-US" altLang="en-US" sz="1800" dirty="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1800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tiêm</a:t>
              </a: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 Insulin/ngày</a:t>
              </a:r>
            </a:p>
            <a:p>
              <a:pPr algn="ctr" defTabSz="913765" fontAlgn="auto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800" dirty="0">
                  <a:solidFill>
                    <a:schemeClr val="tx2"/>
                  </a:solidFill>
                  <a:latin typeface="Arial" panose="020B0604020202020204" pitchFamily="34" charset="0"/>
                </a:rPr>
                <a:t> (p &lt; 0.001)</a:t>
              </a: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8852003" y="3078831"/>
              <a:ext cx="481982" cy="388229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rgbClr val="FFC000"/>
              </a:bgClr>
            </a:patt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7777567" y="3078831"/>
              <a:ext cx="499060" cy="5924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8314785" y="3090211"/>
              <a:ext cx="499060" cy="280159"/>
            </a:xfrm>
            <a:prstGeom prst="rect">
              <a:avLst/>
            </a:prstGeom>
            <a:solidFill>
              <a:srgbClr val="FF6542"/>
            </a:solid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8852003" y="3078832"/>
              <a:ext cx="485565" cy="391404"/>
            </a:xfrm>
            <a:prstGeom prst="rect">
              <a:avLst/>
            </a:prstGeom>
            <a:pattFill prst="wdDnDiag">
              <a:fgClr>
                <a:srgbClr val="FF6542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tx1"/>
              </a:solidFill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50349" y="5952203"/>
            <a:ext cx="3543478" cy="439924"/>
            <a:chOff x="2526305" y="4918577"/>
            <a:chExt cx="3543478" cy="439924"/>
          </a:xfrm>
        </p:grpSpPr>
        <p:grpSp>
          <p:nvGrpSpPr>
            <p:cNvPr id="3" name="Group 2"/>
            <p:cNvGrpSpPr/>
            <p:nvPr/>
          </p:nvGrpSpPr>
          <p:grpSpPr>
            <a:xfrm>
              <a:off x="2716389" y="4918577"/>
              <a:ext cx="3353394" cy="439924"/>
              <a:chOff x="2924349" y="4918577"/>
              <a:chExt cx="3766535" cy="439924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2924349" y="4918577"/>
                <a:ext cx="3662975" cy="439924"/>
                <a:chOff x="2900697" y="5666413"/>
                <a:chExt cx="2319013" cy="281544"/>
              </a:xfrm>
            </p:grpSpPr>
            <p:sp>
              <p:nvSpPr>
                <p:cNvPr id="5" name="Rectangle 41"/>
                <p:cNvSpPr>
                  <a:spLocks noChangeArrowheads="1"/>
                </p:cNvSpPr>
                <p:nvPr/>
              </p:nvSpPr>
              <p:spPr bwMode="auto">
                <a:xfrm>
                  <a:off x="2900697" y="5839622"/>
                  <a:ext cx="1307448" cy="108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Thêm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Vildagliptin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100 mg/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ngày</a:t>
                  </a:r>
                </a:p>
              </p:txBody>
            </p:sp>
            <p:sp>
              <p:nvSpPr>
                <p:cNvPr id="6" name="Rectangle 42"/>
                <p:cNvSpPr>
                  <a:spLocks noChangeArrowheads="1"/>
                </p:cNvSpPr>
                <p:nvPr/>
              </p:nvSpPr>
              <p:spPr bwMode="auto">
                <a:xfrm>
                  <a:off x="3052611" y="5668822"/>
                  <a:ext cx="85809" cy="85922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600" b="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endParaRPr>
                </a:p>
              </p:txBody>
            </p:sp>
            <p:sp>
              <p:nvSpPr>
                <p:cNvPr id="7" name="Rectangle 44"/>
                <p:cNvSpPr>
                  <a:spLocks noChangeArrowheads="1"/>
                </p:cNvSpPr>
                <p:nvPr/>
              </p:nvSpPr>
              <p:spPr bwMode="auto">
                <a:xfrm>
                  <a:off x="3177254" y="5666413"/>
                  <a:ext cx="540306" cy="1083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Nhóm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chứng</a:t>
                  </a:r>
                </a:p>
              </p:txBody>
            </p:sp>
            <p:sp>
              <p:nvSpPr>
                <p:cNvPr id="8" name="Rectangle 42"/>
                <p:cNvSpPr>
                  <a:spLocks noChangeArrowheads="1"/>
                </p:cNvSpPr>
                <p:nvPr/>
              </p:nvSpPr>
              <p:spPr bwMode="auto">
                <a:xfrm>
                  <a:off x="4327229" y="5851484"/>
                  <a:ext cx="85809" cy="85922"/>
                </a:xfrm>
                <a:prstGeom prst="rect">
                  <a:avLst/>
                </a:prstGeom>
                <a:pattFill prst="wdDnDiag">
                  <a:fgClr>
                    <a:srgbClr val="FF6542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ln>
                  <a:noFill/>
                </a:ln>
              </p:spPr>
              <p:txBody>
                <a:bodyPr/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600" b="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endParaRPr>
                </a:p>
              </p:txBody>
            </p:sp>
            <p:sp>
              <p:nvSpPr>
                <p:cNvPr id="9" name="Rectangle 44"/>
                <p:cNvSpPr>
                  <a:spLocks noChangeArrowheads="1"/>
                </p:cNvSpPr>
                <p:nvPr/>
              </p:nvSpPr>
              <p:spPr bwMode="auto">
                <a:xfrm>
                  <a:off x="4430910" y="5829202"/>
                  <a:ext cx="788800" cy="1083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defRPr sz="20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·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Font typeface="Symbol" panose="05050102010706020507" pitchFamily="18" charset="2"/>
                    <a:buChar char="-"/>
                    <a:defRPr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40000"/>
                    </a:spcBef>
                    <a:spcAft>
                      <a:spcPct val="40000"/>
                    </a:spcAft>
                    <a:buChar char="•"/>
                    <a:defRPr sz="16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40000"/>
                    </a:spcBef>
                    <a:spcAft>
                      <a:spcPct val="50000"/>
                    </a:spcAft>
                    <a:buFont typeface="Symbol" panose="05050102010706020507" pitchFamily="18" charset="2"/>
                    <a:buChar char="·"/>
                    <a:defRPr sz="2200" b="1">
                      <a:solidFill>
                        <a:schemeClr val="tx1"/>
                      </a:solidFill>
                      <a:latin typeface="News Gothic MT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defTabSz="913765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Trung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bình</a:t>
                  </a:r>
                  <a:r>
                    <a:rPr lang="en-US" altLang="en-US" sz="110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 2 </a:t>
                  </a:r>
                  <a:r>
                    <a:rPr lang="en-US" altLang="en-US" sz="1100" err="1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charset="0"/>
                      <a:cs typeface="Calibri" panose="020F0502020204030204" charset="0"/>
                    </a:rPr>
                    <a:t>nhóm</a:t>
                  </a:r>
                </a:p>
              </p:txBody>
            </p:sp>
          </p:grpSp>
          <p:sp>
            <p:nvSpPr>
              <p:cNvPr id="10" name="Rectangle 42"/>
              <p:cNvSpPr>
                <a:spLocks noChangeArrowheads="1"/>
              </p:cNvSpPr>
              <p:nvPr/>
            </p:nvSpPr>
            <p:spPr bwMode="auto">
              <a:xfrm>
                <a:off x="4452476" y="4935765"/>
                <a:ext cx="135539" cy="13425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fontAlgn="auto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1600" b="0">
                  <a:solidFill>
                    <a:schemeClr val="tx2">
                      <a:lumMod val="75000"/>
                    </a:schemeClr>
                  </a:solidFill>
                  <a:latin typeface="Calibri" panose="020F0502020204030204" charset="0"/>
                  <a:cs typeface="Calibri" panose="020F0502020204030204" charset="0"/>
                </a:endParaRPr>
              </a:p>
            </p:txBody>
          </p:sp>
          <p:sp>
            <p:nvSpPr>
              <p:cNvPr id="11" name="Rectangle 41"/>
              <p:cNvSpPr>
                <a:spLocks noChangeArrowheads="1"/>
              </p:cNvSpPr>
              <p:nvPr/>
            </p:nvSpPr>
            <p:spPr bwMode="auto">
              <a:xfrm>
                <a:off x="4706739" y="4936541"/>
                <a:ext cx="1984145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defRPr sz="20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·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Font typeface="Symbol" panose="05050102010706020507" pitchFamily="18" charset="2"/>
                  <a:buChar char="-"/>
                  <a:defRPr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40000"/>
                  </a:spcBef>
                  <a:spcAft>
                    <a:spcPct val="40000"/>
                  </a:spcAft>
                  <a:buChar char="•"/>
                  <a:defRPr sz="16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40000"/>
                  </a:spcBef>
                  <a:spcAft>
                    <a:spcPct val="50000"/>
                  </a:spcAft>
                  <a:buFont typeface="Symbol" panose="05050102010706020507" pitchFamily="18" charset="2"/>
                  <a:buChar char="·"/>
                  <a:defRPr sz="2200" b="1">
                    <a:solidFill>
                      <a:schemeClr val="tx1"/>
                    </a:solidFill>
                    <a:latin typeface="News Gothic MT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3765" eaLnBrk="1" fontAlgn="auto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1100" err="1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Thêm</a:t>
                </a:r>
                <a:r>
                  <a:rPr lang="en-US" altLang="en-US" sz="110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 </a:t>
                </a:r>
                <a:r>
                  <a:rPr lang="en-US" altLang="en-US" sz="1100" err="1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Vildagliptin</a:t>
                </a:r>
                <a:r>
                  <a:rPr lang="en-US" altLang="en-US" sz="110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 50 mg/</a:t>
                </a:r>
                <a:r>
                  <a:rPr lang="en-US" altLang="en-US" sz="1100" err="1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charset="0"/>
                    <a:cs typeface="Calibri" panose="020F0502020204030204" charset="0"/>
                  </a:rPr>
                  <a:t>ngày</a:t>
                </a:r>
              </a:p>
            </p:txBody>
          </p:sp>
        </p:grpSp>
        <p:sp>
          <p:nvSpPr>
            <p:cNvPr id="12" name="Rectangle 42"/>
            <p:cNvSpPr>
              <a:spLocks noChangeArrowheads="1"/>
            </p:cNvSpPr>
            <p:nvPr/>
          </p:nvSpPr>
          <p:spPr bwMode="auto">
            <a:xfrm>
              <a:off x="2526305" y="5210108"/>
              <a:ext cx="120672" cy="134258"/>
            </a:xfrm>
            <a:prstGeom prst="rect">
              <a:avLst/>
            </a:prstGeom>
            <a:solidFill>
              <a:srgbClr val="FF6542"/>
            </a:solidFill>
            <a:ln>
              <a:noFill/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600" b="0">
                <a:solidFill>
                  <a:schemeClr val="tx2">
                    <a:lumMod val="75000"/>
                  </a:schemeClr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</p:grp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51B1D21-EACD-44A1-8E52-7204C7A85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46</a:t>
            </a:fld>
            <a:endParaRPr lang="en-US"/>
          </a:p>
        </p:txBody>
      </p:sp>
      <p:sp>
        <p:nvSpPr>
          <p:cNvPr id="46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569898" y="5748203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988BE5B-E705-07E4-AF5A-14F298A6C5BA}"/>
              </a:ext>
            </a:extLst>
          </p:cNvPr>
          <p:cNvSpPr txBox="1">
            <a:spLocks/>
          </p:cNvSpPr>
          <p:nvPr/>
        </p:nvSpPr>
        <p:spPr>
          <a:xfrm>
            <a:off x="431799" y="0"/>
            <a:ext cx="11518901" cy="101053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US" dirty="0" err="1">
                <a:sym typeface="+mn-ea"/>
              </a:rPr>
              <a:t>Kết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quả</a:t>
            </a:r>
            <a:r>
              <a:rPr lang="en-US" dirty="0">
                <a:sym typeface="+mn-ea"/>
              </a:rPr>
              <a:t> NC:</a:t>
            </a:r>
          </a:p>
          <a:p>
            <a:pPr algn="l"/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và an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toàn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lâu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dài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</a:t>
            </a:r>
            <a:r>
              <a:rPr lang="en-US" dirty="0">
                <a:sym typeface="+mn-ea"/>
              </a:rPr>
              <a:t> 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498389" y="6204004"/>
            <a:ext cx="45252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>
                <a:latin typeface="Calibri" panose="020F0502020204030204" charset="0"/>
                <a:cs typeface="Calibri" panose="020F0502020204030204" charset="0"/>
              </a:rPr>
              <a:t>Diabetes Research and Clinical Practice 2017;Volume 123, Pages 9–17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413248" y="1458778"/>
            <a:ext cx="7086600" cy="3121478"/>
            <a:chOff x="2438400" y="1676400"/>
            <a:chExt cx="7200900" cy="3171825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8400" y="1676400"/>
              <a:ext cx="7200900" cy="3171825"/>
            </a:xfrm>
            <a:prstGeom prst="rect">
              <a:avLst/>
            </a:prstGeom>
          </p:spPr>
        </p:pic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4556306" y="2735960"/>
              <a:ext cx="795900" cy="958301"/>
            </a:xfrm>
            <a:prstGeom prst="rect">
              <a:avLst/>
            </a:prstGeom>
            <a:pattFill prst="wdDnDiag">
              <a:fgClr>
                <a:srgbClr val="FF6542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tx1"/>
              </a:solidFill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2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6520254" y="2735960"/>
              <a:ext cx="795900" cy="682258"/>
            </a:xfrm>
            <a:prstGeom prst="rect">
              <a:avLst/>
            </a:prstGeom>
            <a:pattFill prst="wdDnDiag">
              <a:fgClr>
                <a:srgbClr val="FF6542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tx1"/>
              </a:solidFill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2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49" name="Rectangle 42"/>
            <p:cNvSpPr>
              <a:spLocks noChangeArrowheads="1"/>
            </p:cNvSpPr>
            <p:nvPr/>
          </p:nvSpPr>
          <p:spPr bwMode="auto">
            <a:xfrm>
              <a:off x="8458324" y="2743266"/>
              <a:ext cx="795900" cy="269509"/>
            </a:xfrm>
            <a:prstGeom prst="rect">
              <a:avLst/>
            </a:prstGeom>
            <a:pattFill prst="wdDnDiag">
              <a:fgClr>
                <a:srgbClr val="FF6542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tx1"/>
              </a:solidFill>
            </a:ln>
          </p:spPr>
          <p:txBody>
            <a:bodyPr/>
            <a:lstStyle>
              <a:lvl1pPr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defRPr sz="20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·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40000"/>
                </a:spcBef>
                <a:spcAft>
                  <a:spcPct val="40000"/>
                </a:spcAft>
                <a:buFont typeface="Symbol" panose="05050102010706020507" pitchFamily="18" charset="2"/>
                <a:buChar char="-"/>
                <a:defRPr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40000"/>
                </a:spcBef>
                <a:spcAft>
                  <a:spcPct val="40000"/>
                </a:spcAft>
                <a:buChar char="•"/>
                <a:defRPr sz="16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40000"/>
                </a:spcBef>
                <a:spcAft>
                  <a:spcPct val="50000"/>
                </a:spcAft>
                <a:buFont typeface="Symbol" panose="05050102010706020507" pitchFamily="18" charset="2"/>
                <a:buChar char="·"/>
                <a:defRPr sz="2200" b="1">
                  <a:solidFill>
                    <a:schemeClr val="tx1"/>
                  </a:solidFill>
                  <a:latin typeface="News Gothic MT" pitchFamily="34" charset="0"/>
                  <a:cs typeface="Arial" panose="020B0604020202020204" pitchFamily="34" charset="0"/>
                </a:defRPr>
              </a:lvl9pPr>
            </a:lstStyle>
            <a:p>
              <a:pPr algn="ctr" defTabSz="913765" eaLnBrk="1" fontAlgn="auto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200" b="0">
                <a:solidFill>
                  <a:schemeClr val="tx2"/>
                </a:solidFill>
                <a:latin typeface="Calibri" panose="020F0502020204030204" charset="0"/>
                <a:cs typeface="Calibri" panose="020F0502020204030204" charset="0"/>
              </a:endParaRPr>
            </a:p>
          </p:txBody>
        </p:sp>
      </p:grpSp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748" y="4651059"/>
            <a:ext cx="9989185" cy="1569085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1566793" y="4636454"/>
            <a:ext cx="9601200" cy="39878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vildagliptin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insulin: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huyết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endParaRPr 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1C087-8055-4D03-95FC-CC66AD15A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47</a:t>
            </a:fld>
            <a:endParaRPr lang="en-US"/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41328" y="6103046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2F2E04-2E80-F624-0759-22F0381A6FAB}"/>
              </a:ext>
            </a:extLst>
          </p:cNvPr>
          <p:cNvSpPr txBox="1"/>
          <p:nvPr/>
        </p:nvSpPr>
        <p:spPr>
          <a:xfrm>
            <a:off x="385692" y="1068044"/>
            <a:ext cx="708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KHÔNG GIA TĂNG CƠN HẠ ĐH GHI NHẬN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01B737-479B-A5E2-3544-62DF81E737C7}"/>
              </a:ext>
            </a:extLst>
          </p:cNvPr>
          <p:cNvSpPr txBox="1">
            <a:spLocks/>
          </p:cNvSpPr>
          <p:nvPr/>
        </p:nvSpPr>
        <p:spPr>
          <a:xfrm>
            <a:off x="431799" y="63500"/>
            <a:ext cx="11518901" cy="101053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US" dirty="0" err="1">
                <a:sym typeface="+mn-ea"/>
              </a:rPr>
              <a:t>Kết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quả</a:t>
            </a:r>
            <a:r>
              <a:rPr lang="en-US" dirty="0">
                <a:sym typeface="+mn-ea"/>
              </a:rPr>
              <a:t> NC:</a:t>
            </a:r>
          </a:p>
          <a:p>
            <a:pPr algn="l"/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và an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toàn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lâu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dài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</a:t>
            </a:r>
            <a:r>
              <a:rPr lang="en-US" dirty="0">
                <a:sym typeface="+mn-ea"/>
              </a:rPr>
              <a:t> 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6602627" y="6259244"/>
            <a:ext cx="4224020" cy="245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i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Diabetes Research and Clinical Practice 2017;Volume 123, Pages 9–17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60"/>
          <a:stretch>
            <a:fillRect/>
          </a:stretch>
        </p:blipFill>
        <p:spPr bwMode="auto">
          <a:xfrm>
            <a:off x="76200" y="1066800"/>
            <a:ext cx="5974792" cy="5251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6050992" y="1548814"/>
            <a:ext cx="5881816" cy="4495800"/>
          </a:xfrm>
        </p:spPr>
        <p:txBody>
          <a:bodyPr>
            <a:normAutofit/>
          </a:bodyPr>
          <a:lstStyle/>
          <a:p>
            <a:pPr marL="594360" indent="-457200">
              <a:buFont typeface="Wingdings" panose="05000000000000000000" pitchFamily="2" charset="2"/>
              <a:buChar char="Ø"/>
            </a:pP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</a:t>
            </a: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</a:t>
            </a: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4360" indent="-457200">
              <a:buFont typeface="Wingdings" panose="05000000000000000000" pitchFamily="2" charset="2"/>
              <a:buChar char="Ø"/>
            </a:pP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endParaRPr lang="en-US" sz="28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3C452E-8101-452B-8D2A-C85B1FAEB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48</a:t>
            </a:fld>
            <a:endParaRPr lang="en-US"/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10569898" y="5748203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F523E7-98B4-3854-EBE4-0ECFB4B40D7F}"/>
              </a:ext>
            </a:extLst>
          </p:cNvPr>
          <p:cNvSpPr txBox="1">
            <a:spLocks/>
          </p:cNvSpPr>
          <p:nvPr/>
        </p:nvSpPr>
        <p:spPr>
          <a:xfrm>
            <a:off x="431799" y="114300"/>
            <a:ext cx="11518901" cy="101053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defPPr>
              <a:defRPr lang="en-US"/>
            </a:defPPr>
            <a:lvl1pPr marL="12700" lvl="0" indent="0" algn="ctr" fontAlgn="base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  <a:defRPr sz="3200" b="1" i="0" u="none" spc="-5" baseline="0">
                <a:solidFill>
                  <a:srgbClr val="0070C0"/>
                </a:solidFill>
                <a:ea typeface="+mj-ea"/>
                <a:cs typeface="Calibri" panose="020F0502020204030204" pitchFamily="34" charset="0"/>
              </a:defRPr>
            </a:lvl1pPr>
          </a:lstStyle>
          <a:p>
            <a:pPr algn="l"/>
            <a:r>
              <a:rPr lang="en-US" dirty="0" err="1">
                <a:sym typeface="+mn-ea"/>
              </a:rPr>
              <a:t>Kết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quả</a:t>
            </a:r>
            <a:r>
              <a:rPr lang="en-US" dirty="0">
                <a:sym typeface="+mn-ea"/>
              </a:rPr>
              <a:t> NC:</a:t>
            </a:r>
          </a:p>
          <a:p>
            <a:pPr algn="l"/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và an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toàn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lâu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dài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Vildagliptin + Insulin</a:t>
            </a:r>
            <a:r>
              <a:rPr lang="en-US" dirty="0">
                <a:sym typeface="+mn-ea"/>
              </a:rPr>
              <a:t> 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/>
        </p:nvSpPr>
        <p:spPr>
          <a:xfrm>
            <a:off x="482885" y="1074656"/>
            <a:ext cx="11126913" cy="5311061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 panose="05020102010507070707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210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4110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185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59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 panose="05020102010507070707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665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 panose="05040102010807070707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 panose="05020102010507070707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255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 panose="05020102010507070707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55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 panose="05020102010507070707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buSzPct val="100000"/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Insulin sớm và chỉnh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cực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sẽ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huyết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cũng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huyết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  <a:spcBef>
                <a:spcPts val="1200"/>
              </a:spcBef>
              <a:buSzPct val="100000"/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Phối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hợp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Insulin và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thuốc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uống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hạ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đường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huyết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thích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hợ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[ sẽ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giúp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tăng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hiệu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quả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kiểm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soát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đường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huyết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giúp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giảm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liều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Insulin &amp;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giảm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nguy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cơ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hạ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đường</a:t>
            </a:r>
            <a:r>
              <a:rPr lang="en-US" sz="24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+mn-ea"/>
              </a:rPr>
              <a:t>huyết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buSzPct val="100000"/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Insulin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UC DPP4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Vildagliptin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0">
              <a:lnSpc>
                <a:spcPct val="150000"/>
              </a:lnSpc>
              <a:spcBef>
                <a:spcPts val="1200"/>
              </a:spcBef>
              <a:buSzPct val="10000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NC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huyết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liều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Insulin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huyết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cân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và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lâu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37160" indent="0">
              <a:lnSpc>
                <a:spcPct val="150000"/>
              </a:lnSpc>
              <a:spcBef>
                <a:spcPts val="1200"/>
              </a:spcBef>
              <a:buSzPct val="10000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vượt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trội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Châu Á.</a:t>
            </a:r>
          </a:p>
          <a:p>
            <a:pPr marL="137160" indent="0">
              <a:lnSpc>
                <a:spcPct val="150000"/>
              </a:lnSpc>
              <a:spcBef>
                <a:spcPts val="1200"/>
              </a:spcBef>
              <a:buSzPct val="10000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NC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các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ĐH 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37160" indent="0">
              <a:lnSpc>
                <a:spcPct val="150000"/>
              </a:lnSpc>
              <a:spcBef>
                <a:spcPts val="1200"/>
              </a:spcBef>
              <a:buSzPct val="100000"/>
              <a:buFont typeface="Wingdings" panose="05000000000000000000" pitchFamily="2" charset="2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/>
        </p:nvSpPr>
        <p:spPr>
          <a:xfrm>
            <a:off x="0" y="303701"/>
            <a:ext cx="12192000" cy="48723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rgbClr val="C0D7F5">
                    <a:lumMod val="10000"/>
                  </a:srgbClr>
                </a:solidFill>
                <a:latin typeface="Arial" panose="020B0604020202020204" pitchFamily="34" charset="0"/>
                <a:ea typeface="Arial" panose="020B0604020202020204" pitchFamily="34" charset="0"/>
                <a:cs typeface="+mn-ea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sz="3200" b="1" spc="-5">
                <a:solidFill>
                  <a:srgbClr val="0070C0"/>
                </a:solidFill>
                <a:ea typeface="+mj-ea"/>
                <a:cs typeface="Calibri" panose="020F0502020204030204" pitchFamily="34" charset="0"/>
                <a:sym typeface="Arial" panose="020B0604020202020204" pitchFamily="34" charset="0"/>
              </a:rPr>
              <a:t>KẾT LUẬN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64BDB-1676-446D-89DC-7027CA67A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49</a:t>
            </a:fld>
            <a:endParaRPr lang="en-US"/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394241" y="6140089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73" y="242955"/>
            <a:ext cx="10858114" cy="870874"/>
          </a:xfrm>
        </p:spPr>
        <p:txBody>
          <a:bodyPr>
            <a:noAutofit/>
          </a:bodyPr>
          <a:lstStyle/>
          <a:p>
            <a:r>
              <a:rPr lang="en-US" sz="2400" b="1" dirty="0"/>
              <a:t>NC UKPDS: ĐTĐ </a:t>
            </a:r>
            <a:r>
              <a:rPr lang="en-US" sz="2400" b="1" dirty="0" err="1"/>
              <a:t>típ</a:t>
            </a:r>
            <a:r>
              <a:rPr lang="en-US" sz="2400" b="1" dirty="0"/>
              <a:t> 2 </a:t>
            </a:r>
            <a:r>
              <a:rPr lang="en-US" sz="2400" b="1" dirty="0" err="1"/>
              <a:t>có</a:t>
            </a:r>
            <a:r>
              <a:rPr lang="en-US" sz="2400" b="1" dirty="0"/>
              <a:t> </a:t>
            </a:r>
            <a:r>
              <a:rPr lang="en-US" sz="2400" b="1" dirty="0" err="1"/>
              <a:t>chức</a:t>
            </a:r>
            <a:r>
              <a:rPr lang="en-US" sz="2400" b="1" dirty="0"/>
              <a:t> </a:t>
            </a:r>
            <a:r>
              <a:rPr lang="en-US" sz="2400" b="1" dirty="0" err="1"/>
              <a:t>năng</a:t>
            </a:r>
            <a:r>
              <a:rPr lang="en-US" sz="2400" b="1" dirty="0"/>
              <a:t> </a:t>
            </a:r>
            <a:r>
              <a:rPr lang="vi-VN" sz="2400" b="1" dirty="0"/>
              <a:t>tế bào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β</a:t>
            </a:r>
            <a:r>
              <a:rPr lang="vi-VN" sz="2400" b="1" dirty="0"/>
              <a:t> </a:t>
            </a:r>
            <a:r>
              <a:rPr lang="en-US" sz="2400" b="1" dirty="0" err="1"/>
              <a:t>suy</a:t>
            </a:r>
            <a:r>
              <a:rPr lang="en-US" sz="2400" b="1" dirty="0"/>
              <a:t> </a:t>
            </a:r>
            <a:r>
              <a:rPr lang="vi-VN" sz="2400" b="1" dirty="0"/>
              <a:t>giảm </a:t>
            </a:r>
            <a:br>
              <a:rPr lang="en-US" sz="2400" b="1" dirty="0"/>
            </a:br>
            <a:r>
              <a:rPr lang="en-US" sz="2400" b="1" dirty="0" err="1"/>
              <a:t>ngay</a:t>
            </a:r>
            <a:r>
              <a:rPr lang="en-US" sz="2400" b="1" dirty="0"/>
              <a:t> </a:t>
            </a:r>
            <a:r>
              <a:rPr lang="en-US" sz="2400" b="1" dirty="0" err="1"/>
              <a:t>tại</a:t>
            </a:r>
            <a:r>
              <a:rPr lang="en-US" sz="2400" b="1" dirty="0"/>
              <a:t> </a:t>
            </a:r>
            <a:r>
              <a:rPr lang="en-US" sz="2400" b="1" dirty="0" err="1"/>
              <a:t>lúc</a:t>
            </a:r>
            <a:r>
              <a:rPr lang="en-US" sz="2400" b="1" dirty="0"/>
              <a:t> </a:t>
            </a:r>
            <a:r>
              <a:rPr lang="en-US" sz="2400" b="1" dirty="0" err="1"/>
              <a:t>chẩn</a:t>
            </a:r>
            <a:r>
              <a:rPr lang="en-US" sz="2400" b="1" dirty="0"/>
              <a:t> </a:t>
            </a:r>
            <a:r>
              <a:rPr lang="en-US" sz="2400" b="1" dirty="0" err="1"/>
              <a:t>đoán</a:t>
            </a:r>
            <a:r>
              <a:rPr lang="en-US" sz="2400" b="1" dirty="0"/>
              <a:t> </a:t>
            </a:r>
            <a:r>
              <a:rPr lang="en-US" sz="2400" b="1" dirty="0" err="1"/>
              <a:t>và</a:t>
            </a:r>
            <a:r>
              <a:rPr lang="en-US" sz="2400" b="1" dirty="0"/>
              <a:t> </a:t>
            </a:r>
            <a:r>
              <a:rPr lang="en-US" sz="2400" b="1" dirty="0" err="1"/>
              <a:t>giảm</a:t>
            </a:r>
            <a:r>
              <a:rPr lang="en-US" sz="2400" b="1" dirty="0"/>
              <a:t> </a:t>
            </a:r>
            <a:r>
              <a:rPr lang="en-US" sz="2400" b="1" dirty="0" err="1"/>
              <a:t>dần</a:t>
            </a:r>
            <a:r>
              <a:rPr lang="en-US" sz="2400" b="1" dirty="0"/>
              <a:t> </a:t>
            </a:r>
            <a:r>
              <a:rPr lang="vi-VN" sz="2400" b="1" dirty="0"/>
              <a:t>theo thời gian</a:t>
            </a:r>
            <a:endParaRPr lang="en-US" sz="2400" b="1" dirty="0"/>
          </a:p>
        </p:txBody>
      </p:sp>
      <p:sp>
        <p:nvSpPr>
          <p:cNvPr id="60" name="Rectangle 2"/>
          <p:cNvSpPr>
            <a:spLocks noChangeArrowheads="1"/>
          </p:cNvSpPr>
          <p:nvPr/>
        </p:nvSpPr>
        <p:spPr bwMode="auto">
          <a:xfrm>
            <a:off x="7153428" y="6572300"/>
            <a:ext cx="4969657" cy="24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0" tIns="45714" rIns="91430" bIns="45714">
            <a:spAutoFit/>
          </a:bodyPr>
          <a:lstStyle>
            <a:lvl1pPr marL="234950" indent="-234950">
              <a:defRPr>
                <a:solidFill>
                  <a:schemeClr val="tx1"/>
                </a:solidFill>
                <a:latin typeface="Arial" charset="0"/>
              </a:defRPr>
            </a:lvl1pPr>
            <a:lvl2pPr marL="97155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54305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211455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68605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31432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04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576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148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en-US" altLang="en-US" sz="11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Adapted from Holman RR. Diabetes Res </a:t>
            </a:r>
            <a:r>
              <a:rPr lang="en-US" altLang="en-US" sz="1100" dirty="0" err="1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Clin</a:t>
            </a:r>
            <a:r>
              <a:rPr lang="en-US" altLang="en-US" sz="11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</a:t>
            </a:r>
            <a:r>
              <a:rPr lang="en-US" altLang="en-US" sz="1100" dirty="0" err="1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Pract</a:t>
            </a:r>
            <a:r>
              <a:rPr lang="en-US" altLang="en-US" sz="11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1998;40(</a:t>
            </a:r>
            <a:r>
              <a:rPr lang="en-US" altLang="en-US" sz="1100" dirty="0" err="1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suppl</a:t>
            </a:r>
            <a:r>
              <a:rPr lang="en-US" altLang="en-US" sz="11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 1):S21</a:t>
            </a:r>
            <a:r>
              <a:rPr lang="en-US" altLang="en-US" sz="11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–</a:t>
            </a:r>
            <a:r>
              <a:rPr lang="en-US" altLang="en-US" sz="11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5.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452607" y="1627420"/>
            <a:ext cx="10064157" cy="4982648"/>
            <a:chOff x="1979753" y="1336783"/>
            <a:chExt cx="9436791" cy="4982648"/>
          </a:xfrm>
        </p:grpSpPr>
        <p:sp>
          <p:nvSpPr>
            <p:cNvPr id="61" name="Text Box 4"/>
            <p:cNvSpPr txBox="1">
              <a:spLocks noChangeArrowheads="1"/>
            </p:cNvSpPr>
            <p:nvPr/>
          </p:nvSpPr>
          <p:spPr bwMode="auto">
            <a:xfrm>
              <a:off x="1979753" y="2323940"/>
              <a:ext cx="977960" cy="1938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30" tIns="45714" rIns="91430" bIns="45714">
              <a:spAutoFit/>
            </a:bodyPr>
            <a:lstStyle/>
            <a:p>
              <a:pPr algn="ctr"/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Chức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năng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tế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bào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 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theo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HOMA (%)</a:t>
              </a:r>
            </a:p>
          </p:txBody>
        </p:sp>
        <p:sp>
          <p:nvSpPr>
            <p:cNvPr id="62" name="Text Box 5"/>
            <p:cNvSpPr txBox="1">
              <a:spLocks noChangeArrowheads="1"/>
            </p:cNvSpPr>
            <p:nvPr/>
          </p:nvSpPr>
          <p:spPr bwMode="auto">
            <a:xfrm>
              <a:off x="3348697" y="5950111"/>
              <a:ext cx="6367797" cy="369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30" tIns="45714" rIns="91430" bIns="45714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Thời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gian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chẩn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đoán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(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năm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63" name="Line 6"/>
            <p:cNvSpPr>
              <a:spLocks noChangeShapeType="1"/>
            </p:cNvSpPr>
            <p:nvPr/>
          </p:nvSpPr>
          <p:spPr bwMode="auto">
            <a:xfrm rot="16200000">
              <a:off x="5362445" y="1551838"/>
              <a:ext cx="0" cy="3973070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Line 7"/>
            <p:cNvSpPr>
              <a:spLocks noChangeShapeType="1"/>
            </p:cNvSpPr>
            <p:nvPr/>
          </p:nvSpPr>
          <p:spPr bwMode="auto">
            <a:xfrm>
              <a:off x="7359185" y="3485212"/>
              <a:ext cx="2464459" cy="1010059"/>
            </a:xfrm>
            <a:prstGeom prst="line">
              <a:avLst/>
            </a:prstGeom>
            <a:noFill/>
            <a:ln w="57150">
              <a:solidFill>
                <a:srgbClr val="00B0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7328570" y="3437368"/>
              <a:ext cx="2377719" cy="972846"/>
            </a:xfrm>
            <a:custGeom>
              <a:avLst/>
              <a:gdLst>
                <a:gd name="T0" fmla="*/ 0 w 1398"/>
                <a:gd name="T1" fmla="*/ 46 h 549"/>
                <a:gd name="T2" fmla="*/ 235 w 1398"/>
                <a:gd name="T3" fmla="*/ 0 h 549"/>
                <a:gd name="T4" fmla="*/ 470 w 1398"/>
                <a:gd name="T5" fmla="*/ 245 h 549"/>
                <a:gd name="T6" fmla="*/ 699 w 1398"/>
                <a:gd name="T7" fmla="*/ 311 h 549"/>
                <a:gd name="T8" fmla="*/ 945 w 1398"/>
                <a:gd name="T9" fmla="*/ 330 h 549"/>
                <a:gd name="T10" fmla="*/ 1163 w 1398"/>
                <a:gd name="T11" fmla="*/ 510 h 549"/>
                <a:gd name="T12" fmla="*/ 1398 w 1398"/>
                <a:gd name="T13" fmla="*/ 54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8" h="549">
                  <a:moveTo>
                    <a:pt x="0" y="46"/>
                  </a:moveTo>
                  <a:lnTo>
                    <a:pt x="235" y="0"/>
                  </a:lnTo>
                  <a:lnTo>
                    <a:pt x="470" y="245"/>
                  </a:lnTo>
                  <a:lnTo>
                    <a:pt x="699" y="311"/>
                  </a:lnTo>
                  <a:lnTo>
                    <a:pt x="945" y="330"/>
                  </a:lnTo>
                  <a:lnTo>
                    <a:pt x="1163" y="510"/>
                  </a:lnTo>
                  <a:lnTo>
                    <a:pt x="1398" y="549"/>
                  </a:lnTo>
                </a:path>
              </a:pathLst>
            </a:custGeom>
            <a:noFill/>
            <a:ln w="36576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907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Oval 9"/>
            <p:cNvSpPr>
              <a:spLocks noChangeArrowheads="1"/>
            </p:cNvSpPr>
            <p:nvPr/>
          </p:nvSpPr>
          <p:spPr bwMode="auto">
            <a:xfrm>
              <a:off x="7636415" y="3336361"/>
              <a:ext cx="200694" cy="2339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8036103" y="3770510"/>
              <a:ext cx="200694" cy="2339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Oval 11"/>
            <p:cNvSpPr>
              <a:spLocks noChangeArrowheads="1"/>
            </p:cNvSpPr>
            <p:nvPr/>
          </p:nvSpPr>
          <p:spPr bwMode="auto">
            <a:xfrm>
              <a:off x="8427287" y="3887464"/>
              <a:ext cx="198993" cy="2339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Oval 12"/>
            <p:cNvSpPr>
              <a:spLocks noChangeArrowheads="1"/>
            </p:cNvSpPr>
            <p:nvPr/>
          </p:nvSpPr>
          <p:spPr bwMode="auto">
            <a:xfrm>
              <a:off x="8842283" y="3905185"/>
              <a:ext cx="200694" cy="23568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Oval 13"/>
            <p:cNvSpPr>
              <a:spLocks noChangeArrowheads="1"/>
            </p:cNvSpPr>
            <p:nvPr/>
          </p:nvSpPr>
          <p:spPr bwMode="auto">
            <a:xfrm>
              <a:off x="9214757" y="4238327"/>
              <a:ext cx="202396" cy="2339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>
              <a:off x="9614446" y="4309208"/>
              <a:ext cx="200694" cy="2339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15"/>
            <p:cNvSpPr>
              <a:spLocks noChangeArrowheads="1"/>
            </p:cNvSpPr>
            <p:nvPr/>
          </p:nvSpPr>
          <p:spPr bwMode="auto">
            <a:xfrm>
              <a:off x="3128181" y="5393693"/>
              <a:ext cx="115066" cy="247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Trebuchet MS" pitchFamily="34" charset="0"/>
                  <a:ea typeface="ＭＳ Ｐゴシック" pitchFamily="34" charset="-128"/>
                </a:rPr>
                <a:t>0</a:t>
              </a:r>
            </a:p>
          </p:txBody>
        </p:sp>
        <p:sp>
          <p:nvSpPr>
            <p:cNvPr id="73" name="Rectangle 16"/>
            <p:cNvSpPr>
              <a:spLocks noChangeArrowheads="1"/>
            </p:cNvSpPr>
            <p:nvPr/>
          </p:nvSpPr>
          <p:spPr bwMode="auto">
            <a:xfrm>
              <a:off x="3015621" y="4622857"/>
              <a:ext cx="227626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74" name="Rectangle 17"/>
            <p:cNvSpPr>
              <a:spLocks noChangeArrowheads="1"/>
            </p:cNvSpPr>
            <p:nvPr/>
          </p:nvSpPr>
          <p:spPr bwMode="auto">
            <a:xfrm>
              <a:off x="3015621" y="3837847"/>
              <a:ext cx="227626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5" name="Rectangle 18"/>
            <p:cNvSpPr>
              <a:spLocks noChangeArrowheads="1"/>
            </p:cNvSpPr>
            <p:nvPr/>
          </p:nvSpPr>
          <p:spPr bwMode="auto">
            <a:xfrm>
              <a:off x="3015621" y="3052836"/>
              <a:ext cx="227626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76" name="Rectangle 19"/>
            <p:cNvSpPr>
              <a:spLocks noChangeArrowheads="1"/>
            </p:cNvSpPr>
            <p:nvPr/>
          </p:nvSpPr>
          <p:spPr bwMode="auto">
            <a:xfrm>
              <a:off x="3015621" y="2282002"/>
              <a:ext cx="227626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77" name="Rectangle 20"/>
            <p:cNvSpPr>
              <a:spLocks noChangeArrowheads="1"/>
            </p:cNvSpPr>
            <p:nvPr/>
          </p:nvSpPr>
          <p:spPr bwMode="auto">
            <a:xfrm>
              <a:off x="2901808" y="1511167"/>
              <a:ext cx="341440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78" name="Rectangle 21"/>
            <p:cNvSpPr>
              <a:spLocks noChangeArrowheads="1"/>
            </p:cNvSpPr>
            <p:nvPr/>
          </p:nvSpPr>
          <p:spPr bwMode="auto">
            <a:xfrm>
              <a:off x="3107184" y="5661269"/>
              <a:ext cx="432811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Arial Unicode MS" pitchFamily="34" charset="-128"/>
                  <a:cs typeface="Arial" panose="020B0604020202020204" pitchFamily="34" charset="0"/>
                  <a:sym typeface="Symbol" pitchFamily="18" charset="2"/>
                </a:rPr>
                <a:t>―</a:t>
              </a: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79" name="Rectangle 22"/>
            <p:cNvSpPr>
              <a:spLocks noChangeArrowheads="1"/>
            </p:cNvSpPr>
            <p:nvPr/>
          </p:nvSpPr>
          <p:spPr bwMode="auto">
            <a:xfrm>
              <a:off x="4000103" y="5661269"/>
              <a:ext cx="318998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―</a:t>
              </a: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80" name="Rectangle 23"/>
            <p:cNvSpPr>
              <a:spLocks noChangeArrowheads="1"/>
            </p:cNvSpPr>
            <p:nvPr/>
          </p:nvSpPr>
          <p:spPr bwMode="auto">
            <a:xfrm>
              <a:off x="4772267" y="5661269"/>
              <a:ext cx="318998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―</a:t>
              </a: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81" name="Rectangle 24"/>
            <p:cNvSpPr>
              <a:spLocks noChangeArrowheads="1"/>
            </p:cNvSpPr>
            <p:nvPr/>
          </p:nvSpPr>
          <p:spPr bwMode="auto">
            <a:xfrm>
              <a:off x="5547832" y="5661269"/>
              <a:ext cx="318998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―</a:t>
              </a: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82" name="Rectangle 25"/>
            <p:cNvSpPr>
              <a:spLocks noChangeArrowheads="1"/>
            </p:cNvSpPr>
            <p:nvPr/>
          </p:nvSpPr>
          <p:spPr bwMode="auto">
            <a:xfrm>
              <a:off x="6359114" y="5661269"/>
              <a:ext cx="318998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―</a:t>
              </a: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83" name="Rectangle 26"/>
            <p:cNvSpPr>
              <a:spLocks noChangeArrowheads="1"/>
            </p:cNvSpPr>
            <p:nvPr/>
          </p:nvSpPr>
          <p:spPr bwMode="auto">
            <a:xfrm>
              <a:off x="7280948" y="5661269"/>
              <a:ext cx="181140" cy="33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2400" b="1" dirty="0">
                  <a:solidFill>
                    <a:srgbClr val="993300"/>
                  </a:solidFill>
                  <a:latin typeface="Trebuchet MS" pitchFamily="34" charset="0"/>
                  <a:ea typeface="ＭＳ Ｐゴシック" pitchFamily="34" charset="-128"/>
                </a:rPr>
                <a:t>0</a:t>
              </a:r>
            </a:p>
          </p:txBody>
        </p:sp>
        <p:sp>
          <p:nvSpPr>
            <p:cNvPr id="84" name="Rectangle 27"/>
            <p:cNvSpPr>
              <a:spLocks noChangeArrowheads="1"/>
            </p:cNvSpPr>
            <p:nvPr/>
          </p:nvSpPr>
          <p:spPr bwMode="auto">
            <a:xfrm>
              <a:off x="8059914" y="5661269"/>
              <a:ext cx="113814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85" name="Rectangle 28"/>
            <p:cNvSpPr>
              <a:spLocks noChangeArrowheads="1"/>
            </p:cNvSpPr>
            <p:nvPr/>
          </p:nvSpPr>
          <p:spPr bwMode="auto">
            <a:xfrm>
              <a:off x="8852487" y="5661269"/>
              <a:ext cx="113814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86" name="Rectangle 29"/>
            <p:cNvSpPr>
              <a:spLocks noChangeArrowheads="1"/>
            </p:cNvSpPr>
            <p:nvPr/>
          </p:nvSpPr>
          <p:spPr bwMode="auto">
            <a:xfrm>
              <a:off x="9638257" y="5661269"/>
              <a:ext cx="113814" cy="22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1600">
                  <a:solidFill>
                    <a:srgbClr val="444492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87" name="Line 30"/>
            <p:cNvSpPr>
              <a:spLocks noChangeShapeType="1"/>
            </p:cNvSpPr>
            <p:nvPr/>
          </p:nvSpPr>
          <p:spPr bwMode="auto">
            <a:xfrm>
              <a:off x="7328570" y="2049865"/>
              <a:ext cx="0" cy="347672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Text Box 31"/>
            <p:cNvSpPr txBox="1">
              <a:spLocks noChangeArrowheads="1"/>
            </p:cNvSpPr>
            <p:nvPr/>
          </p:nvSpPr>
          <p:spPr bwMode="auto">
            <a:xfrm>
              <a:off x="5623610" y="1336783"/>
              <a:ext cx="33746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FF9966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Thời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điểm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chẩn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đoán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ĐTĐ</a:t>
              </a:r>
            </a:p>
          </p:txBody>
        </p:sp>
        <p:sp>
          <p:nvSpPr>
            <p:cNvPr id="89" name="Line 32"/>
            <p:cNvSpPr>
              <a:spLocks noChangeShapeType="1"/>
            </p:cNvSpPr>
            <p:nvPr/>
          </p:nvSpPr>
          <p:spPr bwMode="auto">
            <a:xfrm rot="21419968">
              <a:off x="3748385" y="1842538"/>
              <a:ext cx="3624406" cy="1757857"/>
            </a:xfrm>
            <a:prstGeom prst="line">
              <a:avLst/>
            </a:prstGeom>
            <a:noFill/>
            <a:ln w="57150">
              <a:solidFill>
                <a:srgbClr val="00B0F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Text Box 33"/>
            <p:cNvSpPr txBox="1">
              <a:spLocks noChangeArrowheads="1"/>
            </p:cNvSpPr>
            <p:nvPr/>
          </p:nvSpPr>
          <p:spPr bwMode="auto">
            <a:xfrm>
              <a:off x="3342229" y="1668690"/>
              <a:ext cx="434734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FF9966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3200" b="1" dirty="0">
                  <a:solidFill>
                    <a:srgbClr val="993300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91" name="Oval 34"/>
            <p:cNvSpPr>
              <a:spLocks noChangeArrowheads="1"/>
            </p:cNvSpPr>
            <p:nvPr/>
          </p:nvSpPr>
          <p:spPr bwMode="auto">
            <a:xfrm>
              <a:off x="7238427" y="3417875"/>
              <a:ext cx="198994" cy="2339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Text Box 35"/>
            <p:cNvSpPr txBox="1">
              <a:spLocks noChangeArrowheads="1"/>
            </p:cNvSpPr>
            <p:nvPr/>
          </p:nvSpPr>
          <p:spPr bwMode="black">
            <a:xfrm>
              <a:off x="7284962" y="1652117"/>
              <a:ext cx="3029982" cy="42473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Chức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năng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tế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bào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 </a:t>
              </a:r>
              <a:r>
                <a:rPr lang="en-US" altLang="en-US" sz="2400" b="1" dirty="0">
                  <a:solidFill>
                    <a:srgbClr val="993300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~50%</a:t>
              </a:r>
            </a:p>
          </p:txBody>
        </p:sp>
        <p:sp>
          <p:nvSpPr>
            <p:cNvPr id="93" name="Line 37"/>
            <p:cNvSpPr>
              <a:spLocks noChangeShapeType="1"/>
            </p:cNvSpPr>
            <p:nvPr/>
          </p:nvSpPr>
          <p:spPr bwMode="blackWhite">
            <a:xfrm>
              <a:off x="3299374" y="5519506"/>
              <a:ext cx="6418821" cy="0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Line 38"/>
            <p:cNvSpPr>
              <a:spLocks noChangeShapeType="1"/>
            </p:cNvSpPr>
            <p:nvPr/>
          </p:nvSpPr>
          <p:spPr bwMode="auto">
            <a:xfrm>
              <a:off x="3377610" y="1599769"/>
              <a:ext cx="1701" cy="3926826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Line 41"/>
            <p:cNvSpPr>
              <a:spLocks noChangeShapeType="1"/>
            </p:cNvSpPr>
            <p:nvPr/>
          </p:nvSpPr>
          <p:spPr bwMode="auto">
            <a:xfrm flipV="1">
              <a:off x="3377610" y="5526594"/>
              <a:ext cx="1701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Line 43"/>
            <p:cNvSpPr>
              <a:spLocks noChangeShapeType="1"/>
            </p:cNvSpPr>
            <p:nvPr/>
          </p:nvSpPr>
          <p:spPr bwMode="auto">
            <a:xfrm flipV="1">
              <a:off x="4171885" y="5526594"/>
              <a:ext cx="0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Line 45"/>
            <p:cNvSpPr>
              <a:spLocks noChangeShapeType="1"/>
            </p:cNvSpPr>
            <p:nvPr/>
          </p:nvSpPr>
          <p:spPr bwMode="auto">
            <a:xfrm flipV="1">
              <a:off x="4967859" y="5526594"/>
              <a:ext cx="1700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Line 47"/>
            <p:cNvSpPr>
              <a:spLocks noChangeShapeType="1"/>
            </p:cNvSpPr>
            <p:nvPr/>
          </p:nvSpPr>
          <p:spPr bwMode="auto">
            <a:xfrm flipV="1">
              <a:off x="5758731" y="5526594"/>
              <a:ext cx="1701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Line 49"/>
            <p:cNvSpPr>
              <a:spLocks noChangeShapeType="1"/>
            </p:cNvSpPr>
            <p:nvPr/>
          </p:nvSpPr>
          <p:spPr bwMode="auto">
            <a:xfrm flipV="1">
              <a:off x="6547902" y="5526594"/>
              <a:ext cx="1701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51"/>
            <p:cNvSpPr>
              <a:spLocks noChangeShapeType="1"/>
            </p:cNvSpPr>
            <p:nvPr/>
          </p:nvSpPr>
          <p:spPr bwMode="auto">
            <a:xfrm flipV="1">
              <a:off x="7337074" y="5526594"/>
              <a:ext cx="1701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Line 53"/>
            <p:cNvSpPr>
              <a:spLocks noChangeShapeType="1"/>
            </p:cNvSpPr>
            <p:nvPr/>
          </p:nvSpPr>
          <p:spPr bwMode="auto">
            <a:xfrm flipV="1">
              <a:off x="8134750" y="5526594"/>
              <a:ext cx="1700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Line 55"/>
            <p:cNvSpPr>
              <a:spLocks noChangeShapeType="1"/>
            </p:cNvSpPr>
            <p:nvPr/>
          </p:nvSpPr>
          <p:spPr bwMode="auto">
            <a:xfrm flipV="1">
              <a:off x="8925621" y="5526594"/>
              <a:ext cx="1701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Line 57"/>
            <p:cNvSpPr>
              <a:spLocks noChangeShapeType="1"/>
            </p:cNvSpPr>
            <p:nvPr/>
          </p:nvSpPr>
          <p:spPr bwMode="auto">
            <a:xfrm flipV="1">
              <a:off x="9702888" y="5526594"/>
              <a:ext cx="1700" cy="77969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Line 59"/>
            <p:cNvSpPr>
              <a:spLocks noChangeShapeType="1"/>
            </p:cNvSpPr>
            <p:nvPr/>
          </p:nvSpPr>
          <p:spPr bwMode="auto">
            <a:xfrm>
              <a:off x="3299374" y="4741584"/>
              <a:ext cx="79938" cy="1771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Line 60"/>
            <p:cNvSpPr>
              <a:spLocks noChangeShapeType="1"/>
            </p:cNvSpPr>
            <p:nvPr/>
          </p:nvSpPr>
          <p:spPr bwMode="auto">
            <a:xfrm>
              <a:off x="3299374" y="3956573"/>
              <a:ext cx="79938" cy="1773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Line 61"/>
            <p:cNvSpPr>
              <a:spLocks noChangeShapeType="1"/>
            </p:cNvSpPr>
            <p:nvPr/>
          </p:nvSpPr>
          <p:spPr bwMode="auto">
            <a:xfrm>
              <a:off x="3299374" y="3183966"/>
              <a:ext cx="79938" cy="1773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Line 62"/>
            <p:cNvSpPr>
              <a:spLocks noChangeShapeType="1"/>
            </p:cNvSpPr>
            <p:nvPr/>
          </p:nvSpPr>
          <p:spPr bwMode="auto">
            <a:xfrm>
              <a:off x="3299374" y="2398956"/>
              <a:ext cx="79938" cy="1771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Line 63"/>
            <p:cNvSpPr>
              <a:spLocks noChangeShapeType="1"/>
            </p:cNvSpPr>
            <p:nvPr/>
          </p:nvSpPr>
          <p:spPr bwMode="auto">
            <a:xfrm flipV="1">
              <a:off x="3299374" y="1612173"/>
              <a:ext cx="79938" cy="1771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Line 6"/>
            <p:cNvSpPr>
              <a:spLocks noChangeShapeType="1"/>
            </p:cNvSpPr>
            <p:nvPr/>
          </p:nvSpPr>
          <p:spPr bwMode="auto">
            <a:xfrm rot="16200000" flipH="1">
              <a:off x="6505402" y="1284123"/>
              <a:ext cx="64300" cy="631647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Text Box 35"/>
            <p:cNvSpPr txBox="1">
              <a:spLocks noChangeArrowheads="1"/>
            </p:cNvSpPr>
            <p:nvPr/>
          </p:nvSpPr>
          <p:spPr bwMode="black">
            <a:xfrm>
              <a:off x="9756563" y="4063364"/>
              <a:ext cx="1659981" cy="6740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Chức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năng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tế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bào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</a:t>
              </a:r>
              <a:r>
                <a:rPr lang="en-US" altLang="en-US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  <a:sym typeface="Symbol" pitchFamily="18" charset="2"/>
                </a:rPr>
                <a:t> </a:t>
              </a:r>
              <a:r>
                <a:rPr lang="en-US" altLang="en-US" sz="2400" b="1" dirty="0">
                  <a:solidFill>
                    <a:srgbClr val="993300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~25%</a:t>
              </a:r>
            </a:p>
          </p:txBody>
        </p:sp>
        <p:sp>
          <p:nvSpPr>
            <p:cNvPr id="111" name="Line 30"/>
            <p:cNvSpPr>
              <a:spLocks noChangeShapeType="1"/>
            </p:cNvSpPr>
            <p:nvPr/>
          </p:nvSpPr>
          <p:spPr bwMode="auto">
            <a:xfrm>
              <a:off x="9714793" y="3485212"/>
              <a:ext cx="3402" cy="2023662"/>
            </a:xfrm>
            <a:prstGeom prst="line">
              <a:avLst/>
            </a:prstGeom>
            <a:noFill/>
            <a:ln w="25400">
              <a:solidFill>
                <a:srgbClr val="44449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Text Box 31"/>
            <p:cNvSpPr txBox="1">
              <a:spLocks noChangeArrowheads="1"/>
            </p:cNvSpPr>
            <p:nvPr/>
          </p:nvSpPr>
          <p:spPr bwMode="auto">
            <a:xfrm>
              <a:off x="9427483" y="2649039"/>
              <a:ext cx="1467069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FF9966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Sau</a:t>
              </a:r>
              <a:r>
                <a:rPr lang="en-US" altLang="en-US" sz="2000" b="1" dirty="0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 6 </a:t>
              </a:r>
              <a:r>
                <a:rPr lang="en-US" altLang="en-US" sz="2000" b="1" dirty="0" err="1"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năm</a:t>
              </a:r>
              <a:endParaRPr lang="en-US" altLang="en-US" sz="2000" b="1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57" name="Rectangle 2"/>
          <p:cNvSpPr>
            <a:spLocks noChangeArrowheads="1"/>
          </p:cNvSpPr>
          <p:nvPr/>
        </p:nvSpPr>
        <p:spPr bwMode="auto">
          <a:xfrm>
            <a:off x="216860" y="5965843"/>
            <a:ext cx="3342736" cy="28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0" tIns="45714" rIns="91430" bIns="45714">
            <a:spAutoFit/>
          </a:bodyPr>
          <a:lstStyle>
            <a:lvl1pPr marL="234950" indent="-234950">
              <a:defRPr>
                <a:solidFill>
                  <a:schemeClr val="tx1"/>
                </a:solidFill>
                <a:latin typeface="Arial" charset="0"/>
              </a:defRPr>
            </a:lvl1pPr>
            <a:lvl2pPr marL="97155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54305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211455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68605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31432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04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576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1485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400" dirty="0">
                <a:solidFill>
                  <a:srgbClr val="444492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HOMA=homeostasis model assessment</a:t>
            </a:r>
          </a:p>
        </p:txBody>
      </p:sp>
      <p:sp>
        <p:nvSpPr>
          <p:cNvPr id="4" name="Down Arrow 3"/>
          <p:cNvSpPr/>
          <p:nvPr/>
        </p:nvSpPr>
        <p:spPr>
          <a:xfrm>
            <a:off x="6960925" y="2302557"/>
            <a:ext cx="283993" cy="11341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Text Box 31"/>
          <p:cNvSpPr txBox="1">
            <a:spLocks noChangeArrowheads="1"/>
          </p:cNvSpPr>
          <p:nvPr/>
        </p:nvSpPr>
        <p:spPr bwMode="auto">
          <a:xfrm>
            <a:off x="10079692" y="5094226"/>
            <a:ext cx="12891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9966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en-US" sz="2000" b="1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P&lt;0.0001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9BB3C1-C9FB-AECB-AAEA-F923698BC9E0}"/>
              </a:ext>
            </a:extLst>
          </p:cNvPr>
          <p:cNvSpPr txBox="1"/>
          <p:nvPr/>
        </p:nvSpPr>
        <p:spPr>
          <a:xfrm>
            <a:off x="1762699" y="195233"/>
            <a:ext cx="8224830" cy="95410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VAI TRÒ CẦN THIẾT CỦA INSULIN TRONG KIỂM SOÁT ĐH TRÊN ĐTĐ </a:t>
            </a:r>
            <a:r>
              <a:rPr lang="en-US" sz="2800" dirty="0" err="1">
                <a:solidFill>
                  <a:schemeClr val="bg1"/>
                </a:solidFill>
              </a:rPr>
              <a:t>típ</a:t>
            </a:r>
            <a:r>
              <a:rPr lang="en-US" sz="2800" dirty="0">
                <a:solidFill>
                  <a:schemeClr val="bg1"/>
                </a:solidFill>
              </a:rPr>
              <a:t> 2</a:t>
            </a:r>
          </a:p>
        </p:txBody>
      </p:sp>
      <p:sp>
        <p:nvSpPr>
          <p:cNvPr id="7" name="Down Arrow 3">
            <a:extLst>
              <a:ext uri="{FF2B5EF4-FFF2-40B4-BE49-F238E27FC236}">
                <a16:creationId xmlns:a16="http://schemas.microsoft.com/office/drawing/2014/main" id="{945F8C75-45A2-AC29-EE2E-A32900D314F8}"/>
              </a:ext>
            </a:extLst>
          </p:cNvPr>
          <p:cNvSpPr/>
          <p:nvPr/>
        </p:nvSpPr>
        <p:spPr>
          <a:xfrm>
            <a:off x="9558462" y="3361665"/>
            <a:ext cx="283993" cy="11341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Down Arrow 3">
            <a:extLst>
              <a:ext uri="{FF2B5EF4-FFF2-40B4-BE49-F238E27FC236}">
                <a16:creationId xmlns:a16="http://schemas.microsoft.com/office/drawing/2014/main" id="{41797BEA-7CB8-9111-8342-E662AD84AF57}"/>
              </a:ext>
            </a:extLst>
          </p:cNvPr>
          <p:cNvSpPr/>
          <p:nvPr/>
        </p:nvSpPr>
        <p:spPr>
          <a:xfrm>
            <a:off x="8384318" y="2877169"/>
            <a:ext cx="283993" cy="11341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Down Arrow 3">
            <a:extLst>
              <a:ext uri="{FF2B5EF4-FFF2-40B4-BE49-F238E27FC236}">
                <a16:creationId xmlns:a16="http://schemas.microsoft.com/office/drawing/2014/main" id="{5F61F0FD-3F0A-BF86-D7BA-191108F067C6}"/>
              </a:ext>
            </a:extLst>
          </p:cNvPr>
          <p:cNvSpPr/>
          <p:nvPr/>
        </p:nvSpPr>
        <p:spPr>
          <a:xfrm>
            <a:off x="9000696" y="3168930"/>
            <a:ext cx="283993" cy="11341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475A11-9E0A-634C-8706-95F263F26618}"/>
              </a:ext>
            </a:extLst>
          </p:cNvPr>
          <p:cNvSpPr txBox="1"/>
          <p:nvPr/>
        </p:nvSpPr>
        <p:spPr>
          <a:xfrm>
            <a:off x="4135770" y="1491341"/>
            <a:ext cx="8056230" cy="8002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300" dirty="0"/>
              <a:t>Khi </a:t>
            </a:r>
            <a:r>
              <a:rPr lang="en-US" sz="2300" dirty="0" err="1"/>
              <a:t>không</a:t>
            </a:r>
            <a:r>
              <a:rPr lang="en-US" sz="2300" dirty="0"/>
              <a:t> </a:t>
            </a:r>
            <a:r>
              <a:rPr lang="en-US" sz="2300" dirty="0" err="1"/>
              <a:t>kiểm</a:t>
            </a:r>
            <a:r>
              <a:rPr lang="en-US" sz="2300" dirty="0"/>
              <a:t> </a:t>
            </a:r>
            <a:r>
              <a:rPr lang="en-US" sz="2300" dirty="0" err="1"/>
              <a:t>soát</a:t>
            </a:r>
            <a:r>
              <a:rPr lang="en-US" sz="2300" dirty="0"/>
              <a:t> </a:t>
            </a:r>
            <a:r>
              <a:rPr lang="en-US" sz="2300" dirty="0" err="1"/>
              <a:t>đường</a:t>
            </a:r>
            <a:r>
              <a:rPr lang="en-US" sz="2300" dirty="0"/>
              <a:t> </a:t>
            </a:r>
            <a:r>
              <a:rPr lang="en-US" sz="2300" dirty="0" err="1"/>
              <a:t>huyết</a:t>
            </a:r>
            <a:r>
              <a:rPr lang="en-US" sz="2300" dirty="0"/>
              <a:t> </a:t>
            </a:r>
            <a:r>
              <a:rPr lang="en-US" sz="2300" dirty="0" err="1"/>
              <a:t>đạt</a:t>
            </a:r>
            <a:r>
              <a:rPr lang="en-US" sz="2300" dirty="0"/>
              <a:t> </a:t>
            </a:r>
            <a:r>
              <a:rPr lang="en-US" sz="2300" dirty="0" err="1"/>
              <a:t>mục</a:t>
            </a:r>
            <a:r>
              <a:rPr lang="en-US" sz="2300" dirty="0"/>
              <a:t> </a:t>
            </a:r>
            <a:r>
              <a:rPr lang="en-US" sz="2300" dirty="0" err="1"/>
              <a:t>tiêu</a:t>
            </a:r>
            <a:r>
              <a:rPr lang="en-US" sz="2300" dirty="0"/>
              <a:t> ( HbA1c </a:t>
            </a:r>
            <a:r>
              <a:rPr lang="en-US" sz="2300" dirty="0" err="1"/>
              <a:t>cao</a:t>
            </a:r>
            <a:r>
              <a:rPr lang="en-US" sz="2300" dirty="0"/>
              <a:t>) </a:t>
            </a:r>
            <a:r>
              <a:rPr lang="en-US" sz="2300" dirty="0" err="1"/>
              <a:t>với</a:t>
            </a:r>
            <a:r>
              <a:rPr lang="en-US" sz="2300" dirty="0"/>
              <a:t> các </a:t>
            </a:r>
            <a:r>
              <a:rPr lang="en-US" sz="2300" dirty="0" err="1"/>
              <a:t>thuốc</a:t>
            </a:r>
            <a:r>
              <a:rPr lang="en-US" sz="2300" dirty="0"/>
              <a:t> </a:t>
            </a:r>
            <a:r>
              <a:rPr lang="en-US" sz="2300" dirty="0" err="1"/>
              <a:t>hạ</a:t>
            </a:r>
            <a:r>
              <a:rPr lang="en-US" sz="2300" dirty="0"/>
              <a:t> </a:t>
            </a:r>
            <a:r>
              <a:rPr lang="en-US" sz="2300" dirty="0" err="1"/>
              <a:t>đường</a:t>
            </a:r>
            <a:r>
              <a:rPr lang="en-US" sz="2300" dirty="0"/>
              <a:t> </a:t>
            </a:r>
            <a:r>
              <a:rPr lang="en-US" sz="2300" dirty="0" err="1"/>
              <a:t>huyết</a:t>
            </a:r>
            <a:r>
              <a:rPr lang="en-US" sz="2300" dirty="0"/>
              <a:t> </a:t>
            </a:r>
            <a:r>
              <a:rPr lang="en-US" sz="2300" dirty="0" err="1"/>
              <a:t>uống</a:t>
            </a:r>
            <a:r>
              <a:rPr lang="en-US" sz="2300" dirty="0"/>
              <a:t> =&gt; CĐ Insulin</a:t>
            </a:r>
          </a:p>
        </p:txBody>
      </p:sp>
    </p:spTree>
    <p:extLst>
      <p:ext uri="{BB962C8B-B14F-4D97-AF65-F5344CB8AC3E}">
        <p14:creationId xmlns:p14="http://schemas.microsoft.com/office/powerpoint/2010/main" val="27038086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FB57F8-E480-D64C-CBC5-3FA4A7CE40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1" r="23298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B7EA55-77E4-7298-68B0-59F6B35017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4400" dirty="0"/>
              <a:t>XIN CÁM ƠN SỰ THEO DÕI CỦA QUÝ ANH CHỊ ĐỒNG NGHIỆP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1C6DF-26D2-9371-FECE-DBEC5EF2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fld id="{B6F15528-21DE-4FAA-801E-634DDDAF4B2B}" type="slidenum">
              <a:rPr lang="en-US" sz="1200">
                <a:solidFill>
                  <a:schemeClr val="bg1"/>
                </a:solidFill>
              </a:rPr>
              <a:pPr algn="r">
                <a:spcAft>
                  <a:spcPts val="600"/>
                </a:spcAft>
              </a:pPr>
              <a:t>50</a:t>
            </a:fld>
            <a:endParaRPr 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5302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Freeform 3">
            <a:extLst>
              <a:ext uri="{FF2B5EF4-FFF2-40B4-BE49-F238E27FC236}">
                <a16:creationId xmlns:a16="http://schemas.microsoft.com/office/drawing/2014/main" id="{B0582F9A-6738-3B5E-4760-C73646F6C2C1}"/>
              </a:ext>
            </a:extLst>
          </p:cNvPr>
          <p:cNvSpPr>
            <a:spLocks/>
          </p:cNvSpPr>
          <p:nvPr/>
        </p:nvSpPr>
        <p:spPr bwMode="auto">
          <a:xfrm>
            <a:off x="6662738" y="331789"/>
            <a:ext cx="3001962" cy="1587"/>
          </a:xfrm>
          <a:custGeom>
            <a:avLst/>
            <a:gdLst>
              <a:gd name="T0" fmla="*/ 0 w 1891"/>
              <a:gd name="T1" fmla="*/ 0 h 1587"/>
              <a:gd name="T2" fmla="*/ 2147483647 w 1891"/>
              <a:gd name="T3" fmla="*/ 0 h 1587"/>
              <a:gd name="T4" fmla="*/ 0 w 1891"/>
              <a:gd name="T5" fmla="*/ 0 h 1587"/>
              <a:gd name="T6" fmla="*/ 0 60000 65536"/>
              <a:gd name="T7" fmla="*/ 0 60000 65536"/>
              <a:gd name="T8" fmla="*/ 0 60000 65536"/>
              <a:gd name="T9" fmla="*/ 0 w 1891"/>
              <a:gd name="T10" fmla="*/ 0 h 1587"/>
              <a:gd name="T11" fmla="*/ 1891 w 1891"/>
              <a:gd name="T12" fmla="*/ 1587 h 15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91" h="1587">
                <a:moveTo>
                  <a:pt x="0" y="0"/>
                </a:moveTo>
                <a:lnTo>
                  <a:pt x="189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92" name="Group 281">
            <a:extLst>
              <a:ext uri="{FF2B5EF4-FFF2-40B4-BE49-F238E27FC236}">
                <a16:creationId xmlns:a16="http://schemas.microsoft.com/office/drawing/2014/main" id="{2D3BC4FD-1112-92CF-A8E4-C0E90BB124D4}"/>
              </a:ext>
            </a:extLst>
          </p:cNvPr>
          <p:cNvGrpSpPr>
            <a:grpSpLocks/>
          </p:cNvGrpSpPr>
          <p:nvPr/>
        </p:nvGrpSpPr>
        <p:grpSpPr bwMode="auto">
          <a:xfrm>
            <a:off x="1763713" y="1495426"/>
            <a:ext cx="1262062" cy="1838325"/>
            <a:chOff x="2217" y="784"/>
            <a:chExt cx="1126" cy="1768"/>
          </a:xfrm>
        </p:grpSpPr>
        <p:pic>
          <p:nvPicPr>
            <p:cNvPr id="77859" name="Picture 282" descr="GUT">
              <a:extLst>
                <a:ext uri="{FF2B5EF4-FFF2-40B4-BE49-F238E27FC236}">
                  <a16:creationId xmlns:a16="http://schemas.microsoft.com/office/drawing/2014/main" id="{596BA82A-5A2B-2BA9-3CA3-062A34BC29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7" y="784"/>
              <a:ext cx="1126" cy="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60" name="Freeform 283">
              <a:extLst>
                <a:ext uri="{FF2B5EF4-FFF2-40B4-BE49-F238E27FC236}">
                  <a16:creationId xmlns:a16="http://schemas.microsoft.com/office/drawing/2014/main" id="{9A030907-571B-BE20-17B3-FDD03173B550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2574" y="1239"/>
              <a:ext cx="495" cy="618"/>
            </a:xfrm>
            <a:custGeom>
              <a:avLst/>
              <a:gdLst>
                <a:gd name="T0" fmla="*/ 129 w 495"/>
                <a:gd name="T1" fmla="*/ 0 h 618"/>
                <a:gd name="T2" fmla="*/ 129 w 495"/>
                <a:gd name="T3" fmla="*/ 90 h 618"/>
                <a:gd name="T4" fmla="*/ 96 w 495"/>
                <a:gd name="T5" fmla="*/ 108 h 618"/>
                <a:gd name="T6" fmla="*/ 81 w 495"/>
                <a:gd name="T7" fmla="*/ 138 h 618"/>
                <a:gd name="T8" fmla="*/ 81 w 495"/>
                <a:gd name="T9" fmla="*/ 168 h 618"/>
                <a:gd name="T10" fmla="*/ 102 w 495"/>
                <a:gd name="T11" fmla="*/ 198 h 618"/>
                <a:gd name="T12" fmla="*/ 174 w 495"/>
                <a:gd name="T13" fmla="*/ 192 h 618"/>
                <a:gd name="T14" fmla="*/ 213 w 495"/>
                <a:gd name="T15" fmla="*/ 156 h 618"/>
                <a:gd name="T16" fmla="*/ 243 w 495"/>
                <a:gd name="T17" fmla="*/ 123 h 618"/>
                <a:gd name="T18" fmla="*/ 300 w 495"/>
                <a:gd name="T19" fmla="*/ 123 h 618"/>
                <a:gd name="T20" fmla="*/ 312 w 495"/>
                <a:gd name="T21" fmla="*/ 150 h 618"/>
                <a:gd name="T22" fmla="*/ 324 w 495"/>
                <a:gd name="T23" fmla="*/ 198 h 618"/>
                <a:gd name="T24" fmla="*/ 357 w 495"/>
                <a:gd name="T25" fmla="*/ 213 h 618"/>
                <a:gd name="T26" fmla="*/ 393 w 495"/>
                <a:gd name="T27" fmla="*/ 243 h 618"/>
                <a:gd name="T28" fmla="*/ 414 w 495"/>
                <a:gd name="T29" fmla="*/ 288 h 618"/>
                <a:gd name="T30" fmla="*/ 414 w 495"/>
                <a:gd name="T31" fmla="*/ 336 h 618"/>
                <a:gd name="T32" fmla="*/ 414 w 495"/>
                <a:gd name="T33" fmla="*/ 375 h 618"/>
                <a:gd name="T34" fmla="*/ 438 w 495"/>
                <a:gd name="T35" fmla="*/ 402 h 618"/>
                <a:gd name="T36" fmla="*/ 465 w 495"/>
                <a:gd name="T37" fmla="*/ 450 h 618"/>
                <a:gd name="T38" fmla="*/ 465 w 495"/>
                <a:gd name="T39" fmla="*/ 507 h 618"/>
                <a:gd name="T40" fmla="*/ 495 w 495"/>
                <a:gd name="T41" fmla="*/ 558 h 618"/>
                <a:gd name="T42" fmla="*/ 471 w 495"/>
                <a:gd name="T43" fmla="*/ 600 h 618"/>
                <a:gd name="T44" fmla="*/ 426 w 495"/>
                <a:gd name="T45" fmla="*/ 606 h 618"/>
                <a:gd name="T46" fmla="*/ 375 w 495"/>
                <a:gd name="T47" fmla="*/ 618 h 618"/>
                <a:gd name="T48" fmla="*/ 330 w 495"/>
                <a:gd name="T49" fmla="*/ 603 h 618"/>
                <a:gd name="T50" fmla="*/ 354 w 495"/>
                <a:gd name="T51" fmla="*/ 570 h 618"/>
                <a:gd name="T52" fmla="*/ 282 w 495"/>
                <a:gd name="T53" fmla="*/ 546 h 618"/>
                <a:gd name="T54" fmla="*/ 246 w 495"/>
                <a:gd name="T55" fmla="*/ 513 h 618"/>
                <a:gd name="T56" fmla="*/ 189 w 495"/>
                <a:gd name="T57" fmla="*/ 495 h 618"/>
                <a:gd name="T58" fmla="*/ 99 w 495"/>
                <a:gd name="T59" fmla="*/ 495 h 618"/>
                <a:gd name="T60" fmla="*/ 72 w 495"/>
                <a:gd name="T61" fmla="*/ 498 h 618"/>
                <a:gd name="T62" fmla="*/ 75 w 495"/>
                <a:gd name="T63" fmla="*/ 456 h 618"/>
                <a:gd name="T64" fmla="*/ 33 w 495"/>
                <a:gd name="T65" fmla="*/ 429 h 618"/>
                <a:gd name="T66" fmla="*/ 21 w 495"/>
                <a:gd name="T67" fmla="*/ 402 h 618"/>
                <a:gd name="T68" fmla="*/ 24 w 495"/>
                <a:gd name="T69" fmla="*/ 345 h 618"/>
                <a:gd name="T70" fmla="*/ 66 w 495"/>
                <a:gd name="T71" fmla="*/ 321 h 618"/>
                <a:gd name="T72" fmla="*/ 105 w 495"/>
                <a:gd name="T73" fmla="*/ 312 h 618"/>
                <a:gd name="T74" fmla="*/ 111 w 495"/>
                <a:gd name="T75" fmla="*/ 288 h 618"/>
                <a:gd name="T76" fmla="*/ 81 w 495"/>
                <a:gd name="T77" fmla="*/ 270 h 618"/>
                <a:gd name="T78" fmla="*/ 39 w 495"/>
                <a:gd name="T79" fmla="*/ 219 h 618"/>
                <a:gd name="T80" fmla="*/ 0 w 495"/>
                <a:gd name="T81" fmla="*/ 171 h 618"/>
                <a:gd name="T82" fmla="*/ 12 w 495"/>
                <a:gd name="T83" fmla="*/ 117 h 618"/>
                <a:gd name="T84" fmla="*/ 42 w 495"/>
                <a:gd name="T85" fmla="*/ 63 h 618"/>
                <a:gd name="T86" fmla="*/ 81 w 495"/>
                <a:gd name="T87" fmla="*/ 27 h 618"/>
                <a:gd name="T88" fmla="*/ 129 w 495"/>
                <a:gd name="T89" fmla="*/ 0 h 6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95"/>
                <a:gd name="T136" fmla="*/ 0 h 618"/>
                <a:gd name="T137" fmla="*/ 495 w 495"/>
                <a:gd name="T138" fmla="*/ 618 h 6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95" h="618">
                  <a:moveTo>
                    <a:pt x="129" y="0"/>
                  </a:moveTo>
                  <a:lnTo>
                    <a:pt x="129" y="90"/>
                  </a:lnTo>
                  <a:lnTo>
                    <a:pt x="96" y="108"/>
                  </a:lnTo>
                  <a:lnTo>
                    <a:pt x="81" y="138"/>
                  </a:lnTo>
                  <a:lnTo>
                    <a:pt x="81" y="168"/>
                  </a:lnTo>
                  <a:lnTo>
                    <a:pt x="102" y="198"/>
                  </a:lnTo>
                  <a:lnTo>
                    <a:pt x="174" y="192"/>
                  </a:lnTo>
                  <a:lnTo>
                    <a:pt x="213" y="156"/>
                  </a:lnTo>
                  <a:lnTo>
                    <a:pt x="243" y="123"/>
                  </a:lnTo>
                  <a:lnTo>
                    <a:pt x="300" y="123"/>
                  </a:lnTo>
                  <a:lnTo>
                    <a:pt x="312" y="150"/>
                  </a:lnTo>
                  <a:lnTo>
                    <a:pt x="324" y="198"/>
                  </a:lnTo>
                  <a:lnTo>
                    <a:pt x="357" y="213"/>
                  </a:lnTo>
                  <a:lnTo>
                    <a:pt x="393" y="243"/>
                  </a:lnTo>
                  <a:lnTo>
                    <a:pt x="414" y="288"/>
                  </a:lnTo>
                  <a:lnTo>
                    <a:pt x="414" y="336"/>
                  </a:lnTo>
                  <a:lnTo>
                    <a:pt x="414" y="375"/>
                  </a:lnTo>
                  <a:lnTo>
                    <a:pt x="438" y="402"/>
                  </a:lnTo>
                  <a:lnTo>
                    <a:pt x="465" y="450"/>
                  </a:lnTo>
                  <a:lnTo>
                    <a:pt x="465" y="507"/>
                  </a:lnTo>
                  <a:lnTo>
                    <a:pt x="495" y="558"/>
                  </a:lnTo>
                  <a:lnTo>
                    <a:pt x="471" y="600"/>
                  </a:lnTo>
                  <a:lnTo>
                    <a:pt x="426" y="606"/>
                  </a:lnTo>
                  <a:lnTo>
                    <a:pt x="375" y="618"/>
                  </a:lnTo>
                  <a:lnTo>
                    <a:pt x="330" y="603"/>
                  </a:lnTo>
                  <a:lnTo>
                    <a:pt x="354" y="570"/>
                  </a:lnTo>
                  <a:lnTo>
                    <a:pt x="282" y="546"/>
                  </a:lnTo>
                  <a:lnTo>
                    <a:pt x="246" y="513"/>
                  </a:lnTo>
                  <a:lnTo>
                    <a:pt x="189" y="495"/>
                  </a:lnTo>
                  <a:lnTo>
                    <a:pt x="99" y="495"/>
                  </a:lnTo>
                  <a:lnTo>
                    <a:pt x="72" y="498"/>
                  </a:lnTo>
                  <a:lnTo>
                    <a:pt x="75" y="456"/>
                  </a:lnTo>
                  <a:lnTo>
                    <a:pt x="33" y="429"/>
                  </a:lnTo>
                  <a:lnTo>
                    <a:pt x="21" y="402"/>
                  </a:lnTo>
                  <a:lnTo>
                    <a:pt x="24" y="345"/>
                  </a:lnTo>
                  <a:lnTo>
                    <a:pt x="66" y="321"/>
                  </a:lnTo>
                  <a:lnTo>
                    <a:pt x="105" y="312"/>
                  </a:lnTo>
                  <a:lnTo>
                    <a:pt x="111" y="288"/>
                  </a:lnTo>
                  <a:lnTo>
                    <a:pt x="81" y="270"/>
                  </a:lnTo>
                  <a:lnTo>
                    <a:pt x="39" y="219"/>
                  </a:lnTo>
                  <a:lnTo>
                    <a:pt x="0" y="171"/>
                  </a:lnTo>
                  <a:lnTo>
                    <a:pt x="12" y="117"/>
                  </a:lnTo>
                  <a:lnTo>
                    <a:pt x="42" y="63"/>
                  </a:lnTo>
                  <a:lnTo>
                    <a:pt x="81" y="2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33CCCC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861" name="Freeform 284">
              <a:extLst>
                <a:ext uri="{FF2B5EF4-FFF2-40B4-BE49-F238E27FC236}">
                  <a16:creationId xmlns:a16="http://schemas.microsoft.com/office/drawing/2014/main" id="{E4D84489-FA4B-72C1-8A67-DF36D0FAC6CC}"/>
                </a:ext>
              </a:extLst>
            </p:cNvPr>
            <p:cNvSpPr>
              <a:spLocks/>
            </p:cNvSpPr>
            <p:nvPr/>
          </p:nvSpPr>
          <p:spPr bwMode="blackWhite">
            <a:xfrm>
              <a:off x="2331" y="1785"/>
              <a:ext cx="507" cy="450"/>
            </a:xfrm>
            <a:custGeom>
              <a:avLst/>
              <a:gdLst>
                <a:gd name="T0" fmla="*/ 0 w 507"/>
                <a:gd name="T1" fmla="*/ 159 h 450"/>
                <a:gd name="T2" fmla="*/ 21 w 507"/>
                <a:gd name="T3" fmla="*/ 120 h 450"/>
                <a:gd name="T4" fmla="*/ 75 w 507"/>
                <a:gd name="T5" fmla="*/ 99 h 450"/>
                <a:gd name="T6" fmla="*/ 138 w 507"/>
                <a:gd name="T7" fmla="*/ 96 h 450"/>
                <a:gd name="T8" fmla="*/ 183 w 507"/>
                <a:gd name="T9" fmla="*/ 108 h 450"/>
                <a:gd name="T10" fmla="*/ 171 w 507"/>
                <a:gd name="T11" fmla="*/ 84 h 450"/>
                <a:gd name="T12" fmla="*/ 165 w 507"/>
                <a:gd name="T13" fmla="*/ 51 h 450"/>
                <a:gd name="T14" fmla="*/ 204 w 507"/>
                <a:gd name="T15" fmla="*/ 15 h 450"/>
                <a:gd name="T16" fmla="*/ 255 w 507"/>
                <a:gd name="T17" fmla="*/ 0 h 450"/>
                <a:gd name="T18" fmla="*/ 294 w 507"/>
                <a:gd name="T19" fmla="*/ 21 h 450"/>
                <a:gd name="T20" fmla="*/ 339 w 507"/>
                <a:gd name="T21" fmla="*/ 57 h 450"/>
                <a:gd name="T22" fmla="*/ 360 w 507"/>
                <a:gd name="T23" fmla="*/ 102 h 450"/>
                <a:gd name="T24" fmla="*/ 378 w 507"/>
                <a:gd name="T25" fmla="*/ 168 h 450"/>
                <a:gd name="T26" fmla="*/ 369 w 507"/>
                <a:gd name="T27" fmla="*/ 207 h 450"/>
                <a:gd name="T28" fmla="*/ 369 w 507"/>
                <a:gd name="T29" fmla="*/ 267 h 450"/>
                <a:gd name="T30" fmla="*/ 348 w 507"/>
                <a:gd name="T31" fmla="*/ 318 h 450"/>
                <a:gd name="T32" fmla="*/ 357 w 507"/>
                <a:gd name="T33" fmla="*/ 354 h 450"/>
                <a:gd name="T34" fmla="*/ 396 w 507"/>
                <a:gd name="T35" fmla="*/ 381 h 450"/>
                <a:gd name="T36" fmla="*/ 441 w 507"/>
                <a:gd name="T37" fmla="*/ 366 h 450"/>
                <a:gd name="T38" fmla="*/ 486 w 507"/>
                <a:gd name="T39" fmla="*/ 360 h 450"/>
                <a:gd name="T40" fmla="*/ 507 w 507"/>
                <a:gd name="T41" fmla="*/ 369 h 450"/>
                <a:gd name="T42" fmla="*/ 507 w 507"/>
                <a:gd name="T43" fmla="*/ 420 h 450"/>
                <a:gd name="T44" fmla="*/ 486 w 507"/>
                <a:gd name="T45" fmla="*/ 441 h 450"/>
                <a:gd name="T46" fmla="*/ 426 w 507"/>
                <a:gd name="T47" fmla="*/ 441 h 450"/>
                <a:gd name="T48" fmla="*/ 369 w 507"/>
                <a:gd name="T49" fmla="*/ 450 h 450"/>
                <a:gd name="T50" fmla="*/ 315 w 507"/>
                <a:gd name="T51" fmla="*/ 420 h 450"/>
                <a:gd name="T52" fmla="*/ 282 w 507"/>
                <a:gd name="T53" fmla="*/ 378 h 450"/>
                <a:gd name="T54" fmla="*/ 282 w 507"/>
                <a:gd name="T55" fmla="*/ 321 h 450"/>
                <a:gd name="T56" fmla="*/ 267 w 507"/>
                <a:gd name="T57" fmla="*/ 297 h 450"/>
                <a:gd name="T58" fmla="*/ 243 w 507"/>
                <a:gd name="T59" fmla="*/ 285 h 450"/>
                <a:gd name="T60" fmla="*/ 207 w 507"/>
                <a:gd name="T61" fmla="*/ 312 h 450"/>
                <a:gd name="T62" fmla="*/ 216 w 507"/>
                <a:gd name="T63" fmla="*/ 354 h 450"/>
                <a:gd name="T64" fmla="*/ 240 w 507"/>
                <a:gd name="T65" fmla="*/ 384 h 450"/>
                <a:gd name="T66" fmla="*/ 267 w 507"/>
                <a:gd name="T67" fmla="*/ 396 h 450"/>
                <a:gd name="T68" fmla="*/ 204 w 507"/>
                <a:gd name="T69" fmla="*/ 417 h 450"/>
                <a:gd name="T70" fmla="*/ 189 w 507"/>
                <a:gd name="T71" fmla="*/ 384 h 450"/>
                <a:gd name="T72" fmla="*/ 180 w 507"/>
                <a:gd name="T73" fmla="*/ 342 h 450"/>
                <a:gd name="T74" fmla="*/ 168 w 507"/>
                <a:gd name="T75" fmla="*/ 312 h 450"/>
                <a:gd name="T76" fmla="*/ 141 w 507"/>
                <a:gd name="T77" fmla="*/ 309 h 450"/>
                <a:gd name="T78" fmla="*/ 90 w 507"/>
                <a:gd name="T79" fmla="*/ 321 h 450"/>
                <a:gd name="T80" fmla="*/ 51 w 507"/>
                <a:gd name="T81" fmla="*/ 300 h 450"/>
                <a:gd name="T82" fmla="*/ 42 w 507"/>
                <a:gd name="T83" fmla="*/ 258 h 450"/>
                <a:gd name="T84" fmla="*/ 30 w 507"/>
                <a:gd name="T85" fmla="*/ 240 h 450"/>
                <a:gd name="T86" fmla="*/ 12 w 507"/>
                <a:gd name="T87" fmla="*/ 222 h 450"/>
                <a:gd name="T88" fmla="*/ 9 w 507"/>
                <a:gd name="T89" fmla="*/ 186 h 450"/>
                <a:gd name="T90" fmla="*/ 0 w 507"/>
                <a:gd name="T91" fmla="*/ 159 h 4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07"/>
                <a:gd name="T139" fmla="*/ 0 h 450"/>
                <a:gd name="T140" fmla="*/ 507 w 507"/>
                <a:gd name="T141" fmla="*/ 450 h 4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07" h="450">
                  <a:moveTo>
                    <a:pt x="0" y="159"/>
                  </a:moveTo>
                  <a:lnTo>
                    <a:pt x="21" y="120"/>
                  </a:lnTo>
                  <a:lnTo>
                    <a:pt x="75" y="99"/>
                  </a:lnTo>
                  <a:lnTo>
                    <a:pt x="138" y="96"/>
                  </a:lnTo>
                  <a:lnTo>
                    <a:pt x="183" y="108"/>
                  </a:lnTo>
                  <a:lnTo>
                    <a:pt x="171" y="84"/>
                  </a:lnTo>
                  <a:lnTo>
                    <a:pt x="165" y="51"/>
                  </a:lnTo>
                  <a:lnTo>
                    <a:pt x="204" y="15"/>
                  </a:lnTo>
                  <a:lnTo>
                    <a:pt x="255" y="0"/>
                  </a:lnTo>
                  <a:lnTo>
                    <a:pt x="294" y="21"/>
                  </a:lnTo>
                  <a:lnTo>
                    <a:pt x="339" y="57"/>
                  </a:lnTo>
                  <a:lnTo>
                    <a:pt x="360" y="102"/>
                  </a:lnTo>
                  <a:lnTo>
                    <a:pt x="378" y="168"/>
                  </a:lnTo>
                  <a:lnTo>
                    <a:pt x="369" y="207"/>
                  </a:lnTo>
                  <a:lnTo>
                    <a:pt x="369" y="267"/>
                  </a:lnTo>
                  <a:lnTo>
                    <a:pt x="348" y="318"/>
                  </a:lnTo>
                  <a:lnTo>
                    <a:pt x="357" y="354"/>
                  </a:lnTo>
                  <a:lnTo>
                    <a:pt x="396" y="381"/>
                  </a:lnTo>
                  <a:lnTo>
                    <a:pt x="441" y="366"/>
                  </a:lnTo>
                  <a:lnTo>
                    <a:pt x="486" y="360"/>
                  </a:lnTo>
                  <a:lnTo>
                    <a:pt x="507" y="369"/>
                  </a:lnTo>
                  <a:lnTo>
                    <a:pt x="507" y="420"/>
                  </a:lnTo>
                  <a:lnTo>
                    <a:pt x="486" y="441"/>
                  </a:lnTo>
                  <a:lnTo>
                    <a:pt x="426" y="441"/>
                  </a:lnTo>
                  <a:lnTo>
                    <a:pt x="369" y="450"/>
                  </a:lnTo>
                  <a:lnTo>
                    <a:pt x="315" y="420"/>
                  </a:lnTo>
                  <a:lnTo>
                    <a:pt x="282" y="378"/>
                  </a:lnTo>
                  <a:lnTo>
                    <a:pt x="282" y="321"/>
                  </a:lnTo>
                  <a:lnTo>
                    <a:pt x="267" y="297"/>
                  </a:lnTo>
                  <a:lnTo>
                    <a:pt x="243" y="285"/>
                  </a:lnTo>
                  <a:lnTo>
                    <a:pt x="207" y="312"/>
                  </a:lnTo>
                  <a:lnTo>
                    <a:pt x="216" y="354"/>
                  </a:lnTo>
                  <a:lnTo>
                    <a:pt x="240" y="384"/>
                  </a:lnTo>
                  <a:lnTo>
                    <a:pt x="267" y="396"/>
                  </a:lnTo>
                  <a:cubicBezTo>
                    <a:pt x="221" y="428"/>
                    <a:pt x="243" y="427"/>
                    <a:pt x="204" y="417"/>
                  </a:cubicBezTo>
                  <a:lnTo>
                    <a:pt x="189" y="384"/>
                  </a:lnTo>
                  <a:lnTo>
                    <a:pt x="180" y="342"/>
                  </a:lnTo>
                  <a:lnTo>
                    <a:pt x="168" y="312"/>
                  </a:lnTo>
                  <a:lnTo>
                    <a:pt x="141" y="309"/>
                  </a:lnTo>
                  <a:lnTo>
                    <a:pt x="90" y="321"/>
                  </a:lnTo>
                  <a:lnTo>
                    <a:pt x="51" y="300"/>
                  </a:lnTo>
                  <a:lnTo>
                    <a:pt x="42" y="258"/>
                  </a:lnTo>
                  <a:lnTo>
                    <a:pt x="30" y="240"/>
                  </a:lnTo>
                  <a:lnTo>
                    <a:pt x="12" y="222"/>
                  </a:lnTo>
                  <a:lnTo>
                    <a:pt x="9" y="186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050" name="Object 291">
            <a:extLst>
              <a:ext uri="{FF2B5EF4-FFF2-40B4-BE49-F238E27FC236}">
                <a16:creationId xmlns:a16="http://schemas.microsoft.com/office/drawing/2014/main" id="{A4544F51-9269-1C0E-1CF4-F2E8FF5B3B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24451" y="2043114"/>
          <a:ext cx="98742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0" imgH="0" progId="">
                  <p:embed/>
                </p:oleObj>
              </mc:Choice>
              <mc:Fallback>
                <p:oleObj name="CorelDRAW" r:id="rId4" imgW="0" imgH="0" progId="">
                  <p:embed/>
                  <p:pic>
                    <p:nvPicPr>
                      <p:cNvPr id="2050" name="Object 291">
                        <a:extLst>
                          <a:ext uri="{FF2B5EF4-FFF2-40B4-BE49-F238E27FC236}">
                            <a16:creationId xmlns:a16="http://schemas.microsoft.com/office/drawing/2014/main" id="{A4544F51-9269-1C0E-1CF4-F2E8FF5B3B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4451" y="2043114"/>
                        <a:ext cx="987425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93" name="Group 330">
            <a:extLst>
              <a:ext uri="{FF2B5EF4-FFF2-40B4-BE49-F238E27FC236}">
                <a16:creationId xmlns:a16="http://schemas.microsoft.com/office/drawing/2014/main" id="{CB484E18-9AD3-3DDA-CF16-FB79CAEAF9B0}"/>
              </a:ext>
            </a:extLst>
          </p:cNvPr>
          <p:cNvGrpSpPr>
            <a:grpSpLocks/>
          </p:cNvGrpSpPr>
          <p:nvPr/>
        </p:nvGrpSpPr>
        <p:grpSpPr bwMode="auto">
          <a:xfrm>
            <a:off x="3294063" y="1662113"/>
            <a:ext cx="1579562" cy="1035050"/>
            <a:chOff x="1115" y="1047"/>
            <a:chExt cx="995" cy="652"/>
          </a:xfrm>
        </p:grpSpPr>
        <p:sp>
          <p:nvSpPr>
            <p:cNvPr id="77857" name="Text Box 288">
              <a:extLst>
                <a:ext uri="{FF2B5EF4-FFF2-40B4-BE49-F238E27FC236}">
                  <a16:creationId xmlns:a16="http://schemas.microsoft.com/office/drawing/2014/main" id="{5C196786-80D7-486C-DC34-5B1EE6BFE4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" y="1290"/>
              <a:ext cx="920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Aft>
                  <a:spcPct val="40000"/>
                </a:spcAft>
              </a:pPr>
              <a:r>
                <a:rPr lang="en-US" altLang="en-US"/>
                <a:t>Giảm đáp ứng Incretin</a:t>
              </a:r>
            </a:p>
          </p:txBody>
        </p:sp>
        <p:sp>
          <p:nvSpPr>
            <p:cNvPr id="77858" name="AutoShape 295">
              <a:extLst>
                <a:ext uri="{FF2B5EF4-FFF2-40B4-BE49-F238E27FC236}">
                  <a16:creationId xmlns:a16="http://schemas.microsoft.com/office/drawing/2014/main" id="{8A9B3F12-9BDC-A9D7-7FCD-D6C9B16BA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7" y="1047"/>
              <a:ext cx="813" cy="25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/>
                <a:t>ĐTĐ týp 2</a:t>
              </a:r>
            </a:p>
          </p:txBody>
        </p:sp>
      </p:grpSp>
      <p:grpSp>
        <p:nvGrpSpPr>
          <p:cNvPr id="2394" name="Group 331">
            <a:extLst>
              <a:ext uri="{FF2B5EF4-FFF2-40B4-BE49-F238E27FC236}">
                <a16:creationId xmlns:a16="http://schemas.microsoft.com/office/drawing/2014/main" id="{588691D7-8649-5779-1D00-77C6AAAFE46B}"/>
              </a:ext>
            </a:extLst>
          </p:cNvPr>
          <p:cNvGrpSpPr>
            <a:grpSpLocks/>
          </p:cNvGrpSpPr>
          <p:nvPr/>
        </p:nvGrpSpPr>
        <p:grpSpPr bwMode="auto">
          <a:xfrm>
            <a:off x="5930900" y="1514475"/>
            <a:ext cx="4679950" cy="1958974"/>
            <a:chOff x="2784" y="962"/>
            <a:chExt cx="2948" cy="1234"/>
          </a:xfrm>
        </p:grpSpPr>
        <p:sp>
          <p:nvSpPr>
            <p:cNvPr id="77849" name="Text Box 285">
              <a:extLst>
                <a:ext uri="{FF2B5EF4-FFF2-40B4-BE49-F238E27FC236}">
                  <a16:creationId xmlns:a16="http://schemas.microsoft.com/office/drawing/2014/main" id="{16DE224B-7BAD-F87D-F9D7-6330E98C43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5" y="962"/>
              <a:ext cx="986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>
                  <a:sym typeface="Symbol" panose="05050102010706020507" pitchFamily="18" charset="2"/>
                </a:rPr>
                <a:t> Insulin</a:t>
              </a:r>
              <a:endParaRPr lang="en-US" altLang="en-US"/>
            </a:p>
          </p:txBody>
        </p:sp>
        <p:sp>
          <p:nvSpPr>
            <p:cNvPr id="77850" name="Text Box 286">
              <a:extLst>
                <a:ext uri="{FF2B5EF4-FFF2-40B4-BE49-F238E27FC236}">
                  <a16:creationId xmlns:a16="http://schemas.microsoft.com/office/drawing/2014/main" id="{2CDC2E29-F6BB-A8E1-168A-5E5D59A7BC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7" y="1979"/>
              <a:ext cx="1040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lang="en-US" altLang="en-US">
                  <a:sym typeface="Symbol" panose="05050102010706020507" pitchFamily="18" charset="2"/>
                </a:rPr>
                <a:t> Glucagon</a:t>
              </a:r>
              <a:endParaRPr lang="en-US" altLang="en-US"/>
            </a:p>
          </p:txBody>
        </p:sp>
        <p:sp>
          <p:nvSpPr>
            <p:cNvPr id="77851" name="AutoShape 287">
              <a:extLst>
                <a:ext uri="{FF2B5EF4-FFF2-40B4-BE49-F238E27FC236}">
                  <a16:creationId xmlns:a16="http://schemas.microsoft.com/office/drawing/2014/main" id="{BF6AC53C-8FB0-638B-68B8-82CEE5742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" y="1439"/>
              <a:ext cx="1378" cy="259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33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>
                  <a:sym typeface="Symbol" panose="05050102010706020507" pitchFamily="18" charset="2"/>
                </a:rPr>
                <a:t>Tăng Đường Huyết</a:t>
              </a:r>
              <a:endParaRPr lang="en-US" altLang="en-US"/>
            </a:p>
          </p:txBody>
        </p:sp>
        <p:sp>
          <p:nvSpPr>
            <p:cNvPr id="77852" name="Text Box 292">
              <a:extLst>
                <a:ext uri="{FF2B5EF4-FFF2-40B4-BE49-F238E27FC236}">
                  <a16:creationId xmlns:a16="http://schemas.microsoft.com/office/drawing/2014/main" id="{C7BE3343-B52C-B745-C758-99C411C726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0" y="1388"/>
              <a:ext cx="1162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Suy chức năng tiểu đảo tụy</a:t>
              </a:r>
            </a:p>
          </p:txBody>
        </p:sp>
        <p:sp>
          <p:nvSpPr>
            <p:cNvPr id="77853" name="Freeform 293">
              <a:extLst>
                <a:ext uri="{FF2B5EF4-FFF2-40B4-BE49-F238E27FC236}">
                  <a16:creationId xmlns:a16="http://schemas.microsoft.com/office/drawing/2014/main" id="{FBB49BFC-5F00-5171-68B2-AB282AD0245B}"/>
                </a:ext>
              </a:extLst>
            </p:cNvPr>
            <p:cNvSpPr>
              <a:spLocks/>
            </p:cNvSpPr>
            <p:nvPr/>
          </p:nvSpPr>
          <p:spPr bwMode="auto">
            <a:xfrm rot="9886832">
              <a:off x="2816" y="1096"/>
              <a:ext cx="430" cy="122"/>
            </a:xfrm>
            <a:custGeom>
              <a:avLst/>
              <a:gdLst>
                <a:gd name="T0" fmla="*/ 0 w 1860"/>
                <a:gd name="T1" fmla="*/ 0 h 1201"/>
                <a:gd name="T2" fmla="*/ 0 w 1860"/>
                <a:gd name="T3" fmla="*/ 0 h 1201"/>
                <a:gd name="T4" fmla="*/ 0 w 1860"/>
                <a:gd name="T5" fmla="*/ 0 h 1201"/>
                <a:gd name="T6" fmla="*/ 0 60000 65536"/>
                <a:gd name="T7" fmla="*/ 0 60000 65536"/>
                <a:gd name="T8" fmla="*/ 0 60000 65536"/>
                <a:gd name="T9" fmla="*/ 0 w 1860"/>
                <a:gd name="T10" fmla="*/ 0 h 1201"/>
                <a:gd name="T11" fmla="*/ 1860 w 1860"/>
                <a:gd name="T12" fmla="*/ 1201 h 12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60" h="1201">
                  <a:moveTo>
                    <a:pt x="0" y="883"/>
                  </a:moveTo>
                  <a:cubicBezTo>
                    <a:pt x="350" y="1042"/>
                    <a:pt x="701" y="1201"/>
                    <a:pt x="1011" y="1054"/>
                  </a:cubicBezTo>
                  <a:cubicBezTo>
                    <a:pt x="1321" y="907"/>
                    <a:pt x="1718" y="176"/>
                    <a:pt x="1860" y="0"/>
                  </a:cubicBezTo>
                </a:path>
              </a:pathLst>
            </a:custGeom>
            <a:noFill/>
            <a:ln w="38100">
              <a:solidFill>
                <a:srgbClr val="66FFFF"/>
              </a:solidFill>
              <a:prstDash val="sysDot"/>
              <a:round/>
              <a:headEnd type="triangle" w="med" len="med"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wrap="none" anchor="ctr"/>
            <a:lstStyle/>
            <a:p>
              <a:endParaRPr lang="en-US"/>
            </a:p>
          </p:txBody>
        </p:sp>
        <p:sp>
          <p:nvSpPr>
            <p:cNvPr id="77854" name="Freeform 294">
              <a:extLst>
                <a:ext uri="{FF2B5EF4-FFF2-40B4-BE49-F238E27FC236}">
                  <a16:creationId xmlns:a16="http://schemas.microsoft.com/office/drawing/2014/main" id="{CCBCB981-6DF4-3634-53DA-6CFA7ECABA07}"/>
                </a:ext>
              </a:extLst>
            </p:cNvPr>
            <p:cNvSpPr>
              <a:spLocks/>
            </p:cNvSpPr>
            <p:nvPr/>
          </p:nvSpPr>
          <p:spPr bwMode="auto">
            <a:xfrm rot="2107500" flipH="1">
              <a:off x="2784" y="1942"/>
              <a:ext cx="353" cy="32"/>
            </a:xfrm>
            <a:custGeom>
              <a:avLst/>
              <a:gdLst>
                <a:gd name="T0" fmla="*/ 0 w 1860"/>
                <a:gd name="T1" fmla="*/ 0 h 1201"/>
                <a:gd name="T2" fmla="*/ 0 w 1860"/>
                <a:gd name="T3" fmla="*/ 0 h 1201"/>
                <a:gd name="T4" fmla="*/ 0 w 1860"/>
                <a:gd name="T5" fmla="*/ 0 h 1201"/>
                <a:gd name="T6" fmla="*/ 0 60000 65536"/>
                <a:gd name="T7" fmla="*/ 0 60000 65536"/>
                <a:gd name="T8" fmla="*/ 0 60000 65536"/>
                <a:gd name="T9" fmla="*/ 0 w 1860"/>
                <a:gd name="T10" fmla="*/ 0 h 1201"/>
                <a:gd name="T11" fmla="*/ 1860 w 1860"/>
                <a:gd name="T12" fmla="*/ 1201 h 12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60" h="1201">
                  <a:moveTo>
                    <a:pt x="0" y="883"/>
                  </a:moveTo>
                  <a:cubicBezTo>
                    <a:pt x="350" y="1042"/>
                    <a:pt x="701" y="1201"/>
                    <a:pt x="1011" y="1054"/>
                  </a:cubicBezTo>
                  <a:cubicBezTo>
                    <a:pt x="1321" y="907"/>
                    <a:pt x="1718" y="176"/>
                    <a:pt x="1860" y="0"/>
                  </a:cubicBezTo>
                </a:path>
              </a:pathLst>
            </a:custGeom>
            <a:noFill/>
            <a:ln w="76200">
              <a:solidFill>
                <a:srgbClr val="FF5050"/>
              </a:solidFill>
              <a:round/>
              <a:headEnd type="triangle" w="med" len="med"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855" name="Freeform 296">
              <a:extLst>
                <a:ext uri="{FF2B5EF4-FFF2-40B4-BE49-F238E27FC236}">
                  <a16:creationId xmlns:a16="http://schemas.microsoft.com/office/drawing/2014/main" id="{FA78B16A-101C-1AB6-8473-B607B0BBB354}"/>
                </a:ext>
              </a:extLst>
            </p:cNvPr>
            <p:cNvSpPr>
              <a:spLocks/>
            </p:cNvSpPr>
            <p:nvPr/>
          </p:nvSpPr>
          <p:spPr bwMode="auto">
            <a:xfrm rot="18668657" flipH="1">
              <a:off x="4001" y="1908"/>
              <a:ext cx="389" cy="88"/>
            </a:xfrm>
            <a:custGeom>
              <a:avLst/>
              <a:gdLst>
                <a:gd name="T0" fmla="*/ 0 w 1860"/>
                <a:gd name="T1" fmla="*/ 0 h 1201"/>
                <a:gd name="T2" fmla="*/ 0 w 1860"/>
                <a:gd name="T3" fmla="*/ 0 h 1201"/>
                <a:gd name="T4" fmla="*/ 0 w 1860"/>
                <a:gd name="T5" fmla="*/ 0 h 1201"/>
                <a:gd name="T6" fmla="*/ 0 60000 65536"/>
                <a:gd name="T7" fmla="*/ 0 60000 65536"/>
                <a:gd name="T8" fmla="*/ 0 60000 65536"/>
                <a:gd name="T9" fmla="*/ 0 w 1860"/>
                <a:gd name="T10" fmla="*/ 0 h 1201"/>
                <a:gd name="T11" fmla="*/ 1860 w 1860"/>
                <a:gd name="T12" fmla="*/ 1201 h 12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60" h="1201">
                  <a:moveTo>
                    <a:pt x="0" y="883"/>
                  </a:moveTo>
                  <a:cubicBezTo>
                    <a:pt x="350" y="1042"/>
                    <a:pt x="701" y="1201"/>
                    <a:pt x="1011" y="1054"/>
                  </a:cubicBezTo>
                  <a:cubicBezTo>
                    <a:pt x="1321" y="907"/>
                    <a:pt x="1718" y="176"/>
                    <a:pt x="1860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triangle" w="med" len="med"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7856" name="Freeform 297">
              <a:extLst>
                <a:ext uri="{FF2B5EF4-FFF2-40B4-BE49-F238E27FC236}">
                  <a16:creationId xmlns:a16="http://schemas.microsoft.com/office/drawing/2014/main" id="{AD219228-5A1C-C225-BADF-1214DFE92069}"/>
                </a:ext>
              </a:extLst>
            </p:cNvPr>
            <p:cNvSpPr>
              <a:spLocks/>
            </p:cNvSpPr>
            <p:nvPr/>
          </p:nvSpPr>
          <p:spPr bwMode="auto">
            <a:xfrm rot="2784071" flipH="1" flipV="1">
              <a:off x="3975" y="1163"/>
              <a:ext cx="389" cy="88"/>
            </a:xfrm>
            <a:custGeom>
              <a:avLst/>
              <a:gdLst>
                <a:gd name="T0" fmla="*/ 0 w 1860"/>
                <a:gd name="T1" fmla="*/ 0 h 1201"/>
                <a:gd name="T2" fmla="*/ 0 w 1860"/>
                <a:gd name="T3" fmla="*/ 0 h 1201"/>
                <a:gd name="T4" fmla="*/ 0 w 1860"/>
                <a:gd name="T5" fmla="*/ 0 h 1201"/>
                <a:gd name="T6" fmla="*/ 0 60000 65536"/>
                <a:gd name="T7" fmla="*/ 0 60000 65536"/>
                <a:gd name="T8" fmla="*/ 0 60000 65536"/>
                <a:gd name="T9" fmla="*/ 0 w 1860"/>
                <a:gd name="T10" fmla="*/ 0 h 1201"/>
                <a:gd name="T11" fmla="*/ 1860 w 1860"/>
                <a:gd name="T12" fmla="*/ 1201 h 12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60" h="1201">
                  <a:moveTo>
                    <a:pt x="0" y="883"/>
                  </a:moveTo>
                  <a:cubicBezTo>
                    <a:pt x="350" y="1042"/>
                    <a:pt x="701" y="1201"/>
                    <a:pt x="1011" y="1054"/>
                  </a:cubicBezTo>
                  <a:cubicBezTo>
                    <a:pt x="1321" y="907"/>
                    <a:pt x="1718" y="176"/>
                    <a:pt x="1860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triangle" w="med" len="med"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7837" name="Rectangle 298">
            <a:extLst>
              <a:ext uri="{FF2B5EF4-FFF2-40B4-BE49-F238E27FC236}">
                <a16:creationId xmlns:a16="http://schemas.microsoft.com/office/drawing/2014/main" id="{A020EAB5-9844-220A-6658-55E7A3AF7D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7176" y="0"/>
            <a:ext cx="9140825" cy="1011238"/>
          </a:xfrm>
        </p:spPr>
        <p:txBody>
          <a:bodyPr/>
          <a:lstStyle/>
          <a:p>
            <a:pPr eaLnBrk="1" hangingPunct="1"/>
            <a:r>
              <a:rPr lang="en-US" altLang="en-US" sz="2400">
                <a:solidFill>
                  <a:schemeClr val="tx1"/>
                </a:solidFill>
              </a:rPr>
              <a:t>Ức chế men DPP-4 sẽ làm kéo dài tác dụng của incretin và điều chỉnh tỷ số insulin: glucagon ở bệnh nhân ĐTĐ týp 2</a:t>
            </a:r>
          </a:p>
        </p:txBody>
      </p:sp>
      <p:grpSp>
        <p:nvGrpSpPr>
          <p:cNvPr id="2395" name="Group 329">
            <a:extLst>
              <a:ext uri="{FF2B5EF4-FFF2-40B4-BE49-F238E27FC236}">
                <a16:creationId xmlns:a16="http://schemas.microsoft.com/office/drawing/2014/main" id="{A814D5AE-D6EC-AED3-EC49-635EB04281D1}"/>
              </a:ext>
            </a:extLst>
          </p:cNvPr>
          <p:cNvGrpSpPr>
            <a:grpSpLocks/>
          </p:cNvGrpSpPr>
          <p:nvPr/>
        </p:nvGrpSpPr>
        <p:grpSpPr bwMode="auto">
          <a:xfrm>
            <a:off x="2805114" y="1928815"/>
            <a:ext cx="617538" cy="1008063"/>
            <a:chOff x="807" y="1215"/>
            <a:chExt cx="389" cy="635"/>
          </a:xfrm>
        </p:grpSpPr>
        <p:sp>
          <p:nvSpPr>
            <p:cNvPr id="77842" name="AutoShape 289">
              <a:extLst>
                <a:ext uri="{FF2B5EF4-FFF2-40B4-BE49-F238E27FC236}">
                  <a16:creationId xmlns:a16="http://schemas.microsoft.com/office/drawing/2014/main" id="{A0C07BE6-7F7C-3C44-B412-7A57E9D8C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" y="1410"/>
              <a:ext cx="242" cy="2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2 w 21600"/>
                <a:gd name="T13" fmla="*/ 5425 h 21600"/>
                <a:gd name="T14" fmla="*/ 18922 w 21600"/>
                <a:gd name="T15" fmla="*/ 1617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gradFill rotWithShape="1">
              <a:gsLst>
                <a:gs pos="0">
                  <a:srgbClr val="0000C0">
                    <a:alpha val="70000"/>
                  </a:srgbClr>
                </a:gs>
                <a:gs pos="100000">
                  <a:srgbClr val="99CCFF">
                    <a:alpha val="7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  <p:sp>
          <p:nvSpPr>
            <p:cNvPr id="77843" name="AutoShape 300">
              <a:extLst>
                <a:ext uri="{FF2B5EF4-FFF2-40B4-BE49-F238E27FC236}">
                  <a16:creationId xmlns:a16="http://schemas.microsoft.com/office/drawing/2014/main" id="{30DD56C9-F665-3494-339D-8520666DE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" y="1215"/>
              <a:ext cx="74" cy="368"/>
            </a:xfrm>
            <a:prstGeom prst="hexagon">
              <a:avLst>
                <a:gd name="adj" fmla="val 28906"/>
                <a:gd name="vf" fmla="val 11547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sp>
          <p:nvSpPr>
            <p:cNvPr id="77844" name="AutoShape 301">
              <a:extLst>
                <a:ext uri="{FF2B5EF4-FFF2-40B4-BE49-F238E27FC236}">
                  <a16:creationId xmlns:a16="http://schemas.microsoft.com/office/drawing/2014/main" id="{06E04728-B26B-643D-442C-C8A75839B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" y="1302"/>
              <a:ext cx="74" cy="368"/>
            </a:xfrm>
            <a:prstGeom prst="hexagon">
              <a:avLst>
                <a:gd name="adj" fmla="val 28906"/>
                <a:gd name="vf" fmla="val 11547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sp>
          <p:nvSpPr>
            <p:cNvPr id="77845" name="AutoShape 302">
              <a:extLst>
                <a:ext uri="{FF2B5EF4-FFF2-40B4-BE49-F238E27FC236}">
                  <a16:creationId xmlns:a16="http://schemas.microsoft.com/office/drawing/2014/main" id="{42300E48-E429-DFDF-6355-B5C03C4A2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" y="1366"/>
              <a:ext cx="74" cy="368"/>
            </a:xfrm>
            <a:prstGeom prst="hexagon">
              <a:avLst>
                <a:gd name="adj" fmla="val 28906"/>
                <a:gd name="vf" fmla="val 11547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sp>
          <p:nvSpPr>
            <p:cNvPr id="77846" name="AutoShape 303">
              <a:extLst>
                <a:ext uri="{FF2B5EF4-FFF2-40B4-BE49-F238E27FC236}">
                  <a16:creationId xmlns:a16="http://schemas.microsoft.com/office/drawing/2014/main" id="{B9C4B8AC-8A78-8A7E-CD0B-801250E7B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396"/>
              <a:ext cx="74" cy="368"/>
            </a:xfrm>
            <a:prstGeom prst="hexagon">
              <a:avLst>
                <a:gd name="adj" fmla="val 28906"/>
                <a:gd name="vf" fmla="val 11547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sp>
          <p:nvSpPr>
            <p:cNvPr id="77847" name="AutoShape 304">
              <a:extLst>
                <a:ext uri="{FF2B5EF4-FFF2-40B4-BE49-F238E27FC236}">
                  <a16:creationId xmlns:a16="http://schemas.microsoft.com/office/drawing/2014/main" id="{FF8C68BD-CEAA-3C18-EB92-2BD687361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" y="1463"/>
              <a:ext cx="74" cy="368"/>
            </a:xfrm>
            <a:prstGeom prst="hexagon">
              <a:avLst>
                <a:gd name="adj" fmla="val 28906"/>
                <a:gd name="vf" fmla="val 11547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GB" altLang="en-US"/>
            </a:p>
          </p:txBody>
        </p:sp>
        <p:sp>
          <p:nvSpPr>
            <p:cNvPr id="77848" name="Text Box 305">
              <a:extLst>
                <a:ext uri="{FF2B5EF4-FFF2-40B4-BE49-F238E27FC236}">
                  <a16:creationId xmlns:a16="http://schemas.microsoft.com/office/drawing/2014/main" id="{391B0BA0-6A8D-E9E5-38A8-0C879FBA1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7" y="1705"/>
              <a:ext cx="383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69875" indent="-269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900"/>
                <a:t>Glucose</a:t>
              </a:r>
            </a:p>
          </p:txBody>
        </p:sp>
      </p:grpSp>
      <p:sp>
        <p:nvSpPr>
          <p:cNvPr id="2062" name="AutoShape 290">
            <a:extLst>
              <a:ext uri="{FF2B5EF4-FFF2-40B4-BE49-F238E27FC236}">
                <a16:creationId xmlns:a16="http://schemas.microsoft.com/office/drawing/2014/main" id="{A6E7E5BD-D1A6-FAD5-9A48-20656A9F1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939" y="2238376"/>
            <a:ext cx="384175" cy="34131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92 w 21600"/>
              <a:gd name="T13" fmla="*/ 5425 h 21600"/>
              <a:gd name="T14" fmla="*/ 18922 w 21600"/>
              <a:gd name="T15" fmla="*/ 161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0000C0">
                  <a:alpha val="70000"/>
                </a:srgbClr>
              </a:gs>
              <a:gs pos="100000">
                <a:srgbClr val="99CCFF">
                  <a:alpha val="7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531C3EB-7BF6-9C13-EDF4-5529C0E99B60}"/>
              </a:ext>
            </a:extLst>
          </p:cNvPr>
          <p:cNvGrpSpPr/>
          <p:nvPr/>
        </p:nvGrpSpPr>
        <p:grpSpPr>
          <a:xfrm>
            <a:off x="1701800" y="3941764"/>
            <a:ext cx="6764339" cy="2668587"/>
            <a:chOff x="1701800" y="3941764"/>
            <a:chExt cx="6764339" cy="2668587"/>
          </a:xfrm>
        </p:grpSpPr>
        <p:grpSp>
          <p:nvGrpSpPr>
            <p:cNvPr id="2" name="Group 321">
              <a:extLst>
                <a:ext uri="{FF2B5EF4-FFF2-40B4-BE49-F238E27FC236}">
                  <a16:creationId xmlns:a16="http://schemas.microsoft.com/office/drawing/2014/main" id="{EAC137E6-BF78-AFB4-61E1-CFB0A01ADE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0042" y="4589465"/>
              <a:ext cx="608013" cy="1008063"/>
              <a:chOff x="1919" y="1215"/>
              <a:chExt cx="383" cy="635"/>
            </a:xfrm>
          </p:grpSpPr>
          <p:sp>
            <p:nvSpPr>
              <p:cNvPr id="78134" name="AutoShape 290">
                <a:extLst>
                  <a:ext uri="{FF2B5EF4-FFF2-40B4-BE49-F238E27FC236}">
                    <a16:creationId xmlns:a16="http://schemas.microsoft.com/office/drawing/2014/main" id="{C4B714F8-49B1-1B19-2095-8EE2E27A9E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5" y="1410"/>
                <a:ext cx="242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92 w 21600"/>
                  <a:gd name="T13" fmla="*/ 5425 h 21600"/>
                  <a:gd name="T14" fmla="*/ 18922 w 21600"/>
                  <a:gd name="T15" fmla="*/ 1617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lnTo>
                      <a:pt x="16200" y="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lnTo>
                      <a:pt x="135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lnTo>
                      <a:pt x="0" y="54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C0">
                      <a:alpha val="70000"/>
                    </a:srgbClr>
                  </a:gs>
                  <a:gs pos="100000">
                    <a:srgbClr val="99CCFF">
                      <a:alpha val="7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  <p:sp>
            <p:nvSpPr>
              <p:cNvPr id="78135" name="AutoShape 323">
                <a:extLst>
                  <a:ext uri="{FF2B5EF4-FFF2-40B4-BE49-F238E27FC236}">
                    <a16:creationId xmlns:a16="http://schemas.microsoft.com/office/drawing/2014/main" id="{5335B885-BB33-CC8A-CB54-F6D6BA8A0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7" y="1215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6" name="AutoShape 324">
                <a:extLst>
                  <a:ext uri="{FF2B5EF4-FFF2-40B4-BE49-F238E27FC236}">
                    <a16:creationId xmlns:a16="http://schemas.microsoft.com/office/drawing/2014/main" id="{B4EB12B8-80EF-E4F7-5A1B-00178EF2F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1302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7" name="AutoShape 325">
                <a:extLst>
                  <a:ext uri="{FF2B5EF4-FFF2-40B4-BE49-F238E27FC236}">
                    <a16:creationId xmlns:a16="http://schemas.microsoft.com/office/drawing/2014/main" id="{E3C6B591-0C0C-3440-339D-E10DA5888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1" y="1366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8" name="AutoShape 326">
                <a:extLst>
                  <a:ext uri="{FF2B5EF4-FFF2-40B4-BE49-F238E27FC236}">
                    <a16:creationId xmlns:a16="http://schemas.microsoft.com/office/drawing/2014/main" id="{9208A7AC-0C2B-82ED-DDB3-703F359C6A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6" y="1396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39" name="AutoShape 327">
                <a:extLst>
                  <a:ext uri="{FF2B5EF4-FFF2-40B4-BE49-F238E27FC236}">
                    <a16:creationId xmlns:a16="http://schemas.microsoft.com/office/drawing/2014/main" id="{7A7BE678-166B-75DE-0FDD-C0F52B82E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0" y="1463"/>
                <a:ext cx="74" cy="368"/>
              </a:xfrm>
              <a:prstGeom prst="hexagon">
                <a:avLst>
                  <a:gd name="adj" fmla="val 28906"/>
                  <a:gd name="vf" fmla="val 11547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78140" name="Text Box 328">
                <a:extLst>
                  <a:ext uri="{FF2B5EF4-FFF2-40B4-BE49-F238E27FC236}">
                    <a16:creationId xmlns:a16="http://schemas.microsoft.com/office/drawing/2014/main" id="{1C7ACF82-94E9-FED2-9C13-F924459B20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9" y="1705"/>
                <a:ext cx="383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269875" indent="-269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900"/>
                  <a:t>Glucose</a:t>
                </a:r>
              </a:p>
            </p:txBody>
          </p:sp>
        </p:grpSp>
        <p:sp>
          <p:nvSpPr>
            <p:cNvPr id="77827" name="Text Box 2">
              <a:extLst>
                <a:ext uri="{FF2B5EF4-FFF2-40B4-BE49-F238E27FC236}">
                  <a16:creationId xmlns:a16="http://schemas.microsoft.com/office/drawing/2014/main" id="{9E216FB6-E8BE-78C6-F62D-C29192C5A2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800" y="6207126"/>
              <a:ext cx="6051550" cy="40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/>
                <a:t>DPP-4=dipeptidyl peptidase-4; T2DM=type 2 diabetes mellitus </a:t>
              </a:r>
            </a:p>
            <a:p>
              <a:pPr eaLnBrk="1" hangingPunct="1"/>
              <a:r>
                <a:rPr lang="en-US" altLang="en-US" sz="1000"/>
                <a:t>Adapted from Unger RH. </a:t>
              </a:r>
              <a:r>
                <a:rPr lang="en-US" altLang="en-US" sz="1000" i="1"/>
                <a:t>Metabolism.</a:t>
              </a:r>
              <a:r>
                <a:rPr lang="en-US" altLang="en-US" sz="1000"/>
                <a:t> 1974; 23: 581–593; Ahrén B. </a:t>
              </a:r>
              <a:r>
                <a:rPr lang="en-US" altLang="en-US" sz="1000" i="1"/>
                <a:t>Curr Enzyme Inhib.</a:t>
              </a:r>
              <a:r>
                <a:rPr lang="en-US" altLang="en-US" sz="1000"/>
                <a:t> 2005; 1: 65–73.</a:t>
              </a:r>
            </a:p>
          </p:txBody>
        </p:sp>
        <p:grpSp>
          <p:nvGrpSpPr>
            <p:cNvPr id="3" name="Group 5">
              <a:extLst>
                <a:ext uri="{FF2B5EF4-FFF2-40B4-BE49-F238E27FC236}">
                  <a16:creationId xmlns:a16="http://schemas.microsoft.com/office/drawing/2014/main" id="{4E031EFA-24DC-C0AD-CEEC-702EFEB18A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5301" y="4154489"/>
              <a:ext cx="1262063" cy="1838325"/>
              <a:chOff x="2217" y="784"/>
              <a:chExt cx="1126" cy="1768"/>
            </a:xfrm>
          </p:grpSpPr>
          <p:pic>
            <p:nvPicPr>
              <p:cNvPr id="78131" name="Picture 6" descr="GUT">
                <a:extLst>
                  <a:ext uri="{FF2B5EF4-FFF2-40B4-BE49-F238E27FC236}">
                    <a16:creationId xmlns:a16="http://schemas.microsoft.com/office/drawing/2014/main" id="{171BEEE0-EB9A-3569-05DE-2EED267B25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7" y="784"/>
                <a:ext cx="1126" cy="1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132" name="Freeform 7">
                <a:extLst>
                  <a:ext uri="{FF2B5EF4-FFF2-40B4-BE49-F238E27FC236}">
                    <a16:creationId xmlns:a16="http://schemas.microsoft.com/office/drawing/2014/main" id="{C6F05E83-9A62-7875-8B2E-BB6F1368928F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2574" y="1239"/>
                <a:ext cx="495" cy="618"/>
              </a:xfrm>
              <a:custGeom>
                <a:avLst/>
                <a:gdLst>
                  <a:gd name="T0" fmla="*/ 129 w 495"/>
                  <a:gd name="T1" fmla="*/ 0 h 618"/>
                  <a:gd name="T2" fmla="*/ 129 w 495"/>
                  <a:gd name="T3" fmla="*/ 90 h 618"/>
                  <a:gd name="T4" fmla="*/ 96 w 495"/>
                  <a:gd name="T5" fmla="*/ 108 h 618"/>
                  <a:gd name="T6" fmla="*/ 81 w 495"/>
                  <a:gd name="T7" fmla="*/ 138 h 618"/>
                  <a:gd name="T8" fmla="*/ 81 w 495"/>
                  <a:gd name="T9" fmla="*/ 168 h 618"/>
                  <a:gd name="T10" fmla="*/ 102 w 495"/>
                  <a:gd name="T11" fmla="*/ 198 h 618"/>
                  <a:gd name="T12" fmla="*/ 174 w 495"/>
                  <a:gd name="T13" fmla="*/ 192 h 618"/>
                  <a:gd name="T14" fmla="*/ 213 w 495"/>
                  <a:gd name="T15" fmla="*/ 156 h 618"/>
                  <a:gd name="T16" fmla="*/ 243 w 495"/>
                  <a:gd name="T17" fmla="*/ 123 h 618"/>
                  <a:gd name="T18" fmla="*/ 300 w 495"/>
                  <a:gd name="T19" fmla="*/ 123 h 618"/>
                  <a:gd name="T20" fmla="*/ 312 w 495"/>
                  <a:gd name="T21" fmla="*/ 150 h 618"/>
                  <a:gd name="T22" fmla="*/ 324 w 495"/>
                  <a:gd name="T23" fmla="*/ 198 h 618"/>
                  <a:gd name="T24" fmla="*/ 357 w 495"/>
                  <a:gd name="T25" fmla="*/ 213 h 618"/>
                  <a:gd name="T26" fmla="*/ 393 w 495"/>
                  <a:gd name="T27" fmla="*/ 243 h 618"/>
                  <a:gd name="T28" fmla="*/ 414 w 495"/>
                  <a:gd name="T29" fmla="*/ 288 h 618"/>
                  <a:gd name="T30" fmla="*/ 414 w 495"/>
                  <a:gd name="T31" fmla="*/ 336 h 618"/>
                  <a:gd name="T32" fmla="*/ 414 w 495"/>
                  <a:gd name="T33" fmla="*/ 375 h 618"/>
                  <a:gd name="T34" fmla="*/ 438 w 495"/>
                  <a:gd name="T35" fmla="*/ 402 h 618"/>
                  <a:gd name="T36" fmla="*/ 465 w 495"/>
                  <a:gd name="T37" fmla="*/ 450 h 618"/>
                  <a:gd name="T38" fmla="*/ 465 w 495"/>
                  <a:gd name="T39" fmla="*/ 507 h 618"/>
                  <a:gd name="T40" fmla="*/ 495 w 495"/>
                  <a:gd name="T41" fmla="*/ 558 h 618"/>
                  <a:gd name="T42" fmla="*/ 471 w 495"/>
                  <a:gd name="T43" fmla="*/ 600 h 618"/>
                  <a:gd name="T44" fmla="*/ 426 w 495"/>
                  <a:gd name="T45" fmla="*/ 606 h 618"/>
                  <a:gd name="T46" fmla="*/ 375 w 495"/>
                  <a:gd name="T47" fmla="*/ 618 h 618"/>
                  <a:gd name="T48" fmla="*/ 330 w 495"/>
                  <a:gd name="T49" fmla="*/ 603 h 618"/>
                  <a:gd name="T50" fmla="*/ 354 w 495"/>
                  <a:gd name="T51" fmla="*/ 570 h 618"/>
                  <a:gd name="T52" fmla="*/ 282 w 495"/>
                  <a:gd name="T53" fmla="*/ 546 h 618"/>
                  <a:gd name="T54" fmla="*/ 246 w 495"/>
                  <a:gd name="T55" fmla="*/ 513 h 618"/>
                  <a:gd name="T56" fmla="*/ 189 w 495"/>
                  <a:gd name="T57" fmla="*/ 495 h 618"/>
                  <a:gd name="T58" fmla="*/ 99 w 495"/>
                  <a:gd name="T59" fmla="*/ 495 h 618"/>
                  <a:gd name="T60" fmla="*/ 72 w 495"/>
                  <a:gd name="T61" fmla="*/ 498 h 618"/>
                  <a:gd name="T62" fmla="*/ 75 w 495"/>
                  <a:gd name="T63" fmla="*/ 456 h 618"/>
                  <a:gd name="T64" fmla="*/ 33 w 495"/>
                  <a:gd name="T65" fmla="*/ 429 h 618"/>
                  <a:gd name="T66" fmla="*/ 21 w 495"/>
                  <a:gd name="T67" fmla="*/ 402 h 618"/>
                  <a:gd name="T68" fmla="*/ 24 w 495"/>
                  <a:gd name="T69" fmla="*/ 345 h 618"/>
                  <a:gd name="T70" fmla="*/ 66 w 495"/>
                  <a:gd name="T71" fmla="*/ 321 h 618"/>
                  <a:gd name="T72" fmla="*/ 105 w 495"/>
                  <a:gd name="T73" fmla="*/ 312 h 618"/>
                  <a:gd name="T74" fmla="*/ 111 w 495"/>
                  <a:gd name="T75" fmla="*/ 288 h 618"/>
                  <a:gd name="T76" fmla="*/ 81 w 495"/>
                  <a:gd name="T77" fmla="*/ 270 h 618"/>
                  <a:gd name="T78" fmla="*/ 39 w 495"/>
                  <a:gd name="T79" fmla="*/ 219 h 618"/>
                  <a:gd name="T80" fmla="*/ 0 w 495"/>
                  <a:gd name="T81" fmla="*/ 171 h 618"/>
                  <a:gd name="T82" fmla="*/ 12 w 495"/>
                  <a:gd name="T83" fmla="*/ 117 h 618"/>
                  <a:gd name="T84" fmla="*/ 42 w 495"/>
                  <a:gd name="T85" fmla="*/ 63 h 618"/>
                  <a:gd name="T86" fmla="*/ 81 w 495"/>
                  <a:gd name="T87" fmla="*/ 27 h 618"/>
                  <a:gd name="T88" fmla="*/ 129 w 495"/>
                  <a:gd name="T89" fmla="*/ 0 h 6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95"/>
                  <a:gd name="T136" fmla="*/ 0 h 618"/>
                  <a:gd name="T137" fmla="*/ 495 w 495"/>
                  <a:gd name="T138" fmla="*/ 618 h 6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95" h="618">
                    <a:moveTo>
                      <a:pt x="129" y="0"/>
                    </a:moveTo>
                    <a:lnTo>
                      <a:pt x="129" y="90"/>
                    </a:lnTo>
                    <a:lnTo>
                      <a:pt x="96" y="108"/>
                    </a:lnTo>
                    <a:lnTo>
                      <a:pt x="81" y="138"/>
                    </a:lnTo>
                    <a:lnTo>
                      <a:pt x="81" y="168"/>
                    </a:lnTo>
                    <a:lnTo>
                      <a:pt x="102" y="198"/>
                    </a:lnTo>
                    <a:lnTo>
                      <a:pt x="174" y="192"/>
                    </a:lnTo>
                    <a:lnTo>
                      <a:pt x="213" y="156"/>
                    </a:lnTo>
                    <a:lnTo>
                      <a:pt x="243" y="123"/>
                    </a:lnTo>
                    <a:lnTo>
                      <a:pt x="300" y="123"/>
                    </a:lnTo>
                    <a:lnTo>
                      <a:pt x="312" y="150"/>
                    </a:lnTo>
                    <a:lnTo>
                      <a:pt x="324" y="198"/>
                    </a:lnTo>
                    <a:lnTo>
                      <a:pt x="357" y="213"/>
                    </a:lnTo>
                    <a:lnTo>
                      <a:pt x="393" y="243"/>
                    </a:lnTo>
                    <a:lnTo>
                      <a:pt x="414" y="288"/>
                    </a:lnTo>
                    <a:lnTo>
                      <a:pt x="414" y="336"/>
                    </a:lnTo>
                    <a:lnTo>
                      <a:pt x="414" y="375"/>
                    </a:lnTo>
                    <a:lnTo>
                      <a:pt x="438" y="402"/>
                    </a:lnTo>
                    <a:lnTo>
                      <a:pt x="465" y="450"/>
                    </a:lnTo>
                    <a:lnTo>
                      <a:pt x="465" y="507"/>
                    </a:lnTo>
                    <a:lnTo>
                      <a:pt x="495" y="558"/>
                    </a:lnTo>
                    <a:lnTo>
                      <a:pt x="471" y="600"/>
                    </a:lnTo>
                    <a:lnTo>
                      <a:pt x="426" y="606"/>
                    </a:lnTo>
                    <a:lnTo>
                      <a:pt x="375" y="618"/>
                    </a:lnTo>
                    <a:lnTo>
                      <a:pt x="330" y="603"/>
                    </a:lnTo>
                    <a:lnTo>
                      <a:pt x="354" y="570"/>
                    </a:lnTo>
                    <a:lnTo>
                      <a:pt x="282" y="546"/>
                    </a:lnTo>
                    <a:lnTo>
                      <a:pt x="246" y="513"/>
                    </a:lnTo>
                    <a:lnTo>
                      <a:pt x="189" y="495"/>
                    </a:lnTo>
                    <a:lnTo>
                      <a:pt x="99" y="495"/>
                    </a:lnTo>
                    <a:lnTo>
                      <a:pt x="72" y="498"/>
                    </a:lnTo>
                    <a:lnTo>
                      <a:pt x="75" y="456"/>
                    </a:lnTo>
                    <a:lnTo>
                      <a:pt x="33" y="429"/>
                    </a:lnTo>
                    <a:lnTo>
                      <a:pt x="21" y="402"/>
                    </a:lnTo>
                    <a:lnTo>
                      <a:pt x="24" y="345"/>
                    </a:lnTo>
                    <a:lnTo>
                      <a:pt x="66" y="321"/>
                    </a:lnTo>
                    <a:lnTo>
                      <a:pt x="105" y="312"/>
                    </a:lnTo>
                    <a:lnTo>
                      <a:pt x="111" y="288"/>
                    </a:lnTo>
                    <a:lnTo>
                      <a:pt x="81" y="270"/>
                    </a:lnTo>
                    <a:lnTo>
                      <a:pt x="39" y="219"/>
                    </a:lnTo>
                    <a:lnTo>
                      <a:pt x="0" y="171"/>
                    </a:lnTo>
                    <a:lnTo>
                      <a:pt x="12" y="117"/>
                    </a:lnTo>
                    <a:lnTo>
                      <a:pt x="42" y="63"/>
                    </a:lnTo>
                    <a:lnTo>
                      <a:pt x="81" y="27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33CC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cap="sq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133" name="Freeform 8">
                <a:extLst>
                  <a:ext uri="{FF2B5EF4-FFF2-40B4-BE49-F238E27FC236}">
                    <a16:creationId xmlns:a16="http://schemas.microsoft.com/office/drawing/2014/main" id="{3E63AE1B-C73A-031A-656E-71730021CF5A}"/>
                  </a:ext>
                </a:extLst>
              </p:cNvPr>
              <p:cNvSpPr>
                <a:spLocks/>
              </p:cNvSpPr>
              <p:nvPr/>
            </p:nvSpPr>
            <p:spPr bwMode="blackWhite">
              <a:xfrm>
                <a:off x="2331" y="1785"/>
                <a:ext cx="507" cy="450"/>
              </a:xfrm>
              <a:custGeom>
                <a:avLst/>
                <a:gdLst>
                  <a:gd name="T0" fmla="*/ 0 w 507"/>
                  <a:gd name="T1" fmla="*/ 159 h 450"/>
                  <a:gd name="T2" fmla="*/ 21 w 507"/>
                  <a:gd name="T3" fmla="*/ 120 h 450"/>
                  <a:gd name="T4" fmla="*/ 75 w 507"/>
                  <a:gd name="T5" fmla="*/ 99 h 450"/>
                  <a:gd name="T6" fmla="*/ 138 w 507"/>
                  <a:gd name="T7" fmla="*/ 96 h 450"/>
                  <a:gd name="T8" fmla="*/ 183 w 507"/>
                  <a:gd name="T9" fmla="*/ 108 h 450"/>
                  <a:gd name="T10" fmla="*/ 171 w 507"/>
                  <a:gd name="T11" fmla="*/ 84 h 450"/>
                  <a:gd name="T12" fmla="*/ 165 w 507"/>
                  <a:gd name="T13" fmla="*/ 51 h 450"/>
                  <a:gd name="T14" fmla="*/ 204 w 507"/>
                  <a:gd name="T15" fmla="*/ 15 h 450"/>
                  <a:gd name="T16" fmla="*/ 255 w 507"/>
                  <a:gd name="T17" fmla="*/ 0 h 450"/>
                  <a:gd name="T18" fmla="*/ 294 w 507"/>
                  <a:gd name="T19" fmla="*/ 21 h 450"/>
                  <a:gd name="T20" fmla="*/ 339 w 507"/>
                  <a:gd name="T21" fmla="*/ 57 h 450"/>
                  <a:gd name="T22" fmla="*/ 360 w 507"/>
                  <a:gd name="T23" fmla="*/ 102 h 450"/>
                  <a:gd name="T24" fmla="*/ 378 w 507"/>
                  <a:gd name="T25" fmla="*/ 168 h 450"/>
                  <a:gd name="T26" fmla="*/ 369 w 507"/>
                  <a:gd name="T27" fmla="*/ 207 h 450"/>
                  <a:gd name="T28" fmla="*/ 369 w 507"/>
                  <a:gd name="T29" fmla="*/ 267 h 450"/>
                  <a:gd name="T30" fmla="*/ 348 w 507"/>
                  <a:gd name="T31" fmla="*/ 318 h 450"/>
                  <a:gd name="T32" fmla="*/ 357 w 507"/>
                  <a:gd name="T33" fmla="*/ 354 h 450"/>
                  <a:gd name="T34" fmla="*/ 396 w 507"/>
                  <a:gd name="T35" fmla="*/ 381 h 450"/>
                  <a:gd name="T36" fmla="*/ 441 w 507"/>
                  <a:gd name="T37" fmla="*/ 366 h 450"/>
                  <a:gd name="T38" fmla="*/ 486 w 507"/>
                  <a:gd name="T39" fmla="*/ 360 h 450"/>
                  <a:gd name="T40" fmla="*/ 507 w 507"/>
                  <a:gd name="T41" fmla="*/ 369 h 450"/>
                  <a:gd name="T42" fmla="*/ 507 w 507"/>
                  <a:gd name="T43" fmla="*/ 420 h 450"/>
                  <a:gd name="T44" fmla="*/ 486 w 507"/>
                  <a:gd name="T45" fmla="*/ 441 h 450"/>
                  <a:gd name="T46" fmla="*/ 426 w 507"/>
                  <a:gd name="T47" fmla="*/ 441 h 450"/>
                  <a:gd name="T48" fmla="*/ 369 w 507"/>
                  <a:gd name="T49" fmla="*/ 450 h 450"/>
                  <a:gd name="T50" fmla="*/ 315 w 507"/>
                  <a:gd name="T51" fmla="*/ 420 h 450"/>
                  <a:gd name="T52" fmla="*/ 282 w 507"/>
                  <a:gd name="T53" fmla="*/ 378 h 450"/>
                  <a:gd name="T54" fmla="*/ 282 w 507"/>
                  <a:gd name="T55" fmla="*/ 321 h 450"/>
                  <a:gd name="T56" fmla="*/ 267 w 507"/>
                  <a:gd name="T57" fmla="*/ 297 h 450"/>
                  <a:gd name="T58" fmla="*/ 243 w 507"/>
                  <a:gd name="T59" fmla="*/ 285 h 450"/>
                  <a:gd name="T60" fmla="*/ 207 w 507"/>
                  <a:gd name="T61" fmla="*/ 312 h 450"/>
                  <a:gd name="T62" fmla="*/ 216 w 507"/>
                  <a:gd name="T63" fmla="*/ 354 h 450"/>
                  <a:gd name="T64" fmla="*/ 240 w 507"/>
                  <a:gd name="T65" fmla="*/ 384 h 450"/>
                  <a:gd name="T66" fmla="*/ 267 w 507"/>
                  <a:gd name="T67" fmla="*/ 396 h 450"/>
                  <a:gd name="T68" fmla="*/ 204 w 507"/>
                  <a:gd name="T69" fmla="*/ 417 h 450"/>
                  <a:gd name="T70" fmla="*/ 189 w 507"/>
                  <a:gd name="T71" fmla="*/ 384 h 450"/>
                  <a:gd name="T72" fmla="*/ 180 w 507"/>
                  <a:gd name="T73" fmla="*/ 342 h 450"/>
                  <a:gd name="T74" fmla="*/ 168 w 507"/>
                  <a:gd name="T75" fmla="*/ 312 h 450"/>
                  <a:gd name="T76" fmla="*/ 141 w 507"/>
                  <a:gd name="T77" fmla="*/ 309 h 450"/>
                  <a:gd name="T78" fmla="*/ 90 w 507"/>
                  <a:gd name="T79" fmla="*/ 321 h 450"/>
                  <a:gd name="T80" fmla="*/ 51 w 507"/>
                  <a:gd name="T81" fmla="*/ 300 h 450"/>
                  <a:gd name="T82" fmla="*/ 42 w 507"/>
                  <a:gd name="T83" fmla="*/ 258 h 450"/>
                  <a:gd name="T84" fmla="*/ 30 w 507"/>
                  <a:gd name="T85" fmla="*/ 240 h 450"/>
                  <a:gd name="T86" fmla="*/ 12 w 507"/>
                  <a:gd name="T87" fmla="*/ 222 h 450"/>
                  <a:gd name="T88" fmla="*/ 9 w 507"/>
                  <a:gd name="T89" fmla="*/ 186 h 450"/>
                  <a:gd name="T90" fmla="*/ 0 w 507"/>
                  <a:gd name="T91" fmla="*/ 159 h 45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07"/>
                  <a:gd name="T139" fmla="*/ 0 h 450"/>
                  <a:gd name="T140" fmla="*/ 507 w 507"/>
                  <a:gd name="T141" fmla="*/ 450 h 45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07" h="450">
                    <a:moveTo>
                      <a:pt x="0" y="159"/>
                    </a:moveTo>
                    <a:lnTo>
                      <a:pt x="21" y="120"/>
                    </a:lnTo>
                    <a:lnTo>
                      <a:pt x="75" y="99"/>
                    </a:lnTo>
                    <a:lnTo>
                      <a:pt x="138" y="96"/>
                    </a:lnTo>
                    <a:lnTo>
                      <a:pt x="183" y="108"/>
                    </a:lnTo>
                    <a:lnTo>
                      <a:pt x="171" y="84"/>
                    </a:lnTo>
                    <a:lnTo>
                      <a:pt x="165" y="51"/>
                    </a:lnTo>
                    <a:lnTo>
                      <a:pt x="204" y="15"/>
                    </a:lnTo>
                    <a:lnTo>
                      <a:pt x="255" y="0"/>
                    </a:lnTo>
                    <a:lnTo>
                      <a:pt x="294" y="21"/>
                    </a:lnTo>
                    <a:lnTo>
                      <a:pt x="339" y="57"/>
                    </a:lnTo>
                    <a:lnTo>
                      <a:pt x="360" y="102"/>
                    </a:lnTo>
                    <a:lnTo>
                      <a:pt x="378" y="168"/>
                    </a:lnTo>
                    <a:lnTo>
                      <a:pt x="369" y="207"/>
                    </a:lnTo>
                    <a:lnTo>
                      <a:pt x="369" y="267"/>
                    </a:lnTo>
                    <a:lnTo>
                      <a:pt x="348" y="318"/>
                    </a:lnTo>
                    <a:lnTo>
                      <a:pt x="357" y="354"/>
                    </a:lnTo>
                    <a:lnTo>
                      <a:pt x="396" y="381"/>
                    </a:lnTo>
                    <a:lnTo>
                      <a:pt x="441" y="366"/>
                    </a:lnTo>
                    <a:lnTo>
                      <a:pt x="486" y="360"/>
                    </a:lnTo>
                    <a:lnTo>
                      <a:pt x="507" y="369"/>
                    </a:lnTo>
                    <a:lnTo>
                      <a:pt x="507" y="420"/>
                    </a:lnTo>
                    <a:lnTo>
                      <a:pt x="486" y="441"/>
                    </a:lnTo>
                    <a:lnTo>
                      <a:pt x="426" y="441"/>
                    </a:lnTo>
                    <a:lnTo>
                      <a:pt x="369" y="450"/>
                    </a:lnTo>
                    <a:lnTo>
                      <a:pt x="315" y="420"/>
                    </a:lnTo>
                    <a:lnTo>
                      <a:pt x="282" y="378"/>
                    </a:lnTo>
                    <a:lnTo>
                      <a:pt x="282" y="321"/>
                    </a:lnTo>
                    <a:lnTo>
                      <a:pt x="267" y="297"/>
                    </a:lnTo>
                    <a:lnTo>
                      <a:pt x="243" y="285"/>
                    </a:lnTo>
                    <a:lnTo>
                      <a:pt x="207" y="312"/>
                    </a:lnTo>
                    <a:lnTo>
                      <a:pt x="216" y="354"/>
                    </a:lnTo>
                    <a:lnTo>
                      <a:pt x="240" y="384"/>
                    </a:lnTo>
                    <a:lnTo>
                      <a:pt x="267" y="396"/>
                    </a:lnTo>
                    <a:cubicBezTo>
                      <a:pt x="221" y="428"/>
                      <a:pt x="243" y="427"/>
                      <a:pt x="204" y="417"/>
                    </a:cubicBezTo>
                    <a:lnTo>
                      <a:pt x="189" y="384"/>
                    </a:lnTo>
                    <a:lnTo>
                      <a:pt x="180" y="342"/>
                    </a:lnTo>
                    <a:lnTo>
                      <a:pt x="168" y="312"/>
                    </a:lnTo>
                    <a:lnTo>
                      <a:pt x="141" y="309"/>
                    </a:lnTo>
                    <a:lnTo>
                      <a:pt x="90" y="321"/>
                    </a:lnTo>
                    <a:lnTo>
                      <a:pt x="51" y="300"/>
                    </a:lnTo>
                    <a:lnTo>
                      <a:pt x="42" y="258"/>
                    </a:lnTo>
                    <a:lnTo>
                      <a:pt x="30" y="240"/>
                    </a:lnTo>
                    <a:lnTo>
                      <a:pt x="12" y="222"/>
                    </a:lnTo>
                    <a:lnTo>
                      <a:pt x="9" y="186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chemeClr val="accent2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334">
              <a:extLst>
                <a:ext uri="{FF2B5EF4-FFF2-40B4-BE49-F238E27FC236}">
                  <a16:creationId xmlns:a16="http://schemas.microsoft.com/office/drawing/2014/main" id="{6D2AE210-3A41-01B4-59A5-055B4AE125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6513" y="4727576"/>
              <a:ext cx="906462" cy="828675"/>
              <a:chOff x="2263" y="2978"/>
              <a:chExt cx="571" cy="522"/>
            </a:xfrm>
          </p:grpSpPr>
          <p:grpSp>
            <p:nvGrpSpPr>
              <p:cNvPr id="77873" name="Group 16">
                <a:extLst>
                  <a:ext uri="{FF2B5EF4-FFF2-40B4-BE49-F238E27FC236}">
                    <a16:creationId xmlns:a16="http://schemas.microsoft.com/office/drawing/2014/main" id="{0AC67CEC-364F-0AE6-31BF-39E607754A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3" y="2978"/>
                <a:ext cx="569" cy="520"/>
                <a:chOff x="971" y="1967"/>
                <a:chExt cx="1350" cy="1338"/>
              </a:xfrm>
            </p:grpSpPr>
            <p:sp>
              <p:nvSpPr>
                <p:cNvPr id="77875" name="Oval 17">
                  <a:extLst>
                    <a:ext uri="{FF2B5EF4-FFF2-40B4-BE49-F238E27FC236}">
                      <a16:creationId xmlns:a16="http://schemas.microsoft.com/office/drawing/2014/main" id="{5A5BB874-11DA-3416-9C25-D07E374712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88" y="1968"/>
                  <a:ext cx="1320" cy="13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C99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GB" altLang="en-US"/>
                </a:p>
              </p:txBody>
            </p:sp>
            <p:grpSp>
              <p:nvGrpSpPr>
                <p:cNvPr id="77876" name="Group 18">
                  <a:extLst>
                    <a:ext uri="{FF2B5EF4-FFF2-40B4-BE49-F238E27FC236}">
                      <a16:creationId xmlns:a16="http://schemas.microsoft.com/office/drawing/2014/main" id="{E09D024F-AFCB-4461-9AB7-CD2202DCEA1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87" y="2916"/>
                  <a:ext cx="178" cy="105"/>
                  <a:chOff x="940" y="2238"/>
                  <a:chExt cx="362" cy="213"/>
                </a:xfrm>
              </p:grpSpPr>
              <p:sp>
                <p:nvSpPr>
                  <p:cNvPr id="78129" name="Oval 19">
                    <a:extLst>
                      <a:ext uri="{FF2B5EF4-FFF2-40B4-BE49-F238E27FC236}">
                        <a16:creationId xmlns:a16="http://schemas.microsoft.com/office/drawing/2014/main" id="{6ED2ECD9-3EE8-460D-6F32-6087602D278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30" name="Oval 20">
                    <a:extLst>
                      <a:ext uri="{FF2B5EF4-FFF2-40B4-BE49-F238E27FC236}">
                        <a16:creationId xmlns:a16="http://schemas.microsoft.com/office/drawing/2014/main" id="{F8B6F578-2267-78EE-0D46-CFADA098BCD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77" name="Group 21">
                  <a:extLst>
                    <a:ext uri="{FF2B5EF4-FFF2-40B4-BE49-F238E27FC236}">
                      <a16:creationId xmlns:a16="http://schemas.microsoft.com/office/drawing/2014/main" id="{8CFF33F3-33C9-3ADB-6162-E90B4301D37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39" y="3200"/>
                  <a:ext cx="178" cy="105"/>
                  <a:chOff x="940" y="2238"/>
                  <a:chExt cx="362" cy="213"/>
                </a:xfrm>
              </p:grpSpPr>
              <p:sp>
                <p:nvSpPr>
                  <p:cNvPr id="78127" name="Oval 22">
                    <a:extLst>
                      <a:ext uri="{FF2B5EF4-FFF2-40B4-BE49-F238E27FC236}">
                        <a16:creationId xmlns:a16="http://schemas.microsoft.com/office/drawing/2014/main" id="{55B75CF4-5635-DD32-9BAF-8D7CB594732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8" name="Oval 23">
                    <a:extLst>
                      <a:ext uri="{FF2B5EF4-FFF2-40B4-BE49-F238E27FC236}">
                        <a16:creationId xmlns:a16="http://schemas.microsoft.com/office/drawing/2014/main" id="{D8410196-7DC1-A5EF-D0DD-78A79449DA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78" name="Group 24">
                  <a:extLst>
                    <a:ext uri="{FF2B5EF4-FFF2-40B4-BE49-F238E27FC236}">
                      <a16:creationId xmlns:a16="http://schemas.microsoft.com/office/drawing/2014/main" id="{831FA309-D123-62F8-7A1B-75C3CBB1F3B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71" y="2630"/>
                  <a:ext cx="178" cy="106"/>
                  <a:chOff x="940" y="2238"/>
                  <a:chExt cx="362" cy="213"/>
                </a:xfrm>
              </p:grpSpPr>
              <p:sp>
                <p:nvSpPr>
                  <p:cNvPr id="78125" name="Oval 25">
                    <a:extLst>
                      <a:ext uri="{FF2B5EF4-FFF2-40B4-BE49-F238E27FC236}">
                        <a16:creationId xmlns:a16="http://schemas.microsoft.com/office/drawing/2014/main" id="{6F092E37-DBD9-7CE7-5809-2DDB01A285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6" name="Oval 26">
                    <a:extLst>
                      <a:ext uri="{FF2B5EF4-FFF2-40B4-BE49-F238E27FC236}">
                        <a16:creationId xmlns:a16="http://schemas.microsoft.com/office/drawing/2014/main" id="{4BCB0B30-AC6B-12DE-5887-8E1F811F05F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79" name="Group 27">
                  <a:extLst>
                    <a:ext uri="{FF2B5EF4-FFF2-40B4-BE49-F238E27FC236}">
                      <a16:creationId xmlns:a16="http://schemas.microsoft.com/office/drawing/2014/main" id="{3B1F6DEE-03EE-1E14-5000-2D926757EBC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04" y="2731"/>
                  <a:ext cx="179" cy="105"/>
                  <a:chOff x="940" y="2238"/>
                  <a:chExt cx="362" cy="213"/>
                </a:xfrm>
              </p:grpSpPr>
              <p:sp>
                <p:nvSpPr>
                  <p:cNvPr id="78123" name="Oval 28">
                    <a:extLst>
                      <a:ext uri="{FF2B5EF4-FFF2-40B4-BE49-F238E27FC236}">
                        <a16:creationId xmlns:a16="http://schemas.microsoft.com/office/drawing/2014/main" id="{9F190E56-2B9D-3579-96C2-5751E02224F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4" name="Oval 29">
                    <a:extLst>
                      <a:ext uri="{FF2B5EF4-FFF2-40B4-BE49-F238E27FC236}">
                        <a16:creationId xmlns:a16="http://schemas.microsoft.com/office/drawing/2014/main" id="{3CBAF1E9-7F30-5E07-5494-84B51313E9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0" name="Group 30">
                  <a:extLst>
                    <a:ext uri="{FF2B5EF4-FFF2-40B4-BE49-F238E27FC236}">
                      <a16:creationId xmlns:a16="http://schemas.microsoft.com/office/drawing/2014/main" id="{DB91FF55-83D3-FC80-D570-9882F28540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41" y="2823"/>
                  <a:ext cx="178" cy="105"/>
                  <a:chOff x="2652" y="2912"/>
                  <a:chExt cx="237" cy="140"/>
                </a:xfrm>
              </p:grpSpPr>
              <p:sp>
                <p:nvSpPr>
                  <p:cNvPr id="78121" name="Oval 31">
                    <a:extLst>
                      <a:ext uri="{FF2B5EF4-FFF2-40B4-BE49-F238E27FC236}">
                        <a16:creationId xmlns:a16="http://schemas.microsoft.com/office/drawing/2014/main" id="{D4D6378A-F9A5-756A-4BD4-E6C0128821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52" y="2912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2" name="Oval 32">
                    <a:extLst>
                      <a:ext uri="{FF2B5EF4-FFF2-40B4-BE49-F238E27FC236}">
                        <a16:creationId xmlns:a16="http://schemas.microsoft.com/office/drawing/2014/main" id="{B879CED9-C3C7-72D7-FE0B-293104339C5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57" y="2958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1" name="Group 33">
                  <a:extLst>
                    <a:ext uri="{FF2B5EF4-FFF2-40B4-BE49-F238E27FC236}">
                      <a16:creationId xmlns:a16="http://schemas.microsoft.com/office/drawing/2014/main" id="{8BDA6362-60BD-462B-EB5F-516C912B8F1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90" y="2125"/>
                  <a:ext cx="179" cy="105"/>
                  <a:chOff x="940" y="2238"/>
                  <a:chExt cx="362" cy="213"/>
                </a:xfrm>
              </p:grpSpPr>
              <p:sp>
                <p:nvSpPr>
                  <p:cNvPr id="78119" name="Oval 34">
                    <a:extLst>
                      <a:ext uri="{FF2B5EF4-FFF2-40B4-BE49-F238E27FC236}">
                        <a16:creationId xmlns:a16="http://schemas.microsoft.com/office/drawing/2014/main" id="{AD0AFD7A-5873-046B-9600-1609BF25BA9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20" name="Oval 35">
                    <a:extLst>
                      <a:ext uri="{FF2B5EF4-FFF2-40B4-BE49-F238E27FC236}">
                        <a16:creationId xmlns:a16="http://schemas.microsoft.com/office/drawing/2014/main" id="{9C153AB0-3A1E-3B44-310C-4B04D3D8C06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2" name="Group 36">
                  <a:extLst>
                    <a:ext uri="{FF2B5EF4-FFF2-40B4-BE49-F238E27FC236}">
                      <a16:creationId xmlns:a16="http://schemas.microsoft.com/office/drawing/2014/main" id="{A7D0B670-89BE-FBC4-A8A9-C5C4FB14131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108" y="2575"/>
                  <a:ext cx="178" cy="105"/>
                  <a:chOff x="940" y="2238"/>
                  <a:chExt cx="362" cy="213"/>
                </a:xfrm>
              </p:grpSpPr>
              <p:sp>
                <p:nvSpPr>
                  <p:cNvPr id="78117" name="Oval 37">
                    <a:extLst>
                      <a:ext uri="{FF2B5EF4-FFF2-40B4-BE49-F238E27FC236}">
                        <a16:creationId xmlns:a16="http://schemas.microsoft.com/office/drawing/2014/main" id="{F7E7D83F-5CBF-A1AC-0808-09FC5145379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8" name="Oval 38">
                    <a:extLst>
                      <a:ext uri="{FF2B5EF4-FFF2-40B4-BE49-F238E27FC236}">
                        <a16:creationId xmlns:a16="http://schemas.microsoft.com/office/drawing/2014/main" id="{E6CA1544-E7B0-E02F-710D-168E57C7996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3" name="Group 39">
                  <a:extLst>
                    <a:ext uri="{FF2B5EF4-FFF2-40B4-BE49-F238E27FC236}">
                      <a16:creationId xmlns:a16="http://schemas.microsoft.com/office/drawing/2014/main" id="{15EFBCF6-5507-941C-2A6E-911849229A0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74" y="2698"/>
                  <a:ext cx="179" cy="105"/>
                  <a:chOff x="940" y="2238"/>
                  <a:chExt cx="362" cy="213"/>
                </a:xfrm>
              </p:grpSpPr>
              <p:sp>
                <p:nvSpPr>
                  <p:cNvPr id="78115" name="Oval 40">
                    <a:extLst>
                      <a:ext uri="{FF2B5EF4-FFF2-40B4-BE49-F238E27FC236}">
                        <a16:creationId xmlns:a16="http://schemas.microsoft.com/office/drawing/2014/main" id="{D3CAD4EC-BA2D-6985-F2ED-52457FCA0E0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6" name="Oval 41">
                    <a:extLst>
                      <a:ext uri="{FF2B5EF4-FFF2-40B4-BE49-F238E27FC236}">
                        <a16:creationId xmlns:a16="http://schemas.microsoft.com/office/drawing/2014/main" id="{8BFBF2B1-BC9C-4EF3-7847-7454420BEB7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4" name="Group 42">
                  <a:extLst>
                    <a:ext uri="{FF2B5EF4-FFF2-40B4-BE49-F238E27FC236}">
                      <a16:creationId xmlns:a16="http://schemas.microsoft.com/office/drawing/2014/main" id="{A8B2C06E-2A72-777C-4650-F279A11212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19" y="2807"/>
                  <a:ext cx="179" cy="105"/>
                  <a:chOff x="940" y="2238"/>
                  <a:chExt cx="362" cy="213"/>
                </a:xfrm>
              </p:grpSpPr>
              <p:sp>
                <p:nvSpPr>
                  <p:cNvPr id="78113" name="Oval 43">
                    <a:extLst>
                      <a:ext uri="{FF2B5EF4-FFF2-40B4-BE49-F238E27FC236}">
                        <a16:creationId xmlns:a16="http://schemas.microsoft.com/office/drawing/2014/main" id="{AFD4F9CC-A8F0-F619-5032-0651E6147F6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4" name="Oval 44">
                    <a:extLst>
                      <a:ext uri="{FF2B5EF4-FFF2-40B4-BE49-F238E27FC236}">
                        <a16:creationId xmlns:a16="http://schemas.microsoft.com/office/drawing/2014/main" id="{B091BBE9-449A-87B5-DF65-6AD0DFCE91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5" name="Group 45">
                  <a:extLst>
                    <a:ext uri="{FF2B5EF4-FFF2-40B4-BE49-F238E27FC236}">
                      <a16:creationId xmlns:a16="http://schemas.microsoft.com/office/drawing/2014/main" id="{F51AE608-4F7B-26D4-B163-216D8E2D601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13" y="2418"/>
                  <a:ext cx="178" cy="105"/>
                  <a:chOff x="2652" y="2431"/>
                  <a:chExt cx="237" cy="139"/>
                </a:xfrm>
              </p:grpSpPr>
              <p:sp>
                <p:nvSpPr>
                  <p:cNvPr id="78111" name="Oval 46">
                    <a:extLst>
                      <a:ext uri="{FF2B5EF4-FFF2-40B4-BE49-F238E27FC236}">
                        <a16:creationId xmlns:a16="http://schemas.microsoft.com/office/drawing/2014/main" id="{31514827-313D-9387-8F93-2C596DDDFD3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52" y="2431"/>
                    <a:ext cx="237" cy="1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2" name="Oval 47">
                    <a:extLst>
                      <a:ext uri="{FF2B5EF4-FFF2-40B4-BE49-F238E27FC236}">
                        <a16:creationId xmlns:a16="http://schemas.microsoft.com/office/drawing/2014/main" id="{AE17EA8D-831D-90F2-14FC-2DEACA80C8B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57" y="2464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6" name="Group 48">
                  <a:extLst>
                    <a:ext uri="{FF2B5EF4-FFF2-40B4-BE49-F238E27FC236}">
                      <a16:creationId xmlns:a16="http://schemas.microsoft.com/office/drawing/2014/main" id="{F6430C77-5C78-2351-6B56-3BDF010269A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63" y="2446"/>
                  <a:ext cx="179" cy="105"/>
                  <a:chOff x="940" y="2238"/>
                  <a:chExt cx="362" cy="213"/>
                </a:xfrm>
              </p:grpSpPr>
              <p:sp>
                <p:nvSpPr>
                  <p:cNvPr id="78109" name="Oval 49">
                    <a:extLst>
                      <a:ext uri="{FF2B5EF4-FFF2-40B4-BE49-F238E27FC236}">
                        <a16:creationId xmlns:a16="http://schemas.microsoft.com/office/drawing/2014/main" id="{254C27FC-24BC-1074-249F-78A9A8AB2DC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10" name="Oval 50">
                    <a:extLst>
                      <a:ext uri="{FF2B5EF4-FFF2-40B4-BE49-F238E27FC236}">
                        <a16:creationId xmlns:a16="http://schemas.microsoft.com/office/drawing/2014/main" id="{0C246BAA-3839-748C-3422-25BC4E3A0B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7" name="Group 51">
                  <a:extLst>
                    <a:ext uri="{FF2B5EF4-FFF2-40B4-BE49-F238E27FC236}">
                      <a16:creationId xmlns:a16="http://schemas.microsoft.com/office/drawing/2014/main" id="{0F7B4D57-FB83-CD83-E1D4-DD01A10CC73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46" y="2552"/>
                  <a:ext cx="150" cy="88"/>
                  <a:chOff x="940" y="2238"/>
                  <a:chExt cx="362" cy="213"/>
                </a:xfrm>
              </p:grpSpPr>
              <p:sp>
                <p:nvSpPr>
                  <p:cNvPr id="78107" name="Oval 52">
                    <a:extLst>
                      <a:ext uri="{FF2B5EF4-FFF2-40B4-BE49-F238E27FC236}">
                        <a16:creationId xmlns:a16="http://schemas.microsoft.com/office/drawing/2014/main" id="{CD80081B-0993-31FB-0B73-D5D48B3A3D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8" name="Oval 53">
                    <a:extLst>
                      <a:ext uri="{FF2B5EF4-FFF2-40B4-BE49-F238E27FC236}">
                        <a16:creationId xmlns:a16="http://schemas.microsoft.com/office/drawing/2014/main" id="{BBE75AE6-9C13-BBE6-E463-626FFF8C9B7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8" name="Group 54">
                  <a:extLst>
                    <a:ext uri="{FF2B5EF4-FFF2-40B4-BE49-F238E27FC236}">
                      <a16:creationId xmlns:a16="http://schemas.microsoft.com/office/drawing/2014/main" id="{85A5EA9D-6CD9-F07A-0164-478D29E8A22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29" y="2642"/>
                  <a:ext cx="177" cy="84"/>
                  <a:chOff x="940" y="2238"/>
                  <a:chExt cx="362" cy="213"/>
                </a:xfrm>
              </p:grpSpPr>
              <p:sp>
                <p:nvSpPr>
                  <p:cNvPr id="78105" name="Oval 55">
                    <a:extLst>
                      <a:ext uri="{FF2B5EF4-FFF2-40B4-BE49-F238E27FC236}">
                        <a16:creationId xmlns:a16="http://schemas.microsoft.com/office/drawing/2014/main" id="{78FD5476-BEBE-4D0F-B9DB-489F7258EF5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6" name="Oval 56">
                    <a:extLst>
                      <a:ext uri="{FF2B5EF4-FFF2-40B4-BE49-F238E27FC236}">
                        <a16:creationId xmlns:a16="http://schemas.microsoft.com/office/drawing/2014/main" id="{5D59C0E6-6326-A4E2-4123-D5E16419F3A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89" name="Group 57">
                  <a:extLst>
                    <a:ext uri="{FF2B5EF4-FFF2-40B4-BE49-F238E27FC236}">
                      <a16:creationId xmlns:a16="http://schemas.microsoft.com/office/drawing/2014/main" id="{9D65C40A-7D18-EFE7-4642-914DDCBA1E7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344" y="2748"/>
                  <a:ext cx="177" cy="105"/>
                  <a:chOff x="940" y="2238"/>
                  <a:chExt cx="362" cy="213"/>
                </a:xfrm>
              </p:grpSpPr>
              <p:sp>
                <p:nvSpPr>
                  <p:cNvPr id="78103" name="Oval 58">
                    <a:extLst>
                      <a:ext uri="{FF2B5EF4-FFF2-40B4-BE49-F238E27FC236}">
                        <a16:creationId xmlns:a16="http://schemas.microsoft.com/office/drawing/2014/main" id="{1D075FFD-9781-22B4-F807-563B2F30634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4" name="Oval 59">
                    <a:extLst>
                      <a:ext uri="{FF2B5EF4-FFF2-40B4-BE49-F238E27FC236}">
                        <a16:creationId xmlns:a16="http://schemas.microsoft.com/office/drawing/2014/main" id="{21631423-D297-65DA-3DBD-480839067CA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0" name="Group 60">
                  <a:extLst>
                    <a:ext uri="{FF2B5EF4-FFF2-40B4-BE49-F238E27FC236}">
                      <a16:creationId xmlns:a16="http://schemas.microsoft.com/office/drawing/2014/main" id="{3BFD684B-478C-7AD4-61DD-70B035F1843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1623036">
                  <a:off x="1387" y="2395"/>
                  <a:ext cx="178" cy="106"/>
                  <a:chOff x="940" y="2238"/>
                  <a:chExt cx="362" cy="213"/>
                </a:xfrm>
              </p:grpSpPr>
              <p:sp>
                <p:nvSpPr>
                  <p:cNvPr id="78101" name="Oval 61">
                    <a:extLst>
                      <a:ext uri="{FF2B5EF4-FFF2-40B4-BE49-F238E27FC236}">
                        <a16:creationId xmlns:a16="http://schemas.microsoft.com/office/drawing/2014/main" id="{697FF722-7D2E-A12A-5DE2-E3730923F1C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2" name="Oval 62">
                    <a:extLst>
                      <a:ext uri="{FF2B5EF4-FFF2-40B4-BE49-F238E27FC236}">
                        <a16:creationId xmlns:a16="http://schemas.microsoft.com/office/drawing/2014/main" id="{9CA8BF1F-9140-38A1-231B-80F519742DE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1" name="Group 63">
                  <a:extLst>
                    <a:ext uri="{FF2B5EF4-FFF2-40B4-BE49-F238E27FC236}">
                      <a16:creationId xmlns:a16="http://schemas.microsoft.com/office/drawing/2014/main" id="{9895E32E-49A3-8728-36D0-1C6C240FC85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93" y="2596"/>
                  <a:ext cx="178" cy="104"/>
                  <a:chOff x="940" y="2238"/>
                  <a:chExt cx="362" cy="213"/>
                </a:xfrm>
              </p:grpSpPr>
              <p:sp>
                <p:nvSpPr>
                  <p:cNvPr id="78099" name="Oval 64">
                    <a:extLst>
                      <a:ext uri="{FF2B5EF4-FFF2-40B4-BE49-F238E27FC236}">
                        <a16:creationId xmlns:a16="http://schemas.microsoft.com/office/drawing/2014/main" id="{C7C053BC-2ACA-2917-6070-D549B36C5B4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100" name="Oval 65">
                    <a:extLst>
                      <a:ext uri="{FF2B5EF4-FFF2-40B4-BE49-F238E27FC236}">
                        <a16:creationId xmlns:a16="http://schemas.microsoft.com/office/drawing/2014/main" id="{44FF516C-B546-9D46-6827-8646D2CF45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2" name="Group 66">
                  <a:extLst>
                    <a:ext uri="{FF2B5EF4-FFF2-40B4-BE49-F238E27FC236}">
                      <a16:creationId xmlns:a16="http://schemas.microsoft.com/office/drawing/2014/main" id="{DFC477D5-9179-0967-85CE-9BB2CA3057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73" y="2773"/>
                  <a:ext cx="155" cy="92"/>
                  <a:chOff x="940" y="2238"/>
                  <a:chExt cx="362" cy="213"/>
                </a:xfrm>
              </p:grpSpPr>
              <p:sp>
                <p:nvSpPr>
                  <p:cNvPr id="78097" name="Oval 67">
                    <a:extLst>
                      <a:ext uri="{FF2B5EF4-FFF2-40B4-BE49-F238E27FC236}">
                        <a16:creationId xmlns:a16="http://schemas.microsoft.com/office/drawing/2014/main" id="{BB2A9C52-900C-C63E-3035-10D9B4FE2A0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8" name="Oval 68">
                    <a:extLst>
                      <a:ext uri="{FF2B5EF4-FFF2-40B4-BE49-F238E27FC236}">
                        <a16:creationId xmlns:a16="http://schemas.microsoft.com/office/drawing/2014/main" id="{5F6CC9E0-01C5-0A21-8057-3796C96FEEB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3" name="Group 69">
                  <a:extLst>
                    <a:ext uri="{FF2B5EF4-FFF2-40B4-BE49-F238E27FC236}">
                      <a16:creationId xmlns:a16="http://schemas.microsoft.com/office/drawing/2014/main" id="{97C06FF4-4608-28C3-7280-F41F9E4422D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78" y="2740"/>
                  <a:ext cx="178" cy="106"/>
                  <a:chOff x="940" y="2238"/>
                  <a:chExt cx="362" cy="213"/>
                </a:xfrm>
              </p:grpSpPr>
              <p:sp>
                <p:nvSpPr>
                  <p:cNvPr id="78095" name="Oval 70">
                    <a:extLst>
                      <a:ext uri="{FF2B5EF4-FFF2-40B4-BE49-F238E27FC236}">
                        <a16:creationId xmlns:a16="http://schemas.microsoft.com/office/drawing/2014/main" id="{B8ADEDCF-85EF-99AA-BD38-EF5FD7620A0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6" name="Oval 71">
                    <a:extLst>
                      <a:ext uri="{FF2B5EF4-FFF2-40B4-BE49-F238E27FC236}">
                        <a16:creationId xmlns:a16="http://schemas.microsoft.com/office/drawing/2014/main" id="{AF2147B6-D7EE-1A93-C1B6-214DB9C66C9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4" name="Group 72">
                  <a:extLst>
                    <a:ext uri="{FF2B5EF4-FFF2-40B4-BE49-F238E27FC236}">
                      <a16:creationId xmlns:a16="http://schemas.microsoft.com/office/drawing/2014/main" id="{079794D8-293A-11CD-8D10-708D891BD8A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86" y="2589"/>
                  <a:ext cx="150" cy="88"/>
                  <a:chOff x="940" y="2238"/>
                  <a:chExt cx="362" cy="213"/>
                </a:xfrm>
              </p:grpSpPr>
              <p:sp>
                <p:nvSpPr>
                  <p:cNvPr id="78093" name="Oval 73">
                    <a:extLst>
                      <a:ext uri="{FF2B5EF4-FFF2-40B4-BE49-F238E27FC236}">
                        <a16:creationId xmlns:a16="http://schemas.microsoft.com/office/drawing/2014/main" id="{5811D579-DDFD-8040-ABF1-72609F8DDB3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4" name="Oval 74">
                    <a:extLst>
                      <a:ext uri="{FF2B5EF4-FFF2-40B4-BE49-F238E27FC236}">
                        <a16:creationId xmlns:a16="http://schemas.microsoft.com/office/drawing/2014/main" id="{5300754C-B8BE-F5C1-5EE8-B3DA3C0A196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5" name="Group 75">
                  <a:extLst>
                    <a:ext uri="{FF2B5EF4-FFF2-40B4-BE49-F238E27FC236}">
                      <a16:creationId xmlns:a16="http://schemas.microsoft.com/office/drawing/2014/main" id="{1EEF8E2A-F273-43C7-FFC4-DAC5FB1E4C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2700000">
                  <a:off x="1833" y="2665"/>
                  <a:ext cx="178" cy="105"/>
                  <a:chOff x="3634" y="2691"/>
                  <a:chExt cx="237" cy="140"/>
                </a:xfrm>
              </p:grpSpPr>
              <p:sp>
                <p:nvSpPr>
                  <p:cNvPr id="78091" name="Oval 76">
                    <a:extLst>
                      <a:ext uri="{FF2B5EF4-FFF2-40B4-BE49-F238E27FC236}">
                        <a16:creationId xmlns:a16="http://schemas.microsoft.com/office/drawing/2014/main" id="{6B817CFC-4667-70CB-69F0-539930D1929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34" y="2691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2" name="Oval 77">
                    <a:extLst>
                      <a:ext uri="{FF2B5EF4-FFF2-40B4-BE49-F238E27FC236}">
                        <a16:creationId xmlns:a16="http://schemas.microsoft.com/office/drawing/2014/main" id="{89C3089B-A363-65BF-F25D-246BDB70A6E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8" y="2738"/>
                    <a:ext cx="79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6" name="Group 78">
                  <a:extLst>
                    <a:ext uri="{FF2B5EF4-FFF2-40B4-BE49-F238E27FC236}">
                      <a16:creationId xmlns:a16="http://schemas.microsoft.com/office/drawing/2014/main" id="{B75953C1-8945-AE3A-9F06-729F4E91634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636" y="2492"/>
                  <a:ext cx="178" cy="105"/>
                  <a:chOff x="940" y="2238"/>
                  <a:chExt cx="362" cy="213"/>
                </a:xfrm>
              </p:grpSpPr>
              <p:sp>
                <p:nvSpPr>
                  <p:cNvPr id="78089" name="Oval 79">
                    <a:extLst>
                      <a:ext uri="{FF2B5EF4-FFF2-40B4-BE49-F238E27FC236}">
                        <a16:creationId xmlns:a16="http://schemas.microsoft.com/office/drawing/2014/main" id="{9C8A7C29-03A0-019B-D770-905EAAA588B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90" name="Oval 80">
                    <a:extLst>
                      <a:ext uri="{FF2B5EF4-FFF2-40B4-BE49-F238E27FC236}">
                        <a16:creationId xmlns:a16="http://schemas.microsoft.com/office/drawing/2014/main" id="{8FFE1886-3FB6-62C8-60D1-0B1CA418FE0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7" name="Group 81">
                  <a:extLst>
                    <a:ext uri="{FF2B5EF4-FFF2-40B4-BE49-F238E27FC236}">
                      <a16:creationId xmlns:a16="http://schemas.microsoft.com/office/drawing/2014/main" id="{67CA776D-B816-A1AC-50BE-566D2A5A0F3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41" y="2245"/>
                  <a:ext cx="138" cy="80"/>
                  <a:chOff x="940" y="2238"/>
                  <a:chExt cx="362" cy="213"/>
                </a:xfrm>
              </p:grpSpPr>
              <p:sp>
                <p:nvSpPr>
                  <p:cNvPr id="78087" name="Oval 82">
                    <a:extLst>
                      <a:ext uri="{FF2B5EF4-FFF2-40B4-BE49-F238E27FC236}">
                        <a16:creationId xmlns:a16="http://schemas.microsoft.com/office/drawing/2014/main" id="{AE8C2C6D-F4F6-E5F5-77E8-F42813148EB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8" name="Oval 83">
                    <a:extLst>
                      <a:ext uri="{FF2B5EF4-FFF2-40B4-BE49-F238E27FC236}">
                        <a16:creationId xmlns:a16="http://schemas.microsoft.com/office/drawing/2014/main" id="{CD849374-955B-83F3-8625-25CB9D22864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8" name="Group 84">
                  <a:extLst>
                    <a:ext uri="{FF2B5EF4-FFF2-40B4-BE49-F238E27FC236}">
                      <a16:creationId xmlns:a16="http://schemas.microsoft.com/office/drawing/2014/main" id="{0C6AA121-3A18-EFA8-00FB-4B3DA6FD25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521" y="2198"/>
                  <a:ext cx="179" cy="106"/>
                  <a:chOff x="940" y="2238"/>
                  <a:chExt cx="362" cy="213"/>
                </a:xfrm>
              </p:grpSpPr>
              <p:sp>
                <p:nvSpPr>
                  <p:cNvPr id="78085" name="Oval 85">
                    <a:extLst>
                      <a:ext uri="{FF2B5EF4-FFF2-40B4-BE49-F238E27FC236}">
                        <a16:creationId xmlns:a16="http://schemas.microsoft.com/office/drawing/2014/main" id="{F06C9D36-A4C4-BF5F-67F5-E9A44A6062E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6" name="Oval 86">
                    <a:extLst>
                      <a:ext uri="{FF2B5EF4-FFF2-40B4-BE49-F238E27FC236}">
                        <a16:creationId xmlns:a16="http://schemas.microsoft.com/office/drawing/2014/main" id="{D5EA228D-3A1A-0ADE-7D53-85521523DF0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899" name="Group 87">
                  <a:extLst>
                    <a:ext uri="{FF2B5EF4-FFF2-40B4-BE49-F238E27FC236}">
                      <a16:creationId xmlns:a16="http://schemas.microsoft.com/office/drawing/2014/main" id="{A6DDFF8B-8C0D-5FF4-8ED4-FC57ECF941A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989" y="2590"/>
                  <a:ext cx="178" cy="104"/>
                  <a:chOff x="940" y="2238"/>
                  <a:chExt cx="362" cy="213"/>
                </a:xfrm>
              </p:grpSpPr>
              <p:sp>
                <p:nvSpPr>
                  <p:cNvPr id="78083" name="Oval 88">
                    <a:extLst>
                      <a:ext uri="{FF2B5EF4-FFF2-40B4-BE49-F238E27FC236}">
                        <a16:creationId xmlns:a16="http://schemas.microsoft.com/office/drawing/2014/main" id="{AB3674CD-EEDC-E247-781A-9790C5DB6DF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4" name="Oval 89">
                    <a:extLst>
                      <a:ext uri="{FF2B5EF4-FFF2-40B4-BE49-F238E27FC236}">
                        <a16:creationId xmlns:a16="http://schemas.microsoft.com/office/drawing/2014/main" id="{FA11464D-BA30-5BD6-A87F-0C07C2A7E88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0" name="Group 90">
                  <a:extLst>
                    <a:ext uri="{FF2B5EF4-FFF2-40B4-BE49-F238E27FC236}">
                      <a16:creationId xmlns:a16="http://schemas.microsoft.com/office/drawing/2014/main" id="{F2DADD1C-2E29-D488-B66B-9E4F2DEAE79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06" y="2746"/>
                  <a:ext cx="178" cy="105"/>
                  <a:chOff x="940" y="2238"/>
                  <a:chExt cx="362" cy="213"/>
                </a:xfrm>
              </p:grpSpPr>
              <p:sp>
                <p:nvSpPr>
                  <p:cNvPr id="78081" name="Oval 91">
                    <a:extLst>
                      <a:ext uri="{FF2B5EF4-FFF2-40B4-BE49-F238E27FC236}">
                        <a16:creationId xmlns:a16="http://schemas.microsoft.com/office/drawing/2014/main" id="{ACED5CBC-53D0-BE76-5DC2-C8C7B4F6896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2" name="Oval 92">
                    <a:extLst>
                      <a:ext uri="{FF2B5EF4-FFF2-40B4-BE49-F238E27FC236}">
                        <a16:creationId xmlns:a16="http://schemas.microsoft.com/office/drawing/2014/main" id="{1946631B-6921-D165-941D-6A5AFF66540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1" name="Group 93">
                  <a:extLst>
                    <a:ext uri="{FF2B5EF4-FFF2-40B4-BE49-F238E27FC236}">
                      <a16:creationId xmlns:a16="http://schemas.microsoft.com/office/drawing/2014/main" id="{6B953A29-2D29-D5FB-E105-65482CE0324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6300000">
                  <a:off x="1954" y="2438"/>
                  <a:ext cx="211" cy="94"/>
                  <a:chOff x="3739" y="2286"/>
                  <a:chExt cx="238" cy="140"/>
                </a:xfrm>
              </p:grpSpPr>
              <p:sp>
                <p:nvSpPr>
                  <p:cNvPr id="78079" name="Oval 94">
                    <a:extLst>
                      <a:ext uri="{FF2B5EF4-FFF2-40B4-BE49-F238E27FC236}">
                        <a16:creationId xmlns:a16="http://schemas.microsoft.com/office/drawing/2014/main" id="{4CCBF673-176A-5FBC-E62B-E7E728D920B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9" y="2286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80" name="Oval 95">
                    <a:extLst>
                      <a:ext uri="{FF2B5EF4-FFF2-40B4-BE49-F238E27FC236}">
                        <a16:creationId xmlns:a16="http://schemas.microsoft.com/office/drawing/2014/main" id="{F8E1DA50-50C5-D438-23BF-82B3803B5A5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44" y="2332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2" name="Group 96">
                  <a:extLst>
                    <a:ext uri="{FF2B5EF4-FFF2-40B4-BE49-F238E27FC236}">
                      <a16:creationId xmlns:a16="http://schemas.microsoft.com/office/drawing/2014/main" id="{A404993F-A532-6616-FAC8-7A3B64F4604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78" y="2338"/>
                  <a:ext cx="178" cy="105"/>
                  <a:chOff x="940" y="2238"/>
                  <a:chExt cx="362" cy="213"/>
                </a:xfrm>
              </p:grpSpPr>
              <p:sp>
                <p:nvSpPr>
                  <p:cNvPr id="78077" name="Oval 97">
                    <a:extLst>
                      <a:ext uri="{FF2B5EF4-FFF2-40B4-BE49-F238E27FC236}">
                        <a16:creationId xmlns:a16="http://schemas.microsoft.com/office/drawing/2014/main" id="{B2126589-5508-B219-7914-CB1E2846C18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8" name="Oval 98">
                    <a:extLst>
                      <a:ext uri="{FF2B5EF4-FFF2-40B4-BE49-F238E27FC236}">
                        <a16:creationId xmlns:a16="http://schemas.microsoft.com/office/drawing/2014/main" id="{DC69A19F-916A-9C5E-9BF4-4DCEC8D00F6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3" name="Group 99">
                  <a:extLst>
                    <a:ext uri="{FF2B5EF4-FFF2-40B4-BE49-F238E27FC236}">
                      <a16:creationId xmlns:a16="http://schemas.microsoft.com/office/drawing/2014/main" id="{4F440DCA-C2A0-808B-095A-C63F54DE2D7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02" y="2434"/>
                  <a:ext cx="179" cy="105"/>
                  <a:chOff x="940" y="2238"/>
                  <a:chExt cx="362" cy="213"/>
                </a:xfrm>
              </p:grpSpPr>
              <p:sp>
                <p:nvSpPr>
                  <p:cNvPr id="78075" name="Oval 100">
                    <a:extLst>
                      <a:ext uri="{FF2B5EF4-FFF2-40B4-BE49-F238E27FC236}">
                        <a16:creationId xmlns:a16="http://schemas.microsoft.com/office/drawing/2014/main" id="{7718B710-EC36-F7A4-F805-E9F40EB4B6B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6" name="Oval 101">
                    <a:extLst>
                      <a:ext uri="{FF2B5EF4-FFF2-40B4-BE49-F238E27FC236}">
                        <a16:creationId xmlns:a16="http://schemas.microsoft.com/office/drawing/2014/main" id="{B3229632-2F48-2FFD-41F5-3FDCD05D3EE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4" name="Group 102">
                  <a:extLst>
                    <a:ext uri="{FF2B5EF4-FFF2-40B4-BE49-F238E27FC236}">
                      <a16:creationId xmlns:a16="http://schemas.microsoft.com/office/drawing/2014/main" id="{33A1B9DC-6B4D-48E2-1F5C-8DC8BC9B8B8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43" y="2533"/>
                  <a:ext cx="178" cy="105"/>
                  <a:chOff x="4064" y="2547"/>
                  <a:chExt cx="237" cy="140"/>
                </a:xfrm>
              </p:grpSpPr>
              <p:sp>
                <p:nvSpPr>
                  <p:cNvPr id="78073" name="Oval 103">
                    <a:extLst>
                      <a:ext uri="{FF2B5EF4-FFF2-40B4-BE49-F238E27FC236}">
                        <a16:creationId xmlns:a16="http://schemas.microsoft.com/office/drawing/2014/main" id="{A1FD63B8-A78E-E553-BD5E-8EED5863CDA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64" y="2547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4" name="Oval 104">
                    <a:extLst>
                      <a:ext uri="{FF2B5EF4-FFF2-40B4-BE49-F238E27FC236}">
                        <a16:creationId xmlns:a16="http://schemas.microsoft.com/office/drawing/2014/main" id="{9602A3A4-A268-AC7C-5609-771B600AD47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69" y="2593"/>
                    <a:ext cx="78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5" name="Group 105">
                  <a:extLst>
                    <a:ext uri="{FF2B5EF4-FFF2-40B4-BE49-F238E27FC236}">
                      <a16:creationId xmlns:a16="http://schemas.microsoft.com/office/drawing/2014/main" id="{D3DB278C-8026-7871-C622-F8482234CEA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126" y="2646"/>
                  <a:ext cx="178" cy="104"/>
                  <a:chOff x="4127" y="2674"/>
                  <a:chExt cx="237" cy="139"/>
                </a:xfrm>
              </p:grpSpPr>
              <p:sp>
                <p:nvSpPr>
                  <p:cNvPr id="78071" name="Oval 106">
                    <a:extLst>
                      <a:ext uri="{FF2B5EF4-FFF2-40B4-BE49-F238E27FC236}">
                        <a16:creationId xmlns:a16="http://schemas.microsoft.com/office/drawing/2014/main" id="{C8530BBC-3162-22A8-8245-3A55242B3F5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27" y="2674"/>
                    <a:ext cx="237" cy="1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2" name="Oval 107">
                    <a:extLst>
                      <a:ext uri="{FF2B5EF4-FFF2-40B4-BE49-F238E27FC236}">
                        <a16:creationId xmlns:a16="http://schemas.microsoft.com/office/drawing/2014/main" id="{06432905-3BD5-4B38-C3A5-8C34D089517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232" y="2720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6" name="Group 108">
                  <a:extLst>
                    <a:ext uri="{FF2B5EF4-FFF2-40B4-BE49-F238E27FC236}">
                      <a16:creationId xmlns:a16="http://schemas.microsoft.com/office/drawing/2014/main" id="{C49804E5-4797-736E-A7A3-025621E5035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1045078">
                  <a:off x="1962" y="2699"/>
                  <a:ext cx="178" cy="105"/>
                  <a:chOff x="940" y="2238"/>
                  <a:chExt cx="362" cy="213"/>
                </a:xfrm>
              </p:grpSpPr>
              <p:sp>
                <p:nvSpPr>
                  <p:cNvPr id="78069" name="Oval 109">
                    <a:extLst>
                      <a:ext uri="{FF2B5EF4-FFF2-40B4-BE49-F238E27FC236}">
                        <a16:creationId xmlns:a16="http://schemas.microsoft.com/office/drawing/2014/main" id="{52300C58-547D-C4B0-9B29-7846FB55E0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70" name="Oval 110">
                    <a:extLst>
                      <a:ext uri="{FF2B5EF4-FFF2-40B4-BE49-F238E27FC236}">
                        <a16:creationId xmlns:a16="http://schemas.microsoft.com/office/drawing/2014/main" id="{9B688E76-04DA-7D71-601A-27AEA46535A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7" name="Group 111">
                  <a:extLst>
                    <a:ext uri="{FF2B5EF4-FFF2-40B4-BE49-F238E27FC236}">
                      <a16:creationId xmlns:a16="http://schemas.microsoft.com/office/drawing/2014/main" id="{101C2A25-20C8-C57F-73D7-E95CB886B5A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49" y="3002"/>
                  <a:ext cx="179" cy="105"/>
                  <a:chOff x="940" y="2238"/>
                  <a:chExt cx="362" cy="213"/>
                </a:xfrm>
              </p:grpSpPr>
              <p:sp>
                <p:nvSpPr>
                  <p:cNvPr id="78067" name="Oval 112">
                    <a:extLst>
                      <a:ext uri="{FF2B5EF4-FFF2-40B4-BE49-F238E27FC236}">
                        <a16:creationId xmlns:a16="http://schemas.microsoft.com/office/drawing/2014/main" id="{7D029B3A-B250-BCE9-6608-61A14C2116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8" name="Oval 113">
                    <a:extLst>
                      <a:ext uri="{FF2B5EF4-FFF2-40B4-BE49-F238E27FC236}">
                        <a16:creationId xmlns:a16="http://schemas.microsoft.com/office/drawing/2014/main" id="{62E003D4-3A0F-B3C9-C4E1-7CE9B69E974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8" name="Group 114">
                  <a:extLst>
                    <a:ext uri="{FF2B5EF4-FFF2-40B4-BE49-F238E27FC236}">
                      <a16:creationId xmlns:a16="http://schemas.microsoft.com/office/drawing/2014/main" id="{1C43B2E5-A112-061B-DDD7-89C7706DF69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461" y="2940"/>
                  <a:ext cx="179" cy="105"/>
                  <a:chOff x="940" y="2238"/>
                  <a:chExt cx="362" cy="213"/>
                </a:xfrm>
              </p:grpSpPr>
              <p:sp>
                <p:nvSpPr>
                  <p:cNvPr id="78065" name="Oval 115">
                    <a:extLst>
                      <a:ext uri="{FF2B5EF4-FFF2-40B4-BE49-F238E27FC236}">
                        <a16:creationId xmlns:a16="http://schemas.microsoft.com/office/drawing/2014/main" id="{7E5E643F-5E7A-AD16-9A06-B1AE6C55F85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6" name="Oval 116">
                    <a:extLst>
                      <a:ext uri="{FF2B5EF4-FFF2-40B4-BE49-F238E27FC236}">
                        <a16:creationId xmlns:a16="http://schemas.microsoft.com/office/drawing/2014/main" id="{2727888F-9551-3DE9-8ADD-BAD6840C1BF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09" name="Group 117">
                  <a:extLst>
                    <a:ext uri="{FF2B5EF4-FFF2-40B4-BE49-F238E27FC236}">
                      <a16:creationId xmlns:a16="http://schemas.microsoft.com/office/drawing/2014/main" id="{B6C9171A-6335-2C0F-ED31-E7B2D2E8289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75" y="3007"/>
                  <a:ext cx="178" cy="106"/>
                  <a:chOff x="3468" y="3356"/>
                  <a:chExt cx="294" cy="173"/>
                </a:xfrm>
              </p:grpSpPr>
              <p:sp>
                <p:nvSpPr>
                  <p:cNvPr id="78063" name="Oval 118">
                    <a:extLst>
                      <a:ext uri="{FF2B5EF4-FFF2-40B4-BE49-F238E27FC236}">
                        <a16:creationId xmlns:a16="http://schemas.microsoft.com/office/drawing/2014/main" id="{2F021174-7E3E-0D69-5D83-077C3591E97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4" name="Oval 119">
                    <a:extLst>
                      <a:ext uri="{FF2B5EF4-FFF2-40B4-BE49-F238E27FC236}">
                        <a16:creationId xmlns:a16="http://schemas.microsoft.com/office/drawing/2014/main" id="{B0D04910-58CD-A6C9-0938-F1440267169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0" name="Group 120">
                  <a:extLst>
                    <a:ext uri="{FF2B5EF4-FFF2-40B4-BE49-F238E27FC236}">
                      <a16:creationId xmlns:a16="http://schemas.microsoft.com/office/drawing/2014/main" id="{756D5D66-61BD-5D29-2F98-00E25F79FAA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77" y="2386"/>
                  <a:ext cx="179" cy="105"/>
                  <a:chOff x="3554" y="2361"/>
                  <a:chExt cx="239" cy="140"/>
                </a:xfrm>
              </p:grpSpPr>
              <p:sp>
                <p:nvSpPr>
                  <p:cNvPr id="78061" name="Oval 121">
                    <a:extLst>
                      <a:ext uri="{FF2B5EF4-FFF2-40B4-BE49-F238E27FC236}">
                        <a16:creationId xmlns:a16="http://schemas.microsoft.com/office/drawing/2014/main" id="{4E1D76F3-BE06-0326-3B7D-C98C8D3BB06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54" y="2361"/>
                    <a:ext cx="239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2" name="Oval 122">
                    <a:extLst>
                      <a:ext uri="{FF2B5EF4-FFF2-40B4-BE49-F238E27FC236}">
                        <a16:creationId xmlns:a16="http://schemas.microsoft.com/office/drawing/2014/main" id="{CC4D1639-ABDB-FFAC-0F9D-DF9926A4972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60" y="2408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1" name="Group 123">
                  <a:extLst>
                    <a:ext uri="{FF2B5EF4-FFF2-40B4-BE49-F238E27FC236}">
                      <a16:creationId xmlns:a16="http://schemas.microsoft.com/office/drawing/2014/main" id="{F206FF07-CAE6-9F4D-AA54-193E490DC7B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5400000">
                  <a:off x="1548" y="2870"/>
                  <a:ext cx="179" cy="104"/>
                  <a:chOff x="940" y="2238"/>
                  <a:chExt cx="362" cy="213"/>
                </a:xfrm>
              </p:grpSpPr>
              <p:sp>
                <p:nvSpPr>
                  <p:cNvPr id="78059" name="Oval 124">
                    <a:extLst>
                      <a:ext uri="{FF2B5EF4-FFF2-40B4-BE49-F238E27FC236}">
                        <a16:creationId xmlns:a16="http://schemas.microsoft.com/office/drawing/2014/main" id="{04CAE6FA-F9DB-35DA-809B-B88FA161928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60" name="Oval 125">
                    <a:extLst>
                      <a:ext uri="{FF2B5EF4-FFF2-40B4-BE49-F238E27FC236}">
                        <a16:creationId xmlns:a16="http://schemas.microsoft.com/office/drawing/2014/main" id="{4FFB29EC-45E6-CB6B-C8A1-82327FE448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2" name="Group 126">
                  <a:extLst>
                    <a:ext uri="{FF2B5EF4-FFF2-40B4-BE49-F238E27FC236}">
                      <a16:creationId xmlns:a16="http://schemas.microsoft.com/office/drawing/2014/main" id="{9E62427A-4F6E-3ACA-A6F5-3152022D360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73" y="2922"/>
                  <a:ext cx="177" cy="105"/>
                  <a:chOff x="940" y="2238"/>
                  <a:chExt cx="362" cy="213"/>
                </a:xfrm>
              </p:grpSpPr>
              <p:sp>
                <p:nvSpPr>
                  <p:cNvPr id="78057" name="Oval 127">
                    <a:extLst>
                      <a:ext uri="{FF2B5EF4-FFF2-40B4-BE49-F238E27FC236}">
                        <a16:creationId xmlns:a16="http://schemas.microsoft.com/office/drawing/2014/main" id="{6DC80BC4-F44F-434F-F6C1-7F0642AE641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8" name="Oval 128">
                    <a:extLst>
                      <a:ext uri="{FF2B5EF4-FFF2-40B4-BE49-F238E27FC236}">
                        <a16:creationId xmlns:a16="http://schemas.microsoft.com/office/drawing/2014/main" id="{249A8E91-C2D2-9DE1-D7AF-96926D600F2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3" name="Group 129">
                  <a:extLst>
                    <a:ext uri="{FF2B5EF4-FFF2-40B4-BE49-F238E27FC236}">
                      <a16:creationId xmlns:a16="http://schemas.microsoft.com/office/drawing/2014/main" id="{B266CF92-A575-B16D-0F8B-FCDF9F1871C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2264222">
                  <a:off x="1533" y="2350"/>
                  <a:ext cx="177" cy="105"/>
                  <a:chOff x="940" y="2238"/>
                  <a:chExt cx="362" cy="213"/>
                </a:xfrm>
              </p:grpSpPr>
              <p:sp>
                <p:nvSpPr>
                  <p:cNvPr id="78055" name="Oval 130">
                    <a:extLst>
                      <a:ext uri="{FF2B5EF4-FFF2-40B4-BE49-F238E27FC236}">
                        <a16:creationId xmlns:a16="http://schemas.microsoft.com/office/drawing/2014/main" id="{B2C6C3CE-CD01-3F7E-42EA-3977C6BF214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6" name="Oval 131">
                    <a:extLst>
                      <a:ext uri="{FF2B5EF4-FFF2-40B4-BE49-F238E27FC236}">
                        <a16:creationId xmlns:a16="http://schemas.microsoft.com/office/drawing/2014/main" id="{D0E2A024-4F26-C663-181F-108736B087E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4" name="Group 132">
                  <a:extLst>
                    <a:ext uri="{FF2B5EF4-FFF2-40B4-BE49-F238E27FC236}">
                      <a16:creationId xmlns:a16="http://schemas.microsoft.com/office/drawing/2014/main" id="{F4CFA0AE-CCB0-2E61-990A-FBE942670A5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3831451">
                  <a:off x="1792" y="2824"/>
                  <a:ext cx="150" cy="88"/>
                  <a:chOff x="940" y="2238"/>
                  <a:chExt cx="362" cy="213"/>
                </a:xfrm>
              </p:grpSpPr>
              <p:sp>
                <p:nvSpPr>
                  <p:cNvPr id="78053" name="Oval 133">
                    <a:extLst>
                      <a:ext uri="{FF2B5EF4-FFF2-40B4-BE49-F238E27FC236}">
                        <a16:creationId xmlns:a16="http://schemas.microsoft.com/office/drawing/2014/main" id="{393B2103-5991-32AB-6CFF-AD3A9D54B21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4" name="Oval 134">
                    <a:extLst>
                      <a:ext uri="{FF2B5EF4-FFF2-40B4-BE49-F238E27FC236}">
                        <a16:creationId xmlns:a16="http://schemas.microsoft.com/office/drawing/2014/main" id="{60311517-32F2-97FD-E263-7A6065515C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5" name="Group 135">
                  <a:extLst>
                    <a:ext uri="{FF2B5EF4-FFF2-40B4-BE49-F238E27FC236}">
                      <a16:creationId xmlns:a16="http://schemas.microsoft.com/office/drawing/2014/main" id="{83A5E43C-EC33-EE78-4AA0-4A59505D53C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87" y="2874"/>
                  <a:ext cx="178" cy="105"/>
                  <a:chOff x="3642" y="2991"/>
                  <a:chExt cx="237" cy="140"/>
                </a:xfrm>
              </p:grpSpPr>
              <p:sp>
                <p:nvSpPr>
                  <p:cNvPr id="78051" name="Oval 136">
                    <a:extLst>
                      <a:ext uri="{FF2B5EF4-FFF2-40B4-BE49-F238E27FC236}">
                        <a16:creationId xmlns:a16="http://schemas.microsoft.com/office/drawing/2014/main" id="{A50C2ADD-2188-E354-E32A-38606643F0D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42" y="2991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2" name="Oval 137">
                    <a:extLst>
                      <a:ext uri="{FF2B5EF4-FFF2-40B4-BE49-F238E27FC236}">
                        <a16:creationId xmlns:a16="http://schemas.microsoft.com/office/drawing/2014/main" id="{4054EADE-D8F6-7EA3-B221-593B365EDB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46" y="3037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6" name="Group 138">
                  <a:extLst>
                    <a:ext uri="{FF2B5EF4-FFF2-40B4-BE49-F238E27FC236}">
                      <a16:creationId xmlns:a16="http://schemas.microsoft.com/office/drawing/2014/main" id="{059CAD20-1FA2-A79B-A03A-B3C82EAE732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925" y="2807"/>
                  <a:ext cx="178" cy="84"/>
                  <a:chOff x="1925" y="2807"/>
                  <a:chExt cx="178" cy="105"/>
                </a:xfrm>
              </p:grpSpPr>
              <p:sp>
                <p:nvSpPr>
                  <p:cNvPr id="78049" name="Oval 139">
                    <a:extLst>
                      <a:ext uri="{FF2B5EF4-FFF2-40B4-BE49-F238E27FC236}">
                        <a16:creationId xmlns:a16="http://schemas.microsoft.com/office/drawing/2014/main" id="{E88A9CDA-0B24-32AA-7BC2-032E13E5A6F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925" y="2807"/>
                    <a:ext cx="178" cy="1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50" name="Oval 140">
                    <a:extLst>
                      <a:ext uri="{FF2B5EF4-FFF2-40B4-BE49-F238E27FC236}">
                        <a16:creationId xmlns:a16="http://schemas.microsoft.com/office/drawing/2014/main" id="{DAB4986D-0FE2-9A3E-846E-07ECE2DD4BD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04" y="2841"/>
                    <a:ext cx="59" cy="39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7" name="Group 141">
                  <a:extLst>
                    <a:ext uri="{FF2B5EF4-FFF2-40B4-BE49-F238E27FC236}">
                      <a16:creationId xmlns:a16="http://schemas.microsoft.com/office/drawing/2014/main" id="{143C1719-9F8F-CA01-C690-802F2826F10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19" y="2939"/>
                  <a:ext cx="178" cy="105"/>
                  <a:chOff x="2063" y="2803"/>
                  <a:chExt cx="178" cy="105"/>
                </a:xfrm>
              </p:grpSpPr>
              <p:sp>
                <p:nvSpPr>
                  <p:cNvPr id="78047" name="Oval 142">
                    <a:extLst>
                      <a:ext uri="{FF2B5EF4-FFF2-40B4-BE49-F238E27FC236}">
                        <a16:creationId xmlns:a16="http://schemas.microsoft.com/office/drawing/2014/main" id="{7192FE35-E426-957D-3E5E-E6BF788C0E1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063" y="2803"/>
                    <a:ext cx="178" cy="10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8" name="Oval 143">
                    <a:extLst>
                      <a:ext uri="{FF2B5EF4-FFF2-40B4-BE49-F238E27FC236}">
                        <a16:creationId xmlns:a16="http://schemas.microsoft.com/office/drawing/2014/main" id="{8B1D2D98-3B1B-825E-477B-738C9C9170A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42" y="2838"/>
                    <a:ext cx="58" cy="39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8" name="Group 144">
                  <a:extLst>
                    <a:ext uri="{FF2B5EF4-FFF2-40B4-BE49-F238E27FC236}">
                      <a16:creationId xmlns:a16="http://schemas.microsoft.com/office/drawing/2014/main" id="{D40A83F0-76D9-D46C-8215-90078F4249C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200000">
                  <a:off x="1623" y="2159"/>
                  <a:ext cx="179" cy="105"/>
                  <a:chOff x="3281" y="2149"/>
                  <a:chExt cx="238" cy="140"/>
                </a:xfrm>
              </p:grpSpPr>
              <p:sp>
                <p:nvSpPr>
                  <p:cNvPr id="78045" name="Oval 145">
                    <a:extLst>
                      <a:ext uri="{FF2B5EF4-FFF2-40B4-BE49-F238E27FC236}">
                        <a16:creationId xmlns:a16="http://schemas.microsoft.com/office/drawing/2014/main" id="{55965B4E-1A87-98C6-D78D-7235C578445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81" y="2149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6" name="Oval 146">
                    <a:extLst>
                      <a:ext uri="{FF2B5EF4-FFF2-40B4-BE49-F238E27FC236}">
                        <a16:creationId xmlns:a16="http://schemas.microsoft.com/office/drawing/2014/main" id="{0F5B7E7D-62E8-04A3-0CD6-1CCD5814FC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6" y="2183"/>
                    <a:ext cx="79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19" name="Group 147">
                  <a:extLst>
                    <a:ext uri="{FF2B5EF4-FFF2-40B4-BE49-F238E27FC236}">
                      <a16:creationId xmlns:a16="http://schemas.microsoft.com/office/drawing/2014/main" id="{0D75DA16-4EB0-0A8C-F2E1-A9F06FAC70E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3843358">
                  <a:off x="1638" y="2325"/>
                  <a:ext cx="178" cy="105"/>
                  <a:chOff x="940" y="2238"/>
                  <a:chExt cx="362" cy="213"/>
                </a:xfrm>
              </p:grpSpPr>
              <p:sp>
                <p:nvSpPr>
                  <p:cNvPr id="78043" name="Oval 148">
                    <a:extLst>
                      <a:ext uri="{FF2B5EF4-FFF2-40B4-BE49-F238E27FC236}">
                        <a16:creationId xmlns:a16="http://schemas.microsoft.com/office/drawing/2014/main" id="{6894DA71-5DC3-E581-1292-D4F381E09EF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ot="10800000"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4" name="Oval 149">
                    <a:extLst>
                      <a:ext uri="{FF2B5EF4-FFF2-40B4-BE49-F238E27FC236}">
                        <a16:creationId xmlns:a16="http://schemas.microsoft.com/office/drawing/2014/main" id="{36761E7D-104A-D0A4-AC73-64D8DB5D1D4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rot="10800000"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0" name="Group 150">
                  <a:extLst>
                    <a:ext uri="{FF2B5EF4-FFF2-40B4-BE49-F238E27FC236}">
                      <a16:creationId xmlns:a16="http://schemas.microsoft.com/office/drawing/2014/main" id="{B9CA8581-A7C2-36A3-56B3-AAF29FF1A7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263923">
                  <a:off x="1390" y="2518"/>
                  <a:ext cx="178" cy="104"/>
                  <a:chOff x="3417" y="2064"/>
                  <a:chExt cx="237" cy="140"/>
                </a:xfrm>
              </p:grpSpPr>
              <p:sp>
                <p:nvSpPr>
                  <p:cNvPr id="78041" name="Oval 151">
                    <a:extLst>
                      <a:ext uri="{FF2B5EF4-FFF2-40B4-BE49-F238E27FC236}">
                        <a16:creationId xmlns:a16="http://schemas.microsoft.com/office/drawing/2014/main" id="{5C7A1D22-9EF6-620A-E840-D6C45B385D0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17" y="2064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2" name="Oval 152">
                    <a:extLst>
                      <a:ext uri="{FF2B5EF4-FFF2-40B4-BE49-F238E27FC236}">
                        <a16:creationId xmlns:a16="http://schemas.microsoft.com/office/drawing/2014/main" id="{D28A78C8-359C-E6EA-8CC4-FF3D8C29C8C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21" y="2097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1" name="Group 153">
                  <a:extLst>
                    <a:ext uri="{FF2B5EF4-FFF2-40B4-BE49-F238E27FC236}">
                      <a16:creationId xmlns:a16="http://schemas.microsoft.com/office/drawing/2014/main" id="{8BF7D64F-4808-DA6A-10CA-4A59439D98A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72" y="2146"/>
                  <a:ext cx="179" cy="105"/>
                  <a:chOff x="940" y="2238"/>
                  <a:chExt cx="362" cy="213"/>
                </a:xfrm>
              </p:grpSpPr>
              <p:sp>
                <p:nvSpPr>
                  <p:cNvPr id="78039" name="Oval 154">
                    <a:extLst>
                      <a:ext uri="{FF2B5EF4-FFF2-40B4-BE49-F238E27FC236}">
                        <a16:creationId xmlns:a16="http://schemas.microsoft.com/office/drawing/2014/main" id="{7D79175C-7ADD-8B9B-DBC7-561E1ECDE6E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40" name="Oval 155">
                    <a:extLst>
                      <a:ext uri="{FF2B5EF4-FFF2-40B4-BE49-F238E27FC236}">
                        <a16:creationId xmlns:a16="http://schemas.microsoft.com/office/drawing/2014/main" id="{0D069D67-038D-A59A-BCFF-329A5DCCD3B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2" name="Group 156">
                  <a:extLst>
                    <a:ext uri="{FF2B5EF4-FFF2-40B4-BE49-F238E27FC236}">
                      <a16:creationId xmlns:a16="http://schemas.microsoft.com/office/drawing/2014/main" id="{EA118CB7-DB09-2552-1B56-0C41C4C57A7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7200000">
                  <a:off x="1892" y="2254"/>
                  <a:ext cx="179" cy="105"/>
                  <a:chOff x="940" y="2238"/>
                  <a:chExt cx="362" cy="213"/>
                </a:xfrm>
              </p:grpSpPr>
              <p:sp>
                <p:nvSpPr>
                  <p:cNvPr id="78037" name="Oval 157">
                    <a:extLst>
                      <a:ext uri="{FF2B5EF4-FFF2-40B4-BE49-F238E27FC236}">
                        <a16:creationId xmlns:a16="http://schemas.microsoft.com/office/drawing/2014/main" id="{1E310D90-94A6-85B4-279B-89C61B407F3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8" name="Oval 158">
                    <a:extLst>
                      <a:ext uri="{FF2B5EF4-FFF2-40B4-BE49-F238E27FC236}">
                        <a16:creationId xmlns:a16="http://schemas.microsoft.com/office/drawing/2014/main" id="{8094F6AF-5580-A98E-44E4-AF8D99A0B57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3" name="Group 159">
                  <a:extLst>
                    <a:ext uri="{FF2B5EF4-FFF2-40B4-BE49-F238E27FC236}">
                      <a16:creationId xmlns:a16="http://schemas.microsoft.com/office/drawing/2014/main" id="{03A56FBE-7350-F464-5E7C-0B266D2452B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108" y="2221"/>
                  <a:ext cx="178" cy="105"/>
                  <a:chOff x="2795" y="2157"/>
                  <a:chExt cx="237" cy="140"/>
                </a:xfrm>
              </p:grpSpPr>
              <p:sp>
                <p:nvSpPr>
                  <p:cNvPr id="78035" name="Oval 160">
                    <a:extLst>
                      <a:ext uri="{FF2B5EF4-FFF2-40B4-BE49-F238E27FC236}">
                        <a16:creationId xmlns:a16="http://schemas.microsoft.com/office/drawing/2014/main" id="{A2699349-CFEB-FFCF-66FC-C0C69D145B1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95" y="2157"/>
                    <a:ext cx="237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6" name="Oval 161">
                    <a:extLst>
                      <a:ext uri="{FF2B5EF4-FFF2-40B4-BE49-F238E27FC236}">
                        <a16:creationId xmlns:a16="http://schemas.microsoft.com/office/drawing/2014/main" id="{F55BF9EF-307A-E3E1-DF12-167F128C41F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00" y="2190"/>
                    <a:ext cx="78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4" name="Group 162">
                  <a:extLst>
                    <a:ext uri="{FF2B5EF4-FFF2-40B4-BE49-F238E27FC236}">
                      <a16:creationId xmlns:a16="http://schemas.microsoft.com/office/drawing/2014/main" id="{BA073D96-2831-9D33-02DA-BBFAC422FD5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42" y="2286"/>
                  <a:ext cx="178" cy="106"/>
                  <a:chOff x="940" y="2238"/>
                  <a:chExt cx="362" cy="213"/>
                </a:xfrm>
              </p:grpSpPr>
              <p:sp>
                <p:nvSpPr>
                  <p:cNvPr id="78033" name="Oval 163">
                    <a:extLst>
                      <a:ext uri="{FF2B5EF4-FFF2-40B4-BE49-F238E27FC236}">
                        <a16:creationId xmlns:a16="http://schemas.microsoft.com/office/drawing/2014/main" id="{266C2B9D-9917-93E1-E820-ABC7B447AC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4" name="Oval 164">
                    <a:extLst>
                      <a:ext uri="{FF2B5EF4-FFF2-40B4-BE49-F238E27FC236}">
                        <a16:creationId xmlns:a16="http://schemas.microsoft.com/office/drawing/2014/main" id="{AF418CE5-0AE6-F34D-C95B-2C68F48BB01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5" name="Group 165">
                  <a:extLst>
                    <a:ext uri="{FF2B5EF4-FFF2-40B4-BE49-F238E27FC236}">
                      <a16:creationId xmlns:a16="http://schemas.microsoft.com/office/drawing/2014/main" id="{9D1FE5C0-ADF4-3B74-1F3E-F9E75E3FE33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052" y="2316"/>
                  <a:ext cx="178" cy="105"/>
                  <a:chOff x="940" y="2238"/>
                  <a:chExt cx="362" cy="213"/>
                </a:xfrm>
              </p:grpSpPr>
              <p:sp>
                <p:nvSpPr>
                  <p:cNvPr id="78031" name="Oval 166">
                    <a:extLst>
                      <a:ext uri="{FF2B5EF4-FFF2-40B4-BE49-F238E27FC236}">
                        <a16:creationId xmlns:a16="http://schemas.microsoft.com/office/drawing/2014/main" id="{D77AA0B7-8568-08F6-C5FA-0505C900370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2" name="Oval 167">
                    <a:extLst>
                      <a:ext uri="{FF2B5EF4-FFF2-40B4-BE49-F238E27FC236}">
                        <a16:creationId xmlns:a16="http://schemas.microsoft.com/office/drawing/2014/main" id="{6BCAB606-9195-6DA7-BAF2-8BE9B43224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6" name="Group 168">
                  <a:extLst>
                    <a:ext uri="{FF2B5EF4-FFF2-40B4-BE49-F238E27FC236}">
                      <a16:creationId xmlns:a16="http://schemas.microsoft.com/office/drawing/2014/main" id="{E1EE04B0-9110-0594-7E81-08657A80225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38" y="1979"/>
                  <a:ext cx="178" cy="105"/>
                  <a:chOff x="940" y="2238"/>
                  <a:chExt cx="362" cy="213"/>
                </a:xfrm>
              </p:grpSpPr>
              <p:sp>
                <p:nvSpPr>
                  <p:cNvPr id="78029" name="Oval 169">
                    <a:extLst>
                      <a:ext uri="{FF2B5EF4-FFF2-40B4-BE49-F238E27FC236}">
                        <a16:creationId xmlns:a16="http://schemas.microsoft.com/office/drawing/2014/main" id="{776C4A24-095E-098D-7C2B-DEC3B3A5DA1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30" name="Oval 170">
                    <a:extLst>
                      <a:ext uri="{FF2B5EF4-FFF2-40B4-BE49-F238E27FC236}">
                        <a16:creationId xmlns:a16="http://schemas.microsoft.com/office/drawing/2014/main" id="{D33FD07A-DDDC-CEF6-A4F3-2C8D3DAF204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7" name="Group 171">
                  <a:extLst>
                    <a:ext uri="{FF2B5EF4-FFF2-40B4-BE49-F238E27FC236}">
                      <a16:creationId xmlns:a16="http://schemas.microsoft.com/office/drawing/2014/main" id="{952FB1AD-2D3A-4B43-9515-C8113831F82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08" y="2195"/>
                  <a:ext cx="177" cy="105"/>
                  <a:chOff x="940" y="2238"/>
                  <a:chExt cx="362" cy="213"/>
                </a:xfrm>
              </p:grpSpPr>
              <p:sp>
                <p:nvSpPr>
                  <p:cNvPr id="78027" name="Oval 172">
                    <a:extLst>
                      <a:ext uri="{FF2B5EF4-FFF2-40B4-BE49-F238E27FC236}">
                        <a16:creationId xmlns:a16="http://schemas.microsoft.com/office/drawing/2014/main" id="{680962C8-F975-87B0-8D8A-26860E19C4B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8" name="Oval 173">
                    <a:extLst>
                      <a:ext uri="{FF2B5EF4-FFF2-40B4-BE49-F238E27FC236}">
                        <a16:creationId xmlns:a16="http://schemas.microsoft.com/office/drawing/2014/main" id="{DD79C8C6-AD35-1E0E-8027-AFE953D62F4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8" name="Group 174">
                  <a:extLst>
                    <a:ext uri="{FF2B5EF4-FFF2-40B4-BE49-F238E27FC236}">
                      <a16:creationId xmlns:a16="http://schemas.microsoft.com/office/drawing/2014/main" id="{7F81CF35-51C1-882E-9EF2-0072605E8A5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48" y="2630"/>
                  <a:ext cx="179" cy="105"/>
                  <a:chOff x="940" y="2238"/>
                  <a:chExt cx="362" cy="213"/>
                </a:xfrm>
              </p:grpSpPr>
              <p:sp>
                <p:nvSpPr>
                  <p:cNvPr id="78025" name="Oval 175">
                    <a:extLst>
                      <a:ext uri="{FF2B5EF4-FFF2-40B4-BE49-F238E27FC236}">
                        <a16:creationId xmlns:a16="http://schemas.microsoft.com/office/drawing/2014/main" id="{C52DB9B1-C099-0983-104C-22D213FC999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6" name="Oval 176">
                    <a:extLst>
                      <a:ext uri="{FF2B5EF4-FFF2-40B4-BE49-F238E27FC236}">
                        <a16:creationId xmlns:a16="http://schemas.microsoft.com/office/drawing/2014/main" id="{089F71D5-38C2-7CF2-8DE7-23D1A8E433F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29" name="Group 177">
                  <a:extLst>
                    <a:ext uri="{FF2B5EF4-FFF2-40B4-BE49-F238E27FC236}">
                      <a16:creationId xmlns:a16="http://schemas.microsoft.com/office/drawing/2014/main" id="{329CB5F5-5426-4269-648A-793614F4B48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75" y="2487"/>
                  <a:ext cx="179" cy="105"/>
                  <a:chOff x="940" y="2238"/>
                  <a:chExt cx="362" cy="213"/>
                </a:xfrm>
              </p:grpSpPr>
              <p:sp>
                <p:nvSpPr>
                  <p:cNvPr id="78023" name="Oval 178">
                    <a:extLst>
                      <a:ext uri="{FF2B5EF4-FFF2-40B4-BE49-F238E27FC236}">
                        <a16:creationId xmlns:a16="http://schemas.microsoft.com/office/drawing/2014/main" id="{1E2A9717-0E52-DF8B-9473-FD627F7A202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4" name="Oval 179">
                    <a:extLst>
                      <a:ext uri="{FF2B5EF4-FFF2-40B4-BE49-F238E27FC236}">
                        <a16:creationId xmlns:a16="http://schemas.microsoft.com/office/drawing/2014/main" id="{419532E7-BCE7-AB54-FED6-C265D5028A3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0" name="Group 180">
                  <a:extLst>
                    <a:ext uri="{FF2B5EF4-FFF2-40B4-BE49-F238E27FC236}">
                      <a16:creationId xmlns:a16="http://schemas.microsoft.com/office/drawing/2014/main" id="{10100F00-861E-A58E-F7D0-C8FA09DD72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82" y="2844"/>
                  <a:ext cx="138" cy="80"/>
                  <a:chOff x="3729" y="3139"/>
                  <a:chExt cx="294" cy="173"/>
                </a:xfrm>
              </p:grpSpPr>
              <p:sp>
                <p:nvSpPr>
                  <p:cNvPr id="78021" name="Oval 181">
                    <a:extLst>
                      <a:ext uri="{FF2B5EF4-FFF2-40B4-BE49-F238E27FC236}">
                        <a16:creationId xmlns:a16="http://schemas.microsoft.com/office/drawing/2014/main" id="{E89E63D3-B8B4-86BF-18ED-3CEA9B8A68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9" y="3139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2" name="Oval 182">
                    <a:extLst>
                      <a:ext uri="{FF2B5EF4-FFF2-40B4-BE49-F238E27FC236}">
                        <a16:creationId xmlns:a16="http://schemas.microsoft.com/office/drawing/2014/main" id="{4508F183-3E8B-044A-7B5F-2FD8037F94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59" y="3196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1" name="Group 183">
                  <a:extLst>
                    <a:ext uri="{FF2B5EF4-FFF2-40B4-BE49-F238E27FC236}">
                      <a16:creationId xmlns:a16="http://schemas.microsoft.com/office/drawing/2014/main" id="{232F5A81-5E54-7AAF-542F-0374652D7B0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200000">
                  <a:off x="1415" y="2876"/>
                  <a:ext cx="144" cy="85"/>
                  <a:chOff x="3468" y="3356"/>
                  <a:chExt cx="294" cy="173"/>
                </a:xfrm>
              </p:grpSpPr>
              <p:sp>
                <p:nvSpPr>
                  <p:cNvPr id="78019" name="Oval 184">
                    <a:extLst>
                      <a:ext uri="{FF2B5EF4-FFF2-40B4-BE49-F238E27FC236}">
                        <a16:creationId xmlns:a16="http://schemas.microsoft.com/office/drawing/2014/main" id="{FEDD87F5-1981-AC24-F5C5-65A5B719D20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20" name="Oval 185">
                    <a:extLst>
                      <a:ext uri="{FF2B5EF4-FFF2-40B4-BE49-F238E27FC236}">
                        <a16:creationId xmlns:a16="http://schemas.microsoft.com/office/drawing/2014/main" id="{2D09916C-6D5B-60FA-686F-5A5757F8A5E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2" name="Group 186">
                  <a:extLst>
                    <a:ext uri="{FF2B5EF4-FFF2-40B4-BE49-F238E27FC236}">
                      <a16:creationId xmlns:a16="http://schemas.microsoft.com/office/drawing/2014/main" id="{BBCE8ECE-C5EF-4D44-F120-AC193793057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42" y="3091"/>
                  <a:ext cx="178" cy="105"/>
                  <a:chOff x="3468" y="3356"/>
                  <a:chExt cx="294" cy="173"/>
                </a:xfrm>
              </p:grpSpPr>
              <p:sp>
                <p:nvSpPr>
                  <p:cNvPr id="78017" name="Oval 187">
                    <a:extLst>
                      <a:ext uri="{FF2B5EF4-FFF2-40B4-BE49-F238E27FC236}">
                        <a16:creationId xmlns:a16="http://schemas.microsoft.com/office/drawing/2014/main" id="{68DE5901-9692-E565-09BC-2423A9DCB68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8" name="Oval 188">
                    <a:extLst>
                      <a:ext uri="{FF2B5EF4-FFF2-40B4-BE49-F238E27FC236}">
                        <a16:creationId xmlns:a16="http://schemas.microsoft.com/office/drawing/2014/main" id="{AD2E46E4-7FF8-DE02-12FF-036D994C5CC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3" name="Group 189">
                  <a:extLst>
                    <a:ext uri="{FF2B5EF4-FFF2-40B4-BE49-F238E27FC236}">
                      <a16:creationId xmlns:a16="http://schemas.microsoft.com/office/drawing/2014/main" id="{2C349ED6-5CA2-9FCF-4075-80B3673ED20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70" y="3167"/>
                  <a:ext cx="178" cy="105"/>
                  <a:chOff x="3468" y="3356"/>
                  <a:chExt cx="294" cy="173"/>
                </a:xfrm>
              </p:grpSpPr>
              <p:sp>
                <p:nvSpPr>
                  <p:cNvPr id="78015" name="Oval 190">
                    <a:extLst>
                      <a:ext uri="{FF2B5EF4-FFF2-40B4-BE49-F238E27FC236}">
                        <a16:creationId xmlns:a16="http://schemas.microsoft.com/office/drawing/2014/main" id="{99126B75-07E3-C4DA-C0CB-EAB8A7F9749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68" y="3356"/>
                    <a:ext cx="294" cy="1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6" name="Oval 191">
                    <a:extLst>
                      <a:ext uri="{FF2B5EF4-FFF2-40B4-BE49-F238E27FC236}">
                        <a16:creationId xmlns:a16="http://schemas.microsoft.com/office/drawing/2014/main" id="{6584C0D3-B8A2-618C-D90A-AEC92B17BB7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598" y="3413"/>
                    <a:ext cx="97" cy="65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4" name="Group 192">
                  <a:extLst>
                    <a:ext uri="{FF2B5EF4-FFF2-40B4-BE49-F238E27FC236}">
                      <a16:creationId xmlns:a16="http://schemas.microsoft.com/office/drawing/2014/main" id="{EF246CCC-E302-D960-C828-DEA1BC5FD15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17" y="3178"/>
                  <a:ext cx="177" cy="105"/>
                  <a:chOff x="940" y="2238"/>
                  <a:chExt cx="362" cy="213"/>
                </a:xfrm>
              </p:grpSpPr>
              <p:sp>
                <p:nvSpPr>
                  <p:cNvPr id="78013" name="Oval 193">
                    <a:extLst>
                      <a:ext uri="{FF2B5EF4-FFF2-40B4-BE49-F238E27FC236}">
                        <a16:creationId xmlns:a16="http://schemas.microsoft.com/office/drawing/2014/main" id="{419540BC-4D41-CAD2-03A1-75634A4AD8C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4" name="Oval 194">
                    <a:extLst>
                      <a:ext uri="{FF2B5EF4-FFF2-40B4-BE49-F238E27FC236}">
                        <a16:creationId xmlns:a16="http://schemas.microsoft.com/office/drawing/2014/main" id="{FF262E66-FD33-982A-ABDB-C41E7B1118A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5" name="Group 195">
                  <a:extLst>
                    <a:ext uri="{FF2B5EF4-FFF2-40B4-BE49-F238E27FC236}">
                      <a16:creationId xmlns:a16="http://schemas.microsoft.com/office/drawing/2014/main" id="{BE8D94ED-F2FB-A4C4-7022-FE73A0AEC8E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53" y="3114"/>
                  <a:ext cx="177" cy="105"/>
                  <a:chOff x="940" y="2238"/>
                  <a:chExt cx="362" cy="213"/>
                </a:xfrm>
              </p:grpSpPr>
              <p:sp>
                <p:nvSpPr>
                  <p:cNvPr id="78011" name="Oval 196">
                    <a:extLst>
                      <a:ext uri="{FF2B5EF4-FFF2-40B4-BE49-F238E27FC236}">
                        <a16:creationId xmlns:a16="http://schemas.microsoft.com/office/drawing/2014/main" id="{DD9C5EC2-CC93-EFD8-14C6-EDABEBDD79B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2" name="Oval 197">
                    <a:extLst>
                      <a:ext uri="{FF2B5EF4-FFF2-40B4-BE49-F238E27FC236}">
                        <a16:creationId xmlns:a16="http://schemas.microsoft.com/office/drawing/2014/main" id="{EB5A0747-81E3-F481-6750-12D4DFFD1E4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6" name="Group 198">
                  <a:extLst>
                    <a:ext uri="{FF2B5EF4-FFF2-40B4-BE49-F238E27FC236}">
                      <a16:creationId xmlns:a16="http://schemas.microsoft.com/office/drawing/2014/main" id="{DABFB229-89CC-77C1-9E0B-4C82D2EFFF4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949" y="3030"/>
                  <a:ext cx="177" cy="105"/>
                  <a:chOff x="940" y="2238"/>
                  <a:chExt cx="362" cy="213"/>
                </a:xfrm>
              </p:grpSpPr>
              <p:sp>
                <p:nvSpPr>
                  <p:cNvPr id="78009" name="Oval 199">
                    <a:extLst>
                      <a:ext uri="{FF2B5EF4-FFF2-40B4-BE49-F238E27FC236}">
                        <a16:creationId xmlns:a16="http://schemas.microsoft.com/office/drawing/2014/main" id="{A3756F9A-93E4-AA35-E86B-1E01E6EF130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10" name="Oval 200">
                    <a:extLst>
                      <a:ext uri="{FF2B5EF4-FFF2-40B4-BE49-F238E27FC236}">
                        <a16:creationId xmlns:a16="http://schemas.microsoft.com/office/drawing/2014/main" id="{882F9F27-3850-4A16-D064-BD688033F89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7" name="Group 201">
                  <a:extLst>
                    <a:ext uri="{FF2B5EF4-FFF2-40B4-BE49-F238E27FC236}">
                      <a16:creationId xmlns:a16="http://schemas.microsoft.com/office/drawing/2014/main" id="{B8518993-3D2A-3C96-83B1-DB461FB9EC0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70" y="2842"/>
                  <a:ext cx="178" cy="105"/>
                  <a:chOff x="940" y="2238"/>
                  <a:chExt cx="362" cy="213"/>
                </a:xfrm>
              </p:grpSpPr>
              <p:sp>
                <p:nvSpPr>
                  <p:cNvPr id="78007" name="Oval 202">
                    <a:extLst>
                      <a:ext uri="{FF2B5EF4-FFF2-40B4-BE49-F238E27FC236}">
                        <a16:creationId xmlns:a16="http://schemas.microsoft.com/office/drawing/2014/main" id="{3AF027E3-7F78-A373-FB65-8333C3FBC01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8" name="Oval 203">
                    <a:extLst>
                      <a:ext uri="{FF2B5EF4-FFF2-40B4-BE49-F238E27FC236}">
                        <a16:creationId xmlns:a16="http://schemas.microsoft.com/office/drawing/2014/main" id="{7B030498-555B-6E2B-F10C-C874B18276A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8" name="Group 204">
                  <a:extLst>
                    <a:ext uri="{FF2B5EF4-FFF2-40B4-BE49-F238E27FC236}">
                      <a16:creationId xmlns:a16="http://schemas.microsoft.com/office/drawing/2014/main" id="{4CABCF63-CF8C-9B18-CBF1-D0E6EAB697D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67" y="2907"/>
                  <a:ext cx="179" cy="105"/>
                  <a:chOff x="940" y="2238"/>
                  <a:chExt cx="362" cy="213"/>
                </a:xfrm>
              </p:grpSpPr>
              <p:sp>
                <p:nvSpPr>
                  <p:cNvPr id="78005" name="Oval 205">
                    <a:extLst>
                      <a:ext uri="{FF2B5EF4-FFF2-40B4-BE49-F238E27FC236}">
                        <a16:creationId xmlns:a16="http://schemas.microsoft.com/office/drawing/2014/main" id="{385CAED9-184F-433F-F010-ABE59C779AB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6" name="Oval 206">
                    <a:extLst>
                      <a:ext uri="{FF2B5EF4-FFF2-40B4-BE49-F238E27FC236}">
                        <a16:creationId xmlns:a16="http://schemas.microsoft.com/office/drawing/2014/main" id="{29B84AB2-6402-824E-F2B9-5F2A1005341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39" name="Group 207">
                  <a:extLst>
                    <a:ext uri="{FF2B5EF4-FFF2-40B4-BE49-F238E27FC236}">
                      <a16:creationId xmlns:a16="http://schemas.microsoft.com/office/drawing/2014/main" id="{F04332EE-81C0-87DA-0CA1-C17AE9DE1B7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31" y="2999"/>
                  <a:ext cx="179" cy="105"/>
                  <a:chOff x="940" y="2238"/>
                  <a:chExt cx="362" cy="213"/>
                </a:xfrm>
              </p:grpSpPr>
              <p:sp>
                <p:nvSpPr>
                  <p:cNvPr id="78003" name="Oval 208">
                    <a:extLst>
                      <a:ext uri="{FF2B5EF4-FFF2-40B4-BE49-F238E27FC236}">
                        <a16:creationId xmlns:a16="http://schemas.microsoft.com/office/drawing/2014/main" id="{FAFFC09C-43BF-A850-97B0-99F9B6AE831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4" name="Oval 209">
                    <a:extLst>
                      <a:ext uri="{FF2B5EF4-FFF2-40B4-BE49-F238E27FC236}">
                        <a16:creationId xmlns:a16="http://schemas.microsoft.com/office/drawing/2014/main" id="{0341DA5C-66EF-DE61-3AB3-2F78EA805E5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0" name="Group 210">
                  <a:extLst>
                    <a:ext uri="{FF2B5EF4-FFF2-40B4-BE49-F238E27FC236}">
                      <a16:creationId xmlns:a16="http://schemas.microsoft.com/office/drawing/2014/main" id="{7A830D2F-D4ED-8DD6-E85C-6DDB6F954FD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19" y="3079"/>
                  <a:ext cx="179" cy="105"/>
                  <a:chOff x="940" y="2238"/>
                  <a:chExt cx="362" cy="213"/>
                </a:xfrm>
              </p:grpSpPr>
              <p:sp>
                <p:nvSpPr>
                  <p:cNvPr id="78001" name="Oval 211">
                    <a:extLst>
                      <a:ext uri="{FF2B5EF4-FFF2-40B4-BE49-F238E27FC236}">
                        <a16:creationId xmlns:a16="http://schemas.microsoft.com/office/drawing/2014/main" id="{4303C2AA-327A-3D63-E4DD-D8B0DC2CB58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2" name="Oval 212">
                    <a:extLst>
                      <a:ext uri="{FF2B5EF4-FFF2-40B4-BE49-F238E27FC236}">
                        <a16:creationId xmlns:a16="http://schemas.microsoft.com/office/drawing/2014/main" id="{5E54EF91-0F9D-B6DE-CAD9-B85FC22D3C5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1" name="Group 213">
                  <a:extLst>
                    <a:ext uri="{FF2B5EF4-FFF2-40B4-BE49-F238E27FC236}">
                      <a16:creationId xmlns:a16="http://schemas.microsoft.com/office/drawing/2014/main" id="{962852DE-74CB-C3A4-8E1D-E956E6407DB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82" y="3107"/>
                  <a:ext cx="179" cy="105"/>
                  <a:chOff x="940" y="2238"/>
                  <a:chExt cx="362" cy="213"/>
                </a:xfrm>
              </p:grpSpPr>
              <p:sp>
                <p:nvSpPr>
                  <p:cNvPr id="77999" name="Oval 214">
                    <a:extLst>
                      <a:ext uri="{FF2B5EF4-FFF2-40B4-BE49-F238E27FC236}">
                        <a16:creationId xmlns:a16="http://schemas.microsoft.com/office/drawing/2014/main" id="{A6C7B980-11D0-D7C1-07A1-2A8FD690DB7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8000" name="Oval 215">
                    <a:extLst>
                      <a:ext uri="{FF2B5EF4-FFF2-40B4-BE49-F238E27FC236}">
                        <a16:creationId xmlns:a16="http://schemas.microsoft.com/office/drawing/2014/main" id="{C560FBC4-E91A-EBCD-53B4-434690D18B8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2" name="Group 216">
                  <a:extLst>
                    <a:ext uri="{FF2B5EF4-FFF2-40B4-BE49-F238E27FC236}">
                      <a16:creationId xmlns:a16="http://schemas.microsoft.com/office/drawing/2014/main" id="{14E28A0F-9B90-AFE7-8DF9-DFB59A95E34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29" y="3054"/>
                  <a:ext cx="177" cy="105"/>
                  <a:chOff x="940" y="2238"/>
                  <a:chExt cx="362" cy="213"/>
                </a:xfrm>
              </p:grpSpPr>
              <p:sp>
                <p:nvSpPr>
                  <p:cNvPr id="77997" name="Oval 217">
                    <a:extLst>
                      <a:ext uri="{FF2B5EF4-FFF2-40B4-BE49-F238E27FC236}">
                        <a16:creationId xmlns:a16="http://schemas.microsoft.com/office/drawing/2014/main" id="{52DF9DE3-43F5-7389-13B1-9E3E2899E61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solidFill>
                    <a:srgbClr val="9696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8" name="Oval 218">
                    <a:extLst>
                      <a:ext uri="{FF2B5EF4-FFF2-40B4-BE49-F238E27FC236}">
                        <a16:creationId xmlns:a16="http://schemas.microsoft.com/office/drawing/2014/main" id="{51BAC48A-B1E0-368B-2A59-D2847F6C464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3" name="Group 219">
                  <a:extLst>
                    <a:ext uri="{FF2B5EF4-FFF2-40B4-BE49-F238E27FC236}">
                      <a16:creationId xmlns:a16="http://schemas.microsoft.com/office/drawing/2014/main" id="{B8DBAAC1-8C7C-3D51-F145-C00E9624F0A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21" y="2970"/>
                  <a:ext cx="177" cy="105"/>
                  <a:chOff x="940" y="2238"/>
                  <a:chExt cx="362" cy="213"/>
                </a:xfrm>
              </p:grpSpPr>
              <p:sp>
                <p:nvSpPr>
                  <p:cNvPr id="77995" name="Oval 220">
                    <a:extLst>
                      <a:ext uri="{FF2B5EF4-FFF2-40B4-BE49-F238E27FC236}">
                        <a16:creationId xmlns:a16="http://schemas.microsoft.com/office/drawing/2014/main" id="{FBDEE6BA-54B9-14E9-A495-49C4FE3A5E5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6" name="Oval 221">
                    <a:extLst>
                      <a:ext uri="{FF2B5EF4-FFF2-40B4-BE49-F238E27FC236}">
                        <a16:creationId xmlns:a16="http://schemas.microsoft.com/office/drawing/2014/main" id="{E84CAEBB-0DA3-01CE-14A4-7304E846CC7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4" name="Group 222">
                  <a:extLst>
                    <a:ext uri="{FF2B5EF4-FFF2-40B4-BE49-F238E27FC236}">
                      <a16:creationId xmlns:a16="http://schemas.microsoft.com/office/drawing/2014/main" id="{5263ABA8-F144-C0EB-73F8-9EDCFB35046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38" y="2058"/>
                  <a:ext cx="179" cy="105"/>
                  <a:chOff x="940" y="2238"/>
                  <a:chExt cx="362" cy="213"/>
                </a:xfrm>
              </p:grpSpPr>
              <p:sp>
                <p:nvSpPr>
                  <p:cNvPr id="77993" name="Oval 223">
                    <a:extLst>
                      <a:ext uri="{FF2B5EF4-FFF2-40B4-BE49-F238E27FC236}">
                        <a16:creationId xmlns:a16="http://schemas.microsoft.com/office/drawing/2014/main" id="{754B7B68-554C-B200-B5D4-5F03876FC1A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4" name="Oval 224">
                    <a:extLst>
                      <a:ext uri="{FF2B5EF4-FFF2-40B4-BE49-F238E27FC236}">
                        <a16:creationId xmlns:a16="http://schemas.microsoft.com/office/drawing/2014/main" id="{F492DBAE-9C1A-100E-CEC2-A8CE119FACF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5" name="Group 225">
                  <a:extLst>
                    <a:ext uri="{FF2B5EF4-FFF2-40B4-BE49-F238E27FC236}">
                      <a16:creationId xmlns:a16="http://schemas.microsoft.com/office/drawing/2014/main" id="{AEC507D3-1B94-6965-38BB-DBC793AC67C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982" y="2525"/>
                  <a:ext cx="179" cy="105"/>
                  <a:chOff x="940" y="2238"/>
                  <a:chExt cx="362" cy="213"/>
                </a:xfrm>
              </p:grpSpPr>
              <p:sp>
                <p:nvSpPr>
                  <p:cNvPr id="77991" name="Oval 226">
                    <a:extLst>
                      <a:ext uri="{FF2B5EF4-FFF2-40B4-BE49-F238E27FC236}">
                        <a16:creationId xmlns:a16="http://schemas.microsoft.com/office/drawing/2014/main" id="{400DDDC9-A7EB-D63B-ED30-BF235ADDEC8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2" name="Oval 227">
                    <a:extLst>
                      <a:ext uri="{FF2B5EF4-FFF2-40B4-BE49-F238E27FC236}">
                        <a16:creationId xmlns:a16="http://schemas.microsoft.com/office/drawing/2014/main" id="{2A00284A-2592-D7F2-4C2E-BB5A767F96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6" name="Group 228">
                  <a:extLst>
                    <a:ext uri="{FF2B5EF4-FFF2-40B4-BE49-F238E27FC236}">
                      <a16:creationId xmlns:a16="http://schemas.microsoft.com/office/drawing/2014/main" id="{D3F90DD5-5208-84E0-B20D-4B320344C0D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301" y="2041"/>
                  <a:ext cx="178" cy="105"/>
                  <a:chOff x="940" y="2238"/>
                  <a:chExt cx="362" cy="213"/>
                </a:xfrm>
              </p:grpSpPr>
              <p:sp>
                <p:nvSpPr>
                  <p:cNvPr id="77989" name="Oval 229">
                    <a:extLst>
                      <a:ext uri="{FF2B5EF4-FFF2-40B4-BE49-F238E27FC236}">
                        <a16:creationId xmlns:a16="http://schemas.microsoft.com/office/drawing/2014/main" id="{F0E176A2-F6B9-4765-A79F-1D1BF1786C5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90" name="Oval 230">
                    <a:extLst>
                      <a:ext uri="{FF2B5EF4-FFF2-40B4-BE49-F238E27FC236}">
                        <a16:creationId xmlns:a16="http://schemas.microsoft.com/office/drawing/2014/main" id="{C94C682A-05C3-C89B-CC72-7EBEC879D9E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7" name="Group 231">
                  <a:extLst>
                    <a:ext uri="{FF2B5EF4-FFF2-40B4-BE49-F238E27FC236}">
                      <a16:creationId xmlns:a16="http://schemas.microsoft.com/office/drawing/2014/main" id="{0457BCA1-5793-B5D1-04C3-1B707F938B4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12" y="1967"/>
                  <a:ext cx="179" cy="105"/>
                  <a:chOff x="3281" y="2149"/>
                  <a:chExt cx="238" cy="140"/>
                </a:xfrm>
              </p:grpSpPr>
              <p:sp>
                <p:nvSpPr>
                  <p:cNvPr id="77987" name="Oval 232">
                    <a:extLst>
                      <a:ext uri="{FF2B5EF4-FFF2-40B4-BE49-F238E27FC236}">
                        <a16:creationId xmlns:a16="http://schemas.microsoft.com/office/drawing/2014/main" id="{99E00849-F7E3-F350-670B-41A5D9FE651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281" y="2149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8" name="Oval 233">
                    <a:extLst>
                      <a:ext uri="{FF2B5EF4-FFF2-40B4-BE49-F238E27FC236}">
                        <a16:creationId xmlns:a16="http://schemas.microsoft.com/office/drawing/2014/main" id="{2C9D3FAF-27E8-BC16-2B8D-5A9EA5CC38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6" y="2183"/>
                    <a:ext cx="79" cy="52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8" name="Group 234">
                  <a:extLst>
                    <a:ext uri="{FF2B5EF4-FFF2-40B4-BE49-F238E27FC236}">
                      <a16:creationId xmlns:a16="http://schemas.microsoft.com/office/drawing/2014/main" id="{E685BF74-47A5-D8F5-E5BB-ECBE02C2D55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858" y="2062"/>
                  <a:ext cx="179" cy="105"/>
                  <a:chOff x="940" y="2238"/>
                  <a:chExt cx="362" cy="213"/>
                </a:xfrm>
              </p:grpSpPr>
              <p:sp>
                <p:nvSpPr>
                  <p:cNvPr id="77985" name="Oval 235">
                    <a:extLst>
                      <a:ext uri="{FF2B5EF4-FFF2-40B4-BE49-F238E27FC236}">
                        <a16:creationId xmlns:a16="http://schemas.microsoft.com/office/drawing/2014/main" id="{51500622-03B9-0570-00B6-798D3FEC32A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6" name="Oval 236">
                    <a:extLst>
                      <a:ext uri="{FF2B5EF4-FFF2-40B4-BE49-F238E27FC236}">
                        <a16:creationId xmlns:a16="http://schemas.microsoft.com/office/drawing/2014/main" id="{0E0E66BB-89E2-9C99-3B7A-7CCB67A19F7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49" name="Group 237">
                  <a:extLst>
                    <a:ext uri="{FF2B5EF4-FFF2-40B4-BE49-F238E27FC236}">
                      <a16:creationId xmlns:a16="http://schemas.microsoft.com/office/drawing/2014/main" id="{75B8D243-A2C3-7EA5-0B45-ED8C0DBB8E3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952" y="2146"/>
                  <a:ext cx="179" cy="105"/>
                  <a:chOff x="940" y="2238"/>
                  <a:chExt cx="362" cy="213"/>
                </a:xfrm>
              </p:grpSpPr>
              <p:sp>
                <p:nvSpPr>
                  <p:cNvPr id="77983" name="Oval 238">
                    <a:extLst>
                      <a:ext uri="{FF2B5EF4-FFF2-40B4-BE49-F238E27FC236}">
                        <a16:creationId xmlns:a16="http://schemas.microsoft.com/office/drawing/2014/main" id="{6CAA5C10-7D22-E086-C1AA-CA751E9BBC3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4" name="Oval 239">
                    <a:extLst>
                      <a:ext uri="{FF2B5EF4-FFF2-40B4-BE49-F238E27FC236}">
                        <a16:creationId xmlns:a16="http://schemas.microsoft.com/office/drawing/2014/main" id="{1A029435-C921-7539-4FC9-CE61D13AE0C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0" name="Group 240">
                  <a:extLst>
                    <a:ext uri="{FF2B5EF4-FFF2-40B4-BE49-F238E27FC236}">
                      <a16:creationId xmlns:a16="http://schemas.microsoft.com/office/drawing/2014/main" id="{5B86437D-9115-CD5F-7F4E-F5FC103D5A2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28" y="2246"/>
                  <a:ext cx="178" cy="105"/>
                  <a:chOff x="3739" y="2286"/>
                  <a:chExt cx="238" cy="140"/>
                </a:xfrm>
              </p:grpSpPr>
              <p:sp>
                <p:nvSpPr>
                  <p:cNvPr id="77981" name="Oval 241">
                    <a:extLst>
                      <a:ext uri="{FF2B5EF4-FFF2-40B4-BE49-F238E27FC236}">
                        <a16:creationId xmlns:a16="http://schemas.microsoft.com/office/drawing/2014/main" id="{9DD8F6A1-53BA-29EB-CACF-62E06B1D691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9" y="2286"/>
                    <a:ext cx="238" cy="14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CCFF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2" name="Oval 242">
                    <a:extLst>
                      <a:ext uri="{FF2B5EF4-FFF2-40B4-BE49-F238E27FC236}">
                        <a16:creationId xmlns:a16="http://schemas.microsoft.com/office/drawing/2014/main" id="{A44EB4C7-BD46-322F-B2E3-BE5285F8AE4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844" y="2332"/>
                    <a:ext cx="79" cy="53"/>
                  </a:xfrm>
                  <a:prstGeom prst="ellipse">
                    <a:avLst/>
                  </a:prstGeom>
                  <a:solidFill>
                    <a:srgbClr val="CC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1" name="Group 243">
                  <a:extLst>
                    <a:ext uri="{FF2B5EF4-FFF2-40B4-BE49-F238E27FC236}">
                      <a16:creationId xmlns:a16="http://schemas.microsoft.com/office/drawing/2014/main" id="{EBA629DB-0070-769A-5297-FFD4EEC5ACD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3600000">
                  <a:off x="1728" y="2028"/>
                  <a:ext cx="179" cy="105"/>
                  <a:chOff x="940" y="2238"/>
                  <a:chExt cx="362" cy="213"/>
                </a:xfrm>
              </p:grpSpPr>
              <p:sp>
                <p:nvSpPr>
                  <p:cNvPr id="77979" name="Oval 244">
                    <a:extLst>
                      <a:ext uri="{FF2B5EF4-FFF2-40B4-BE49-F238E27FC236}">
                        <a16:creationId xmlns:a16="http://schemas.microsoft.com/office/drawing/2014/main" id="{CC6DC7BA-3278-98C0-A84C-DE2D0A3799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80" name="Oval 245">
                    <a:extLst>
                      <a:ext uri="{FF2B5EF4-FFF2-40B4-BE49-F238E27FC236}">
                        <a16:creationId xmlns:a16="http://schemas.microsoft.com/office/drawing/2014/main" id="{F259DC87-593B-8F8C-13B8-55002AF0230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2" name="Group 246">
                  <a:extLst>
                    <a:ext uri="{FF2B5EF4-FFF2-40B4-BE49-F238E27FC236}">
                      <a16:creationId xmlns:a16="http://schemas.microsoft.com/office/drawing/2014/main" id="{2AEAE837-52B4-405B-090B-30EE983CA60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4800000">
                  <a:off x="1156" y="2407"/>
                  <a:ext cx="178" cy="105"/>
                  <a:chOff x="940" y="2238"/>
                  <a:chExt cx="362" cy="213"/>
                </a:xfrm>
              </p:grpSpPr>
              <p:sp>
                <p:nvSpPr>
                  <p:cNvPr id="77977" name="Oval 247">
                    <a:extLst>
                      <a:ext uri="{FF2B5EF4-FFF2-40B4-BE49-F238E27FC236}">
                        <a16:creationId xmlns:a16="http://schemas.microsoft.com/office/drawing/2014/main" id="{3358C665-1898-7335-5395-A6E9FAD761F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8" name="Oval 248">
                    <a:extLst>
                      <a:ext uri="{FF2B5EF4-FFF2-40B4-BE49-F238E27FC236}">
                        <a16:creationId xmlns:a16="http://schemas.microsoft.com/office/drawing/2014/main" id="{C7215C98-D1A9-C8C5-69BB-5E767F97180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3" name="Group 249">
                  <a:extLst>
                    <a:ext uri="{FF2B5EF4-FFF2-40B4-BE49-F238E27FC236}">
                      <a16:creationId xmlns:a16="http://schemas.microsoft.com/office/drawing/2014/main" id="{20B8DF01-83F9-529B-A6B5-1DE36B68D71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11" y="2119"/>
                  <a:ext cx="178" cy="106"/>
                  <a:chOff x="940" y="2238"/>
                  <a:chExt cx="362" cy="213"/>
                </a:xfrm>
              </p:grpSpPr>
              <p:sp>
                <p:nvSpPr>
                  <p:cNvPr id="77975" name="Oval 250">
                    <a:extLst>
                      <a:ext uri="{FF2B5EF4-FFF2-40B4-BE49-F238E27FC236}">
                        <a16:creationId xmlns:a16="http://schemas.microsoft.com/office/drawing/2014/main" id="{6B350EE9-6882-CEA6-1E67-01889206801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Aft>
                        <a:spcPct val="40000"/>
                      </a:spcAft>
                    </a:pPr>
                    <a:endParaRPr lang="en-US" altLang="en-US" sz="2000"/>
                  </a:p>
                </p:txBody>
              </p:sp>
              <p:sp>
                <p:nvSpPr>
                  <p:cNvPr id="77976" name="Oval 251">
                    <a:extLst>
                      <a:ext uri="{FF2B5EF4-FFF2-40B4-BE49-F238E27FC236}">
                        <a16:creationId xmlns:a16="http://schemas.microsoft.com/office/drawing/2014/main" id="{39AB41CB-CEA8-2A1D-4E29-39E17F3302F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4" name="Group 252">
                  <a:extLst>
                    <a:ext uri="{FF2B5EF4-FFF2-40B4-BE49-F238E27FC236}">
                      <a16:creationId xmlns:a16="http://schemas.microsoft.com/office/drawing/2014/main" id="{B6450EBB-9E93-BDF8-7C5D-472C6A5834C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2129703">
                  <a:off x="1403" y="2271"/>
                  <a:ext cx="178" cy="106"/>
                  <a:chOff x="940" y="2238"/>
                  <a:chExt cx="362" cy="213"/>
                </a:xfrm>
              </p:grpSpPr>
              <p:sp>
                <p:nvSpPr>
                  <p:cNvPr id="77973" name="Oval 253">
                    <a:extLst>
                      <a:ext uri="{FF2B5EF4-FFF2-40B4-BE49-F238E27FC236}">
                        <a16:creationId xmlns:a16="http://schemas.microsoft.com/office/drawing/2014/main" id="{DE8741DE-6862-839E-0D74-77975A2EA96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4" name="Oval 254">
                    <a:extLst>
                      <a:ext uri="{FF2B5EF4-FFF2-40B4-BE49-F238E27FC236}">
                        <a16:creationId xmlns:a16="http://schemas.microsoft.com/office/drawing/2014/main" id="{621D4314-3DAE-9D08-2EDC-D0E48AD07AD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5" name="Group 255">
                  <a:extLst>
                    <a:ext uri="{FF2B5EF4-FFF2-40B4-BE49-F238E27FC236}">
                      <a16:creationId xmlns:a16="http://schemas.microsoft.com/office/drawing/2014/main" id="{7E8410E9-9342-2ECF-A91A-6FB0082713B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793" y="2309"/>
                  <a:ext cx="178" cy="83"/>
                  <a:chOff x="940" y="2238"/>
                  <a:chExt cx="362" cy="213"/>
                </a:xfrm>
              </p:grpSpPr>
              <p:sp>
                <p:nvSpPr>
                  <p:cNvPr id="77971" name="Oval 256">
                    <a:extLst>
                      <a:ext uri="{FF2B5EF4-FFF2-40B4-BE49-F238E27FC236}">
                        <a16:creationId xmlns:a16="http://schemas.microsoft.com/office/drawing/2014/main" id="{268A5298-C0B8-463B-E491-551655719D5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2" name="Oval 257">
                    <a:extLst>
                      <a:ext uri="{FF2B5EF4-FFF2-40B4-BE49-F238E27FC236}">
                        <a16:creationId xmlns:a16="http://schemas.microsoft.com/office/drawing/2014/main" id="{4D4483FE-2F3C-BC02-0F2B-0EB149D4EE9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6" name="Group 258">
                  <a:extLst>
                    <a:ext uri="{FF2B5EF4-FFF2-40B4-BE49-F238E27FC236}">
                      <a16:creationId xmlns:a16="http://schemas.microsoft.com/office/drawing/2014/main" id="{0AEC820D-1588-CAEB-1DBA-7BA0AA6816D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503" y="2688"/>
                  <a:ext cx="178" cy="104"/>
                  <a:chOff x="940" y="2238"/>
                  <a:chExt cx="362" cy="213"/>
                </a:xfrm>
              </p:grpSpPr>
              <p:sp>
                <p:nvSpPr>
                  <p:cNvPr id="77969" name="Oval 259">
                    <a:extLst>
                      <a:ext uri="{FF2B5EF4-FFF2-40B4-BE49-F238E27FC236}">
                        <a16:creationId xmlns:a16="http://schemas.microsoft.com/office/drawing/2014/main" id="{4ABDF4D5-DD0C-A2F7-63E0-FB3931DC148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70" name="Oval 260">
                    <a:extLst>
                      <a:ext uri="{FF2B5EF4-FFF2-40B4-BE49-F238E27FC236}">
                        <a16:creationId xmlns:a16="http://schemas.microsoft.com/office/drawing/2014/main" id="{4117C4F0-809E-49E1-40F2-9C843810483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7" name="Group 261">
                  <a:extLst>
                    <a:ext uri="{FF2B5EF4-FFF2-40B4-BE49-F238E27FC236}">
                      <a16:creationId xmlns:a16="http://schemas.microsoft.com/office/drawing/2014/main" id="{F02F15C4-DF43-CF7C-C12B-D562C240364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6688143">
                  <a:off x="1529" y="2481"/>
                  <a:ext cx="155" cy="92"/>
                  <a:chOff x="940" y="2238"/>
                  <a:chExt cx="362" cy="213"/>
                </a:xfrm>
              </p:grpSpPr>
              <p:sp>
                <p:nvSpPr>
                  <p:cNvPr id="77967" name="Oval 262">
                    <a:extLst>
                      <a:ext uri="{FF2B5EF4-FFF2-40B4-BE49-F238E27FC236}">
                        <a16:creationId xmlns:a16="http://schemas.microsoft.com/office/drawing/2014/main" id="{3E64EA0F-C47F-8662-D671-6CEE9B9DADF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8" name="Oval 263">
                    <a:extLst>
                      <a:ext uri="{FF2B5EF4-FFF2-40B4-BE49-F238E27FC236}">
                        <a16:creationId xmlns:a16="http://schemas.microsoft.com/office/drawing/2014/main" id="{37E38106-F8E8-5D76-45ED-E865655BC68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8" name="Group 264">
                  <a:extLst>
                    <a:ext uri="{FF2B5EF4-FFF2-40B4-BE49-F238E27FC236}">
                      <a16:creationId xmlns:a16="http://schemas.microsoft.com/office/drawing/2014/main" id="{E77D350B-676B-382D-B333-124ADE5985A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 rot="-6301101">
                  <a:off x="1897" y="2489"/>
                  <a:ext cx="178" cy="83"/>
                  <a:chOff x="940" y="2238"/>
                  <a:chExt cx="362" cy="213"/>
                </a:xfrm>
              </p:grpSpPr>
              <p:sp>
                <p:nvSpPr>
                  <p:cNvPr id="77965" name="Oval 265">
                    <a:extLst>
                      <a:ext uri="{FF2B5EF4-FFF2-40B4-BE49-F238E27FC236}">
                        <a16:creationId xmlns:a16="http://schemas.microsoft.com/office/drawing/2014/main" id="{2A86AB84-2494-7E88-99C8-B523DEFD073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6" name="Oval 266">
                    <a:extLst>
                      <a:ext uri="{FF2B5EF4-FFF2-40B4-BE49-F238E27FC236}">
                        <a16:creationId xmlns:a16="http://schemas.microsoft.com/office/drawing/2014/main" id="{3F03A396-F1AC-746D-B49D-293808CF664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59" name="Group 267">
                  <a:extLst>
                    <a:ext uri="{FF2B5EF4-FFF2-40B4-BE49-F238E27FC236}">
                      <a16:creationId xmlns:a16="http://schemas.microsoft.com/office/drawing/2014/main" id="{02D895A0-7D5F-B0AA-7604-9E5886AE48F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95" y="2389"/>
                  <a:ext cx="104" cy="60"/>
                  <a:chOff x="940" y="2238"/>
                  <a:chExt cx="362" cy="213"/>
                </a:xfrm>
              </p:grpSpPr>
              <p:sp>
                <p:nvSpPr>
                  <p:cNvPr id="77963" name="Oval 268">
                    <a:extLst>
                      <a:ext uri="{FF2B5EF4-FFF2-40B4-BE49-F238E27FC236}">
                        <a16:creationId xmlns:a16="http://schemas.microsoft.com/office/drawing/2014/main" id="{C7ADA8EA-7D54-BE40-94E5-5AFD65F5084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4" name="Oval 269">
                    <a:extLst>
                      <a:ext uri="{FF2B5EF4-FFF2-40B4-BE49-F238E27FC236}">
                        <a16:creationId xmlns:a16="http://schemas.microsoft.com/office/drawing/2014/main" id="{75C78859-82E8-0B6C-40D8-4CF9DF3587C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  <p:grpSp>
              <p:nvGrpSpPr>
                <p:cNvPr id="77960" name="Group 270">
                  <a:extLst>
                    <a:ext uri="{FF2B5EF4-FFF2-40B4-BE49-F238E27FC236}">
                      <a16:creationId xmlns:a16="http://schemas.microsoft.com/office/drawing/2014/main" id="{032BE0B5-D5EB-46CF-D58C-06ADCD4C574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235" y="2638"/>
                  <a:ext cx="104" cy="60"/>
                  <a:chOff x="940" y="2238"/>
                  <a:chExt cx="362" cy="213"/>
                </a:xfrm>
              </p:grpSpPr>
              <p:sp>
                <p:nvSpPr>
                  <p:cNvPr id="77961" name="Oval 271">
                    <a:extLst>
                      <a:ext uri="{FF2B5EF4-FFF2-40B4-BE49-F238E27FC236}">
                        <a16:creationId xmlns:a16="http://schemas.microsoft.com/office/drawing/2014/main" id="{BEA3FE6D-67A4-F699-C12D-EECE1FD7009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940" y="2238"/>
                    <a:ext cx="362" cy="2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99FF"/>
                      </a:gs>
                      <a:gs pos="100000">
                        <a:srgbClr val="800080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  <p:sp>
                <p:nvSpPr>
                  <p:cNvPr id="77962" name="Oval 272">
                    <a:extLst>
                      <a:ext uri="{FF2B5EF4-FFF2-40B4-BE49-F238E27FC236}">
                        <a16:creationId xmlns:a16="http://schemas.microsoft.com/office/drawing/2014/main" id="{4A46B54B-6083-49C3-29EF-BB166DCBF4C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100" y="2308"/>
                    <a:ext cx="120" cy="80"/>
                  </a:xfrm>
                  <a:prstGeom prst="ellipse">
                    <a:avLst/>
                  </a:prstGeom>
                  <a:solidFill>
                    <a:srgbClr val="8000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en-GB" altLang="en-US"/>
                  </a:p>
                </p:txBody>
              </p:sp>
            </p:grpSp>
          </p:grpSp>
          <p:sp>
            <p:nvSpPr>
              <p:cNvPr id="77874" name="Oval 273">
                <a:extLst>
                  <a:ext uri="{FF2B5EF4-FFF2-40B4-BE49-F238E27FC236}">
                    <a16:creationId xmlns:a16="http://schemas.microsoft.com/office/drawing/2014/main" id="{07E40943-0292-C595-0BDC-49C7EC10F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3" y="2980"/>
                <a:ext cx="571" cy="520"/>
              </a:xfrm>
              <a:prstGeom prst="ellipse">
                <a:avLst/>
              </a:prstGeom>
              <a:noFill/>
              <a:ln w="15875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</p:grpSp>
        <p:grpSp>
          <p:nvGrpSpPr>
            <p:cNvPr id="2390" name="Group 333">
              <a:extLst>
                <a:ext uri="{FF2B5EF4-FFF2-40B4-BE49-F238E27FC236}">
                  <a16:creationId xmlns:a16="http://schemas.microsoft.com/office/drawing/2014/main" id="{8A1370CB-3963-46AB-A4FC-BA65074200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8963" y="3941764"/>
              <a:ext cx="1733550" cy="1690687"/>
              <a:chOff x="1011" y="2483"/>
              <a:chExt cx="1092" cy="1065"/>
            </a:xfrm>
          </p:grpSpPr>
          <p:sp>
            <p:nvSpPr>
              <p:cNvPr id="77870" name="Text Box 12">
                <a:extLst>
                  <a:ext uri="{FF2B5EF4-FFF2-40B4-BE49-F238E27FC236}">
                    <a16:creationId xmlns:a16="http://schemas.microsoft.com/office/drawing/2014/main" id="{07681025-5C2A-31F6-ADB8-0898557BB2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97" y="2965"/>
                <a:ext cx="920" cy="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Aft>
                    <a:spcPct val="40000"/>
                  </a:spcAft>
                </a:pPr>
                <a:r>
                  <a:rPr lang="en-US" altLang="en-US"/>
                  <a:t>Kéo dài tác dụng của Incretin</a:t>
                </a:r>
              </a:p>
            </p:txBody>
          </p:sp>
          <p:sp>
            <p:nvSpPr>
              <p:cNvPr id="77871" name="AutoShape 274">
                <a:extLst>
                  <a:ext uri="{FF2B5EF4-FFF2-40B4-BE49-F238E27FC236}">
                    <a16:creationId xmlns:a16="http://schemas.microsoft.com/office/drawing/2014/main" id="{4EC8B5C4-AB8E-2D0D-CA88-BF4521E3C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1" y="2483"/>
                <a:ext cx="1092" cy="256"/>
              </a:xfrm>
              <a:prstGeom prst="roundRect">
                <a:avLst>
                  <a:gd name="adj" fmla="val 16667"/>
                </a:avLst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/>
                  <a:t>Ức chế DPP-4</a:t>
                </a:r>
              </a:p>
            </p:txBody>
          </p:sp>
          <p:sp>
            <p:nvSpPr>
              <p:cNvPr id="77872" name="Line 275">
                <a:extLst>
                  <a:ext uri="{FF2B5EF4-FFF2-40B4-BE49-F238E27FC236}">
                    <a16:creationId xmlns:a16="http://schemas.microsoft.com/office/drawing/2014/main" id="{9AB62800-5745-B7B8-89BF-A908FD537D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0" y="2764"/>
                <a:ext cx="0" cy="19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91" name="Group 332">
              <a:extLst>
                <a:ext uri="{FF2B5EF4-FFF2-40B4-BE49-F238E27FC236}">
                  <a16:creationId xmlns:a16="http://schemas.microsoft.com/office/drawing/2014/main" id="{09E8EFFF-0571-E276-8DD0-CEEBCF5414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57901" y="4097339"/>
              <a:ext cx="2408238" cy="2114551"/>
              <a:chOff x="2827" y="2538"/>
              <a:chExt cx="1517" cy="1332"/>
            </a:xfrm>
          </p:grpSpPr>
          <p:sp>
            <p:nvSpPr>
              <p:cNvPr id="77862" name="Text Box 9">
                <a:extLst>
                  <a:ext uri="{FF2B5EF4-FFF2-40B4-BE49-F238E27FC236}">
                    <a16:creationId xmlns:a16="http://schemas.microsoft.com/office/drawing/2014/main" id="{B1DBA8B6-D074-F055-F488-5E7A0F97F8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7" y="2538"/>
                <a:ext cx="986" cy="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 dirty="0">
                    <a:sym typeface="Symbol" panose="05050102010706020507" pitchFamily="18" charset="2"/>
                  </a:rPr>
                  <a:t> Insulin </a:t>
                </a:r>
                <a:r>
                  <a:rPr lang="en-US" altLang="en-US" dirty="0" err="1">
                    <a:sym typeface="Symbol" panose="05050102010706020507" pitchFamily="18" charset="2"/>
                  </a:rPr>
                  <a:t>nội</a:t>
                </a:r>
                <a:r>
                  <a:rPr lang="en-US" altLang="en-US" dirty="0">
                    <a:sym typeface="Symbol" panose="05050102010706020507" pitchFamily="18" charset="2"/>
                  </a:rPr>
                  <a:t> </a:t>
                </a:r>
                <a:r>
                  <a:rPr lang="en-US" altLang="en-US" dirty="0" err="1">
                    <a:sym typeface="Symbol" panose="05050102010706020507" pitchFamily="18" charset="2"/>
                  </a:rPr>
                  <a:t>sinh</a:t>
                </a:r>
                <a:endParaRPr lang="en-US" altLang="en-US" dirty="0">
                  <a:sym typeface="Symbol" panose="05050102010706020507" pitchFamily="18" charset="2"/>
                </a:endParaRPr>
              </a:p>
            </p:txBody>
          </p:sp>
          <p:sp>
            <p:nvSpPr>
              <p:cNvPr id="77863" name="Text Box 10">
                <a:extLst>
                  <a:ext uri="{FF2B5EF4-FFF2-40B4-BE49-F238E27FC236}">
                    <a16:creationId xmlns:a16="http://schemas.microsoft.com/office/drawing/2014/main" id="{B06DDC36-1246-11E6-2C75-14E9068575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40" y="3653"/>
                <a:ext cx="1040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>
                    <a:sym typeface="Symbol" panose="05050102010706020507" pitchFamily="18" charset="2"/>
                  </a:rPr>
                  <a:t> Glucagon</a:t>
                </a:r>
              </a:p>
            </p:txBody>
          </p:sp>
          <p:sp>
            <p:nvSpPr>
              <p:cNvPr id="77865" name="Text Box 15">
                <a:extLst>
                  <a:ext uri="{FF2B5EF4-FFF2-40B4-BE49-F238E27FC236}">
                    <a16:creationId xmlns:a16="http://schemas.microsoft.com/office/drawing/2014/main" id="{D5EC1849-206C-F5EA-7B35-FC5BEA8E3F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52" y="3075"/>
                <a:ext cx="131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Aft>
                    <a:spcPct val="40000"/>
                  </a:spcAft>
                </a:pPr>
                <a:r>
                  <a:rPr lang="en-US" altLang="en-US" sz="1600"/>
                  <a:t>Cải thiện chức năng tiểu đảo tụy</a:t>
                </a:r>
              </a:p>
            </p:txBody>
          </p:sp>
          <p:sp>
            <p:nvSpPr>
              <p:cNvPr id="77866" name="Freeform 276">
                <a:extLst>
                  <a:ext uri="{FF2B5EF4-FFF2-40B4-BE49-F238E27FC236}">
                    <a16:creationId xmlns:a16="http://schemas.microsoft.com/office/drawing/2014/main" id="{26BF87FF-AE49-882A-7CD9-794B4EFA40D6}"/>
                  </a:ext>
                </a:extLst>
              </p:cNvPr>
              <p:cNvSpPr>
                <a:spLocks/>
              </p:cNvSpPr>
              <p:nvPr/>
            </p:nvSpPr>
            <p:spPr bwMode="auto">
              <a:xfrm rot="9663915">
                <a:off x="2833" y="2778"/>
                <a:ext cx="434" cy="88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57150">
                <a:solidFill>
                  <a:srgbClr val="66FFFF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77867" name="Freeform 277">
                <a:extLst>
                  <a:ext uri="{FF2B5EF4-FFF2-40B4-BE49-F238E27FC236}">
                    <a16:creationId xmlns:a16="http://schemas.microsoft.com/office/drawing/2014/main" id="{5A30B6A0-0B0C-1CE0-5097-D578246C2AE6}"/>
                  </a:ext>
                </a:extLst>
              </p:cNvPr>
              <p:cNvSpPr>
                <a:spLocks/>
              </p:cNvSpPr>
              <p:nvPr/>
            </p:nvSpPr>
            <p:spPr bwMode="auto">
              <a:xfrm rot="2107500" flipH="1">
                <a:off x="2827" y="3594"/>
                <a:ext cx="354" cy="73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38100">
                <a:solidFill>
                  <a:srgbClr val="FF5050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868" name="Freeform 278">
                <a:extLst>
                  <a:ext uri="{FF2B5EF4-FFF2-40B4-BE49-F238E27FC236}">
                    <a16:creationId xmlns:a16="http://schemas.microsoft.com/office/drawing/2014/main" id="{E6939F58-21AF-F793-4A60-367C2513BD7F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68657" flipH="1">
                <a:off x="3991" y="3607"/>
                <a:ext cx="389" cy="88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77869" name="Freeform 279">
                <a:extLst>
                  <a:ext uri="{FF2B5EF4-FFF2-40B4-BE49-F238E27FC236}">
                    <a16:creationId xmlns:a16="http://schemas.microsoft.com/office/drawing/2014/main" id="{8458715B-2EFF-3F0E-B86A-88D465C842EC}"/>
                  </a:ext>
                </a:extLst>
              </p:cNvPr>
              <p:cNvSpPr>
                <a:spLocks/>
              </p:cNvSpPr>
              <p:nvPr/>
            </p:nvSpPr>
            <p:spPr bwMode="auto">
              <a:xfrm rot="2464241" flipH="1" flipV="1">
                <a:off x="3955" y="2772"/>
                <a:ext cx="389" cy="88"/>
              </a:xfrm>
              <a:custGeom>
                <a:avLst/>
                <a:gdLst>
                  <a:gd name="T0" fmla="*/ 0 w 1860"/>
                  <a:gd name="T1" fmla="*/ 0 h 1201"/>
                  <a:gd name="T2" fmla="*/ 0 w 1860"/>
                  <a:gd name="T3" fmla="*/ 0 h 1201"/>
                  <a:gd name="T4" fmla="*/ 0 w 1860"/>
                  <a:gd name="T5" fmla="*/ 0 h 1201"/>
                  <a:gd name="T6" fmla="*/ 0 60000 65536"/>
                  <a:gd name="T7" fmla="*/ 0 60000 65536"/>
                  <a:gd name="T8" fmla="*/ 0 60000 65536"/>
                  <a:gd name="T9" fmla="*/ 0 w 1860"/>
                  <a:gd name="T10" fmla="*/ 0 h 1201"/>
                  <a:gd name="T11" fmla="*/ 1860 w 1860"/>
                  <a:gd name="T12" fmla="*/ 1201 h 120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60" h="1201">
                    <a:moveTo>
                      <a:pt x="0" y="883"/>
                    </a:moveTo>
                    <a:cubicBezTo>
                      <a:pt x="350" y="1042"/>
                      <a:pt x="701" y="1201"/>
                      <a:pt x="1011" y="1054"/>
                    </a:cubicBezTo>
                    <a:cubicBezTo>
                      <a:pt x="1321" y="907"/>
                      <a:pt x="1718" y="176"/>
                      <a:pt x="1860" y="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</p:grpSp>
        <p:sp>
          <p:nvSpPr>
            <p:cNvPr id="2362" name="AutoShape 290">
              <a:extLst>
                <a:ext uri="{FF2B5EF4-FFF2-40B4-BE49-F238E27FC236}">
                  <a16:creationId xmlns:a16="http://schemas.microsoft.com/office/drawing/2014/main" id="{F8D6C674-7384-E5CB-8480-741BB6632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7889" y="4899026"/>
              <a:ext cx="384175" cy="3413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2 w 21600"/>
                <a:gd name="T13" fmla="*/ 5425 h 21600"/>
                <a:gd name="T14" fmla="*/ 18922 w 21600"/>
                <a:gd name="T15" fmla="*/ 1617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gradFill rotWithShape="1">
              <a:gsLst>
                <a:gs pos="0">
                  <a:srgbClr val="0000C0">
                    <a:alpha val="70000"/>
                  </a:srgbClr>
                </a:gs>
                <a:gs pos="100000">
                  <a:srgbClr val="99CCFF">
                    <a:alpha val="7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en-US"/>
            </a:p>
          </p:txBody>
        </p:sp>
      </p:grpSp>
      <p:sp>
        <p:nvSpPr>
          <p:cNvPr id="316" name="TextBox 315">
            <a:extLst>
              <a:ext uri="{FF2B5EF4-FFF2-40B4-BE49-F238E27FC236}">
                <a16:creationId xmlns:a16="http://schemas.microsoft.com/office/drawing/2014/main" id="{C4E03BF6-264A-51AB-BD36-2EF92524BD0E}"/>
              </a:ext>
            </a:extLst>
          </p:cNvPr>
          <p:cNvSpPr txBox="1"/>
          <p:nvPr/>
        </p:nvSpPr>
        <p:spPr>
          <a:xfrm>
            <a:off x="10668000" y="0"/>
            <a:ext cx="4495800" cy="6858000"/>
          </a:xfrm>
          <a:prstGeom prst="rect">
            <a:avLst/>
          </a:prstGeom>
          <a:noFill/>
        </p:spPr>
        <p:txBody>
          <a:bodyPr anchor="ctr"/>
          <a:lstStyle/>
          <a:p>
            <a:pPr marL="233363" indent="-233363">
              <a:lnSpc>
                <a:spcPct val="95000"/>
              </a:lnSpc>
              <a:spcBef>
                <a:spcPct val="75000"/>
              </a:spcBef>
              <a:buClr>
                <a:srgbClr val="FCAF17"/>
              </a:buClr>
              <a:buSzPct val="110000"/>
              <a:buFont typeface="Wingdings" pitchFamily="2" charset="2"/>
              <a:buChar char="§"/>
              <a:defRPr/>
            </a:pPr>
            <a:endParaRPr lang="vi-VN" kern="0" dirty="0">
              <a:latin typeface="Arial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7960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2458" y="734804"/>
            <a:ext cx="116500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Phối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DPP4i ± Metformin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Insulin giúp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giải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quyết toàn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diện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cơ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chế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sinh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lý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bệnh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ĐTĐ 2</a:t>
            </a:r>
            <a:b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 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Insulin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hiệu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hơn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giảm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err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liều</a:t>
            </a:r>
            <a:r>
              <a:rPr lang="en-US" sz="2000" b="1">
                <a:solidFill>
                  <a:schemeClr val="accent5">
                    <a:lumMod val="25000"/>
                  </a:schemeClr>
                </a:solidFill>
                <a:ea typeface="Cambria" panose="02040503050406030204" pitchFamily="18" charset="0"/>
                <a:cs typeface="Arial" panose="020B0604020202020204" pitchFamily="34" charset="0"/>
              </a:rPr>
              <a:t> Insulin</a:t>
            </a: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 rot="10800000">
            <a:off x="4406349" y="2897570"/>
            <a:ext cx="3054350" cy="19812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endParaRPr lang="en-US" altLang="en-US" sz="160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5" name="Text Box 3"/>
          <p:cNvSpPr txBox="1">
            <a:spLocks noChangeArrowheads="1"/>
          </p:cNvSpPr>
          <p:nvPr/>
        </p:nvSpPr>
        <p:spPr bwMode="auto">
          <a:xfrm>
            <a:off x="465791" y="3004063"/>
            <a:ext cx="3174555" cy="584775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l" eaLnBrk="1" hangingPunct="1"/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DPP4i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cải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thiện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chức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năng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tế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bào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dirty="0" err="1">
                <a:solidFill>
                  <a:schemeClr val="accent5">
                    <a:lumMod val="25000"/>
                  </a:schemeClr>
                </a:solidFill>
              </a:rPr>
              <a:t>bêta</a:t>
            </a:r>
            <a:r>
              <a:rPr lang="en-US" altLang="en-US" sz="1600" dirty="0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en-US" altLang="en-US" sz="1600" b="1" u="sng" dirty="0" err="1">
                <a:solidFill>
                  <a:schemeClr val="accent5">
                    <a:lumMod val="25000"/>
                  </a:schemeClr>
                </a:solidFill>
              </a:rPr>
              <a:t>tăng</a:t>
            </a:r>
            <a:r>
              <a:rPr lang="en-US" altLang="en-US" sz="1600" b="1" u="sng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u="sng" dirty="0" err="1">
                <a:solidFill>
                  <a:schemeClr val="accent5">
                    <a:lumMod val="25000"/>
                  </a:schemeClr>
                </a:solidFill>
              </a:rPr>
              <a:t>tiết</a:t>
            </a:r>
            <a:r>
              <a:rPr lang="en-US" altLang="en-US" sz="1600" b="1" u="sng" dirty="0">
                <a:solidFill>
                  <a:schemeClr val="accent5">
                    <a:lumMod val="25000"/>
                  </a:schemeClr>
                </a:solidFill>
              </a:rPr>
              <a:t> insulin</a:t>
            </a:r>
            <a:endParaRPr lang="en-US" altLang="en-US" sz="1600" b="1" u="sng" baseline="300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1903976" y="4952168"/>
            <a:ext cx="2379833" cy="1076325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b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DPP4i </a:t>
            </a:r>
            <a:r>
              <a:rPr lang="en-US" altLang="en-US" sz="1600" b="1" u="sng" err="1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giảm</a:t>
            </a:r>
            <a:r>
              <a:rPr lang="en-US" altLang="en-US" sz="1600" b="1" u="sng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1600" b="1" u="sng" err="1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tiết</a:t>
            </a:r>
            <a:r>
              <a:rPr lang="en-US" altLang="en-US" sz="1600" b="1" u="sng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Glucagon</a:t>
            </a:r>
          </a:p>
          <a:p>
            <a:r>
              <a:rPr lang="en-US" altLang="en-US" sz="1600">
                <a:solidFill>
                  <a:schemeClr val="accent5">
                    <a:lumMod val="25000"/>
                  </a:schemeClr>
                </a:solidFill>
                <a:sym typeface="Wingdings" panose="05000000000000000000" pitchFamily="2" charset="2"/>
              </a:rPr>
              <a:t>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Giảm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sản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xuất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glucose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tại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gan</a:t>
            </a:r>
            <a:endParaRPr lang="en-US" altLang="en-US" sz="1600" b="1" u="sng" err="1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7253123" y="4995291"/>
            <a:ext cx="3660505" cy="830997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b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Metformin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Giảm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sản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xuất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glucose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tại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gan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do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tác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dụng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ức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chế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tân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tạo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glucose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và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sản xuất glucose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tại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err="1">
                <a:solidFill>
                  <a:schemeClr val="accent5">
                    <a:lumMod val="25000"/>
                  </a:schemeClr>
                </a:solidFill>
              </a:rPr>
              <a:t>gan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.</a:t>
            </a:r>
            <a:endParaRPr lang="en-US" altLang="en-US" sz="1600" baseline="3000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8458603" y="1895600"/>
            <a:ext cx="2070099" cy="829945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l" eaLnBrk="1" hangingPunct="1"/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Metformin</a:t>
            </a:r>
            <a:r>
              <a:rPr lang="en-US" altLang="en-US" sz="160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cải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thiện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đề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kháng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 insulin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tại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gan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tại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err="1">
                <a:solidFill>
                  <a:schemeClr val="accent5">
                    <a:lumMod val="25000"/>
                  </a:schemeClr>
                </a:solidFill>
              </a:rPr>
              <a:t>mô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49" name="AutoShape 7"/>
          <p:cNvSpPr>
            <a:spLocks noChangeArrowheads="1"/>
          </p:cNvSpPr>
          <p:nvPr/>
        </p:nvSpPr>
        <p:spPr bwMode="auto">
          <a:xfrm rot="19801377">
            <a:off x="4367738" y="2011710"/>
            <a:ext cx="1509712" cy="3675459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50195"/>
            </a:schemeClr>
          </a:solidFill>
          <a:ln w="28575" algn="ctr">
            <a:solidFill>
              <a:srgbClr val="50BB73"/>
            </a:solidFill>
            <a:rou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endParaRPr lang="en-US" altLang="en-US" sz="160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50" name="AutoShape 8"/>
          <p:cNvSpPr>
            <a:spLocks noChangeArrowheads="1"/>
          </p:cNvSpPr>
          <p:nvPr/>
        </p:nvSpPr>
        <p:spPr bwMode="auto">
          <a:xfrm rot="1798623" flipH="1">
            <a:off x="6050488" y="2005756"/>
            <a:ext cx="1509712" cy="3662363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50195"/>
            </a:schemeClr>
          </a:solidFill>
          <a:ln w="28575" algn="ctr">
            <a:solidFill>
              <a:srgbClr val="0054A4"/>
            </a:solidFill>
            <a:rou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endParaRPr lang="en-US" altLang="en-US" sz="160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3953237" y="2252169"/>
            <a:ext cx="1558925" cy="50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  <a:cs typeface="Arial" panose="020B0604020202020204" pitchFamily="34" charset="0"/>
              </a:rPr>
              <a:t>Beta</a:t>
            </a: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-Cell Dysfunction</a:t>
            </a: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4882696" y="5641565"/>
            <a:ext cx="2286000" cy="82994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hangingPunct="1"/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Hepatic Glucose Overproduction (HGO)</a:t>
            </a:r>
          </a:p>
        </p:txBody>
      </p:sp>
      <p:pic>
        <p:nvPicPr>
          <p:cNvPr id="56" name="Picture 14" descr="G-rated-pancre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570" y="2733230"/>
            <a:ext cx="1040619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5" descr="Li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251" y="4625132"/>
            <a:ext cx="1114425" cy="64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6696263" y="2216275"/>
            <a:ext cx="1476375" cy="50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en-US" altLang="en-US" sz="1600" b="1">
                <a:solidFill>
                  <a:schemeClr val="accent5">
                    <a:lumMod val="25000"/>
                  </a:schemeClr>
                </a:solidFill>
              </a:rPr>
              <a:t>Insulin Resistance</a:t>
            </a:r>
          </a:p>
        </p:txBody>
      </p:sp>
      <p:pic>
        <p:nvPicPr>
          <p:cNvPr id="60" name="Picture 18" descr="Liv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88" y="2710605"/>
            <a:ext cx="812800" cy="467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" name="Group 19"/>
          <p:cNvGrpSpPr/>
          <p:nvPr/>
        </p:nvGrpSpPr>
        <p:grpSpPr bwMode="auto">
          <a:xfrm>
            <a:off x="7010926" y="2865386"/>
            <a:ext cx="1152525" cy="482204"/>
            <a:chOff x="4330" y="2961"/>
            <a:chExt cx="768" cy="428"/>
          </a:xfrm>
        </p:grpSpPr>
        <p:pic>
          <p:nvPicPr>
            <p:cNvPr id="62" name="Picture 20" descr="muscle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500740">
              <a:off x="4586" y="2705"/>
              <a:ext cx="256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21" descr="fat_cell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80205" flipH="1">
              <a:off x="4705" y="3007"/>
              <a:ext cx="235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9271" y="6252924"/>
            <a:ext cx="2728199" cy="21858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n-US" altLang="en-US" sz="900" err="1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DeFronzo</a:t>
            </a:r>
            <a:r>
              <a:rPr lang="en-US" altLang="en-US" sz="900">
                <a:solidFill>
                  <a:schemeClr val="accent5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RA. Diabetes. 2009;58:773-795. 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65791" y="1893984"/>
            <a:ext cx="3468209" cy="584775"/>
          </a:xfrm>
          <a:prstGeom prst="rect">
            <a:avLst/>
          </a:prstGeom>
          <a:noFill/>
          <a:ln w="12700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l" eaLnBrk="1" hangingPunct="1"/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Insulin (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tiêm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)</a:t>
            </a:r>
          </a:p>
          <a:p>
            <a:pPr algn="l" eaLnBrk="1" hangingPunct="1"/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  <a:sym typeface="Wingdings" panose="05000000000000000000" pitchFamily="2" charset="2"/>
              </a:rPr>
              <a:t>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Tránh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cạn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kiệt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tế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bào</a:t>
            </a:r>
            <a:r>
              <a:rPr lang="en-US" altLang="en-US" sz="1600" b="1" dirty="0">
                <a:solidFill>
                  <a:schemeClr val="accent5">
                    <a:lumMod val="25000"/>
                  </a:schemeClr>
                </a:solidFill>
              </a:rPr>
              <a:t> beta </a:t>
            </a:r>
            <a:r>
              <a:rPr lang="en-US" altLang="en-US" sz="1600" b="1" dirty="0" err="1">
                <a:solidFill>
                  <a:schemeClr val="accent5">
                    <a:lumMod val="25000"/>
                  </a:schemeClr>
                </a:solidFill>
              </a:rPr>
              <a:t>tụy</a:t>
            </a:r>
            <a:endParaRPr lang="en-US" altLang="en-US" sz="1600" b="1" baseline="300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0810BE-EF33-4825-9CA5-63526CBEB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52</a:t>
            </a:fld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7F2584F-E35C-4E70-8F43-E3D0F2118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1721"/>
            <a:ext cx="12192000" cy="449580"/>
          </a:xfrm>
          <a:noFill/>
          <a:ln w="9525">
            <a:noFill/>
          </a:ln>
        </p:spPr>
        <p:txBody>
          <a:bodyPr vert="horz" wrap="square" lIns="0" tIns="12700" rIns="0" bIns="0" rtlCol="0" anchor="ctr" anchorCtr="0">
            <a:spAutoFit/>
          </a:bodyPr>
          <a:lstStyle/>
          <a:p>
            <a:pPr marL="12700" defTabSz="914400" rtl="0">
              <a:spcBef>
                <a:spcPts val="100"/>
              </a:spcBef>
            </a:pPr>
            <a:r>
              <a:rPr lang="en-US" sz="3200" b="1" spc="-5">
                <a:solidFill>
                  <a:srgbClr val="0070C0"/>
                </a:solidFill>
                <a:latin typeface="+mn-lt"/>
                <a:cs typeface="Calibri" panose="020F0502020204030204" pitchFamily="34" charset="0"/>
                <a:sym typeface="+mn-ea"/>
              </a:rPr>
              <a:t>Lợi ích của phối hợp Insulin và thuốc ức chế men DPP-4</a:t>
            </a:r>
          </a:p>
        </p:txBody>
      </p:sp>
    </p:spTree>
    <p:extLst>
      <p:ext uri="{BB962C8B-B14F-4D97-AF65-F5344CB8AC3E}">
        <p14:creationId xmlns:p14="http://schemas.microsoft.com/office/powerpoint/2010/main" val="30600289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  <p:bldP spid="48" grpId="0" bldLvl="0" animBg="1"/>
      <p:bldP spid="22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794" name="Group 2"/>
          <p:cNvGrpSpPr>
            <a:grpSpLocks/>
          </p:cNvGrpSpPr>
          <p:nvPr/>
        </p:nvGrpSpPr>
        <p:grpSpPr bwMode="auto">
          <a:xfrm>
            <a:off x="2151063" y="1128713"/>
            <a:ext cx="7816850" cy="5441950"/>
            <a:chOff x="395" y="711"/>
            <a:chExt cx="4924" cy="3428"/>
          </a:xfrm>
        </p:grpSpPr>
        <p:grpSp>
          <p:nvGrpSpPr>
            <p:cNvPr id="161796" name="Group 3"/>
            <p:cNvGrpSpPr>
              <a:grpSpLocks/>
            </p:cNvGrpSpPr>
            <p:nvPr/>
          </p:nvGrpSpPr>
          <p:grpSpPr bwMode="auto">
            <a:xfrm>
              <a:off x="2074" y="965"/>
              <a:ext cx="1589" cy="2423"/>
              <a:chOff x="2217" y="784"/>
              <a:chExt cx="1126" cy="1768"/>
            </a:xfrm>
          </p:grpSpPr>
          <p:pic>
            <p:nvPicPr>
              <p:cNvPr id="161815" name="Picture 4" descr="GUT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7" y="784"/>
                <a:ext cx="1126" cy="1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816" name="Freeform 5"/>
              <p:cNvSpPr>
                <a:spLocks/>
              </p:cNvSpPr>
              <p:nvPr/>
            </p:nvSpPr>
            <p:spPr bwMode="blackWhite">
              <a:xfrm>
                <a:off x="2574" y="1239"/>
                <a:ext cx="495" cy="618"/>
              </a:xfrm>
              <a:custGeom>
                <a:avLst/>
                <a:gdLst>
                  <a:gd name="T0" fmla="*/ 129 w 495"/>
                  <a:gd name="T1" fmla="*/ 0 h 618"/>
                  <a:gd name="T2" fmla="*/ 129 w 495"/>
                  <a:gd name="T3" fmla="*/ 90 h 618"/>
                  <a:gd name="T4" fmla="*/ 96 w 495"/>
                  <a:gd name="T5" fmla="*/ 108 h 618"/>
                  <a:gd name="T6" fmla="*/ 81 w 495"/>
                  <a:gd name="T7" fmla="*/ 138 h 618"/>
                  <a:gd name="T8" fmla="*/ 81 w 495"/>
                  <a:gd name="T9" fmla="*/ 168 h 618"/>
                  <a:gd name="T10" fmla="*/ 102 w 495"/>
                  <a:gd name="T11" fmla="*/ 198 h 618"/>
                  <a:gd name="T12" fmla="*/ 174 w 495"/>
                  <a:gd name="T13" fmla="*/ 192 h 618"/>
                  <a:gd name="T14" fmla="*/ 213 w 495"/>
                  <a:gd name="T15" fmla="*/ 156 h 618"/>
                  <a:gd name="T16" fmla="*/ 243 w 495"/>
                  <a:gd name="T17" fmla="*/ 123 h 618"/>
                  <a:gd name="T18" fmla="*/ 300 w 495"/>
                  <a:gd name="T19" fmla="*/ 123 h 618"/>
                  <a:gd name="T20" fmla="*/ 312 w 495"/>
                  <a:gd name="T21" fmla="*/ 150 h 618"/>
                  <a:gd name="T22" fmla="*/ 324 w 495"/>
                  <a:gd name="T23" fmla="*/ 198 h 618"/>
                  <a:gd name="T24" fmla="*/ 357 w 495"/>
                  <a:gd name="T25" fmla="*/ 213 h 618"/>
                  <a:gd name="T26" fmla="*/ 393 w 495"/>
                  <a:gd name="T27" fmla="*/ 243 h 618"/>
                  <a:gd name="T28" fmla="*/ 414 w 495"/>
                  <a:gd name="T29" fmla="*/ 288 h 618"/>
                  <a:gd name="T30" fmla="*/ 414 w 495"/>
                  <a:gd name="T31" fmla="*/ 336 h 618"/>
                  <a:gd name="T32" fmla="*/ 414 w 495"/>
                  <a:gd name="T33" fmla="*/ 375 h 618"/>
                  <a:gd name="T34" fmla="*/ 438 w 495"/>
                  <a:gd name="T35" fmla="*/ 402 h 618"/>
                  <a:gd name="T36" fmla="*/ 465 w 495"/>
                  <a:gd name="T37" fmla="*/ 450 h 618"/>
                  <a:gd name="T38" fmla="*/ 465 w 495"/>
                  <a:gd name="T39" fmla="*/ 507 h 618"/>
                  <a:gd name="T40" fmla="*/ 495 w 495"/>
                  <a:gd name="T41" fmla="*/ 558 h 618"/>
                  <a:gd name="T42" fmla="*/ 471 w 495"/>
                  <a:gd name="T43" fmla="*/ 600 h 618"/>
                  <a:gd name="T44" fmla="*/ 426 w 495"/>
                  <a:gd name="T45" fmla="*/ 606 h 618"/>
                  <a:gd name="T46" fmla="*/ 375 w 495"/>
                  <a:gd name="T47" fmla="*/ 618 h 618"/>
                  <a:gd name="T48" fmla="*/ 330 w 495"/>
                  <a:gd name="T49" fmla="*/ 603 h 618"/>
                  <a:gd name="T50" fmla="*/ 354 w 495"/>
                  <a:gd name="T51" fmla="*/ 570 h 618"/>
                  <a:gd name="T52" fmla="*/ 282 w 495"/>
                  <a:gd name="T53" fmla="*/ 546 h 618"/>
                  <a:gd name="T54" fmla="*/ 246 w 495"/>
                  <a:gd name="T55" fmla="*/ 513 h 618"/>
                  <a:gd name="T56" fmla="*/ 189 w 495"/>
                  <a:gd name="T57" fmla="*/ 495 h 618"/>
                  <a:gd name="T58" fmla="*/ 99 w 495"/>
                  <a:gd name="T59" fmla="*/ 495 h 618"/>
                  <a:gd name="T60" fmla="*/ 72 w 495"/>
                  <a:gd name="T61" fmla="*/ 498 h 618"/>
                  <a:gd name="T62" fmla="*/ 75 w 495"/>
                  <a:gd name="T63" fmla="*/ 456 h 618"/>
                  <a:gd name="T64" fmla="*/ 33 w 495"/>
                  <a:gd name="T65" fmla="*/ 429 h 618"/>
                  <a:gd name="T66" fmla="*/ 21 w 495"/>
                  <a:gd name="T67" fmla="*/ 402 h 618"/>
                  <a:gd name="T68" fmla="*/ 24 w 495"/>
                  <a:gd name="T69" fmla="*/ 345 h 618"/>
                  <a:gd name="T70" fmla="*/ 66 w 495"/>
                  <a:gd name="T71" fmla="*/ 321 h 618"/>
                  <a:gd name="T72" fmla="*/ 105 w 495"/>
                  <a:gd name="T73" fmla="*/ 312 h 618"/>
                  <a:gd name="T74" fmla="*/ 111 w 495"/>
                  <a:gd name="T75" fmla="*/ 288 h 618"/>
                  <a:gd name="T76" fmla="*/ 81 w 495"/>
                  <a:gd name="T77" fmla="*/ 270 h 618"/>
                  <a:gd name="T78" fmla="*/ 39 w 495"/>
                  <a:gd name="T79" fmla="*/ 219 h 618"/>
                  <a:gd name="T80" fmla="*/ 0 w 495"/>
                  <a:gd name="T81" fmla="*/ 171 h 618"/>
                  <a:gd name="T82" fmla="*/ 12 w 495"/>
                  <a:gd name="T83" fmla="*/ 117 h 618"/>
                  <a:gd name="T84" fmla="*/ 42 w 495"/>
                  <a:gd name="T85" fmla="*/ 63 h 618"/>
                  <a:gd name="T86" fmla="*/ 81 w 495"/>
                  <a:gd name="T87" fmla="*/ 27 h 618"/>
                  <a:gd name="T88" fmla="*/ 129 w 495"/>
                  <a:gd name="T89" fmla="*/ 0 h 6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95"/>
                  <a:gd name="T136" fmla="*/ 0 h 618"/>
                  <a:gd name="T137" fmla="*/ 495 w 495"/>
                  <a:gd name="T138" fmla="*/ 618 h 6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95" h="618">
                    <a:moveTo>
                      <a:pt x="129" y="0"/>
                    </a:moveTo>
                    <a:lnTo>
                      <a:pt x="129" y="90"/>
                    </a:lnTo>
                    <a:lnTo>
                      <a:pt x="96" y="108"/>
                    </a:lnTo>
                    <a:lnTo>
                      <a:pt x="81" y="138"/>
                    </a:lnTo>
                    <a:lnTo>
                      <a:pt x="81" y="168"/>
                    </a:lnTo>
                    <a:lnTo>
                      <a:pt x="102" y="198"/>
                    </a:lnTo>
                    <a:lnTo>
                      <a:pt x="174" y="192"/>
                    </a:lnTo>
                    <a:lnTo>
                      <a:pt x="213" y="156"/>
                    </a:lnTo>
                    <a:lnTo>
                      <a:pt x="243" y="123"/>
                    </a:lnTo>
                    <a:lnTo>
                      <a:pt x="300" y="123"/>
                    </a:lnTo>
                    <a:lnTo>
                      <a:pt x="312" y="150"/>
                    </a:lnTo>
                    <a:lnTo>
                      <a:pt x="324" y="198"/>
                    </a:lnTo>
                    <a:lnTo>
                      <a:pt x="357" y="213"/>
                    </a:lnTo>
                    <a:lnTo>
                      <a:pt x="393" y="243"/>
                    </a:lnTo>
                    <a:lnTo>
                      <a:pt x="414" y="288"/>
                    </a:lnTo>
                    <a:lnTo>
                      <a:pt x="414" y="336"/>
                    </a:lnTo>
                    <a:lnTo>
                      <a:pt x="414" y="375"/>
                    </a:lnTo>
                    <a:lnTo>
                      <a:pt x="438" y="402"/>
                    </a:lnTo>
                    <a:lnTo>
                      <a:pt x="465" y="450"/>
                    </a:lnTo>
                    <a:lnTo>
                      <a:pt x="465" y="507"/>
                    </a:lnTo>
                    <a:lnTo>
                      <a:pt x="495" y="558"/>
                    </a:lnTo>
                    <a:lnTo>
                      <a:pt x="471" y="600"/>
                    </a:lnTo>
                    <a:lnTo>
                      <a:pt x="426" y="606"/>
                    </a:lnTo>
                    <a:lnTo>
                      <a:pt x="375" y="618"/>
                    </a:lnTo>
                    <a:lnTo>
                      <a:pt x="330" y="603"/>
                    </a:lnTo>
                    <a:lnTo>
                      <a:pt x="354" y="570"/>
                    </a:lnTo>
                    <a:lnTo>
                      <a:pt x="282" y="546"/>
                    </a:lnTo>
                    <a:lnTo>
                      <a:pt x="246" y="513"/>
                    </a:lnTo>
                    <a:lnTo>
                      <a:pt x="189" y="495"/>
                    </a:lnTo>
                    <a:lnTo>
                      <a:pt x="99" y="495"/>
                    </a:lnTo>
                    <a:lnTo>
                      <a:pt x="72" y="498"/>
                    </a:lnTo>
                    <a:lnTo>
                      <a:pt x="75" y="456"/>
                    </a:lnTo>
                    <a:lnTo>
                      <a:pt x="33" y="429"/>
                    </a:lnTo>
                    <a:lnTo>
                      <a:pt x="21" y="402"/>
                    </a:lnTo>
                    <a:lnTo>
                      <a:pt x="24" y="345"/>
                    </a:lnTo>
                    <a:lnTo>
                      <a:pt x="66" y="321"/>
                    </a:lnTo>
                    <a:lnTo>
                      <a:pt x="105" y="312"/>
                    </a:lnTo>
                    <a:lnTo>
                      <a:pt x="111" y="288"/>
                    </a:lnTo>
                    <a:lnTo>
                      <a:pt x="81" y="270"/>
                    </a:lnTo>
                    <a:lnTo>
                      <a:pt x="39" y="219"/>
                    </a:lnTo>
                    <a:lnTo>
                      <a:pt x="0" y="171"/>
                    </a:lnTo>
                    <a:lnTo>
                      <a:pt x="12" y="117"/>
                    </a:lnTo>
                    <a:lnTo>
                      <a:pt x="42" y="63"/>
                    </a:lnTo>
                    <a:lnTo>
                      <a:pt x="81" y="27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33CCCC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cap="sq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1817" name="Freeform 6"/>
              <p:cNvSpPr>
                <a:spLocks/>
              </p:cNvSpPr>
              <p:nvPr/>
            </p:nvSpPr>
            <p:spPr bwMode="blackWhite">
              <a:xfrm>
                <a:off x="2331" y="1785"/>
                <a:ext cx="507" cy="450"/>
              </a:xfrm>
              <a:custGeom>
                <a:avLst/>
                <a:gdLst>
                  <a:gd name="T0" fmla="*/ 0 w 507"/>
                  <a:gd name="T1" fmla="*/ 159 h 450"/>
                  <a:gd name="T2" fmla="*/ 21 w 507"/>
                  <a:gd name="T3" fmla="*/ 120 h 450"/>
                  <a:gd name="T4" fmla="*/ 75 w 507"/>
                  <a:gd name="T5" fmla="*/ 99 h 450"/>
                  <a:gd name="T6" fmla="*/ 138 w 507"/>
                  <a:gd name="T7" fmla="*/ 96 h 450"/>
                  <a:gd name="T8" fmla="*/ 183 w 507"/>
                  <a:gd name="T9" fmla="*/ 108 h 450"/>
                  <a:gd name="T10" fmla="*/ 171 w 507"/>
                  <a:gd name="T11" fmla="*/ 84 h 450"/>
                  <a:gd name="T12" fmla="*/ 165 w 507"/>
                  <a:gd name="T13" fmla="*/ 51 h 450"/>
                  <a:gd name="T14" fmla="*/ 204 w 507"/>
                  <a:gd name="T15" fmla="*/ 15 h 450"/>
                  <a:gd name="T16" fmla="*/ 255 w 507"/>
                  <a:gd name="T17" fmla="*/ 0 h 450"/>
                  <a:gd name="T18" fmla="*/ 294 w 507"/>
                  <a:gd name="T19" fmla="*/ 21 h 450"/>
                  <a:gd name="T20" fmla="*/ 339 w 507"/>
                  <a:gd name="T21" fmla="*/ 57 h 450"/>
                  <a:gd name="T22" fmla="*/ 360 w 507"/>
                  <a:gd name="T23" fmla="*/ 102 h 450"/>
                  <a:gd name="T24" fmla="*/ 378 w 507"/>
                  <a:gd name="T25" fmla="*/ 168 h 450"/>
                  <a:gd name="T26" fmla="*/ 369 w 507"/>
                  <a:gd name="T27" fmla="*/ 207 h 450"/>
                  <a:gd name="T28" fmla="*/ 369 w 507"/>
                  <a:gd name="T29" fmla="*/ 267 h 450"/>
                  <a:gd name="T30" fmla="*/ 348 w 507"/>
                  <a:gd name="T31" fmla="*/ 318 h 450"/>
                  <a:gd name="T32" fmla="*/ 357 w 507"/>
                  <a:gd name="T33" fmla="*/ 354 h 450"/>
                  <a:gd name="T34" fmla="*/ 396 w 507"/>
                  <a:gd name="T35" fmla="*/ 381 h 450"/>
                  <a:gd name="T36" fmla="*/ 441 w 507"/>
                  <a:gd name="T37" fmla="*/ 366 h 450"/>
                  <a:gd name="T38" fmla="*/ 486 w 507"/>
                  <a:gd name="T39" fmla="*/ 360 h 450"/>
                  <a:gd name="T40" fmla="*/ 507 w 507"/>
                  <a:gd name="T41" fmla="*/ 369 h 450"/>
                  <a:gd name="T42" fmla="*/ 507 w 507"/>
                  <a:gd name="T43" fmla="*/ 420 h 450"/>
                  <a:gd name="T44" fmla="*/ 486 w 507"/>
                  <a:gd name="T45" fmla="*/ 441 h 450"/>
                  <a:gd name="T46" fmla="*/ 426 w 507"/>
                  <a:gd name="T47" fmla="*/ 441 h 450"/>
                  <a:gd name="T48" fmla="*/ 369 w 507"/>
                  <a:gd name="T49" fmla="*/ 450 h 450"/>
                  <a:gd name="T50" fmla="*/ 315 w 507"/>
                  <a:gd name="T51" fmla="*/ 420 h 450"/>
                  <a:gd name="T52" fmla="*/ 282 w 507"/>
                  <a:gd name="T53" fmla="*/ 378 h 450"/>
                  <a:gd name="T54" fmla="*/ 282 w 507"/>
                  <a:gd name="T55" fmla="*/ 321 h 450"/>
                  <a:gd name="T56" fmla="*/ 267 w 507"/>
                  <a:gd name="T57" fmla="*/ 297 h 450"/>
                  <a:gd name="T58" fmla="*/ 243 w 507"/>
                  <a:gd name="T59" fmla="*/ 285 h 450"/>
                  <a:gd name="T60" fmla="*/ 207 w 507"/>
                  <a:gd name="T61" fmla="*/ 312 h 450"/>
                  <a:gd name="T62" fmla="*/ 216 w 507"/>
                  <a:gd name="T63" fmla="*/ 354 h 450"/>
                  <a:gd name="T64" fmla="*/ 240 w 507"/>
                  <a:gd name="T65" fmla="*/ 384 h 450"/>
                  <a:gd name="T66" fmla="*/ 267 w 507"/>
                  <a:gd name="T67" fmla="*/ 396 h 450"/>
                  <a:gd name="T68" fmla="*/ 204 w 507"/>
                  <a:gd name="T69" fmla="*/ 417 h 450"/>
                  <a:gd name="T70" fmla="*/ 189 w 507"/>
                  <a:gd name="T71" fmla="*/ 384 h 450"/>
                  <a:gd name="T72" fmla="*/ 180 w 507"/>
                  <a:gd name="T73" fmla="*/ 342 h 450"/>
                  <a:gd name="T74" fmla="*/ 168 w 507"/>
                  <a:gd name="T75" fmla="*/ 312 h 450"/>
                  <a:gd name="T76" fmla="*/ 141 w 507"/>
                  <a:gd name="T77" fmla="*/ 309 h 450"/>
                  <a:gd name="T78" fmla="*/ 90 w 507"/>
                  <a:gd name="T79" fmla="*/ 321 h 450"/>
                  <a:gd name="T80" fmla="*/ 51 w 507"/>
                  <a:gd name="T81" fmla="*/ 300 h 450"/>
                  <a:gd name="T82" fmla="*/ 42 w 507"/>
                  <a:gd name="T83" fmla="*/ 258 h 450"/>
                  <a:gd name="T84" fmla="*/ 30 w 507"/>
                  <a:gd name="T85" fmla="*/ 240 h 450"/>
                  <a:gd name="T86" fmla="*/ 12 w 507"/>
                  <a:gd name="T87" fmla="*/ 222 h 450"/>
                  <a:gd name="T88" fmla="*/ 9 w 507"/>
                  <a:gd name="T89" fmla="*/ 186 h 450"/>
                  <a:gd name="T90" fmla="*/ 0 w 507"/>
                  <a:gd name="T91" fmla="*/ 159 h 45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07"/>
                  <a:gd name="T139" fmla="*/ 0 h 450"/>
                  <a:gd name="T140" fmla="*/ 507 w 507"/>
                  <a:gd name="T141" fmla="*/ 450 h 45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07" h="450">
                    <a:moveTo>
                      <a:pt x="0" y="159"/>
                    </a:moveTo>
                    <a:lnTo>
                      <a:pt x="21" y="120"/>
                    </a:lnTo>
                    <a:lnTo>
                      <a:pt x="75" y="99"/>
                    </a:lnTo>
                    <a:lnTo>
                      <a:pt x="138" y="96"/>
                    </a:lnTo>
                    <a:lnTo>
                      <a:pt x="183" y="108"/>
                    </a:lnTo>
                    <a:lnTo>
                      <a:pt x="171" y="84"/>
                    </a:lnTo>
                    <a:lnTo>
                      <a:pt x="165" y="51"/>
                    </a:lnTo>
                    <a:lnTo>
                      <a:pt x="204" y="15"/>
                    </a:lnTo>
                    <a:lnTo>
                      <a:pt x="255" y="0"/>
                    </a:lnTo>
                    <a:lnTo>
                      <a:pt x="294" y="21"/>
                    </a:lnTo>
                    <a:lnTo>
                      <a:pt x="339" y="57"/>
                    </a:lnTo>
                    <a:lnTo>
                      <a:pt x="360" y="102"/>
                    </a:lnTo>
                    <a:lnTo>
                      <a:pt x="378" y="168"/>
                    </a:lnTo>
                    <a:lnTo>
                      <a:pt x="369" y="207"/>
                    </a:lnTo>
                    <a:lnTo>
                      <a:pt x="369" y="267"/>
                    </a:lnTo>
                    <a:lnTo>
                      <a:pt x="348" y="318"/>
                    </a:lnTo>
                    <a:lnTo>
                      <a:pt x="357" y="354"/>
                    </a:lnTo>
                    <a:lnTo>
                      <a:pt x="396" y="381"/>
                    </a:lnTo>
                    <a:lnTo>
                      <a:pt x="441" y="366"/>
                    </a:lnTo>
                    <a:lnTo>
                      <a:pt x="486" y="360"/>
                    </a:lnTo>
                    <a:lnTo>
                      <a:pt x="507" y="369"/>
                    </a:lnTo>
                    <a:lnTo>
                      <a:pt x="507" y="420"/>
                    </a:lnTo>
                    <a:lnTo>
                      <a:pt x="486" y="441"/>
                    </a:lnTo>
                    <a:lnTo>
                      <a:pt x="426" y="441"/>
                    </a:lnTo>
                    <a:lnTo>
                      <a:pt x="369" y="450"/>
                    </a:lnTo>
                    <a:lnTo>
                      <a:pt x="315" y="420"/>
                    </a:lnTo>
                    <a:lnTo>
                      <a:pt x="282" y="378"/>
                    </a:lnTo>
                    <a:lnTo>
                      <a:pt x="282" y="321"/>
                    </a:lnTo>
                    <a:lnTo>
                      <a:pt x="267" y="297"/>
                    </a:lnTo>
                    <a:lnTo>
                      <a:pt x="243" y="285"/>
                    </a:lnTo>
                    <a:lnTo>
                      <a:pt x="207" y="312"/>
                    </a:lnTo>
                    <a:lnTo>
                      <a:pt x="216" y="354"/>
                    </a:lnTo>
                    <a:lnTo>
                      <a:pt x="240" y="384"/>
                    </a:lnTo>
                    <a:lnTo>
                      <a:pt x="267" y="396"/>
                    </a:lnTo>
                    <a:cubicBezTo>
                      <a:pt x="221" y="428"/>
                      <a:pt x="243" y="427"/>
                      <a:pt x="204" y="417"/>
                    </a:cubicBezTo>
                    <a:lnTo>
                      <a:pt x="189" y="384"/>
                    </a:lnTo>
                    <a:lnTo>
                      <a:pt x="180" y="342"/>
                    </a:lnTo>
                    <a:lnTo>
                      <a:pt x="168" y="312"/>
                    </a:lnTo>
                    <a:lnTo>
                      <a:pt x="141" y="309"/>
                    </a:lnTo>
                    <a:lnTo>
                      <a:pt x="90" y="321"/>
                    </a:lnTo>
                    <a:lnTo>
                      <a:pt x="51" y="300"/>
                    </a:lnTo>
                    <a:lnTo>
                      <a:pt x="42" y="258"/>
                    </a:lnTo>
                    <a:lnTo>
                      <a:pt x="30" y="240"/>
                    </a:lnTo>
                    <a:lnTo>
                      <a:pt x="12" y="222"/>
                    </a:lnTo>
                    <a:lnTo>
                      <a:pt x="9" y="186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00CC99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1797" name="Group 7"/>
            <p:cNvGrpSpPr>
              <a:grpSpLocks/>
            </p:cNvGrpSpPr>
            <p:nvPr/>
          </p:nvGrpSpPr>
          <p:grpSpPr bwMode="auto">
            <a:xfrm>
              <a:off x="395" y="1325"/>
              <a:ext cx="1509" cy="2814"/>
              <a:chOff x="395" y="1325"/>
              <a:chExt cx="1509" cy="2814"/>
            </a:xfrm>
          </p:grpSpPr>
          <p:sp>
            <p:nvSpPr>
              <p:cNvPr id="161808" name="Freeform 8"/>
              <p:cNvSpPr>
                <a:spLocks/>
              </p:cNvSpPr>
              <p:nvPr/>
            </p:nvSpPr>
            <p:spPr bwMode="blackWhite">
              <a:xfrm flipH="1" flipV="1">
                <a:off x="439" y="1894"/>
                <a:ext cx="1465" cy="2245"/>
              </a:xfrm>
              <a:custGeom>
                <a:avLst/>
                <a:gdLst>
                  <a:gd name="T0" fmla="*/ 18562 w 1098"/>
                  <a:gd name="T1" fmla="*/ 400 h 1476"/>
                  <a:gd name="T2" fmla="*/ 19633 w 1098"/>
                  <a:gd name="T3" fmla="*/ 7130 h 1476"/>
                  <a:gd name="T4" fmla="*/ 19415 w 1098"/>
                  <a:gd name="T5" fmla="*/ 96200 h 1476"/>
                  <a:gd name="T6" fmla="*/ 17484 w 1098"/>
                  <a:gd name="T7" fmla="*/ 97816 h 1476"/>
                  <a:gd name="T8" fmla="*/ 2092 w 1098"/>
                  <a:gd name="T9" fmla="*/ 95650 h 1476"/>
                  <a:gd name="T10" fmla="*/ 2200 w 1098"/>
                  <a:gd name="T11" fmla="*/ 89281 h 1476"/>
                  <a:gd name="T12" fmla="*/ 5300 w 1098"/>
                  <a:gd name="T13" fmla="*/ 87649 h 1476"/>
                  <a:gd name="T14" fmla="*/ 7234 w 1098"/>
                  <a:gd name="T15" fmla="*/ 86276 h 1476"/>
                  <a:gd name="T16" fmla="*/ 7404 w 1098"/>
                  <a:gd name="T17" fmla="*/ 79345 h 1476"/>
                  <a:gd name="T18" fmla="*/ 3759 w 1098"/>
                  <a:gd name="T19" fmla="*/ 76704 h 1476"/>
                  <a:gd name="T20" fmla="*/ 1772 w 1098"/>
                  <a:gd name="T21" fmla="*/ 73767 h 1476"/>
                  <a:gd name="T22" fmla="*/ 2140 w 1098"/>
                  <a:gd name="T23" fmla="*/ 65215 h 1476"/>
                  <a:gd name="T24" fmla="*/ 4563 w 1098"/>
                  <a:gd name="T25" fmla="*/ 64621 h 1476"/>
                  <a:gd name="T26" fmla="*/ 6909 w 1098"/>
                  <a:gd name="T27" fmla="*/ 64621 h 1476"/>
                  <a:gd name="T28" fmla="*/ 7932 w 1098"/>
                  <a:gd name="T29" fmla="*/ 60642 h 1476"/>
                  <a:gd name="T30" fmla="*/ 6971 w 1098"/>
                  <a:gd name="T31" fmla="*/ 54443 h 1476"/>
                  <a:gd name="T32" fmla="*/ 2731 w 1098"/>
                  <a:gd name="T33" fmla="*/ 52513 h 1476"/>
                  <a:gd name="T34" fmla="*/ 965 w 1098"/>
                  <a:gd name="T35" fmla="*/ 50266 h 1476"/>
                  <a:gd name="T36" fmla="*/ 1125 w 1098"/>
                  <a:gd name="T37" fmla="*/ 40158 h 1476"/>
                  <a:gd name="T38" fmla="*/ 4084 w 1098"/>
                  <a:gd name="T39" fmla="*/ 40564 h 1476"/>
                  <a:gd name="T40" fmla="*/ 6971 w 1098"/>
                  <a:gd name="T41" fmla="*/ 42118 h 1476"/>
                  <a:gd name="T42" fmla="*/ 8087 w 1098"/>
                  <a:gd name="T43" fmla="*/ 37158 h 1476"/>
                  <a:gd name="T44" fmla="*/ 6060 w 1098"/>
                  <a:gd name="T45" fmla="*/ 31015 h 1476"/>
                  <a:gd name="T46" fmla="*/ 2364 w 1098"/>
                  <a:gd name="T47" fmla="*/ 31188 h 1476"/>
                  <a:gd name="T48" fmla="*/ 694 w 1098"/>
                  <a:gd name="T49" fmla="*/ 30411 h 1476"/>
                  <a:gd name="T50" fmla="*/ 0 w 1098"/>
                  <a:gd name="T51" fmla="*/ 24071 h 1476"/>
                  <a:gd name="T52" fmla="*/ 1444 w 1098"/>
                  <a:gd name="T53" fmla="*/ 18471 h 1476"/>
                  <a:gd name="T54" fmla="*/ 5045 w 1098"/>
                  <a:gd name="T55" fmla="*/ 21483 h 1476"/>
                  <a:gd name="T56" fmla="*/ 7180 w 1098"/>
                  <a:gd name="T57" fmla="*/ 18871 h 1476"/>
                  <a:gd name="T58" fmla="*/ 6971 w 1098"/>
                  <a:gd name="T59" fmla="*/ 13312 h 1476"/>
                  <a:gd name="T60" fmla="*/ 3759 w 1098"/>
                  <a:gd name="T61" fmla="*/ 10550 h 1476"/>
                  <a:gd name="T62" fmla="*/ 965 w 1098"/>
                  <a:gd name="T63" fmla="*/ 9295 h 1476"/>
                  <a:gd name="T64" fmla="*/ 1015 w 1098"/>
                  <a:gd name="T65" fmla="*/ 1777 h 1476"/>
                  <a:gd name="T66" fmla="*/ 2843 w 1098"/>
                  <a:gd name="T67" fmla="*/ 0 h 14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98"/>
                  <a:gd name="T103" fmla="*/ 0 h 1476"/>
                  <a:gd name="T104" fmla="*/ 1098 w 1098"/>
                  <a:gd name="T105" fmla="*/ 1476 h 14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98" h="1476">
                    <a:moveTo>
                      <a:pt x="984" y="0"/>
                    </a:moveTo>
                    <a:lnTo>
                      <a:pt x="1038" y="6"/>
                    </a:lnTo>
                    <a:lnTo>
                      <a:pt x="1074" y="45"/>
                    </a:lnTo>
                    <a:lnTo>
                      <a:pt x="1098" y="108"/>
                    </a:lnTo>
                    <a:lnTo>
                      <a:pt x="1098" y="1407"/>
                    </a:lnTo>
                    <a:lnTo>
                      <a:pt x="1086" y="1452"/>
                    </a:lnTo>
                    <a:lnTo>
                      <a:pt x="1059" y="1476"/>
                    </a:lnTo>
                    <a:lnTo>
                      <a:pt x="978" y="1476"/>
                    </a:lnTo>
                    <a:lnTo>
                      <a:pt x="189" y="1476"/>
                    </a:lnTo>
                    <a:lnTo>
                      <a:pt x="117" y="1443"/>
                    </a:lnTo>
                    <a:cubicBezTo>
                      <a:pt x="102" y="1429"/>
                      <a:pt x="98" y="1411"/>
                      <a:pt x="99" y="1395"/>
                    </a:cubicBezTo>
                    <a:cubicBezTo>
                      <a:pt x="100" y="1379"/>
                      <a:pt x="107" y="1358"/>
                      <a:pt x="123" y="1347"/>
                    </a:cubicBezTo>
                    <a:lnTo>
                      <a:pt x="198" y="1329"/>
                    </a:lnTo>
                    <a:lnTo>
                      <a:pt x="297" y="1323"/>
                    </a:lnTo>
                    <a:lnTo>
                      <a:pt x="360" y="1314"/>
                    </a:lnTo>
                    <a:lnTo>
                      <a:pt x="405" y="1302"/>
                    </a:lnTo>
                    <a:lnTo>
                      <a:pt x="417" y="1269"/>
                    </a:lnTo>
                    <a:cubicBezTo>
                      <a:pt x="418" y="1252"/>
                      <a:pt x="425" y="1215"/>
                      <a:pt x="414" y="1197"/>
                    </a:cubicBezTo>
                    <a:cubicBezTo>
                      <a:pt x="403" y="1179"/>
                      <a:pt x="386" y="1168"/>
                      <a:pt x="354" y="1161"/>
                    </a:cubicBezTo>
                    <a:lnTo>
                      <a:pt x="210" y="1158"/>
                    </a:lnTo>
                    <a:lnTo>
                      <a:pt x="132" y="1149"/>
                    </a:lnTo>
                    <a:lnTo>
                      <a:pt x="99" y="1113"/>
                    </a:lnTo>
                    <a:cubicBezTo>
                      <a:pt x="93" y="1095"/>
                      <a:pt x="90" y="1059"/>
                      <a:pt x="93" y="1038"/>
                    </a:cubicBezTo>
                    <a:cubicBezTo>
                      <a:pt x="96" y="1017"/>
                      <a:pt x="105" y="996"/>
                      <a:pt x="120" y="984"/>
                    </a:cubicBezTo>
                    <a:lnTo>
                      <a:pt x="183" y="966"/>
                    </a:lnTo>
                    <a:lnTo>
                      <a:pt x="255" y="975"/>
                    </a:lnTo>
                    <a:lnTo>
                      <a:pt x="348" y="981"/>
                    </a:lnTo>
                    <a:lnTo>
                      <a:pt x="387" y="975"/>
                    </a:lnTo>
                    <a:lnTo>
                      <a:pt x="429" y="954"/>
                    </a:lnTo>
                    <a:lnTo>
                      <a:pt x="444" y="915"/>
                    </a:lnTo>
                    <a:cubicBezTo>
                      <a:pt x="445" y="900"/>
                      <a:pt x="447" y="876"/>
                      <a:pt x="438" y="861"/>
                    </a:cubicBezTo>
                    <a:cubicBezTo>
                      <a:pt x="429" y="846"/>
                      <a:pt x="418" y="833"/>
                      <a:pt x="390" y="822"/>
                    </a:cubicBezTo>
                    <a:lnTo>
                      <a:pt x="267" y="798"/>
                    </a:lnTo>
                    <a:lnTo>
                      <a:pt x="153" y="792"/>
                    </a:lnTo>
                    <a:lnTo>
                      <a:pt x="99" y="792"/>
                    </a:lnTo>
                    <a:lnTo>
                      <a:pt x="54" y="759"/>
                    </a:lnTo>
                    <a:cubicBezTo>
                      <a:pt x="43" y="739"/>
                      <a:pt x="35" y="697"/>
                      <a:pt x="36" y="672"/>
                    </a:cubicBezTo>
                    <a:cubicBezTo>
                      <a:pt x="36" y="646"/>
                      <a:pt x="47" y="620"/>
                      <a:pt x="63" y="606"/>
                    </a:cubicBezTo>
                    <a:cubicBezTo>
                      <a:pt x="79" y="592"/>
                      <a:pt x="108" y="587"/>
                      <a:pt x="135" y="588"/>
                    </a:cubicBezTo>
                    <a:cubicBezTo>
                      <a:pt x="162" y="589"/>
                      <a:pt x="199" y="605"/>
                      <a:pt x="228" y="612"/>
                    </a:cubicBezTo>
                    <a:lnTo>
                      <a:pt x="312" y="633"/>
                    </a:lnTo>
                    <a:lnTo>
                      <a:pt x="390" y="636"/>
                    </a:lnTo>
                    <a:lnTo>
                      <a:pt x="429" y="615"/>
                    </a:lnTo>
                    <a:cubicBezTo>
                      <a:pt x="440" y="602"/>
                      <a:pt x="455" y="579"/>
                      <a:pt x="453" y="561"/>
                    </a:cubicBezTo>
                    <a:cubicBezTo>
                      <a:pt x="451" y="543"/>
                      <a:pt x="433" y="523"/>
                      <a:pt x="414" y="507"/>
                    </a:cubicBezTo>
                    <a:lnTo>
                      <a:pt x="339" y="468"/>
                    </a:lnTo>
                    <a:lnTo>
                      <a:pt x="240" y="465"/>
                    </a:lnTo>
                    <a:lnTo>
                      <a:pt x="132" y="471"/>
                    </a:lnTo>
                    <a:lnTo>
                      <a:pt x="87" y="474"/>
                    </a:lnTo>
                    <a:lnTo>
                      <a:pt x="39" y="459"/>
                    </a:lnTo>
                    <a:lnTo>
                      <a:pt x="6" y="423"/>
                    </a:lnTo>
                    <a:lnTo>
                      <a:pt x="0" y="363"/>
                    </a:lnTo>
                    <a:lnTo>
                      <a:pt x="12" y="303"/>
                    </a:lnTo>
                    <a:lnTo>
                      <a:pt x="81" y="279"/>
                    </a:lnTo>
                    <a:lnTo>
                      <a:pt x="186" y="303"/>
                    </a:lnTo>
                    <a:lnTo>
                      <a:pt x="282" y="324"/>
                    </a:lnTo>
                    <a:cubicBezTo>
                      <a:pt x="312" y="327"/>
                      <a:pt x="349" y="331"/>
                      <a:pt x="369" y="324"/>
                    </a:cubicBezTo>
                    <a:cubicBezTo>
                      <a:pt x="389" y="317"/>
                      <a:pt x="396" y="299"/>
                      <a:pt x="402" y="285"/>
                    </a:cubicBezTo>
                    <a:lnTo>
                      <a:pt x="405" y="240"/>
                    </a:lnTo>
                    <a:lnTo>
                      <a:pt x="390" y="201"/>
                    </a:lnTo>
                    <a:lnTo>
                      <a:pt x="312" y="174"/>
                    </a:lnTo>
                    <a:lnTo>
                      <a:pt x="210" y="159"/>
                    </a:lnTo>
                    <a:lnTo>
                      <a:pt x="114" y="156"/>
                    </a:lnTo>
                    <a:lnTo>
                      <a:pt x="54" y="141"/>
                    </a:lnTo>
                    <a:lnTo>
                      <a:pt x="33" y="96"/>
                    </a:lnTo>
                    <a:lnTo>
                      <a:pt x="57" y="27"/>
                    </a:lnTo>
                    <a:lnTo>
                      <a:pt x="93" y="0"/>
                    </a:lnTo>
                    <a:lnTo>
                      <a:pt x="159" y="0"/>
                    </a:lnTo>
                    <a:lnTo>
                      <a:pt x="984" y="0"/>
                    </a:lnTo>
                    <a:close/>
                  </a:path>
                </a:pathLst>
              </a:custGeom>
              <a:solidFill>
                <a:srgbClr val="FFCC00"/>
              </a:solidFill>
              <a:ln w="381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809" name="Text Box 9"/>
              <p:cNvSpPr txBox="1">
                <a:spLocks noChangeArrowheads="1"/>
              </p:cNvSpPr>
              <p:nvPr/>
            </p:nvSpPr>
            <p:spPr bwMode="auto">
              <a:xfrm>
                <a:off x="506" y="1325"/>
                <a:ext cx="1074" cy="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</a:pPr>
                <a:r>
                  <a:rPr kumimoji="1" lang="en-US" altLang="en-US" b="1">
                    <a:solidFill>
                      <a:srgbClr val="FFFFFF"/>
                    </a:solidFill>
                    <a:cs typeface="Arial" pitchFamily="34" charset="0"/>
                  </a:rPr>
                  <a:t>Tế bào L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kumimoji="1" lang="en-US" altLang="en-US" b="1">
                    <a:solidFill>
                      <a:srgbClr val="FFFFFF"/>
                    </a:solidFill>
                    <a:cs typeface="Arial" pitchFamily="34" charset="0"/>
                  </a:rPr>
                  <a:t>(hồi tràng)</a:t>
                </a:r>
              </a:p>
            </p:txBody>
          </p:sp>
          <p:sp>
            <p:nvSpPr>
              <p:cNvPr id="161810" name="Text Box 10"/>
              <p:cNvSpPr txBox="1">
                <a:spLocks noChangeArrowheads="1"/>
              </p:cNvSpPr>
              <p:nvPr/>
            </p:nvSpPr>
            <p:spPr bwMode="auto">
              <a:xfrm>
                <a:off x="440" y="1943"/>
                <a:ext cx="1036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</a:pPr>
                <a:r>
                  <a:rPr kumimoji="1" lang="en-US" altLang="en-US" sz="1800" b="1">
                    <a:solidFill>
                      <a:srgbClr val="1345B5"/>
                    </a:solidFill>
                    <a:cs typeface="Arial" pitchFamily="34" charset="0"/>
                  </a:rPr>
                  <a:t>Proglucagon </a:t>
                </a:r>
              </a:p>
            </p:txBody>
          </p:sp>
          <p:sp>
            <p:nvSpPr>
              <p:cNvPr id="161811" name="Text Box 11"/>
              <p:cNvSpPr txBox="1">
                <a:spLocks noChangeArrowheads="1"/>
              </p:cNvSpPr>
              <p:nvPr/>
            </p:nvSpPr>
            <p:spPr bwMode="auto">
              <a:xfrm>
                <a:off x="458" y="2842"/>
                <a:ext cx="96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kumimoji="1" lang="en-US" altLang="en-US" sz="1800" b="1">
                    <a:solidFill>
                      <a:srgbClr val="1345B5"/>
                    </a:solidFill>
                    <a:cs typeface="Arial" pitchFamily="34" charset="0"/>
                  </a:rPr>
                  <a:t>GLP-1 [7-37]</a:t>
                </a:r>
              </a:p>
            </p:txBody>
          </p:sp>
          <p:sp>
            <p:nvSpPr>
              <p:cNvPr id="161812" name="Text Box 12"/>
              <p:cNvSpPr txBox="1">
                <a:spLocks noChangeArrowheads="1"/>
              </p:cNvSpPr>
              <p:nvPr/>
            </p:nvSpPr>
            <p:spPr bwMode="auto">
              <a:xfrm>
                <a:off x="395" y="3842"/>
                <a:ext cx="1225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kumimoji="1" lang="en-US" altLang="en-US" sz="1800" b="1">
                    <a:solidFill>
                      <a:srgbClr val="1345B5"/>
                    </a:solidFill>
                    <a:cs typeface="Arial" pitchFamily="34" charset="0"/>
                  </a:rPr>
                  <a:t>GLP-1 [7-36NH</a:t>
                </a:r>
                <a:r>
                  <a:rPr kumimoji="1" lang="en-US" altLang="en-US" sz="1800" b="1" baseline="-25000">
                    <a:solidFill>
                      <a:srgbClr val="1345B5"/>
                    </a:solidFill>
                    <a:cs typeface="Arial" pitchFamily="34" charset="0"/>
                  </a:rPr>
                  <a:t>2</a:t>
                </a:r>
                <a:r>
                  <a:rPr kumimoji="1" lang="en-US" altLang="en-US" sz="1800" b="1">
                    <a:solidFill>
                      <a:srgbClr val="1345B5"/>
                    </a:solidFill>
                    <a:cs typeface="Arial" pitchFamily="34" charset="0"/>
                  </a:rPr>
                  <a:t>]</a:t>
                </a:r>
              </a:p>
            </p:txBody>
          </p:sp>
          <p:sp>
            <p:nvSpPr>
              <p:cNvPr id="161813" name="Line 13"/>
              <p:cNvSpPr>
                <a:spLocks noChangeShapeType="1"/>
              </p:cNvSpPr>
              <p:nvPr/>
            </p:nvSpPr>
            <p:spPr bwMode="auto">
              <a:xfrm>
                <a:off x="936" y="2194"/>
                <a:ext cx="0" cy="618"/>
              </a:xfrm>
              <a:prstGeom prst="line">
                <a:avLst/>
              </a:prstGeom>
              <a:noFill/>
              <a:ln w="38100" cap="sq">
                <a:solidFill>
                  <a:srgbClr val="1345B5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1814" name="Line 14"/>
              <p:cNvSpPr>
                <a:spLocks noChangeShapeType="1"/>
              </p:cNvSpPr>
              <p:nvPr/>
            </p:nvSpPr>
            <p:spPr bwMode="auto">
              <a:xfrm>
                <a:off x="936" y="3124"/>
                <a:ext cx="0" cy="686"/>
              </a:xfrm>
              <a:prstGeom prst="line">
                <a:avLst/>
              </a:prstGeom>
              <a:noFill/>
              <a:ln w="38100" cap="sq">
                <a:solidFill>
                  <a:srgbClr val="1345B5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61798" name="Group 15"/>
            <p:cNvGrpSpPr>
              <a:grpSpLocks/>
            </p:cNvGrpSpPr>
            <p:nvPr/>
          </p:nvGrpSpPr>
          <p:grpSpPr bwMode="auto">
            <a:xfrm>
              <a:off x="3736" y="711"/>
              <a:ext cx="1583" cy="2651"/>
              <a:chOff x="3626" y="702"/>
              <a:chExt cx="1685" cy="2990"/>
            </a:xfrm>
          </p:grpSpPr>
          <p:sp>
            <p:nvSpPr>
              <p:cNvPr id="161803" name="Freeform 16"/>
              <p:cNvSpPr>
                <a:spLocks/>
              </p:cNvSpPr>
              <p:nvPr/>
            </p:nvSpPr>
            <p:spPr bwMode="blackWhite">
              <a:xfrm>
                <a:off x="3626" y="1346"/>
                <a:ext cx="1685" cy="2346"/>
              </a:xfrm>
              <a:custGeom>
                <a:avLst/>
                <a:gdLst>
                  <a:gd name="T0" fmla="*/ 75205 w 1098"/>
                  <a:gd name="T1" fmla="*/ 648 h 1476"/>
                  <a:gd name="T2" fmla="*/ 79526 w 1098"/>
                  <a:gd name="T3" fmla="*/ 11131 h 1476"/>
                  <a:gd name="T4" fmla="*/ 78695 w 1098"/>
                  <a:gd name="T5" fmla="*/ 149400 h 1476"/>
                  <a:gd name="T6" fmla="*/ 70827 w 1098"/>
                  <a:gd name="T7" fmla="*/ 151894 h 1476"/>
                  <a:gd name="T8" fmla="*/ 8503 w 1098"/>
                  <a:gd name="T9" fmla="*/ 148505 h 1476"/>
                  <a:gd name="T10" fmla="*/ 8919 w 1098"/>
                  <a:gd name="T11" fmla="*/ 138608 h 1476"/>
                  <a:gd name="T12" fmla="*/ 21524 w 1098"/>
                  <a:gd name="T13" fmla="*/ 136165 h 1476"/>
                  <a:gd name="T14" fmla="*/ 29388 w 1098"/>
                  <a:gd name="T15" fmla="*/ 133981 h 1476"/>
                  <a:gd name="T16" fmla="*/ 29960 w 1098"/>
                  <a:gd name="T17" fmla="*/ 123208 h 1476"/>
                  <a:gd name="T18" fmla="*/ 15190 w 1098"/>
                  <a:gd name="T19" fmla="*/ 119180 h 1476"/>
                  <a:gd name="T20" fmla="*/ 7177 w 1098"/>
                  <a:gd name="T21" fmla="*/ 114526 h 1476"/>
                  <a:gd name="T22" fmla="*/ 8674 w 1098"/>
                  <a:gd name="T23" fmla="*/ 101259 h 1476"/>
                  <a:gd name="T24" fmla="*/ 18454 w 1098"/>
                  <a:gd name="T25" fmla="*/ 100352 h 1476"/>
                  <a:gd name="T26" fmla="*/ 28053 w 1098"/>
                  <a:gd name="T27" fmla="*/ 100352 h 1476"/>
                  <a:gd name="T28" fmla="*/ 32158 w 1098"/>
                  <a:gd name="T29" fmla="*/ 94125 h 1476"/>
                  <a:gd name="T30" fmla="*/ 28238 w 1098"/>
                  <a:gd name="T31" fmla="*/ 84601 h 1476"/>
                  <a:gd name="T32" fmla="*/ 11100 w 1098"/>
                  <a:gd name="T33" fmla="*/ 81489 h 1476"/>
                  <a:gd name="T34" fmla="*/ 3903 w 1098"/>
                  <a:gd name="T35" fmla="*/ 78087 h 1476"/>
                  <a:gd name="T36" fmla="*/ 4585 w 1098"/>
                  <a:gd name="T37" fmla="*/ 62347 h 1476"/>
                  <a:gd name="T38" fmla="*/ 16523 w 1098"/>
                  <a:gd name="T39" fmla="*/ 63005 h 1476"/>
                  <a:gd name="T40" fmla="*/ 28238 w 1098"/>
                  <a:gd name="T41" fmla="*/ 65434 h 1476"/>
                  <a:gd name="T42" fmla="*/ 32813 w 1098"/>
                  <a:gd name="T43" fmla="*/ 57774 h 1476"/>
                  <a:gd name="T44" fmla="*/ 24554 w 1098"/>
                  <a:gd name="T45" fmla="*/ 48171 h 1476"/>
                  <a:gd name="T46" fmla="*/ 9599 w 1098"/>
                  <a:gd name="T47" fmla="*/ 48465 h 1476"/>
                  <a:gd name="T48" fmla="*/ 2819 w 1098"/>
                  <a:gd name="T49" fmla="*/ 47262 h 1476"/>
                  <a:gd name="T50" fmla="*/ 0 w 1098"/>
                  <a:gd name="T51" fmla="*/ 37364 h 1476"/>
                  <a:gd name="T52" fmla="*/ 5859 w 1098"/>
                  <a:gd name="T53" fmla="*/ 28686 h 1476"/>
                  <a:gd name="T54" fmla="*/ 20427 w 1098"/>
                  <a:gd name="T55" fmla="*/ 33367 h 1476"/>
                  <a:gd name="T56" fmla="*/ 29122 w 1098"/>
                  <a:gd name="T57" fmla="*/ 29312 h 1476"/>
                  <a:gd name="T58" fmla="*/ 28238 w 1098"/>
                  <a:gd name="T59" fmla="*/ 20650 h 1476"/>
                  <a:gd name="T60" fmla="*/ 15190 w 1098"/>
                  <a:gd name="T61" fmla="*/ 16382 h 1476"/>
                  <a:gd name="T62" fmla="*/ 3903 w 1098"/>
                  <a:gd name="T63" fmla="*/ 14508 h 1476"/>
                  <a:gd name="T64" fmla="*/ 4128 w 1098"/>
                  <a:gd name="T65" fmla="*/ 2772 h 1476"/>
                  <a:gd name="T66" fmla="*/ 11506 w 1098"/>
                  <a:gd name="T67" fmla="*/ 0 h 14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98"/>
                  <a:gd name="T103" fmla="*/ 0 h 1476"/>
                  <a:gd name="T104" fmla="*/ 1098 w 1098"/>
                  <a:gd name="T105" fmla="*/ 1476 h 14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98" h="1476">
                    <a:moveTo>
                      <a:pt x="984" y="0"/>
                    </a:moveTo>
                    <a:lnTo>
                      <a:pt x="1038" y="6"/>
                    </a:lnTo>
                    <a:lnTo>
                      <a:pt x="1074" y="45"/>
                    </a:lnTo>
                    <a:lnTo>
                      <a:pt x="1098" y="108"/>
                    </a:lnTo>
                    <a:lnTo>
                      <a:pt x="1098" y="1407"/>
                    </a:lnTo>
                    <a:lnTo>
                      <a:pt x="1086" y="1452"/>
                    </a:lnTo>
                    <a:lnTo>
                      <a:pt x="1059" y="1476"/>
                    </a:lnTo>
                    <a:lnTo>
                      <a:pt x="978" y="1476"/>
                    </a:lnTo>
                    <a:lnTo>
                      <a:pt x="189" y="1476"/>
                    </a:lnTo>
                    <a:lnTo>
                      <a:pt x="117" y="1443"/>
                    </a:lnTo>
                    <a:cubicBezTo>
                      <a:pt x="102" y="1429"/>
                      <a:pt x="98" y="1411"/>
                      <a:pt x="99" y="1395"/>
                    </a:cubicBezTo>
                    <a:cubicBezTo>
                      <a:pt x="100" y="1379"/>
                      <a:pt x="107" y="1358"/>
                      <a:pt x="123" y="1347"/>
                    </a:cubicBezTo>
                    <a:lnTo>
                      <a:pt x="198" y="1329"/>
                    </a:lnTo>
                    <a:lnTo>
                      <a:pt x="297" y="1323"/>
                    </a:lnTo>
                    <a:lnTo>
                      <a:pt x="360" y="1314"/>
                    </a:lnTo>
                    <a:lnTo>
                      <a:pt x="405" y="1302"/>
                    </a:lnTo>
                    <a:lnTo>
                      <a:pt x="417" y="1269"/>
                    </a:lnTo>
                    <a:cubicBezTo>
                      <a:pt x="418" y="1252"/>
                      <a:pt x="425" y="1215"/>
                      <a:pt x="414" y="1197"/>
                    </a:cubicBezTo>
                    <a:cubicBezTo>
                      <a:pt x="403" y="1179"/>
                      <a:pt x="386" y="1168"/>
                      <a:pt x="354" y="1161"/>
                    </a:cubicBezTo>
                    <a:lnTo>
                      <a:pt x="210" y="1158"/>
                    </a:lnTo>
                    <a:lnTo>
                      <a:pt x="132" y="1149"/>
                    </a:lnTo>
                    <a:lnTo>
                      <a:pt x="99" y="1113"/>
                    </a:lnTo>
                    <a:cubicBezTo>
                      <a:pt x="93" y="1095"/>
                      <a:pt x="90" y="1059"/>
                      <a:pt x="93" y="1038"/>
                    </a:cubicBezTo>
                    <a:cubicBezTo>
                      <a:pt x="96" y="1017"/>
                      <a:pt x="105" y="996"/>
                      <a:pt x="120" y="984"/>
                    </a:cubicBezTo>
                    <a:lnTo>
                      <a:pt x="183" y="966"/>
                    </a:lnTo>
                    <a:lnTo>
                      <a:pt x="255" y="975"/>
                    </a:lnTo>
                    <a:lnTo>
                      <a:pt x="348" y="981"/>
                    </a:lnTo>
                    <a:lnTo>
                      <a:pt x="387" y="975"/>
                    </a:lnTo>
                    <a:lnTo>
                      <a:pt x="429" y="954"/>
                    </a:lnTo>
                    <a:lnTo>
                      <a:pt x="444" y="915"/>
                    </a:lnTo>
                    <a:cubicBezTo>
                      <a:pt x="445" y="900"/>
                      <a:pt x="447" y="876"/>
                      <a:pt x="438" y="861"/>
                    </a:cubicBezTo>
                    <a:cubicBezTo>
                      <a:pt x="429" y="846"/>
                      <a:pt x="418" y="833"/>
                      <a:pt x="390" y="822"/>
                    </a:cubicBezTo>
                    <a:lnTo>
                      <a:pt x="267" y="798"/>
                    </a:lnTo>
                    <a:lnTo>
                      <a:pt x="153" y="792"/>
                    </a:lnTo>
                    <a:lnTo>
                      <a:pt x="99" y="792"/>
                    </a:lnTo>
                    <a:lnTo>
                      <a:pt x="54" y="759"/>
                    </a:lnTo>
                    <a:cubicBezTo>
                      <a:pt x="43" y="739"/>
                      <a:pt x="35" y="697"/>
                      <a:pt x="36" y="672"/>
                    </a:cubicBezTo>
                    <a:cubicBezTo>
                      <a:pt x="36" y="646"/>
                      <a:pt x="47" y="620"/>
                      <a:pt x="63" y="606"/>
                    </a:cubicBezTo>
                    <a:cubicBezTo>
                      <a:pt x="79" y="592"/>
                      <a:pt x="108" y="587"/>
                      <a:pt x="135" y="588"/>
                    </a:cubicBezTo>
                    <a:cubicBezTo>
                      <a:pt x="162" y="589"/>
                      <a:pt x="199" y="605"/>
                      <a:pt x="228" y="612"/>
                    </a:cubicBezTo>
                    <a:lnTo>
                      <a:pt x="312" y="633"/>
                    </a:lnTo>
                    <a:lnTo>
                      <a:pt x="390" y="636"/>
                    </a:lnTo>
                    <a:lnTo>
                      <a:pt x="429" y="615"/>
                    </a:lnTo>
                    <a:cubicBezTo>
                      <a:pt x="440" y="602"/>
                      <a:pt x="455" y="579"/>
                      <a:pt x="453" y="561"/>
                    </a:cubicBezTo>
                    <a:cubicBezTo>
                      <a:pt x="451" y="543"/>
                      <a:pt x="433" y="523"/>
                      <a:pt x="414" y="507"/>
                    </a:cubicBezTo>
                    <a:lnTo>
                      <a:pt x="339" y="468"/>
                    </a:lnTo>
                    <a:lnTo>
                      <a:pt x="240" y="465"/>
                    </a:lnTo>
                    <a:lnTo>
                      <a:pt x="132" y="471"/>
                    </a:lnTo>
                    <a:lnTo>
                      <a:pt x="87" y="474"/>
                    </a:lnTo>
                    <a:lnTo>
                      <a:pt x="39" y="459"/>
                    </a:lnTo>
                    <a:lnTo>
                      <a:pt x="6" y="423"/>
                    </a:lnTo>
                    <a:lnTo>
                      <a:pt x="0" y="363"/>
                    </a:lnTo>
                    <a:lnTo>
                      <a:pt x="12" y="303"/>
                    </a:lnTo>
                    <a:lnTo>
                      <a:pt x="81" y="279"/>
                    </a:lnTo>
                    <a:lnTo>
                      <a:pt x="186" y="303"/>
                    </a:lnTo>
                    <a:lnTo>
                      <a:pt x="282" y="324"/>
                    </a:lnTo>
                    <a:cubicBezTo>
                      <a:pt x="312" y="327"/>
                      <a:pt x="349" y="331"/>
                      <a:pt x="369" y="324"/>
                    </a:cubicBezTo>
                    <a:cubicBezTo>
                      <a:pt x="389" y="317"/>
                      <a:pt x="396" y="299"/>
                      <a:pt x="402" y="285"/>
                    </a:cubicBezTo>
                    <a:lnTo>
                      <a:pt x="405" y="240"/>
                    </a:lnTo>
                    <a:lnTo>
                      <a:pt x="390" y="201"/>
                    </a:lnTo>
                    <a:lnTo>
                      <a:pt x="312" y="174"/>
                    </a:lnTo>
                    <a:lnTo>
                      <a:pt x="210" y="159"/>
                    </a:lnTo>
                    <a:lnTo>
                      <a:pt x="114" y="156"/>
                    </a:lnTo>
                    <a:lnTo>
                      <a:pt x="54" y="141"/>
                    </a:lnTo>
                    <a:lnTo>
                      <a:pt x="33" y="96"/>
                    </a:lnTo>
                    <a:lnTo>
                      <a:pt x="57" y="27"/>
                    </a:lnTo>
                    <a:lnTo>
                      <a:pt x="93" y="0"/>
                    </a:lnTo>
                    <a:lnTo>
                      <a:pt x="159" y="0"/>
                    </a:lnTo>
                    <a:lnTo>
                      <a:pt x="984" y="0"/>
                    </a:lnTo>
                    <a:close/>
                  </a:path>
                </a:pathLst>
              </a:custGeom>
              <a:solidFill>
                <a:srgbClr val="99FF99"/>
              </a:solidFill>
              <a:ln w="38100" cap="sq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1804" name="Text Box 17"/>
              <p:cNvSpPr txBox="1">
                <a:spLocks noChangeArrowheads="1"/>
              </p:cNvSpPr>
              <p:nvPr/>
            </p:nvSpPr>
            <p:spPr bwMode="auto">
              <a:xfrm>
                <a:off x="4029" y="702"/>
                <a:ext cx="1018" cy="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ctr">
                  <a:lnSpc>
                    <a:spcPct val="110000"/>
                  </a:lnSpc>
                </a:pPr>
                <a:r>
                  <a:rPr kumimoji="1" lang="en-US" altLang="en-US" b="1">
                    <a:solidFill>
                      <a:srgbClr val="FFFFFF"/>
                    </a:solidFill>
                    <a:cs typeface="Arial" pitchFamily="34" charset="0"/>
                  </a:rPr>
                  <a:t>Tế bào K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kumimoji="1" lang="en-US" altLang="en-US" b="1">
                    <a:solidFill>
                      <a:srgbClr val="FFFFFF"/>
                    </a:solidFill>
                    <a:cs typeface="Arial" pitchFamily="34" charset="0"/>
                  </a:rPr>
                  <a:t>(tá tràng)</a:t>
                </a:r>
              </a:p>
            </p:txBody>
          </p:sp>
          <p:sp>
            <p:nvSpPr>
              <p:cNvPr id="161805" name="Text Box 18"/>
              <p:cNvSpPr txBox="1">
                <a:spLocks noChangeArrowheads="1"/>
              </p:cNvSpPr>
              <p:nvPr/>
            </p:nvSpPr>
            <p:spPr bwMode="auto">
              <a:xfrm>
                <a:off x="4350" y="1545"/>
                <a:ext cx="648" cy="2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kumimoji="1" lang="en-US" altLang="en-US" sz="1800" b="1">
                    <a:solidFill>
                      <a:srgbClr val="1345B5"/>
                    </a:solidFill>
                    <a:cs typeface="Arial" pitchFamily="34" charset="0"/>
                  </a:rPr>
                  <a:t>ProGIP</a:t>
                </a:r>
              </a:p>
            </p:txBody>
          </p:sp>
          <p:sp>
            <p:nvSpPr>
              <p:cNvPr id="161806" name="Text Box 19"/>
              <p:cNvSpPr txBox="1">
                <a:spLocks noChangeArrowheads="1"/>
              </p:cNvSpPr>
              <p:nvPr/>
            </p:nvSpPr>
            <p:spPr bwMode="auto">
              <a:xfrm>
                <a:off x="4234" y="3101"/>
                <a:ext cx="839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kumimoji="1" lang="en-US" altLang="en-US" sz="1800" b="1">
                    <a:solidFill>
                      <a:srgbClr val="1345B5"/>
                    </a:solidFill>
                    <a:cs typeface="Arial" pitchFamily="34" charset="0"/>
                  </a:rPr>
                  <a:t>GIP [1-42]</a:t>
                </a:r>
              </a:p>
            </p:txBody>
          </p:sp>
          <p:sp>
            <p:nvSpPr>
              <p:cNvPr id="161807" name="Line 20"/>
              <p:cNvSpPr>
                <a:spLocks noChangeShapeType="1"/>
              </p:cNvSpPr>
              <p:nvPr/>
            </p:nvSpPr>
            <p:spPr bwMode="auto">
              <a:xfrm flipH="1">
                <a:off x="4647" y="1850"/>
                <a:ext cx="11" cy="1196"/>
              </a:xfrm>
              <a:prstGeom prst="line">
                <a:avLst/>
              </a:prstGeom>
              <a:noFill/>
              <a:ln w="38100" cap="sq">
                <a:solidFill>
                  <a:srgbClr val="1345B5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1799" name="Line 21"/>
            <p:cNvSpPr>
              <a:spLocks noChangeShapeType="1"/>
            </p:cNvSpPr>
            <p:nvPr/>
          </p:nvSpPr>
          <p:spPr bwMode="auto">
            <a:xfrm flipV="1">
              <a:off x="2847" y="1288"/>
              <a:ext cx="994" cy="565"/>
            </a:xfrm>
            <a:prstGeom prst="line">
              <a:avLst/>
            </a:prstGeom>
            <a:noFill/>
            <a:ln w="38100" cap="sq">
              <a:solidFill>
                <a:srgbClr val="FFFFF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800" name="Line 22"/>
            <p:cNvSpPr>
              <a:spLocks noChangeShapeType="1"/>
            </p:cNvSpPr>
            <p:nvPr/>
          </p:nvSpPr>
          <p:spPr bwMode="auto">
            <a:xfrm>
              <a:off x="3038" y="2360"/>
              <a:ext cx="881" cy="972"/>
            </a:xfrm>
            <a:prstGeom prst="line">
              <a:avLst/>
            </a:prstGeom>
            <a:noFill/>
            <a:ln w="38100" cap="sq">
              <a:solidFill>
                <a:srgbClr val="FFFFF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801" name="Line 23"/>
            <p:cNvSpPr>
              <a:spLocks noChangeShapeType="1"/>
            </p:cNvSpPr>
            <p:nvPr/>
          </p:nvSpPr>
          <p:spPr bwMode="auto">
            <a:xfrm rot="-385193" flipH="1" flipV="1">
              <a:off x="1705" y="1897"/>
              <a:ext cx="780" cy="486"/>
            </a:xfrm>
            <a:prstGeom prst="line">
              <a:avLst/>
            </a:prstGeom>
            <a:noFill/>
            <a:ln w="38100" cap="sq">
              <a:solidFill>
                <a:srgbClr val="FFFFF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802" name="Line 24"/>
            <p:cNvSpPr>
              <a:spLocks noChangeShapeType="1"/>
            </p:cNvSpPr>
            <p:nvPr/>
          </p:nvSpPr>
          <p:spPr bwMode="auto">
            <a:xfrm flipH="1">
              <a:off x="1830" y="2880"/>
              <a:ext cx="1140" cy="1208"/>
            </a:xfrm>
            <a:prstGeom prst="line">
              <a:avLst/>
            </a:prstGeom>
            <a:noFill/>
            <a:ln w="38100" cap="sq">
              <a:solidFill>
                <a:srgbClr val="FFFFFF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1795" name="Text Box 25"/>
          <p:cNvSpPr txBox="1">
            <a:spLocks noChangeArrowheads="1"/>
          </p:cNvSpPr>
          <p:nvPr/>
        </p:nvSpPr>
        <p:spPr bwMode="auto">
          <a:xfrm>
            <a:off x="1752600" y="228600"/>
            <a:ext cx="6705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rgbClr val="FFCC00"/>
                </a:solidFill>
              </a:rPr>
              <a:t>Sinh tổng hợp incretin</a:t>
            </a: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17133" y="6099907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246245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104"/>
          <p:cNvSpPr>
            <a:spLocks noChangeShapeType="1"/>
          </p:cNvSpPr>
          <p:nvPr/>
        </p:nvSpPr>
        <p:spPr bwMode="auto">
          <a:xfrm>
            <a:off x="3763963" y="3200401"/>
            <a:ext cx="1676400" cy="1997075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2" name="Line 2"/>
          <p:cNvSpPr>
            <a:spLocks noChangeShapeType="1"/>
          </p:cNvSpPr>
          <p:nvPr/>
        </p:nvSpPr>
        <p:spPr bwMode="auto">
          <a:xfrm>
            <a:off x="3525838" y="3825875"/>
            <a:ext cx="2112962" cy="812800"/>
          </a:xfrm>
          <a:prstGeom prst="line">
            <a:avLst/>
          </a:prstGeom>
          <a:noFill/>
          <a:ln w="38100">
            <a:solidFill>
              <a:srgbClr val="33CCCC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53" name="Line 3"/>
          <p:cNvSpPr>
            <a:spLocks noChangeShapeType="1"/>
          </p:cNvSpPr>
          <p:nvPr/>
        </p:nvSpPr>
        <p:spPr bwMode="auto">
          <a:xfrm>
            <a:off x="3505201" y="3825876"/>
            <a:ext cx="1165225" cy="1065213"/>
          </a:xfrm>
          <a:prstGeom prst="line">
            <a:avLst/>
          </a:prstGeom>
          <a:noFill/>
          <a:ln w="38100">
            <a:solidFill>
              <a:srgbClr val="33CCCC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2054" name="Picture 4" descr="pancrea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3289301"/>
            <a:ext cx="168751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7724775" y="2705101"/>
            <a:ext cx="2743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Tiết Glucagon </a:t>
            </a:r>
          </a:p>
        </p:txBody>
      </p:sp>
      <p:sp>
        <p:nvSpPr>
          <p:cNvPr id="2056" name="Text Box 9"/>
          <p:cNvSpPr txBox="1">
            <a:spLocks noChangeArrowheads="1"/>
          </p:cNvSpPr>
          <p:nvPr/>
        </p:nvSpPr>
        <p:spPr bwMode="auto">
          <a:xfrm>
            <a:off x="7315200" y="4800601"/>
            <a:ext cx="2000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Sản xuất glucose </a:t>
            </a:r>
          </a:p>
        </p:txBody>
      </p:sp>
      <p:sp>
        <p:nvSpPr>
          <p:cNvPr id="2057" name="Text Box 10"/>
          <p:cNvSpPr txBox="1">
            <a:spLocks noChangeArrowheads="1"/>
          </p:cNvSpPr>
          <p:nvPr/>
        </p:nvSpPr>
        <p:spPr bwMode="auto">
          <a:xfrm>
            <a:off x="7315200" y="5349876"/>
            <a:ext cx="1873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Thu nạp glucose</a:t>
            </a:r>
          </a:p>
        </p:txBody>
      </p:sp>
      <p:sp>
        <p:nvSpPr>
          <p:cNvPr id="2058" name="AutoShape 11"/>
          <p:cNvSpPr>
            <a:spLocks noChangeArrowheads="1"/>
          </p:cNvSpPr>
          <p:nvPr/>
        </p:nvSpPr>
        <p:spPr bwMode="auto">
          <a:xfrm rot="18932567" flipH="1">
            <a:off x="2133601" y="2825751"/>
            <a:ext cx="206375" cy="542925"/>
          </a:xfrm>
          <a:prstGeom prst="upArrow">
            <a:avLst>
              <a:gd name="adj1" fmla="val 50000"/>
              <a:gd name="adj2" fmla="val 65769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59" name="Text Box 12"/>
          <p:cNvSpPr txBox="1">
            <a:spLocks noChangeArrowheads="1"/>
          </p:cNvSpPr>
          <p:nvPr/>
        </p:nvSpPr>
        <p:spPr bwMode="auto">
          <a:xfrm>
            <a:off x="7975600" y="3178176"/>
            <a:ext cx="26924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Tiết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 Insulin</a:t>
            </a:r>
          </a:p>
          <a:p>
            <a:pPr eaLnBrk="1" hangingPunct="1"/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Tổng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hợp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 Insulin </a:t>
            </a:r>
          </a:p>
          <a:p>
            <a:pPr eaLnBrk="1" hangingPunct="1"/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Tăng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sinh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tế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bào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l-GR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β</a:t>
            </a:r>
            <a:endParaRPr lang="en-US" altLang="en-US" sz="1800" dirty="0">
              <a:solidFill>
                <a:srgbClr val="FFFFFF"/>
              </a:solidFill>
              <a:ea typeface="MS PGothic" pitchFamily="34" charset="-128"/>
              <a:cs typeface="Arial" pitchFamily="34" charset="0"/>
            </a:endParaRPr>
          </a:p>
          <a:p>
            <a:pPr eaLnBrk="1" hangingPunct="1"/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Tế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bào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l-GR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β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chết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theo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lập</a:t>
            </a:r>
            <a:r>
              <a:rPr lang="en-US" altLang="en-US" sz="1800" dirty="0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 </a:t>
            </a:r>
            <a:r>
              <a:rPr lang="en-US" altLang="en-US" sz="1800" dirty="0" err="1">
                <a:solidFill>
                  <a:srgbClr val="FFFFFF"/>
                </a:solidFill>
                <a:ea typeface="MS PGothic" pitchFamily="34" charset="-128"/>
                <a:cs typeface="Arial" pitchFamily="34" charset="0"/>
                <a:sym typeface="Symbol" pitchFamily="18" charset="2"/>
              </a:rPr>
              <a:t>trình</a:t>
            </a:r>
            <a:endParaRPr lang="en-US" altLang="en-US" sz="1800" dirty="0">
              <a:solidFill>
                <a:srgbClr val="FFFFFF"/>
              </a:solidFill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060" name="Line 13"/>
          <p:cNvSpPr>
            <a:spLocks noChangeShapeType="1"/>
          </p:cNvSpPr>
          <p:nvPr/>
        </p:nvSpPr>
        <p:spPr bwMode="auto">
          <a:xfrm>
            <a:off x="-771525" y="827088"/>
            <a:ext cx="0" cy="2143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 type="triangle" w="med" len="med"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1" name="Line 14"/>
          <p:cNvSpPr>
            <a:spLocks noChangeShapeType="1"/>
          </p:cNvSpPr>
          <p:nvPr/>
        </p:nvSpPr>
        <p:spPr bwMode="auto">
          <a:xfrm>
            <a:off x="-769938" y="534988"/>
            <a:ext cx="0" cy="2143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 type="triangle" w="med" len="med"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62" name="Picture 15" descr="li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06"/>
          <a:stretch>
            <a:fillRect/>
          </a:stretch>
        </p:blipFill>
        <p:spPr bwMode="auto">
          <a:xfrm>
            <a:off x="6553200" y="4276726"/>
            <a:ext cx="10620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3" name="Text Box 16"/>
          <p:cNvSpPr txBox="1">
            <a:spLocks noChangeArrowheads="1"/>
          </p:cNvSpPr>
          <p:nvPr/>
        </p:nvSpPr>
        <p:spPr bwMode="auto">
          <a:xfrm>
            <a:off x="7908925" y="2163763"/>
            <a:ext cx="196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Làm trống dạ dày</a:t>
            </a:r>
          </a:p>
        </p:txBody>
      </p:sp>
      <p:pic>
        <p:nvPicPr>
          <p:cNvPr id="2064" name="Picture 17" descr="br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6" y="1093789"/>
            <a:ext cx="949325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5" name="Text Box 18"/>
          <p:cNvSpPr txBox="1">
            <a:spLocks noChangeArrowheads="1"/>
          </p:cNvSpPr>
          <p:nvPr/>
        </p:nvSpPr>
        <p:spPr bwMode="auto">
          <a:xfrm>
            <a:off x="6991350" y="1235076"/>
            <a:ext cx="18859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Bảo vệ tim mạch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Cung lượng tim</a:t>
            </a:r>
          </a:p>
        </p:txBody>
      </p:sp>
      <p:sp>
        <p:nvSpPr>
          <p:cNvPr id="2066" name="Text Box 19"/>
          <p:cNvSpPr txBox="1">
            <a:spLocks noChangeArrowheads="1"/>
          </p:cNvSpPr>
          <p:nvPr/>
        </p:nvSpPr>
        <p:spPr bwMode="auto">
          <a:xfrm>
            <a:off x="3962400" y="1403351"/>
            <a:ext cx="203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Cảm giác thèm ăn</a:t>
            </a:r>
            <a:endParaRPr lang="en-US" altLang="en-US" sz="2000">
              <a:solidFill>
                <a:srgbClr val="FFFFFF"/>
              </a:solidFill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067" name="Text Box 20"/>
          <p:cNvSpPr txBox="1">
            <a:spLocks noChangeArrowheads="1"/>
          </p:cNvSpPr>
          <p:nvPr/>
        </p:nvSpPr>
        <p:spPr bwMode="auto">
          <a:xfrm>
            <a:off x="3962400" y="1012826"/>
            <a:ext cx="1885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Bảo vệ thần kinh</a:t>
            </a:r>
            <a:endParaRPr lang="en-US" altLang="en-US" sz="2000">
              <a:solidFill>
                <a:srgbClr val="FFFFFF"/>
              </a:solidFill>
              <a:ea typeface="MS PGothic" pitchFamily="34" charset="-128"/>
              <a:cs typeface="Arial" pitchFamily="34" charset="0"/>
            </a:endParaRPr>
          </a:p>
        </p:txBody>
      </p:sp>
      <p:grpSp>
        <p:nvGrpSpPr>
          <p:cNvPr id="2068" name="Group 21"/>
          <p:cNvGrpSpPr>
            <a:grpSpLocks noChangeAspect="1"/>
          </p:cNvGrpSpPr>
          <p:nvPr/>
        </p:nvGrpSpPr>
        <p:grpSpPr bwMode="auto">
          <a:xfrm>
            <a:off x="6578600" y="2378076"/>
            <a:ext cx="795338" cy="804863"/>
            <a:chOff x="2107" y="1515"/>
            <a:chExt cx="1179" cy="1190"/>
          </a:xfrm>
        </p:grpSpPr>
        <p:sp>
          <p:nvSpPr>
            <p:cNvPr id="2138" name="Freeform 22"/>
            <p:cNvSpPr>
              <a:spLocks noChangeAspect="1"/>
            </p:cNvSpPr>
            <p:nvPr/>
          </p:nvSpPr>
          <p:spPr bwMode="auto">
            <a:xfrm>
              <a:off x="2109" y="1515"/>
              <a:ext cx="1177" cy="1190"/>
            </a:xfrm>
            <a:custGeom>
              <a:avLst/>
              <a:gdLst>
                <a:gd name="T0" fmla="*/ 427 w 1177"/>
                <a:gd name="T1" fmla="*/ 51 h 1190"/>
                <a:gd name="T2" fmla="*/ 611 w 1177"/>
                <a:gd name="T3" fmla="*/ 26 h 1190"/>
                <a:gd name="T4" fmla="*/ 624 w 1177"/>
                <a:gd name="T5" fmla="*/ 74 h 1190"/>
                <a:gd name="T6" fmla="*/ 640 w 1177"/>
                <a:gd name="T7" fmla="*/ 110 h 1190"/>
                <a:gd name="T8" fmla="*/ 735 w 1177"/>
                <a:gd name="T9" fmla="*/ 94 h 1190"/>
                <a:gd name="T10" fmla="*/ 860 w 1177"/>
                <a:gd name="T11" fmla="*/ 4 h 1190"/>
                <a:gd name="T12" fmla="*/ 1050 w 1177"/>
                <a:gd name="T13" fmla="*/ 67 h 1190"/>
                <a:gd name="T14" fmla="*/ 1164 w 1177"/>
                <a:gd name="T15" fmla="*/ 332 h 1190"/>
                <a:gd name="T16" fmla="*/ 1130 w 1177"/>
                <a:gd name="T17" fmla="*/ 732 h 1190"/>
                <a:gd name="T18" fmla="*/ 931 w 1177"/>
                <a:gd name="T19" fmla="*/ 1015 h 1190"/>
                <a:gd name="T20" fmla="*/ 672 w 1177"/>
                <a:gd name="T21" fmla="*/ 1142 h 1190"/>
                <a:gd name="T22" fmla="*/ 370 w 1177"/>
                <a:gd name="T23" fmla="*/ 1174 h 1190"/>
                <a:gd name="T24" fmla="*/ 164 w 1177"/>
                <a:gd name="T25" fmla="*/ 1047 h 1190"/>
                <a:gd name="T26" fmla="*/ 100 w 1177"/>
                <a:gd name="T27" fmla="*/ 968 h 1190"/>
                <a:gd name="T28" fmla="*/ 49 w 1177"/>
                <a:gd name="T29" fmla="*/ 979 h 1190"/>
                <a:gd name="T30" fmla="*/ 0 w 1177"/>
                <a:gd name="T31" fmla="*/ 786 h 1190"/>
                <a:gd name="T32" fmla="*/ 79 w 1177"/>
                <a:gd name="T33" fmla="*/ 766 h 1190"/>
                <a:gd name="T34" fmla="*/ 148 w 1177"/>
                <a:gd name="T35" fmla="*/ 825 h 1190"/>
                <a:gd name="T36" fmla="*/ 275 w 1177"/>
                <a:gd name="T37" fmla="*/ 777 h 1190"/>
                <a:gd name="T38" fmla="*/ 418 w 1177"/>
                <a:gd name="T39" fmla="*/ 761 h 1190"/>
                <a:gd name="T40" fmla="*/ 577 w 1177"/>
                <a:gd name="T41" fmla="*/ 650 h 1190"/>
                <a:gd name="T42" fmla="*/ 608 w 1177"/>
                <a:gd name="T43" fmla="*/ 491 h 1190"/>
                <a:gd name="T44" fmla="*/ 570 w 1177"/>
                <a:gd name="T45" fmla="*/ 391 h 1190"/>
                <a:gd name="T46" fmla="*/ 529 w 1177"/>
                <a:gd name="T47" fmla="*/ 285 h 1190"/>
                <a:gd name="T48" fmla="*/ 481 w 1177"/>
                <a:gd name="T49" fmla="*/ 221 h 1190"/>
                <a:gd name="T50" fmla="*/ 434 w 1177"/>
                <a:gd name="T51" fmla="*/ 126 h 1190"/>
                <a:gd name="T52" fmla="*/ 427 w 1177"/>
                <a:gd name="T53" fmla="*/ 51 h 11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77"/>
                <a:gd name="T82" fmla="*/ 0 h 1190"/>
                <a:gd name="T83" fmla="*/ 1177 w 1177"/>
                <a:gd name="T84" fmla="*/ 1190 h 119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77" h="1190">
                  <a:moveTo>
                    <a:pt x="427" y="51"/>
                  </a:moveTo>
                  <a:lnTo>
                    <a:pt x="611" y="26"/>
                  </a:lnTo>
                  <a:cubicBezTo>
                    <a:pt x="643" y="30"/>
                    <a:pt x="619" y="60"/>
                    <a:pt x="624" y="74"/>
                  </a:cubicBezTo>
                  <a:cubicBezTo>
                    <a:pt x="629" y="88"/>
                    <a:pt x="622" y="107"/>
                    <a:pt x="640" y="110"/>
                  </a:cubicBezTo>
                  <a:cubicBezTo>
                    <a:pt x="659" y="113"/>
                    <a:pt x="698" y="112"/>
                    <a:pt x="735" y="94"/>
                  </a:cubicBezTo>
                  <a:cubicBezTo>
                    <a:pt x="772" y="76"/>
                    <a:pt x="808" y="8"/>
                    <a:pt x="860" y="4"/>
                  </a:cubicBezTo>
                  <a:cubicBezTo>
                    <a:pt x="912" y="0"/>
                    <a:pt x="1000" y="13"/>
                    <a:pt x="1050" y="67"/>
                  </a:cubicBezTo>
                  <a:cubicBezTo>
                    <a:pt x="1100" y="121"/>
                    <a:pt x="1151" y="221"/>
                    <a:pt x="1164" y="332"/>
                  </a:cubicBezTo>
                  <a:cubicBezTo>
                    <a:pt x="1177" y="443"/>
                    <a:pt x="1169" y="618"/>
                    <a:pt x="1130" y="732"/>
                  </a:cubicBezTo>
                  <a:cubicBezTo>
                    <a:pt x="1091" y="846"/>
                    <a:pt x="1007" y="947"/>
                    <a:pt x="931" y="1015"/>
                  </a:cubicBezTo>
                  <a:cubicBezTo>
                    <a:pt x="854" y="1084"/>
                    <a:pt x="765" y="1116"/>
                    <a:pt x="672" y="1142"/>
                  </a:cubicBezTo>
                  <a:cubicBezTo>
                    <a:pt x="579" y="1169"/>
                    <a:pt x="455" y="1190"/>
                    <a:pt x="370" y="1174"/>
                  </a:cubicBezTo>
                  <a:cubicBezTo>
                    <a:pt x="285" y="1158"/>
                    <a:pt x="209" y="1081"/>
                    <a:pt x="164" y="1047"/>
                  </a:cubicBezTo>
                  <a:cubicBezTo>
                    <a:pt x="118" y="1013"/>
                    <a:pt x="119" y="979"/>
                    <a:pt x="100" y="968"/>
                  </a:cubicBezTo>
                  <a:cubicBezTo>
                    <a:pt x="81" y="957"/>
                    <a:pt x="66" y="1009"/>
                    <a:pt x="49" y="979"/>
                  </a:cubicBezTo>
                  <a:lnTo>
                    <a:pt x="0" y="786"/>
                  </a:lnTo>
                  <a:cubicBezTo>
                    <a:pt x="5" y="751"/>
                    <a:pt x="55" y="760"/>
                    <a:pt x="79" y="766"/>
                  </a:cubicBezTo>
                  <a:cubicBezTo>
                    <a:pt x="104" y="772"/>
                    <a:pt x="115" y="823"/>
                    <a:pt x="148" y="825"/>
                  </a:cubicBezTo>
                  <a:cubicBezTo>
                    <a:pt x="180" y="827"/>
                    <a:pt x="230" y="788"/>
                    <a:pt x="275" y="777"/>
                  </a:cubicBezTo>
                  <a:cubicBezTo>
                    <a:pt x="320" y="766"/>
                    <a:pt x="367" y="782"/>
                    <a:pt x="418" y="761"/>
                  </a:cubicBezTo>
                  <a:cubicBezTo>
                    <a:pt x="468" y="740"/>
                    <a:pt x="545" y="695"/>
                    <a:pt x="577" y="650"/>
                  </a:cubicBezTo>
                  <a:cubicBezTo>
                    <a:pt x="608" y="605"/>
                    <a:pt x="610" y="534"/>
                    <a:pt x="608" y="491"/>
                  </a:cubicBezTo>
                  <a:cubicBezTo>
                    <a:pt x="607" y="448"/>
                    <a:pt x="583" y="426"/>
                    <a:pt x="570" y="391"/>
                  </a:cubicBezTo>
                  <a:cubicBezTo>
                    <a:pt x="556" y="357"/>
                    <a:pt x="543" y="313"/>
                    <a:pt x="529" y="285"/>
                  </a:cubicBezTo>
                  <a:cubicBezTo>
                    <a:pt x="514" y="256"/>
                    <a:pt x="497" y="248"/>
                    <a:pt x="481" y="221"/>
                  </a:cubicBezTo>
                  <a:cubicBezTo>
                    <a:pt x="465" y="195"/>
                    <a:pt x="443" y="154"/>
                    <a:pt x="434" y="126"/>
                  </a:cubicBezTo>
                  <a:cubicBezTo>
                    <a:pt x="425" y="97"/>
                    <a:pt x="427" y="51"/>
                    <a:pt x="427" y="51"/>
                  </a:cubicBez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E4A800"/>
                </a:gs>
              </a:gsLst>
              <a:lin ang="0" scaled="1"/>
            </a:gradFill>
            <a:ln w="6350">
              <a:solidFill>
                <a:srgbClr val="FFC11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39" name="Oval 23"/>
            <p:cNvSpPr>
              <a:spLocks noChangeAspect="1" noChangeArrowheads="1"/>
            </p:cNvSpPr>
            <p:nvPr/>
          </p:nvSpPr>
          <p:spPr bwMode="auto">
            <a:xfrm>
              <a:off x="2770" y="1559"/>
              <a:ext cx="480" cy="480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0" name="Oval 24"/>
            <p:cNvSpPr>
              <a:spLocks noChangeAspect="1" noChangeArrowheads="1"/>
            </p:cNvSpPr>
            <p:nvPr/>
          </p:nvSpPr>
          <p:spPr bwMode="auto">
            <a:xfrm>
              <a:off x="2744" y="1748"/>
              <a:ext cx="480" cy="480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1" name="Oval 25"/>
            <p:cNvSpPr>
              <a:spLocks noChangeAspect="1" noChangeArrowheads="1"/>
            </p:cNvSpPr>
            <p:nvPr/>
          </p:nvSpPr>
          <p:spPr bwMode="auto">
            <a:xfrm>
              <a:off x="2705" y="1931"/>
              <a:ext cx="480" cy="480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2" name="Oval 26"/>
            <p:cNvSpPr>
              <a:spLocks noChangeAspect="1" noChangeArrowheads="1"/>
            </p:cNvSpPr>
            <p:nvPr/>
          </p:nvSpPr>
          <p:spPr bwMode="auto">
            <a:xfrm>
              <a:off x="2680" y="2026"/>
              <a:ext cx="480" cy="480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3" name="Oval 27"/>
            <p:cNvSpPr>
              <a:spLocks noChangeAspect="1" noChangeArrowheads="1"/>
            </p:cNvSpPr>
            <p:nvPr/>
          </p:nvSpPr>
          <p:spPr bwMode="auto">
            <a:xfrm>
              <a:off x="2578" y="2184"/>
              <a:ext cx="449" cy="429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4" name="Oval 28"/>
            <p:cNvSpPr>
              <a:spLocks noChangeAspect="1" noChangeArrowheads="1"/>
            </p:cNvSpPr>
            <p:nvPr/>
          </p:nvSpPr>
          <p:spPr bwMode="auto">
            <a:xfrm>
              <a:off x="2400" y="2266"/>
              <a:ext cx="449" cy="429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5" name="Oval 29"/>
            <p:cNvSpPr>
              <a:spLocks noChangeAspect="1" noChangeArrowheads="1"/>
            </p:cNvSpPr>
            <p:nvPr/>
          </p:nvSpPr>
          <p:spPr bwMode="auto">
            <a:xfrm>
              <a:off x="2259" y="2277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6" name="Oval 30"/>
            <p:cNvSpPr>
              <a:spLocks noChangeAspect="1" noChangeArrowheads="1"/>
            </p:cNvSpPr>
            <p:nvPr/>
          </p:nvSpPr>
          <p:spPr bwMode="auto">
            <a:xfrm>
              <a:off x="2511" y="2263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7" name="Oval 31"/>
            <p:cNvSpPr>
              <a:spLocks noChangeAspect="1" noChangeArrowheads="1"/>
            </p:cNvSpPr>
            <p:nvPr/>
          </p:nvSpPr>
          <p:spPr bwMode="auto">
            <a:xfrm>
              <a:off x="2675" y="2142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8" name="Oval 32"/>
            <p:cNvSpPr>
              <a:spLocks noChangeAspect="1" noChangeArrowheads="1"/>
            </p:cNvSpPr>
            <p:nvPr/>
          </p:nvSpPr>
          <p:spPr bwMode="auto">
            <a:xfrm>
              <a:off x="2801" y="1913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49" name="Oval 33"/>
            <p:cNvSpPr>
              <a:spLocks noChangeAspect="1" noChangeArrowheads="1"/>
            </p:cNvSpPr>
            <p:nvPr/>
          </p:nvSpPr>
          <p:spPr bwMode="auto">
            <a:xfrm>
              <a:off x="2807" y="1691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50" name="Oval 34"/>
            <p:cNvSpPr>
              <a:spLocks noChangeAspect="1" noChangeArrowheads="1"/>
            </p:cNvSpPr>
            <p:nvPr/>
          </p:nvSpPr>
          <p:spPr bwMode="auto">
            <a:xfrm>
              <a:off x="2350" y="2311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51" name="Oval 35"/>
            <p:cNvSpPr>
              <a:spLocks noChangeAspect="1" noChangeArrowheads="1"/>
            </p:cNvSpPr>
            <p:nvPr/>
          </p:nvSpPr>
          <p:spPr bwMode="auto">
            <a:xfrm>
              <a:off x="2672" y="2164"/>
              <a:ext cx="354" cy="372"/>
            </a:xfrm>
            <a:prstGeom prst="ellipse">
              <a:avLst/>
            </a:prstGeom>
            <a:gradFill rotWithShape="1">
              <a:gsLst>
                <a:gs pos="0">
                  <a:srgbClr val="CC6600"/>
                </a:gs>
                <a:gs pos="100000">
                  <a:srgbClr val="E4A8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52" name="Oval 36"/>
            <p:cNvSpPr>
              <a:spLocks noChangeAspect="1" noChangeArrowheads="1"/>
            </p:cNvSpPr>
            <p:nvPr/>
          </p:nvSpPr>
          <p:spPr bwMode="auto">
            <a:xfrm rot="-1090535">
              <a:off x="2107" y="2281"/>
              <a:ext cx="80" cy="222"/>
            </a:xfrm>
            <a:prstGeom prst="ellipse">
              <a:avLst/>
            </a:prstGeom>
            <a:gradFill rotWithShape="1">
              <a:gsLst>
                <a:gs pos="0">
                  <a:srgbClr val="FFC113"/>
                </a:gs>
                <a:gs pos="100000">
                  <a:srgbClr val="765909"/>
                </a:gs>
              </a:gsLst>
              <a:lin ang="0" scaled="1"/>
            </a:gradFill>
            <a:ln w="9525">
              <a:solidFill>
                <a:srgbClr val="FFC11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53" name="Oval 37"/>
            <p:cNvSpPr>
              <a:spLocks noChangeAspect="1" noChangeArrowheads="1"/>
            </p:cNvSpPr>
            <p:nvPr/>
          </p:nvSpPr>
          <p:spPr bwMode="auto">
            <a:xfrm rot="-245137">
              <a:off x="2526" y="1543"/>
              <a:ext cx="214" cy="57"/>
            </a:xfrm>
            <a:prstGeom prst="ellipse">
              <a:avLst/>
            </a:prstGeom>
            <a:gradFill rotWithShape="1">
              <a:gsLst>
                <a:gs pos="0">
                  <a:srgbClr val="FFC113"/>
                </a:gs>
                <a:gs pos="100000">
                  <a:srgbClr val="765909"/>
                </a:gs>
              </a:gsLst>
              <a:lin ang="5400000" scaled="1"/>
            </a:gradFill>
            <a:ln w="9525">
              <a:solidFill>
                <a:srgbClr val="FFC11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2069" name="AutoShape 38"/>
          <p:cNvSpPr>
            <a:spLocks noChangeArrowheads="1"/>
          </p:cNvSpPr>
          <p:nvPr/>
        </p:nvSpPr>
        <p:spPr bwMode="auto">
          <a:xfrm>
            <a:off x="3886200" y="10826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0" name="AutoShape 39"/>
          <p:cNvSpPr>
            <a:spLocks noChangeArrowheads="1"/>
          </p:cNvSpPr>
          <p:nvPr/>
        </p:nvSpPr>
        <p:spPr bwMode="auto">
          <a:xfrm flipV="1">
            <a:off x="7178675" y="4800600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1" name="AutoShape 40"/>
          <p:cNvSpPr>
            <a:spLocks noChangeArrowheads="1"/>
          </p:cNvSpPr>
          <p:nvPr/>
        </p:nvSpPr>
        <p:spPr bwMode="auto">
          <a:xfrm>
            <a:off x="6705600" y="15398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2" name="AutoShape 41"/>
          <p:cNvSpPr>
            <a:spLocks noChangeArrowheads="1"/>
          </p:cNvSpPr>
          <p:nvPr/>
        </p:nvSpPr>
        <p:spPr bwMode="auto">
          <a:xfrm flipV="1">
            <a:off x="3886200" y="14636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3" name="AutoShape 42"/>
          <p:cNvSpPr>
            <a:spLocks noChangeArrowheads="1"/>
          </p:cNvSpPr>
          <p:nvPr/>
        </p:nvSpPr>
        <p:spPr bwMode="auto">
          <a:xfrm flipV="1">
            <a:off x="7620000" y="27590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4" name="AutoShape 43"/>
          <p:cNvSpPr>
            <a:spLocks noChangeArrowheads="1"/>
          </p:cNvSpPr>
          <p:nvPr/>
        </p:nvSpPr>
        <p:spPr bwMode="auto">
          <a:xfrm>
            <a:off x="7823200" y="3435350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5" name="AutoShape 44"/>
          <p:cNvSpPr>
            <a:spLocks noChangeArrowheads="1"/>
          </p:cNvSpPr>
          <p:nvPr/>
        </p:nvSpPr>
        <p:spPr bwMode="auto">
          <a:xfrm>
            <a:off x="7178675" y="5395913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6" name="AutoShape 45"/>
          <p:cNvSpPr>
            <a:spLocks noChangeArrowheads="1"/>
          </p:cNvSpPr>
          <p:nvPr/>
        </p:nvSpPr>
        <p:spPr bwMode="auto">
          <a:xfrm flipV="1">
            <a:off x="7620000" y="22256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77" name="AutoShape 46"/>
          <p:cNvSpPr>
            <a:spLocks noChangeArrowheads="1"/>
          </p:cNvSpPr>
          <p:nvPr/>
        </p:nvSpPr>
        <p:spPr bwMode="auto">
          <a:xfrm flipV="1">
            <a:off x="7823200" y="4097338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2050" name="Object 2"/>
          <p:cNvGraphicFramePr>
            <a:graphicFrameLocks/>
          </p:cNvGraphicFramePr>
          <p:nvPr/>
        </p:nvGraphicFramePr>
        <p:xfrm>
          <a:off x="5813426" y="4454526"/>
          <a:ext cx="9683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6" imgW="1019175" imgH="1922463" progId="CorelDraw.Graphic.7">
                  <p:embed/>
                </p:oleObj>
              </mc:Choice>
              <mc:Fallback>
                <p:oleObj name="CorelDRAW" r:id="rId6" imgW="1019175" imgH="1922463" progId="CorelDraw.Graphic.7">
                  <p:embed/>
                  <p:pic>
                    <p:nvPicPr>
                      <p:cNvPr id="205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3426" y="4454526"/>
                        <a:ext cx="9683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78" name="Group 48"/>
          <p:cNvGrpSpPr>
            <a:grpSpLocks noChangeAspect="1"/>
          </p:cNvGrpSpPr>
          <p:nvPr/>
        </p:nvGrpSpPr>
        <p:grpSpPr bwMode="auto">
          <a:xfrm rot="18523149">
            <a:off x="2320132" y="4466432"/>
            <a:ext cx="301625" cy="1306512"/>
            <a:chOff x="3467" y="294"/>
            <a:chExt cx="820" cy="3539"/>
          </a:xfrm>
        </p:grpSpPr>
        <p:sp>
          <p:nvSpPr>
            <p:cNvPr id="2126" name="Freeform 49" descr="Picture1"/>
            <p:cNvSpPr>
              <a:spLocks noChangeAspect="1"/>
            </p:cNvSpPr>
            <p:nvPr/>
          </p:nvSpPr>
          <p:spPr bwMode="auto">
            <a:xfrm>
              <a:off x="3468" y="303"/>
              <a:ext cx="819" cy="3521"/>
            </a:xfrm>
            <a:custGeom>
              <a:avLst/>
              <a:gdLst>
                <a:gd name="T0" fmla="*/ 447 w 819"/>
                <a:gd name="T1" fmla="*/ 1071 h 3521"/>
                <a:gd name="T2" fmla="*/ 456 w 819"/>
                <a:gd name="T3" fmla="*/ 873 h 3521"/>
                <a:gd name="T4" fmla="*/ 504 w 819"/>
                <a:gd name="T5" fmla="*/ 729 h 3521"/>
                <a:gd name="T6" fmla="*/ 469 w 819"/>
                <a:gd name="T7" fmla="*/ 622 h 3521"/>
                <a:gd name="T8" fmla="*/ 508 w 819"/>
                <a:gd name="T9" fmla="*/ 478 h 3521"/>
                <a:gd name="T10" fmla="*/ 624 w 819"/>
                <a:gd name="T11" fmla="*/ 406 h 3521"/>
                <a:gd name="T12" fmla="*/ 724 w 819"/>
                <a:gd name="T13" fmla="*/ 395 h 3521"/>
                <a:gd name="T14" fmla="*/ 785 w 819"/>
                <a:gd name="T15" fmla="*/ 295 h 3521"/>
                <a:gd name="T16" fmla="*/ 802 w 819"/>
                <a:gd name="T17" fmla="*/ 168 h 3521"/>
                <a:gd name="T18" fmla="*/ 685 w 819"/>
                <a:gd name="T19" fmla="*/ 29 h 3521"/>
                <a:gd name="T20" fmla="*/ 541 w 819"/>
                <a:gd name="T21" fmla="*/ 7 h 3521"/>
                <a:gd name="T22" fmla="*/ 475 w 819"/>
                <a:gd name="T23" fmla="*/ 74 h 3521"/>
                <a:gd name="T24" fmla="*/ 453 w 819"/>
                <a:gd name="T25" fmla="*/ 140 h 3521"/>
                <a:gd name="T26" fmla="*/ 370 w 819"/>
                <a:gd name="T27" fmla="*/ 207 h 3521"/>
                <a:gd name="T28" fmla="*/ 281 w 819"/>
                <a:gd name="T29" fmla="*/ 195 h 3521"/>
                <a:gd name="T30" fmla="*/ 258 w 819"/>
                <a:gd name="T31" fmla="*/ 117 h 3521"/>
                <a:gd name="T32" fmla="*/ 210 w 819"/>
                <a:gd name="T33" fmla="*/ 87 h 3521"/>
                <a:gd name="T34" fmla="*/ 131 w 819"/>
                <a:gd name="T35" fmla="*/ 112 h 3521"/>
                <a:gd name="T36" fmla="*/ 37 w 819"/>
                <a:gd name="T37" fmla="*/ 279 h 3521"/>
                <a:gd name="T38" fmla="*/ 4 w 819"/>
                <a:gd name="T39" fmla="*/ 417 h 3521"/>
                <a:gd name="T40" fmla="*/ 59 w 819"/>
                <a:gd name="T41" fmla="*/ 555 h 3521"/>
                <a:gd name="T42" fmla="*/ 137 w 819"/>
                <a:gd name="T43" fmla="*/ 827 h 3521"/>
                <a:gd name="T44" fmla="*/ 248 w 819"/>
                <a:gd name="T45" fmla="*/ 1935 h 3521"/>
                <a:gd name="T46" fmla="*/ 281 w 819"/>
                <a:gd name="T47" fmla="*/ 2483 h 3521"/>
                <a:gd name="T48" fmla="*/ 292 w 819"/>
                <a:gd name="T49" fmla="*/ 2915 h 3521"/>
                <a:gd name="T50" fmla="*/ 181 w 819"/>
                <a:gd name="T51" fmla="*/ 3170 h 3521"/>
                <a:gd name="T52" fmla="*/ 115 w 819"/>
                <a:gd name="T53" fmla="*/ 3231 h 3521"/>
                <a:gd name="T54" fmla="*/ 109 w 819"/>
                <a:gd name="T55" fmla="*/ 3325 h 3521"/>
                <a:gd name="T56" fmla="*/ 131 w 819"/>
                <a:gd name="T57" fmla="*/ 3391 h 3521"/>
                <a:gd name="T58" fmla="*/ 115 w 819"/>
                <a:gd name="T59" fmla="*/ 3430 h 3521"/>
                <a:gd name="T60" fmla="*/ 226 w 819"/>
                <a:gd name="T61" fmla="*/ 3502 h 3521"/>
                <a:gd name="T62" fmla="*/ 325 w 819"/>
                <a:gd name="T63" fmla="*/ 3485 h 3521"/>
                <a:gd name="T64" fmla="*/ 426 w 819"/>
                <a:gd name="T65" fmla="*/ 3399 h 3521"/>
                <a:gd name="T66" fmla="*/ 552 w 819"/>
                <a:gd name="T67" fmla="*/ 3491 h 3521"/>
                <a:gd name="T68" fmla="*/ 678 w 819"/>
                <a:gd name="T69" fmla="*/ 3519 h 3521"/>
                <a:gd name="T70" fmla="*/ 756 w 819"/>
                <a:gd name="T71" fmla="*/ 3501 h 3521"/>
                <a:gd name="T72" fmla="*/ 792 w 819"/>
                <a:gd name="T73" fmla="*/ 3429 h 3521"/>
                <a:gd name="T74" fmla="*/ 756 w 819"/>
                <a:gd name="T75" fmla="*/ 3291 h 3521"/>
                <a:gd name="T76" fmla="*/ 663 w 819"/>
                <a:gd name="T77" fmla="*/ 3064 h 3521"/>
                <a:gd name="T78" fmla="*/ 569 w 819"/>
                <a:gd name="T79" fmla="*/ 2732 h 3521"/>
                <a:gd name="T80" fmla="*/ 552 w 819"/>
                <a:gd name="T81" fmla="*/ 2378 h 3521"/>
                <a:gd name="T82" fmla="*/ 502 w 819"/>
                <a:gd name="T83" fmla="*/ 1901 h 3521"/>
                <a:gd name="T84" fmla="*/ 447 w 819"/>
                <a:gd name="T85" fmla="*/ 1071 h 35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19"/>
                <a:gd name="T130" fmla="*/ 0 h 3521"/>
                <a:gd name="T131" fmla="*/ 819 w 819"/>
                <a:gd name="T132" fmla="*/ 3521 h 35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19" h="3521">
                  <a:moveTo>
                    <a:pt x="447" y="1071"/>
                  </a:moveTo>
                  <a:cubicBezTo>
                    <a:pt x="439" y="900"/>
                    <a:pt x="447" y="930"/>
                    <a:pt x="456" y="873"/>
                  </a:cubicBezTo>
                  <a:cubicBezTo>
                    <a:pt x="465" y="816"/>
                    <a:pt x="502" y="771"/>
                    <a:pt x="504" y="729"/>
                  </a:cubicBezTo>
                  <a:cubicBezTo>
                    <a:pt x="506" y="687"/>
                    <a:pt x="468" y="664"/>
                    <a:pt x="469" y="622"/>
                  </a:cubicBezTo>
                  <a:cubicBezTo>
                    <a:pt x="470" y="580"/>
                    <a:pt x="482" y="514"/>
                    <a:pt x="508" y="478"/>
                  </a:cubicBezTo>
                  <a:cubicBezTo>
                    <a:pt x="534" y="442"/>
                    <a:pt x="588" y="420"/>
                    <a:pt x="624" y="406"/>
                  </a:cubicBezTo>
                  <a:cubicBezTo>
                    <a:pt x="660" y="392"/>
                    <a:pt x="697" y="413"/>
                    <a:pt x="724" y="395"/>
                  </a:cubicBezTo>
                  <a:cubicBezTo>
                    <a:pt x="751" y="377"/>
                    <a:pt x="772" y="333"/>
                    <a:pt x="785" y="295"/>
                  </a:cubicBezTo>
                  <a:cubicBezTo>
                    <a:pt x="798" y="257"/>
                    <a:pt x="819" y="212"/>
                    <a:pt x="802" y="168"/>
                  </a:cubicBezTo>
                  <a:cubicBezTo>
                    <a:pt x="785" y="124"/>
                    <a:pt x="728" y="56"/>
                    <a:pt x="685" y="29"/>
                  </a:cubicBezTo>
                  <a:cubicBezTo>
                    <a:pt x="642" y="2"/>
                    <a:pt x="576" y="0"/>
                    <a:pt x="541" y="7"/>
                  </a:cubicBezTo>
                  <a:cubicBezTo>
                    <a:pt x="506" y="14"/>
                    <a:pt x="490" y="52"/>
                    <a:pt x="475" y="74"/>
                  </a:cubicBezTo>
                  <a:cubicBezTo>
                    <a:pt x="460" y="96"/>
                    <a:pt x="470" y="118"/>
                    <a:pt x="453" y="140"/>
                  </a:cubicBezTo>
                  <a:cubicBezTo>
                    <a:pt x="436" y="162"/>
                    <a:pt x="398" y="198"/>
                    <a:pt x="370" y="207"/>
                  </a:cubicBezTo>
                  <a:cubicBezTo>
                    <a:pt x="342" y="216"/>
                    <a:pt x="300" y="210"/>
                    <a:pt x="281" y="195"/>
                  </a:cubicBezTo>
                  <a:cubicBezTo>
                    <a:pt x="262" y="180"/>
                    <a:pt x="270" y="135"/>
                    <a:pt x="258" y="117"/>
                  </a:cubicBezTo>
                  <a:cubicBezTo>
                    <a:pt x="246" y="99"/>
                    <a:pt x="231" y="88"/>
                    <a:pt x="210" y="87"/>
                  </a:cubicBezTo>
                  <a:cubicBezTo>
                    <a:pt x="189" y="86"/>
                    <a:pt x="160" y="80"/>
                    <a:pt x="131" y="112"/>
                  </a:cubicBezTo>
                  <a:cubicBezTo>
                    <a:pt x="102" y="144"/>
                    <a:pt x="58" y="228"/>
                    <a:pt x="37" y="279"/>
                  </a:cubicBezTo>
                  <a:cubicBezTo>
                    <a:pt x="16" y="330"/>
                    <a:pt x="0" y="371"/>
                    <a:pt x="4" y="417"/>
                  </a:cubicBezTo>
                  <a:cubicBezTo>
                    <a:pt x="8" y="463"/>
                    <a:pt x="37" y="487"/>
                    <a:pt x="59" y="555"/>
                  </a:cubicBezTo>
                  <a:cubicBezTo>
                    <a:pt x="81" y="623"/>
                    <a:pt x="106" y="597"/>
                    <a:pt x="137" y="827"/>
                  </a:cubicBezTo>
                  <a:cubicBezTo>
                    <a:pt x="168" y="1057"/>
                    <a:pt x="224" y="1659"/>
                    <a:pt x="248" y="1935"/>
                  </a:cubicBezTo>
                  <a:cubicBezTo>
                    <a:pt x="272" y="2211"/>
                    <a:pt x="274" y="2320"/>
                    <a:pt x="281" y="2483"/>
                  </a:cubicBezTo>
                  <a:cubicBezTo>
                    <a:pt x="288" y="2646"/>
                    <a:pt x="309" y="2801"/>
                    <a:pt x="292" y="2915"/>
                  </a:cubicBezTo>
                  <a:cubicBezTo>
                    <a:pt x="275" y="3029"/>
                    <a:pt x="211" y="3117"/>
                    <a:pt x="181" y="3170"/>
                  </a:cubicBezTo>
                  <a:cubicBezTo>
                    <a:pt x="151" y="3223"/>
                    <a:pt x="127" y="3205"/>
                    <a:pt x="115" y="3231"/>
                  </a:cubicBezTo>
                  <a:cubicBezTo>
                    <a:pt x="103" y="3257"/>
                    <a:pt x="106" y="3298"/>
                    <a:pt x="109" y="3325"/>
                  </a:cubicBezTo>
                  <a:cubicBezTo>
                    <a:pt x="112" y="3352"/>
                    <a:pt x="130" y="3374"/>
                    <a:pt x="131" y="3391"/>
                  </a:cubicBezTo>
                  <a:cubicBezTo>
                    <a:pt x="132" y="3408"/>
                    <a:pt x="99" y="3411"/>
                    <a:pt x="115" y="3430"/>
                  </a:cubicBezTo>
                  <a:cubicBezTo>
                    <a:pt x="131" y="3449"/>
                    <a:pt x="191" y="3493"/>
                    <a:pt x="226" y="3502"/>
                  </a:cubicBezTo>
                  <a:cubicBezTo>
                    <a:pt x="261" y="3511"/>
                    <a:pt x="292" y="3502"/>
                    <a:pt x="325" y="3485"/>
                  </a:cubicBezTo>
                  <a:cubicBezTo>
                    <a:pt x="358" y="3468"/>
                    <a:pt x="388" y="3398"/>
                    <a:pt x="426" y="3399"/>
                  </a:cubicBezTo>
                  <a:cubicBezTo>
                    <a:pt x="464" y="3400"/>
                    <a:pt x="510" y="3471"/>
                    <a:pt x="552" y="3491"/>
                  </a:cubicBezTo>
                  <a:cubicBezTo>
                    <a:pt x="594" y="3511"/>
                    <a:pt x="644" y="3517"/>
                    <a:pt x="678" y="3519"/>
                  </a:cubicBezTo>
                  <a:cubicBezTo>
                    <a:pt x="712" y="3521"/>
                    <a:pt x="737" y="3516"/>
                    <a:pt x="756" y="3501"/>
                  </a:cubicBezTo>
                  <a:cubicBezTo>
                    <a:pt x="775" y="3486"/>
                    <a:pt x="792" y="3464"/>
                    <a:pt x="792" y="3429"/>
                  </a:cubicBezTo>
                  <a:cubicBezTo>
                    <a:pt x="792" y="3394"/>
                    <a:pt x="777" y="3352"/>
                    <a:pt x="756" y="3291"/>
                  </a:cubicBezTo>
                  <a:cubicBezTo>
                    <a:pt x="735" y="3230"/>
                    <a:pt x="694" y="3157"/>
                    <a:pt x="663" y="3064"/>
                  </a:cubicBezTo>
                  <a:cubicBezTo>
                    <a:pt x="632" y="2971"/>
                    <a:pt x="587" y="2846"/>
                    <a:pt x="569" y="2732"/>
                  </a:cubicBezTo>
                  <a:cubicBezTo>
                    <a:pt x="551" y="2618"/>
                    <a:pt x="563" y="2516"/>
                    <a:pt x="552" y="2378"/>
                  </a:cubicBezTo>
                  <a:cubicBezTo>
                    <a:pt x="541" y="2240"/>
                    <a:pt x="519" y="2119"/>
                    <a:pt x="502" y="1901"/>
                  </a:cubicBezTo>
                  <a:cubicBezTo>
                    <a:pt x="485" y="1683"/>
                    <a:pt x="454" y="1240"/>
                    <a:pt x="447" y="1071"/>
                  </a:cubicBezTo>
                  <a:close/>
                </a:path>
              </a:pathLst>
            </a:cu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7" name="Oval 50"/>
            <p:cNvSpPr>
              <a:spLocks noChangeAspect="1" noChangeArrowheads="1"/>
            </p:cNvSpPr>
            <p:nvPr/>
          </p:nvSpPr>
          <p:spPr bwMode="auto">
            <a:xfrm rot="-1169772">
              <a:off x="3919" y="294"/>
              <a:ext cx="344" cy="424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8" name="Freeform 51"/>
            <p:cNvSpPr>
              <a:spLocks noChangeAspect="1"/>
            </p:cNvSpPr>
            <p:nvPr/>
          </p:nvSpPr>
          <p:spPr bwMode="auto">
            <a:xfrm>
              <a:off x="3567" y="3457"/>
              <a:ext cx="663" cy="376"/>
            </a:xfrm>
            <a:custGeom>
              <a:avLst/>
              <a:gdLst>
                <a:gd name="T0" fmla="*/ 222 w 663"/>
                <a:gd name="T1" fmla="*/ 2 h 376"/>
                <a:gd name="T2" fmla="*/ 90 w 663"/>
                <a:gd name="T3" fmla="*/ 29 h 376"/>
                <a:gd name="T4" fmla="*/ 48 w 663"/>
                <a:gd name="T5" fmla="*/ 56 h 376"/>
                <a:gd name="T6" fmla="*/ 12 w 663"/>
                <a:gd name="T7" fmla="*/ 74 h 376"/>
                <a:gd name="T8" fmla="*/ 3 w 663"/>
                <a:gd name="T9" fmla="*/ 167 h 376"/>
                <a:gd name="T10" fmla="*/ 33 w 663"/>
                <a:gd name="T11" fmla="*/ 233 h 376"/>
                <a:gd name="T12" fmla="*/ 18 w 663"/>
                <a:gd name="T13" fmla="*/ 269 h 376"/>
                <a:gd name="T14" fmla="*/ 69 w 663"/>
                <a:gd name="T15" fmla="*/ 326 h 376"/>
                <a:gd name="T16" fmla="*/ 150 w 663"/>
                <a:gd name="T17" fmla="*/ 353 h 376"/>
                <a:gd name="T18" fmla="*/ 255 w 663"/>
                <a:gd name="T19" fmla="*/ 305 h 376"/>
                <a:gd name="T20" fmla="*/ 321 w 663"/>
                <a:gd name="T21" fmla="*/ 257 h 376"/>
                <a:gd name="T22" fmla="*/ 411 w 663"/>
                <a:gd name="T23" fmla="*/ 293 h 376"/>
                <a:gd name="T24" fmla="*/ 537 w 663"/>
                <a:gd name="T25" fmla="*/ 365 h 376"/>
                <a:gd name="T26" fmla="*/ 591 w 663"/>
                <a:gd name="T27" fmla="*/ 359 h 376"/>
                <a:gd name="T28" fmla="*/ 657 w 663"/>
                <a:gd name="T29" fmla="*/ 332 h 376"/>
                <a:gd name="T30" fmla="*/ 552 w 663"/>
                <a:gd name="T31" fmla="*/ 266 h 376"/>
                <a:gd name="T32" fmla="*/ 447 w 663"/>
                <a:gd name="T33" fmla="*/ 125 h 376"/>
                <a:gd name="T34" fmla="*/ 285 w 663"/>
                <a:gd name="T35" fmla="*/ 20 h 376"/>
                <a:gd name="T36" fmla="*/ 222 w 663"/>
                <a:gd name="T37" fmla="*/ 2 h 3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3"/>
                <a:gd name="T58" fmla="*/ 0 h 376"/>
                <a:gd name="T59" fmla="*/ 663 w 663"/>
                <a:gd name="T60" fmla="*/ 376 h 37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3" h="376">
                  <a:moveTo>
                    <a:pt x="222" y="2"/>
                  </a:moveTo>
                  <a:cubicBezTo>
                    <a:pt x="190" y="3"/>
                    <a:pt x="119" y="20"/>
                    <a:pt x="90" y="29"/>
                  </a:cubicBezTo>
                  <a:cubicBezTo>
                    <a:pt x="61" y="38"/>
                    <a:pt x="61" y="49"/>
                    <a:pt x="48" y="56"/>
                  </a:cubicBezTo>
                  <a:cubicBezTo>
                    <a:pt x="35" y="63"/>
                    <a:pt x="19" y="56"/>
                    <a:pt x="12" y="74"/>
                  </a:cubicBezTo>
                  <a:cubicBezTo>
                    <a:pt x="5" y="92"/>
                    <a:pt x="0" y="141"/>
                    <a:pt x="3" y="167"/>
                  </a:cubicBezTo>
                  <a:cubicBezTo>
                    <a:pt x="6" y="193"/>
                    <a:pt x="31" y="216"/>
                    <a:pt x="33" y="233"/>
                  </a:cubicBezTo>
                  <a:cubicBezTo>
                    <a:pt x="35" y="250"/>
                    <a:pt x="12" y="254"/>
                    <a:pt x="18" y="269"/>
                  </a:cubicBezTo>
                  <a:cubicBezTo>
                    <a:pt x="24" y="284"/>
                    <a:pt x="47" y="312"/>
                    <a:pt x="69" y="326"/>
                  </a:cubicBezTo>
                  <a:cubicBezTo>
                    <a:pt x="91" y="340"/>
                    <a:pt x="119" y="356"/>
                    <a:pt x="150" y="353"/>
                  </a:cubicBezTo>
                  <a:cubicBezTo>
                    <a:pt x="181" y="350"/>
                    <a:pt x="227" y="321"/>
                    <a:pt x="255" y="305"/>
                  </a:cubicBezTo>
                  <a:cubicBezTo>
                    <a:pt x="283" y="289"/>
                    <a:pt x="295" y="259"/>
                    <a:pt x="321" y="257"/>
                  </a:cubicBezTo>
                  <a:cubicBezTo>
                    <a:pt x="347" y="255"/>
                    <a:pt x="375" y="275"/>
                    <a:pt x="411" y="293"/>
                  </a:cubicBezTo>
                  <a:cubicBezTo>
                    <a:pt x="447" y="311"/>
                    <a:pt x="507" y="354"/>
                    <a:pt x="537" y="365"/>
                  </a:cubicBezTo>
                  <a:cubicBezTo>
                    <a:pt x="567" y="376"/>
                    <a:pt x="571" y="365"/>
                    <a:pt x="591" y="359"/>
                  </a:cubicBezTo>
                  <a:cubicBezTo>
                    <a:pt x="611" y="353"/>
                    <a:pt x="663" y="347"/>
                    <a:pt x="657" y="332"/>
                  </a:cubicBezTo>
                  <a:cubicBezTo>
                    <a:pt x="651" y="317"/>
                    <a:pt x="587" y="300"/>
                    <a:pt x="552" y="266"/>
                  </a:cubicBezTo>
                  <a:cubicBezTo>
                    <a:pt x="517" y="232"/>
                    <a:pt x="491" y="166"/>
                    <a:pt x="447" y="125"/>
                  </a:cubicBezTo>
                  <a:cubicBezTo>
                    <a:pt x="403" y="84"/>
                    <a:pt x="322" y="40"/>
                    <a:pt x="285" y="20"/>
                  </a:cubicBezTo>
                  <a:cubicBezTo>
                    <a:pt x="248" y="0"/>
                    <a:pt x="254" y="1"/>
                    <a:pt x="222" y="2"/>
                  </a:cubicBezTo>
                  <a:close/>
                </a:path>
              </a:pathLst>
            </a:custGeom>
            <a:gradFill rotWithShape="1">
              <a:gsLst>
                <a:gs pos="0">
                  <a:srgbClr val="DDDDDD">
                    <a:alpha val="7000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29" name="Freeform 52"/>
            <p:cNvGrpSpPr>
              <a:grpSpLocks noChangeAspect="1"/>
            </p:cNvGrpSpPr>
            <p:nvPr/>
          </p:nvGrpSpPr>
          <p:grpSpPr bwMode="auto">
            <a:xfrm rot="3076851">
              <a:off x="3721" y="3551"/>
              <a:ext cx="413" cy="464"/>
              <a:chOff x="1377696" y="6010656"/>
              <a:chExt cx="152400" cy="170688"/>
            </a:xfrm>
          </p:grpSpPr>
          <p:pic>
            <p:nvPicPr>
              <p:cNvPr id="2136" name="Freeform 5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7696" y="6010656"/>
                <a:ext cx="152400" cy="170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37" name="Text Box 85"/>
              <p:cNvSpPr txBox="1">
                <a:spLocks noChangeArrowheads="1"/>
              </p:cNvSpPr>
              <p:nvPr/>
            </p:nvSpPr>
            <p:spPr bwMode="auto">
              <a:xfrm rot="-3076851">
                <a:off x="1324793" y="6037221"/>
                <a:ext cx="221805" cy="790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>
                <a:lvl1pPr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altLang="en-US" sz="1800">
                  <a:solidFill>
                    <a:srgbClr val="FFFFFF"/>
                  </a:solidFill>
                  <a:ea typeface="MS PGothic" pitchFamily="34" charset="-128"/>
                  <a:cs typeface="Arial" pitchFamily="34" charset="0"/>
                </a:endParaRPr>
              </a:p>
            </p:txBody>
          </p:sp>
        </p:grpSp>
        <p:sp>
          <p:nvSpPr>
            <p:cNvPr id="2130" name="Freeform 53"/>
            <p:cNvSpPr>
              <a:spLocks noChangeAspect="1"/>
            </p:cNvSpPr>
            <p:nvPr/>
          </p:nvSpPr>
          <p:spPr bwMode="auto">
            <a:xfrm>
              <a:off x="3570" y="3508"/>
              <a:ext cx="137" cy="235"/>
            </a:xfrm>
            <a:custGeom>
              <a:avLst/>
              <a:gdLst>
                <a:gd name="T0" fmla="*/ 123 w 137"/>
                <a:gd name="T1" fmla="*/ 17 h 235"/>
                <a:gd name="T2" fmla="*/ 45 w 137"/>
                <a:gd name="T3" fmla="*/ 5 h 235"/>
                <a:gd name="T4" fmla="*/ 6 w 137"/>
                <a:gd name="T5" fmla="*/ 50 h 235"/>
                <a:gd name="T6" fmla="*/ 9 w 137"/>
                <a:gd name="T7" fmla="*/ 134 h 235"/>
                <a:gd name="T8" fmla="*/ 30 w 137"/>
                <a:gd name="T9" fmla="*/ 179 h 235"/>
                <a:gd name="T10" fmla="*/ 12 w 137"/>
                <a:gd name="T11" fmla="*/ 212 h 235"/>
                <a:gd name="T12" fmla="*/ 75 w 137"/>
                <a:gd name="T13" fmla="*/ 215 h 235"/>
                <a:gd name="T14" fmla="*/ 129 w 137"/>
                <a:gd name="T15" fmla="*/ 92 h 235"/>
                <a:gd name="T16" fmla="*/ 123 w 137"/>
                <a:gd name="T17" fmla="*/ 17 h 2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"/>
                <a:gd name="T28" fmla="*/ 0 h 235"/>
                <a:gd name="T29" fmla="*/ 137 w 137"/>
                <a:gd name="T30" fmla="*/ 235 h 2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" h="235">
                  <a:moveTo>
                    <a:pt x="123" y="17"/>
                  </a:moveTo>
                  <a:cubicBezTo>
                    <a:pt x="109" y="2"/>
                    <a:pt x="64" y="0"/>
                    <a:pt x="45" y="5"/>
                  </a:cubicBezTo>
                  <a:cubicBezTo>
                    <a:pt x="26" y="10"/>
                    <a:pt x="12" y="29"/>
                    <a:pt x="6" y="50"/>
                  </a:cubicBezTo>
                  <a:cubicBezTo>
                    <a:pt x="0" y="71"/>
                    <a:pt x="5" y="113"/>
                    <a:pt x="9" y="134"/>
                  </a:cubicBezTo>
                  <a:cubicBezTo>
                    <a:pt x="13" y="155"/>
                    <a:pt x="30" y="166"/>
                    <a:pt x="30" y="179"/>
                  </a:cubicBezTo>
                  <a:cubicBezTo>
                    <a:pt x="30" y="192"/>
                    <a:pt x="5" y="206"/>
                    <a:pt x="12" y="212"/>
                  </a:cubicBezTo>
                  <a:cubicBezTo>
                    <a:pt x="19" y="218"/>
                    <a:pt x="56" y="235"/>
                    <a:pt x="75" y="215"/>
                  </a:cubicBezTo>
                  <a:cubicBezTo>
                    <a:pt x="94" y="195"/>
                    <a:pt x="122" y="125"/>
                    <a:pt x="129" y="92"/>
                  </a:cubicBezTo>
                  <a:cubicBezTo>
                    <a:pt x="136" y="59"/>
                    <a:pt x="137" y="32"/>
                    <a:pt x="123" y="1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>
                    <a:alpha val="48000"/>
                  </a:srgbClr>
                </a:gs>
                <a:gs pos="100000">
                  <a:srgbClr val="CC660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1" name="Freeform 54"/>
            <p:cNvSpPr>
              <a:spLocks noChangeAspect="1"/>
            </p:cNvSpPr>
            <p:nvPr/>
          </p:nvSpPr>
          <p:spPr bwMode="auto">
            <a:xfrm rot="3518232">
              <a:off x="3730" y="453"/>
              <a:ext cx="427" cy="282"/>
            </a:xfrm>
            <a:custGeom>
              <a:avLst/>
              <a:gdLst>
                <a:gd name="T0" fmla="*/ 306 w 427"/>
                <a:gd name="T1" fmla="*/ 53 h 282"/>
                <a:gd name="T2" fmla="*/ 399 w 427"/>
                <a:gd name="T3" fmla="*/ 8 h 282"/>
                <a:gd name="T4" fmla="*/ 426 w 427"/>
                <a:gd name="T5" fmla="*/ 8 h 282"/>
                <a:gd name="T6" fmla="*/ 396 w 427"/>
                <a:gd name="T7" fmla="*/ 56 h 282"/>
                <a:gd name="T8" fmla="*/ 366 w 427"/>
                <a:gd name="T9" fmla="*/ 140 h 282"/>
                <a:gd name="T10" fmla="*/ 372 w 427"/>
                <a:gd name="T11" fmla="*/ 221 h 282"/>
                <a:gd name="T12" fmla="*/ 297 w 427"/>
                <a:gd name="T13" fmla="*/ 257 h 282"/>
                <a:gd name="T14" fmla="*/ 180 w 427"/>
                <a:gd name="T15" fmla="*/ 281 h 282"/>
                <a:gd name="T16" fmla="*/ 27 w 427"/>
                <a:gd name="T17" fmla="*/ 254 h 282"/>
                <a:gd name="T18" fmla="*/ 15 w 427"/>
                <a:gd name="T19" fmla="*/ 239 h 282"/>
                <a:gd name="T20" fmla="*/ 63 w 427"/>
                <a:gd name="T21" fmla="*/ 215 h 282"/>
                <a:gd name="T22" fmla="*/ 84 w 427"/>
                <a:gd name="T23" fmla="*/ 149 h 282"/>
                <a:gd name="T24" fmla="*/ 60 w 427"/>
                <a:gd name="T25" fmla="*/ 77 h 282"/>
                <a:gd name="T26" fmla="*/ 15 w 427"/>
                <a:gd name="T27" fmla="*/ 20 h 282"/>
                <a:gd name="T28" fmla="*/ 96 w 427"/>
                <a:gd name="T29" fmla="*/ 47 h 282"/>
                <a:gd name="T30" fmla="*/ 177 w 427"/>
                <a:gd name="T31" fmla="*/ 59 h 282"/>
                <a:gd name="T32" fmla="*/ 243 w 427"/>
                <a:gd name="T33" fmla="*/ 65 h 282"/>
                <a:gd name="T34" fmla="*/ 306 w 427"/>
                <a:gd name="T35" fmla="*/ 53 h 2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27"/>
                <a:gd name="T55" fmla="*/ 0 h 282"/>
                <a:gd name="T56" fmla="*/ 427 w 427"/>
                <a:gd name="T57" fmla="*/ 282 h 2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27" h="282">
                  <a:moveTo>
                    <a:pt x="306" y="53"/>
                  </a:moveTo>
                  <a:cubicBezTo>
                    <a:pt x="332" y="43"/>
                    <a:pt x="379" y="16"/>
                    <a:pt x="399" y="8"/>
                  </a:cubicBezTo>
                  <a:cubicBezTo>
                    <a:pt x="419" y="0"/>
                    <a:pt x="427" y="0"/>
                    <a:pt x="426" y="8"/>
                  </a:cubicBezTo>
                  <a:cubicBezTo>
                    <a:pt x="425" y="16"/>
                    <a:pt x="406" y="34"/>
                    <a:pt x="396" y="56"/>
                  </a:cubicBezTo>
                  <a:cubicBezTo>
                    <a:pt x="386" y="78"/>
                    <a:pt x="370" y="113"/>
                    <a:pt x="366" y="140"/>
                  </a:cubicBezTo>
                  <a:cubicBezTo>
                    <a:pt x="362" y="167"/>
                    <a:pt x="383" y="202"/>
                    <a:pt x="372" y="221"/>
                  </a:cubicBezTo>
                  <a:cubicBezTo>
                    <a:pt x="361" y="240"/>
                    <a:pt x="329" y="247"/>
                    <a:pt x="297" y="257"/>
                  </a:cubicBezTo>
                  <a:cubicBezTo>
                    <a:pt x="265" y="267"/>
                    <a:pt x="225" y="282"/>
                    <a:pt x="180" y="281"/>
                  </a:cubicBezTo>
                  <a:cubicBezTo>
                    <a:pt x="135" y="280"/>
                    <a:pt x="54" y="261"/>
                    <a:pt x="27" y="254"/>
                  </a:cubicBezTo>
                  <a:cubicBezTo>
                    <a:pt x="0" y="247"/>
                    <a:pt x="9" y="246"/>
                    <a:pt x="15" y="239"/>
                  </a:cubicBezTo>
                  <a:cubicBezTo>
                    <a:pt x="21" y="232"/>
                    <a:pt x="51" y="230"/>
                    <a:pt x="63" y="215"/>
                  </a:cubicBezTo>
                  <a:cubicBezTo>
                    <a:pt x="75" y="200"/>
                    <a:pt x="85" y="172"/>
                    <a:pt x="84" y="149"/>
                  </a:cubicBezTo>
                  <a:cubicBezTo>
                    <a:pt x="83" y="126"/>
                    <a:pt x="71" y="98"/>
                    <a:pt x="60" y="77"/>
                  </a:cubicBezTo>
                  <a:cubicBezTo>
                    <a:pt x="49" y="56"/>
                    <a:pt x="9" y="25"/>
                    <a:pt x="15" y="20"/>
                  </a:cubicBezTo>
                  <a:cubicBezTo>
                    <a:pt x="21" y="15"/>
                    <a:pt x="69" y="40"/>
                    <a:pt x="96" y="47"/>
                  </a:cubicBezTo>
                  <a:cubicBezTo>
                    <a:pt x="123" y="54"/>
                    <a:pt x="153" y="56"/>
                    <a:pt x="177" y="59"/>
                  </a:cubicBezTo>
                  <a:cubicBezTo>
                    <a:pt x="201" y="62"/>
                    <a:pt x="222" y="66"/>
                    <a:pt x="243" y="65"/>
                  </a:cubicBezTo>
                  <a:cubicBezTo>
                    <a:pt x="264" y="64"/>
                    <a:pt x="280" y="63"/>
                    <a:pt x="306" y="53"/>
                  </a:cubicBezTo>
                  <a:close/>
                </a:path>
              </a:pathLst>
            </a:custGeom>
            <a:gradFill rotWithShape="1">
              <a:gsLst>
                <a:gs pos="0">
                  <a:srgbClr val="5A4200">
                    <a:alpha val="46999"/>
                  </a:srgbClr>
                </a:gs>
                <a:gs pos="100000">
                  <a:srgbClr val="FFFF99">
                    <a:alpha val="1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2" name="Freeform 55"/>
            <p:cNvSpPr>
              <a:spLocks noChangeAspect="1"/>
            </p:cNvSpPr>
            <p:nvPr/>
          </p:nvSpPr>
          <p:spPr bwMode="auto">
            <a:xfrm>
              <a:off x="3467" y="298"/>
              <a:ext cx="812" cy="3532"/>
            </a:xfrm>
            <a:custGeom>
              <a:avLst/>
              <a:gdLst>
                <a:gd name="T0" fmla="*/ 447 w 812"/>
                <a:gd name="T1" fmla="*/ 1072 h 3532"/>
                <a:gd name="T2" fmla="*/ 458 w 812"/>
                <a:gd name="T3" fmla="*/ 905 h 3532"/>
                <a:gd name="T4" fmla="*/ 505 w 812"/>
                <a:gd name="T5" fmla="*/ 728 h 3532"/>
                <a:gd name="T6" fmla="*/ 469 w 812"/>
                <a:gd name="T7" fmla="*/ 623 h 3532"/>
                <a:gd name="T8" fmla="*/ 508 w 812"/>
                <a:gd name="T9" fmla="*/ 479 h 3532"/>
                <a:gd name="T10" fmla="*/ 624 w 812"/>
                <a:gd name="T11" fmla="*/ 407 h 3532"/>
                <a:gd name="T12" fmla="*/ 725 w 812"/>
                <a:gd name="T13" fmla="*/ 394 h 3532"/>
                <a:gd name="T14" fmla="*/ 785 w 812"/>
                <a:gd name="T15" fmla="*/ 296 h 3532"/>
                <a:gd name="T16" fmla="*/ 795 w 812"/>
                <a:gd name="T17" fmla="*/ 164 h 3532"/>
                <a:gd name="T18" fmla="*/ 685 w 812"/>
                <a:gd name="T19" fmla="*/ 28 h 3532"/>
                <a:gd name="T20" fmla="*/ 541 w 812"/>
                <a:gd name="T21" fmla="*/ 8 h 3532"/>
                <a:gd name="T22" fmla="*/ 475 w 812"/>
                <a:gd name="T23" fmla="*/ 75 h 3532"/>
                <a:gd name="T24" fmla="*/ 453 w 812"/>
                <a:gd name="T25" fmla="*/ 141 h 3532"/>
                <a:gd name="T26" fmla="*/ 370 w 812"/>
                <a:gd name="T27" fmla="*/ 208 h 3532"/>
                <a:gd name="T28" fmla="*/ 281 w 812"/>
                <a:gd name="T29" fmla="*/ 196 h 3532"/>
                <a:gd name="T30" fmla="*/ 241 w 812"/>
                <a:gd name="T31" fmla="*/ 110 h 3532"/>
                <a:gd name="T32" fmla="*/ 205 w 812"/>
                <a:gd name="T33" fmla="*/ 86 h 3532"/>
                <a:gd name="T34" fmla="*/ 131 w 812"/>
                <a:gd name="T35" fmla="*/ 113 h 3532"/>
                <a:gd name="T36" fmla="*/ 37 w 812"/>
                <a:gd name="T37" fmla="*/ 280 h 3532"/>
                <a:gd name="T38" fmla="*/ 4 w 812"/>
                <a:gd name="T39" fmla="*/ 418 h 3532"/>
                <a:gd name="T40" fmla="*/ 59 w 812"/>
                <a:gd name="T41" fmla="*/ 556 h 3532"/>
                <a:gd name="T42" fmla="*/ 137 w 812"/>
                <a:gd name="T43" fmla="*/ 828 h 3532"/>
                <a:gd name="T44" fmla="*/ 248 w 812"/>
                <a:gd name="T45" fmla="*/ 1936 h 3532"/>
                <a:gd name="T46" fmla="*/ 281 w 812"/>
                <a:gd name="T47" fmla="*/ 2484 h 3532"/>
                <a:gd name="T48" fmla="*/ 292 w 812"/>
                <a:gd name="T49" fmla="*/ 2916 h 3532"/>
                <a:gd name="T50" fmla="*/ 181 w 812"/>
                <a:gd name="T51" fmla="*/ 3171 h 3532"/>
                <a:gd name="T52" fmla="*/ 115 w 812"/>
                <a:gd name="T53" fmla="*/ 3232 h 3532"/>
                <a:gd name="T54" fmla="*/ 109 w 812"/>
                <a:gd name="T55" fmla="*/ 3326 h 3532"/>
                <a:gd name="T56" fmla="*/ 131 w 812"/>
                <a:gd name="T57" fmla="*/ 3392 h 3532"/>
                <a:gd name="T58" fmla="*/ 115 w 812"/>
                <a:gd name="T59" fmla="*/ 3431 h 3532"/>
                <a:gd name="T60" fmla="*/ 226 w 812"/>
                <a:gd name="T61" fmla="*/ 3503 h 3532"/>
                <a:gd name="T62" fmla="*/ 325 w 812"/>
                <a:gd name="T63" fmla="*/ 3486 h 3532"/>
                <a:gd name="T64" fmla="*/ 433 w 812"/>
                <a:gd name="T65" fmla="*/ 3404 h 3532"/>
                <a:gd name="T66" fmla="*/ 552 w 812"/>
                <a:gd name="T67" fmla="*/ 3492 h 3532"/>
                <a:gd name="T68" fmla="*/ 649 w 812"/>
                <a:gd name="T69" fmla="*/ 3530 h 3532"/>
                <a:gd name="T70" fmla="*/ 781 w 812"/>
                <a:gd name="T71" fmla="*/ 3482 h 3532"/>
                <a:gd name="T72" fmla="*/ 793 w 812"/>
                <a:gd name="T73" fmla="*/ 3410 h 3532"/>
                <a:gd name="T74" fmla="*/ 757 w 812"/>
                <a:gd name="T75" fmla="*/ 3284 h 3532"/>
                <a:gd name="T76" fmla="*/ 643 w 812"/>
                <a:gd name="T77" fmla="*/ 3074 h 3532"/>
                <a:gd name="T78" fmla="*/ 569 w 812"/>
                <a:gd name="T79" fmla="*/ 2733 h 3532"/>
                <a:gd name="T80" fmla="*/ 552 w 812"/>
                <a:gd name="T81" fmla="*/ 2379 h 3532"/>
                <a:gd name="T82" fmla="*/ 502 w 812"/>
                <a:gd name="T83" fmla="*/ 1902 h 3532"/>
                <a:gd name="T84" fmla="*/ 447 w 812"/>
                <a:gd name="T85" fmla="*/ 1072 h 35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12"/>
                <a:gd name="T130" fmla="*/ 0 h 3532"/>
                <a:gd name="T131" fmla="*/ 812 w 812"/>
                <a:gd name="T132" fmla="*/ 3532 h 35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12" h="3532">
                  <a:moveTo>
                    <a:pt x="447" y="1072"/>
                  </a:moveTo>
                  <a:cubicBezTo>
                    <a:pt x="440" y="906"/>
                    <a:pt x="448" y="962"/>
                    <a:pt x="458" y="905"/>
                  </a:cubicBezTo>
                  <a:cubicBezTo>
                    <a:pt x="468" y="848"/>
                    <a:pt x="503" y="775"/>
                    <a:pt x="505" y="728"/>
                  </a:cubicBezTo>
                  <a:cubicBezTo>
                    <a:pt x="507" y="681"/>
                    <a:pt x="469" y="664"/>
                    <a:pt x="469" y="623"/>
                  </a:cubicBezTo>
                  <a:cubicBezTo>
                    <a:pt x="469" y="582"/>
                    <a:pt x="482" y="515"/>
                    <a:pt x="508" y="479"/>
                  </a:cubicBezTo>
                  <a:cubicBezTo>
                    <a:pt x="534" y="443"/>
                    <a:pt x="588" y="421"/>
                    <a:pt x="624" y="407"/>
                  </a:cubicBezTo>
                  <a:cubicBezTo>
                    <a:pt x="660" y="393"/>
                    <a:pt x="698" y="412"/>
                    <a:pt x="725" y="394"/>
                  </a:cubicBezTo>
                  <a:cubicBezTo>
                    <a:pt x="752" y="376"/>
                    <a:pt x="773" y="334"/>
                    <a:pt x="785" y="296"/>
                  </a:cubicBezTo>
                  <a:cubicBezTo>
                    <a:pt x="797" y="258"/>
                    <a:pt x="812" y="209"/>
                    <a:pt x="795" y="164"/>
                  </a:cubicBezTo>
                  <a:cubicBezTo>
                    <a:pt x="778" y="119"/>
                    <a:pt x="727" y="54"/>
                    <a:pt x="685" y="28"/>
                  </a:cubicBezTo>
                  <a:cubicBezTo>
                    <a:pt x="643" y="2"/>
                    <a:pt x="576" y="0"/>
                    <a:pt x="541" y="8"/>
                  </a:cubicBezTo>
                  <a:cubicBezTo>
                    <a:pt x="506" y="16"/>
                    <a:pt x="490" y="53"/>
                    <a:pt x="475" y="75"/>
                  </a:cubicBezTo>
                  <a:cubicBezTo>
                    <a:pt x="460" y="97"/>
                    <a:pt x="470" y="119"/>
                    <a:pt x="453" y="141"/>
                  </a:cubicBezTo>
                  <a:cubicBezTo>
                    <a:pt x="436" y="163"/>
                    <a:pt x="398" y="199"/>
                    <a:pt x="370" y="208"/>
                  </a:cubicBezTo>
                  <a:cubicBezTo>
                    <a:pt x="342" y="217"/>
                    <a:pt x="302" y="212"/>
                    <a:pt x="281" y="196"/>
                  </a:cubicBezTo>
                  <a:cubicBezTo>
                    <a:pt x="260" y="180"/>
                    <a:pt x="254" y="128"/>
                    <a:pt x="241" y="110"/>
                  </a:cubicBezTo>
                  <a:cubicBezTo>
                    <a:pt x="228" y="92"/>
                    <a:pt x="223" y="86"/>
                    <a:pt x="205" y="86"/>
                  </a:cubicBezTo>
                  <a:cubicBezTo>
                    <a:pt x="187" y="86"/>
                    <a:pt x="159" y="81"/>
                    <a:pt x="131" y="113"/>
                  </a:cubicBezTo>
                  <a:cubicBezTo>
                    <a:pt x="103" y="145"/>
                    <a:pt x="58" y="229"/>
                    <a:pt x="37" y="280"/>
                  </a:cubicBezTo>
                  <a:cubicBezTo>
                    <a:pt x="16" y="331"/>
                    <a:pt x="0" y="372"/>
                    <a:pt x="4" y="418"/>
                  </a:cubicBezTo>
                  <a:cubicBezTo>
                    <a:pt x="8" y="464"/>
                    <a:pt x="37" y="488"/>
                    <a:pt x="59" y="556"/>
                  </a:cubicBezTo>
                  <a:cubicBezTo>
                    <a:pt x="81" y="624"/>
                    <a:pt x="106" y="598"/>
                    <a:pt x="137" y="828"/>
                  </a:cubicBezTo>
                  <a:cubicBezTo>
                    <a:pt x="168" y="1058"/>
                    <a:pt x="224" y="1660"/>
                    <a:pt x="248" y="1936"/>
                  </a:cubicBezTo>
                  <a:cubicBezTo>
                    <a:pt x="272" y="2212"/>
                    <a:pt x="274" y="2321"/>
                    <a:pt x="281" y="2484"/>
                  </a:cubicBezTo>
                  <a:cubicBezTo>
                    <a:pt x="288" y="2647"/>
                    <a:pt x="309" y="2802"/>
                    <a:pt x="292" y="2916"/>
                  </a:cubicBezTo>
                  <a:cubicBezTo>
                    <a:pt x="275" y="3030"/>
                    <a:pt x="211" y="3118"/>
                    <a:pt x="181" y="3171"/>
                  </a:cubicBezTo>
                  <a:cubicBezTo>
                    <a:pt x="151" y="3224"/>
                    <a:pt x="127" y="3206"/>
                    <a:pt x="115" y="3232"/>
                  </a:cubicBezTo>
                  <a:cubicBezTo>
                    <a:pt x="103" y="3258"/>
                    <a:pt x="106" y="3299"/>
                    <a:pt x="109" y="3326"/>
                  </a:cubicBezTo>
                  <a:cubicBezTo>
                    <a:pt x="112" y="3353"/>
                    <a:pt x="130" y="3375"/>
                    <a:pt x="131" y="3392"/>
                  </a:cubicBezTo>
                  <a:cubicBezTo>
                    <a:pt x="132" y="3409"/>
                    <a:pt x="99" y="3412"/>
                    <a:pt x="115" y="3431"/>
                  </a:cubicBezTo>
                  <a:cubicBezTo>
                    <a:pt x="131" y="3450"/>
                    <a:pt x="191" y="3494"/>
                    <a:pt x="226" y="3503"/>
                  </a:cubicBezTo>
                  <a:cubicBezTo>
                    <a:pt x="261" y="3512"/>
                    <a:pt x="291" y="3502"/>
                    <a:pt x="325" y="3486"/>
                  </a:cubicBezTo>
                  <a:cubicBezTo>
                    <a:pt x="359" y="3470"/>
                    <a:pt x="395" y="3403"/>
                    <a:pt x="433" y="3404"/>
                  </a:cubicBezTo>
                  <a:cubicBezTo>
                    <a:pt x="471" y="3405"/>
                    <a:pt x="516" y="3471"/>
                    <a:pt x="552" y="3492"/>
                  </a:cubicBezTo>
                  <a:cubicBezTo>
                    <a:pt x="588" y="3513"/>
                    <a:pt x="611" y="3532"/>
                    <a:pt x="649" y="3530"/>
                  </a:cubicBezTo>
                  <a:cubicBezTo>
                    <a:pt x="687" y="3528"/>
                    <a:pt x="757" y="3502"/>
                    <a:pt x="781" y="3482"/>
                  </a:cubicBezTo>
                  <a:cubicBezTo>
                    <a:pt x="805" y="3462"/>
                    <a:pt x="797" y="3443"/>
                    <a:pt x="793" y="3410"/>
                  </a:cubicBezTo>
                  <a:cubicBezTo>
                    <a:pt x="789" y="3377"/>
                    <a:pt x="782" y="3340"/>
                    <a:pt x="757" y="3284"/>
                  </a:cubicBezTo>
                  <a:cubicBezTo>
                    <a:pt x="732" y="3228"/>
                    <a:pt x="674" y="3166"/>
                    <a:pt x="643" y="3074"/>
                  </a:cubicBezTo>
                  <a:cubicBezTo>
                    <a:pt x="612" y="2982"/>
                    <a:pt x="584" y="2849"/>
                    <a:pt x="569" y="2733"/>
                  </a:cubicBezTo>
                  <a:cubicBezTo>
                    <a:pt x="554" y="2617"/>
                    <a:pt x="563" y="2517"/>
                    <a:pt x="552" y="2379"/>
                  </a:cubicBezTo>
                  <a:cubicBezTo>
                    <a:pt x="541" y="2241"/>
                    <a:pt x="519" y="2120"/>
                    <a:pt x="502" y="1902"/>
                  </a:cubicBezTo>
                  <a:cubicBezTo>
                    <a:pt x="485" y="1684"/>
                    <a:pt x="454" y="1241"/>
                    <a:pt x="447" y="107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9900">
                    <a:alpha val="48000"/>
                  </a:srgbClr>
                </a:gs>
                <a:gs pos="100000">
                  <a:srgbClr val="AF830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3" name="Oval 56"/>
            <p:cNvSpPr>
              <a:spLocks noChangeAspect="1" noChangeArrowheads="1"/>
            </p:cNvSpPr>
            <p:nvPr/>
          </p:nvSpPr>
          <p:spPr bwMode="auto">
            <a:xfrm rot="1005070">
              <a:off x="3546" y="535"/>
              <a:ext cx="115" cy="264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alpha val="56000"/>
                  </a:srgbClr>
                </a:gs>
                <a:gs pos="100000">
                  <a:srgbClr val="FBFB97">
                    <a:alpha val="56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34" name="Oval 57"/>
            <p:cNvSpPr>
              <a:spLocks noChangeAspect="1" noChangeArrowheads="1"/>
            </p:cNvSpPr>
            <p:nvPr/>
          </p:nvSpPr>
          <p:spPr bwMode="auto">
            <a:xfrm rot="1162630">
              <a:off x="3611" y="416"/>
              <a:ext cx="80" cy="117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alpha val="60001"/>
                  </a:srgbClr>
                </a:gs>
                <a:gs pos="100000">
                  <a:srgbClr val="E3E38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35" name="Oval 58"/>
            <p:cNvSpPr>
              <a:spLocks noChangeAspect="1" noChangeArrowheads="1"/>
            </p:cNvSpPr>
            <p:nvPr/>
          </p:nvSpPr>
          <p:spPr bwMode="auto">
            <a:xfrm rot="1292710">
              <a:off x="3496" y="510"/>
              <a:ext cx="50" cy="21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alpha val="50000"/>
                  </a:srgbClr>
                </a:gs>
                <a:gs pos="100000">
                  <a:srgbClr val="EBEB8D">
                    <a:alpha val="5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pic>
        <p:nvPicPr>
          <p:cNvPr id="2079" name="Picture 5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1539875"/>
            <a:ext cx="6985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80" name="Group 60"/>
          <p:cNvGrpSpPr>
            <a:grpSpLocks/>
          </p:cNvGrpSpPr>
          <p:nvPr/>
        </p:nvGrpSpPr>
        <p:grpSpPr bwMode="auto">
          <a:xfrm>
            <a:off x="3617914" y="5189539"/>
            <a:ext cx="649287" cy="554037"/>
            <a:chOff x="360" y="2496"/>
            <a:chExt cx="529" cy="535"/>
          </a:xfrm>
        </p:grpSpPr>
        <p:sp>
          <p:nvSpPr>
            <p:cNvPr id="2107" name="Oval 61"/>
            <p:cNvSpPr>
              <a:spLocks noChangeArrowheads="1"/>
            </p:cNvSpPr>
            <p:nvPr/>
          </p:nvSpPr>
          <p:spPr bwMode="auto">
            <a:xfrm>
              <a:off x="480" y="2659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08" name="Oval 62"/>
            <p:cNvSpPr>
              <a:spLocks noChangeArrowheads="1"/>
            </p:cNvSpPr>
            <p:nvPr/>
          </p:nvSpPr>
          <p:spPr bwMode="auto">
            <a:xfrm>
              <a:off x="360" y="2659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09" name="Oval 63"/>
            <p:cNvSpPr>
              <a:spLocks noChangeArrowheads="1"/>
            </p:cNvSpPr>
            <p:nvPr/>
          </p:nvSpPr>
          <p:spPr bwMode="auto">
            <a:xfrm>
              <a:off x="432" y="2735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0" name="Oval 64"/>
            <p:cNvSpPr>
              <a:spLocks noChangeArrowheads="1"/>
            </p:cNvSpPr>
            <p:nvPr/>
          </p:nvSpPr>
          <p:spPr bwMode="auto">
            <a:xfrm>
              <a:off x="384" y="2803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1" name="Oval 65"/>
            <p:cNvSpPr>
              <a:spLocks noChangeArrowheads="1"/>
            </p:cNvSpPr>
            <p:nvPr/>
          </p:nvSpPr>
          <p:spPr bwMode="auto">
            <a:xfrm>
              <a:off x="442" y="2536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2" name="Oval 66"/>
            <p:cNvSpPr>
              <a:spLocks noChangeArrowheads="1"/>
            </p:cNvSpPr>
            <p:nvPr/>
          </p:nvSpPr>
          <p:spPr bwMode="auto">
            <a:xfrm>
              <a:off x="600" y="2879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3" name="Oval 67"/>
            <p:cNvSpPr>
              <a:spLocks noChangeArrowheads="1"/>
            </p:cNvSpPr>
            <p:nvPr/>
          </p:nvSpPr>
          <p:spPr bwMode="auto">
            <a:xfrm>
              <a:off x="528" y="2811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4" name="Oval 68"/>
            <p:cNvSpPr>
              <a:spLocks noChangeArrowheads="1"/>
            </p:cNvSpPr>
            <p:nvPr/>
          </p:nvSpPr>
          <p:spPr bwMode="auto">
            <a:xfrm>
              <a:off x="480" y="2619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5" name="Oval 69"/>
            <p:cNvSpPr>
              <a:spLocks noChangeArrowheads="1"/>
            </p:cNvSpPr>
            <p:nvPr/>
          </p:nvSpPr>
          <p:spPr bwMode="auto">
            <a:xfrm>
              <a:off x="576" y="2715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6" name="Oval 70"/>
            <p:cNvSpPr>
              <a:spLocks noChangeArrowheads="1"/>
            </p:cNvSpPr>
            <p:nvPr/>
          </p:nvSpPr>
          <p:spPr bwMode="auto">
            <a:xfrm>
              <a:off x="672" y="2811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7" name="Oval 71"/>
            <p:cNvSpPr>
              <a:spLocks noChangeArrowheads="1"/>
            </p:cNvSpPr>
            <p:nvPr/>
          </p:nvSpPr>
          <p:spPr bwMode="auto">
            <a:xfrm>
              <a:off x="718" y="2648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8" name="Oval 72"/>
            <p:cNvSpPr>
              <a:spLocks noChangeArrowheads="1"/>
            </p:cNvSpPr>
            <p:nvPr/>
          </p:nvSpPr>
          <p:spPr bwMode="auto">
            <a:xfrm>
              <a:off x="632" y="2619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19" name="Oval 73"/>
            <p:cNvSpPr>
              <a:spLocks noChangeArrowheads="1"/>
            </p:cNvSpPr>
            <p:nvPr/>
          </p:nvSpPr>
          <p:spPr bwMode="auto">
            <a:xfrm>
              <a:off x="672" y="2496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0" name="Oval 74"/>
            <p:cNvSpPr>
              <a:spLocks noChangeArrowheads="1"/>
            </p:cNvSpPr>
            <p:nvPr/>
          </p:nvSpPr>
          <p:spPr bwMode="auto">
            <a:xfrm>
              <a:off x="576" y="2523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1" name="Oval 75"/>
            <p:cNvSpPr>
              <a:spLocks noChangeArrowheads="1"/>
            </p:cNvSpPr>
            <p:nvPr/>
          </p:nvSpPr>
          <p:spPr bwMode="auto">
            <a:xfrm>
              <a:off x="624" y="2715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2" name="Oval 76"/>
            <p:cNvSpPr>
              <a:spLocks noChangeArrowheads="1"/>
            </p:cNvSpPr>
            <p:nvPr/>
          </p:nvSpPr>
          <p:spPr bwMode="auto">
            <a:xfrm>
              <a:off x="586" y="2563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3" name="Oval 77"/>
            <p:cNvSpPr>
              <a:spLocks noChangeArrowheads="1"/>
            </p:cNvSpPr>
            <p:nvPr/>
          </p:nvSpPr>
          <p:spPr bwMode="auto">
            <a:xfrm>
              <a:off x="745" y="2563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4" name="Oval 78"/>
            <p:cNvSpPr>
              <a:spLocks noChangeArrowheads="1"/>
            </p:cNvSpPr>
            <p:nvPr/>
          </p:nvSpPr>
          <p:spPr bwMode="auto">
            <a:xfrm>
              <a:off x="745" y="2791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125" name="Oval 79"/>
            <p:cNvSpPr>
              <a:spLocks noChangeArrowheads="1"/>
            </p:cNvSpPr>
            <p:nvPr/>
          </p:nvSpPr>
          <p:spPr bwMode="auto">
            <a:xfrm>
              <a:off x="730" y="2675"/>
              <a:ext cx="144" cy="152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en-US" sz="290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2081" name="Text Box 80"/>
          <p:cNvSpPr txBox="1">
            <a:spLocks noChangeArrowheads="1"/>
          </p:cNvSpPr>
          <p:nvPr/>
        </p:nvSpPr>
        <p:spPr bwMode="auto">
          <a:xfrm>
            <a:off x="3508376" y="5870576"/>
            <a:ext cx="13620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Tân tạo mỡ</a:t>
            </a:r>
          </a:p>
        </p:txBody>
      </p:sp>
      <p:sp>
        <p:nvSpPr>
          <p:cNvPr id="2082" name="AutoShape 81"/>
          <p:cNvSpPr>
            <a:spLocks noChangeArrowheads="1"/>
          </p:cNvSpPr>
          <p:nvPr/>
        </p:nvSpPr>
        <p:spPr bwMode="auto">
          <a:xfrm>
            <a:off x="3375025" y="58832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83" name="Text Box 82"/>
          <p:cNvSpPr txBox="1">
            <a:spLocks noChangeArrowheads="1"/>
          </p:cNvSpPr>
          <p:nvPr/>
        </p:nvSpPr>
        <p:spPr bwMode="auto">
          <a:xfrm>
            <a:off x="2066925" y="5573713"/>
            <a:ext cx="1390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Tạo cốt bào</a:t>
            </a:r>
          </a:p>
        </p:txBody>
      </p:sp>
      <p:sp>
        <p:nvSpPr>
          <p:cNvPr id="2084" name="AutoShape 83"/>
          <p:cNvSpPr>
            <a:spLocks noChangeArrowheads="1"/>
          </p:cNvSpPr>
          <p:nvPr/>
        </p:nvSpPr>
        <p:spPr bwMode="auto">
          <a:xfrm>
            <a:off x="1965325" y="55784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085" name="Line 84"/>
          <p:cNvSpPr>
            <a:spLocks noChangeShapeType="1"/>
          </p:cNvSpPr>
          <p:nvPr/>
        </p:nvSpPr>
        <p:spPr bwMode="auto">
          <a:xfrm flipH="1" flipV="1">
            <a:off x="3352801" y="1844675"/>
            <a:ext cx="155575" cy="91440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86" name="Line 85"/>
          <p:cNvSpPr>
            <a:spLocks noChangeShapeType="1"/>
          </p:cNvSpPr>
          <p:nvPr/>
        </p:nvSpPr>
        <p:spPr bwMode="auto">
          <a:xfrm flipV="1">
            <a:off x="3508376" y="1844675"/>
            <a:ext cx="530225" cy="91440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87" name="Line 86"/>
          <p:cNvSpPr>
            <a:spLocks noChangeShapeType="1"/>
          </p:cNvSpPr>
          <p:nvPr/>
        </p:nvSpPr>
        <p:spPr bwMode="auto">
          <a:xfrm flipV="1">
            <a:off x="3508376" y="2057401"/>
            <a:ext cx="2282825" cy="701675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88" name="Line 87"/>
          <p:cNvSpPr>
            <a:spLocks noChangeShapeType="1"/>
          </p:cNvSpPr>
          <p:nvPr/>
        </p:nvSpPr>
        <p:spPr bwMode="auto">
          <a:xfrm>
            <a:off x="3508376" y="2747964"/>
            <a:ext cx="2981325" cy="53975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89" name="Line 88"/>
          <p:cNvSpPr>
            <a:spLocks noChangeShapeType="1"/>
          </p:cNvSpPr>
          <p:nvPr/>
        </p:nvSpPr>
        <p:spPr bwMode="auto">
          <a:xfrm>
            <a:off x="3486151" y="2759075"/>
            <a:ext cx="2868613" cy="69850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90" name="Line 89"/>
          <p:cNvSpPr>
            <a:spLocks noChangeShapeType="1"/>
          </p:cNvSpPr>
          <p:nvPr/>
        </p:nvSpPr>
        <p:spPr bwMode="auto">
          <a:xfrm>
            <a:off x="3508375" y="2759076"/>
            <a:ext cx="2724150" cy="1539875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91" name="Line 90"/>
          <p:cNvSpPr>
            <a:spLocks noChangeShapeType="1"/>
          </p:cNvSpPr>
          <p:nvPr/>
        </p:nvSpPr>
        <p:spPr bwMode="auto">
          <a:xfrm>
            <a:off x="3505201" y="2759076"/>
            <a:ext cx="2087563" cy="1630363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92" name="Oval 91"/>
          <p:cNvSpPr>
            <a:spLocks noChangeArrowheads="1"/>
          </p:cNvSpPr>
          <p:nvPr/>
        </p:nvSpPr>
        <p:spPr bwMode="auto">
          <a:xfrm>
            <a:off x="3000376" y="2486025"/>
            <a:ext cx="1165225" cy="749300"/>
          </a:xfrm>
          <a:prstGeom prst="ellipse">
            <a:avLst/>
          </a:prstGeom>
          <a:solidFill>
            <a:srgbClr val="FF9900"/>
          </a:solidFill>
          <a:ln w="254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b="1">
                <a:solidFill>
                  <a:srgbClr val="000000"/>
                </a:solidFill>
                <a:cs typeface="Arial" pitchFamily="34" charset="0"/>
              </a:rPr>
              <a:t>GLP-1</a:t>
            </a:r>
          </a:p>
        </p:txBody>
      </p:sp>
      <p:sp>
        <p:nvSpPr>
          <p:cNvPr id="2093" name="Line 92"/>
          <p:cNvSpPr>
            <a:spLocks noChangeShapeType="1"/>
          </p:cNvSpPr>
          <p:nvPr/>
        </p:nvSpPr>
        <p:spPr bwMode="auto">
          <a:xfrm flipV="1">
            <a:off x="3508375" y="3673475"/>
            <a:ext cx="2846388" cy="152400"/>
          </a:xfrm>
          <a:prstGeom prst="line">
            <a:avLst/>
          </a:prstGeom>
          <a:noFill/>
          <a:ln w="38100">
            <a:solidFill>
              <a:srgbClr val="33CCCC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94" name="Line 93"/>
          <p:cNvSpPr>
            <a:spLocks noChangeShapeType="1"/>
          </p:cNvSpPr>
          <p:nvPr/>
        </p:nvSpPr>
        <p:spPr bwMode="auto">
          <a:xfrm>
            <a:off x="3525838" y="3825875"/>
            <a:ext cx="298450" cy="1150938"/>
          </a:xfrm>
          <a:prstGeom prst="line">
            <a:avLst/>
          </a:prstGeom>
          <a:noFill/>
          <a:ln w="38100">
            <a:solidFill>
              <a:srgbClr val="33CCCC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95" name="Line 94"/>
          <p:cNvSpPr>
            <a:spLocks noChangeShapeType="1"/>
          </p:cNvSpPr>
          <p:nvPr/>
        </p:nvSpPr>
        <p:spPr bwMode="auto">
          <a:xfrm flipH="1">
            <a:off x="2536826" y="3825875"/>
            <a:ext cx="989013" cy="998538"/>
          </a:xfrm>
          <a:prstGeom prst="line">
            <a:avLst/>
          </a:prstGeom>
          <a:noFill/>
          <a:ln w="38100">
            <a:solidFill>
              <a:srgbClr val="33CCCC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096" name="Oval 95"/>
          <p:cNvSpPr>
            <a:spLocks noChangeArrowheads="1"/>
          </p:cNvSpPr>
          <p:nvPr/>
        </p:nvSpPr>
        <p:spPr bwMode="auto">
          <a:xfrm>
            <a:off x="2995614" y="3457575"/>
            <a:ext cx="1165225" cy="749300"/>
          </a:xfrm>
          <a:prstGeom prst="ellipse">
            <a:avLst/>
          </a:prstGeom>
          <a:solidFill>
            <a:srgbClr val="33CCCC"/>
          </a:solidFill>
          <a:ln w="25400">
            <a:solidFill>
              <a:srgbClr val="33CC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b="1">
                <a:solidFill>
                  <a:srgbClr val="000000"/>
                </a:solidFill>
                <a:cs typeface="Arial" pitchFamily="34" charset="0"/>
              </a:rPr>
              <a:t>GIP</a:t>
            </a:r>
          </a:p>
        </p:txBody>
      </p:sp>
      <p:grpSp>
        <p:nvGrpSpPr>
          <p:cNvPr id="2097" name="Group 96"/>
          <p:cNvGrpSpPr>
            <a:grpSpLocks/>
          </p:cNvGrpSpPr>
          <p:nvPr/>
        </p:nvGrpSpPr>
        <p:grpSpPr bwMode="auto">
          <a:xfrm>
            <a:off x="1754189" y="2428875"/>
            <a:ext cx="1120775" cy="1612900"/>
            <a:chOff x="2217" y="784"/>
            <a:chExt cx="1126" cy="1768"/>
          </a:xfrm>
        </p:grpSpPr>
        <p:pic>
          <p:nvPicPr>
            <p:cNvPr id="2104" name="Picture 97" descr="GUT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7" y="784"/>
              <a:ext cx="1126" cy="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05" name="Freeform 98"/>
            <p:cNvSpPr>
              <a:spLocks/>
            </p:cNvSpPr>
            <p:nvPr/>
          </p:nvSpPr>
          <p:spPr bwMode="blackWhite">
            <a:xfrm>
              <a:off x="2574" y="1239"/>
              <a:ext cx="495" cy="618"/>
            </a:xfrm>
            <a:custGeom>
              <a:avLst/>
              <a:gdLst>
                <a:gd name="T0" fmla="*/ 129 w 495"/>
                <a:gd name="T1" fmla="*/ 0 h 618"/>
                <a:gd name="T2" fmla="*/ 129 w 495"/>
                <a:gd name="T3" fmla="*/ 90 h 618"/>
                <a:gd name="T4" fmla="*/ 96 w 495"/>
                <a:gd name="T5" fmla="*/ 108 h 618"/>
                <a:gd name="T6" fmla="*/ 81 w 495"/>
                <a:gd name="T7" fmla="*/ 138 h 618"/>
                <a:gd name="T8" fmla="*/ 81 w 495"/>
                <a:gd name="T9" fmla="*/ 168 h 618"/>
                <a:gd name="T10" fmla="*/ 102 w 495"/>
                <a:gd name="T11" fmla="*/ 198 h 618"/>
                <a:gd name="T12" fmla="*/ 174 w 495"/>
                <a:gd name="T13" fmla="*/ 192 h 618"/>
                <a:gd name="T14" fmla="*/ 213 w 495"/>
                <a:gd name="T15" fmla="*/ 156 h 618"/>
                <a:gd name="T16" fmla="*/ 243 w 495"/>
                <a:gd name="T17" fmla="*/ 123 h 618"/>
                <a:gd name="T18" fmla="*/ 300 w 495"/>
                <a:gd name="T19" fmla="*/ 123 h 618"/>
                <a:gd name="T20" fmla="*/ 312 w 495"/>
                <a:gd name="T21" fmla="*/ 150 h 618"/>
                <a:gd name="T22" fmla="*/ 324 w 495"/>
                <a:gd name="T23" fmla="*/ 198 h 618"/>
                <a:gd name="T24" fmla="*/ 357 w 495"/>
                <a:gd name="T25" fmla="*/ 213 h 618"/>
                <a:gd name="T26" fmla="*/ 393 w 495"/>
                <a:gd name="T27" fmla="*/ 243 h 618"/>
                <a:gd name="T28" fmla="*/ 414 w 495"/>
                <a:gd name="T29" fmla="*/ 288 h 618"/>
                <a:gd name="T30" fmla="*/ 414 w 495"/>
                <a:gd name="T31" fmla="*/ 336 h 618"/>
                <a:gd name="T32" fmla="*/ 414 w 495"/>
                <a:gd name="T33" fmla="*/ 375 h 618"/>
                <a:gd name="T34" fmla="*/ 438 w 495"/>
                <a:gd name="T35" fmla="*/ 402 h 618"/>
                <a:gd name="T36" fmla="*/ 465 w 495"/>
                <a:gd name="T37" fmla="*/ 450 h 618"/>
                <a:gd name="T38" fmla="*/ 465 w 495"/>
                <a:gd name="T39" fmla="*/ 507 h 618"/>
                <a:gd name="T40" fmla="*/ 495 w 495"/>
                <a:gd name="T41" fmla="*/ 558 h 618"/>
                <a:gd name="T42" fmla="*/ 471 w 495"/>
                <a:gd name="T43" fmla="*/ 600 h 618"/>
                <a:gd name="T44" fmla="*/ 426 w 495"/>
                <a:gd name="T45" fmla="*/ 606 h 618"/>
                <a:gd name="T46" fmla="*/ 375 w 495"/>
                <a:gd name="T47" fmla="*/ 618 h 618"/>
                <a:gd name="T48" fmla="*/ 330 w 495"/>
                <a:gd name="T49" fmla="*/ 603 h 618"/>
                <a:gd name="T50" fmla="*/ 354 w 495"/>
                <a:gd name="T51" fmla="*/ 570 h 618"/>
                <a:gd name="T52" fmla="*/ 282 w 495"/>
                <a:gd name="T53" fmla="*/ 546 h 618"/>
                <a:gd name="T54" fmla="*/ 246 w 495"/>
                <a:gd name="T55" fmla="*/ 513 h 618"/>
                <a:gd name="T56" fmla="*/ 189 w 495"/>
                <a:gd name="T57" fmla="*/ 495 h 618"/>
                <a:gd name="T58" fmla="*/ 99 w 495"/>
                <a:gd name="T59" fmla="*/ 495 h 618"/>
                <a:gd name="T60" fmla="*/ 72 w 495"/>
                <a:gd name="T61" fmla="*/ 498 h 618"/>
                <a:gd name="T62" fmla="*/ 75 w 495"/>
                <a:gd name="T63" fmla="*/ 456 h 618"/>
                <a:gd name="T64" fmla="*/ 33 w 495"/>
                <a:gd name="T65" fmla="*/ 429 h 618"/>
                <a:gd name="T66" fmla="*/ 21 w 495"/>
                <a:gd name="T67" fmla="*/ 402 h 618"/>
                <a:gd name="T68" fmla="*/ 24 w 495"/>
                <a:gd name="T69" fmla="*/ 345 h 618"/>
                <a:gd name="T70" fmla="*/ 66 w 495"/>
                <a:gd name="T71" fmla="*/ 321 h 618"/>
                <a:gd name="T72" fmla="*/ 105 w 495"/>
                <a:gd name="T73" fmla="*/ 312 h 618"/>
                <a:gd name="T74" fmla="*/ 111 w 495"/>
                <a:gd name="T75" fmla="*/ 288 h 618"/>
                <a:gd name="T76" fmla="*/ 81 w 495"/>
                <a:gd name="T77" fmla="*/ 270 h 618"/>
                <a:gd name="T78" fmla="*/ 39 w 495"/>
                <a:gd name="T79" fmla="*/ 219 h 618"/>
                <a:gd name="T80" fmla="*/ 0 w 495"/>
                <a:gd name="T81" fmla="*/ 171 h 618"/>
                <a:gd name="T82" fmla="*/ 12 w 495"/>
                <a:gd name="T83" fmla="*/ 117 h 618"/>
                <a:gd name="T84" fmla="*/ 42 w 495"/>
                <a:gd name="T85" fmla="*/ 63 h 618"/>
                <a:gd name="T86" fmla="*/ 81 w 495"/>
                <a:gd name="T87" fmla="*/ 27 h 618"/>
                <a:gd name="T88" fmla="*/ 129 w 495"/>
                <a:gd name="T89" fmla="*/ 0 h 6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95"/>
                <a:gd name="T136" fmla="*/ 0 h 618"/>
                <a:gd name="T137" fmla="*/ 495 w 495"/>
                <a:gd name="T138" fmla="*/ 618 h 6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95" h="618">
                  <a:moveTo>
                    <a:pt x="129" y="0"/>
                  </a:moveTo>
                  <a:lnTo>
                    <a:pt x="129" y="90"/>
                  </a:lnTo>
                  <a:lnTo>
                    <a:pt x="96" y="108"/>
                  </a:lnTo>
                  <a:lnTo>
                    <a:pt x="81" y="138"/>
                  </a:lnTo>
                  <a:lnTo>
                    <a:pt x="81" y="168"/>
                  </a:lnTo>
                  <a:lnTo>
                    <a:pt x="102" y="198"/>
                  </a:lnTo>
                  <a:lnTo>
                    <a:pt x="174" y="192"/>
                  </a:lnTo>
                  <a:lnTo>
                    <a:pt x="213" y="156"/>
                  </a:lnTo>
                  <a:lnTo>
                    <a:pt x="243" y="123"/>
                  </a:lnTo>
                  <a:lnTo>
                    <a:pt x="300" y="123"/>
                  </a:lnTo>
                  <a:lnTo>
                    <a:pt x="312" y="150"/>
                  </a:lnTo>
                  <a:lnTo>
                    <a:pt x="324" y="198"/>
                  </a:lnTo>
                  <a:lnTo>
                    <a:pt x="357" y="213"/>
                  </a:lnTo>
                  <a:lnTo>
                    <a:pt x="393" y="243"/>
                  </a:lnTo>
                  <a:lnTo>
                    <a:pt x="414" y="288"/>
                  </a:lnTo>
                  <a:lnTo>
                    <a:pt x="414" y="336"/>
                  </a:lnTo>
                  <a:lnTo>
                    <a:pt x="414" y="375"/>
                  </a:lnTo>
                  <a:lnTo>
                    <a:pt x="438" y="402"/>
                  </a:lnTo>
                  <a:lnTo>
                    <a:pt x="465" y="450"/>
                  </a:lnTo>
                  <a:lnTo>
                    <a:pt x="465" y="507"/>
                  </a:lnTo>
                  <a:lnTo>
                    <a:pt x="495" y="558"/>
                  </a:lnTo>
                  <a:lnTo>
                    <a:pt x="471" y="600"/>
                  </a:lnTo>
                  <a:lnTo>
                    <a:pt x="426" y="606"/>
                  </a:lnTo>
                  <a:lnTo>
                    <a:pt x="375" y="618"/>
                  </a:lnTo>
                  <a:lnTo>
                    <a:pt x="330" y="603"/>
                  </a:lnTo>
                  <a:lnTo>
                    <a:pt x="354" y="570"/>
                  </a:lnTo>
                  <a:lnTo>
                    <a:pt x="282" y="546"/>
                  </a:lnTo>
                  <a:lnTo>
                    <a:pt x="246" y="513"/>
                  </a:lnTo>
                  <a:lnTo>
                    <a:pt x="189" y="495"/>
                  </a:lnTo>
                  <a:lnTo>
                    <a:pt x="99" y="495"/>
                  </a:lnTo>
                  <a:lnTo>
                    <a:pt x="72" y="498"/>
                  </a:lnTo>
                  <a:lnTo>
                    <a:pt x="75" y="456"/>
                  </a:lnTo>
                  <a:lnTo>
                    <a:pt x="33" y="429"/>
                  </a:lnTo>
                  <a:lnTo>
                    <a:pt x="21" y="402"/>
                  </a:lnTo>
                  <a:lnTo>
                    <a:pt x="24" y="345"/>
                  </a:lnTo>
                  <a:lnTo>
                    <a:pt x="66" y="321"/>
                  </a:lnTo>
                  <a:lnTo>
                    <a:pt x="105" y="312"/>
                  </a:lnTo>
                  <a:lnTo>
                    <a:pt x="111" y="288"/>
                  </a:lnTo>
                  <a:lnTo>
                    <a:pt x="81" y="270"/>
                  </a:lnTo>
                  <a:lnTo>
                    <a:pt x="39" y="219"/>
                  </a:lnTo>
                  <a:lnTo>
                    <a:pt x="0" y="171"/>
                  </a:lnTo>
                  <a:lnTo>
                    <a:pt x="12" y="117"/>
                  </a:lnTo>
                  <a:lnTo>
                    <a:pt x="42" y="63"/>
                  </a:lnTo>
                  <a:lnTo>
                    <a:pt x="81" y="2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33CCCC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6" name="Freeform 99"/>
            <p:cNvSpPr>
              <a:spLocks/>
            </p:cNvSpPr>
            <p:nvPr/>
          </p:nvSpPr>
          <p:spPr bwMode="blackWhite">
            <a:xfrm>
              <a:off x="2331" y="1785"/>
              <a:ext cx="507" cy="450"/>
            </a:xfrm>
            <a:custGeom>
              <a:avLst/>
              <a:gdLst>
                <a:gd name="T0" fmla="*/ 0 w 507"/>
                <a:gd name="T1" fmla="*/ 159 h 450"/>
                <a:gd name="T2" fmla="*/ 21 w 507"/>
                <a:gd name="T3" fmla="*/ 120 h 450"/>
                <a:gd name="T4" fmla="*/ 75 w 507"/>
                <a:gd name="T5" fmla="*/ 99 h 450"/>
                <a:gd name="T6" fmla="*/ 138 w 507"/>
                <a:gd name="T7" fmla="*/ 96 h 450"/>
                <a:gd name="T8" fmla="*/ 183 w 507"/>
                <a:gd name="T9" fmla="*/ 108 h 450"/>
                <a:gd name="T10" fmla="*/ 171 w 507"/>
                <a:gd name="T11" fmla="*/ 84 h 450"/>
                <a:gd name="T12" fmla="*/ 165 w 507"/>
                <a:gd name="T13" fmla="*/ 51 h 450"/>
                <a:gd name="T14" fmla="*/ 204 w 507"/>
                <a:gd name="T15" fmla="*/ 15 h 450"/>
                <a:gd name="T16" fmla="*/ 255 w 507"/>
                <a:gd name="T17" fmla="*/ 0 h 450"/>
                <a:gd name="T18" fmla="*/ 294 w 507"/>
                <a:gd name="T19" fmla="*/ 21 h 450"/>
                <a:gd name="T20" fmla="*/ 339 w 507"/>
                <a:gd name="T21" fmla="*/ 57 h 450"/>
                <a:gd name="T22" fmla="*/ 360 w 507"/>
                <a:gd name="T23" fmla="*/ 102 h 450"/>
                <a:gd name="T24" fmla="*/ 378 w 507"/>
                <a:gd name="T25" fmla="*/ 168 h 450"/>
                <a:gd name="T26" fmla="*/ 369 w 507"/>
                <a:gd name="T27" fmla="*/ 207 h 450"/>
                <a:gd name="T28" fmla="*/ 369 w 507"/>
                <a:gd name="T29" fmla="*/ 267 h 450"/>
                <a:gd name="T30" fmla="*/ 348 w 507"/>
                <a:gd name="T31" fmla="*/ 318 h 450"/>
                <a:gd name="T32" fmla="*/ 357 w 507"/>
                <a:gd name="T33" fmla="*/ 354 h 450"/>
                <a:gd name="T34" fmla="*/ 396 w 507"/>
                <a:gd name="T35" fmla="*/ 381 h 450"/>
                <a:gd name="T36" fmla="*/ 441 w 507"/>
                <a:gd name="T37" fmla="*/ 366 h 450"/>
                <a:gd name="T38" fmla="*/ 486 w 507"/>
                <a:gd name="T39" fmla="*/ 360 h 450"/>
                <a:gd name="T40" fmla="*/ 507 w 507"/>
                <a:gd name="T41" fmla="*/ 369 h 450"/>
                <a:gd name="T42" fmla="*/ 507 w 507"/>
                <a:gd name="T43" fmla="*/ 420 h 450"/>
                <a:gd name="T44" fmla="*/ 486 w 507"/>
                <a:gd name="T45" fmla="*/ 441 h 450"/>
                <a:gd name="T46" fmla="*/ 426 w 507"/>
                <a:gd name="T47" fmla="*/ 441 h 450"/>
                <a:gd name="T48" fmla="*/ 369 w 507"/>
                <a:gd name="T49" fmla="*/ 450 h 450"/>
                <a:gd name="T50" fmla="*/ 315 w 507"/>
                <a:gd name="T51" fmla="*/ 420 h 450"/>
                <a:gd name="T52" fmla="*/ 282 w 507"/>
                <a:gd name="T53" fmla="*/ 378 h 450"/>
                <a:gd name="T54" fmla="*/ 282 w 507"/>
                <a:gd name="T55" fmla="*/ 321 h 450"/>
                <a:gd name="T56" fmla="*/ 267 w 507"/>
                <a:gd name="T57" fmla="*/ 297 h 450"/>
                <a:gd name="T58" fmla="*/ 243 w 507"/>
                <a:gd name="T59" fmla="*/ 285 h 450"/>
                <a:gd name="T60" fmla="*/ 207 w 507"/>
                <a:gd name="T61" fmla="*/ 312 h 450"/>
                <a:gd name="T62" fmla="*/ 216 w 507"/>
                <a:gd name="T63" fmla="*/ 354 h 450"/>
                <a:gd name="T64" fmla="*/ 240 w 507"/>
                <a:gd name="T65" fmla="*/ 384 h 450"/>
                <a:gd name="T66" fmla="*/ 267 w 507"/>
                <a:gd name="T67" fmla="*/ 396 h 450"/>
                <a:gd name="T68" fmla="*/ 204 w 507"/>
                <a:gd name="T69" fmla="*/ 417 h 450"/>
                <a:gd name="T70" fmla="*/ 189 w 507"/>
                <a:gd name="T71" fmla="*/ 384 h 450"/>
                <a:gd name="T72" fmla="*/ 180 w 507"/>
                <a:gd name="T73" fmla="*/ 342 h 450"/>
                <a:gd name="T74" fmla="*/ 168 w 507"/>
                <a:gd name="T75" fmla="*/ 312 h 450"/>
                <a:gd name="T76" fmla="*/ 141 w 507"/>
                <a:gd name="T77" fmla="*/ 309 h 450"/>
                <a:gd name="T78" fmla="*/ 90 w 507"/>
                <a:gd name="T79" fmla="*/ 321 h 450"/>
                <a:gd name="T80" fmla="*/ 51 w 507"/>
                <a:gd name="T81" fmla="*/ 300 h 450"/>
                <a:gd name="T82" fmla="*/ 42 w 507"/>
                <a:gd name="T83" fmla="*/ 258 h 450"/>
                <a:gd name="T84" fmla="*/ 30 w 507"/>
                <a:gd name="T85" fmla="*/ 240 h 450"/>
                <a:gd name="T86" fmla="*/ 12 w 507"/>
                <a:gd name="T87" fmla="*/ 222 h 450"/>
                <a:gd name="T88" fmla="*/ 9 w 507"/>
                <a:gd name="T89" fmla="*/ 186 h 450"/>
                <a:gd name="T90" fmla="*/ 0 w 507"/>
                <a:gd name="T91" fmla="*/ 159 h 4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07"/>
                <a:gd name="T139" fmla="*/ 0 h 450"/>
                <a:gd name="T140" fmla="*/ 507 w 507"/>
                <a:gd name="T141" fmla="*/ 450 h 4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07" h="450">
                  <a:moveTo>
                    <a:pt x="0" y="159"/>
                  </a:moveTo>
                  <a:lnTo>
                    <a:pt x="21" y="120"/>
                  </a:lnTo>
                  <a:lnTo>
                    <a:pt x="75" y="99"/>
                  </a:lnTo>
                  <a:lnTo>
                    <a:pt x="138" y="96"/>
                  </a:lnTo>
                  <a:lnTo>
                    <a:pt x="183" y="108"/>
                  </a:lnTo>
                  <a:lnTo>
                    <a:pt x="171" y="84"/>
                  </a:lnTo>
                  <a:lnTo>
                    <a:pt x="165" y="51"/>
                  </a:lnTo>
                  <a:lnTo>
                    <a:pt x="204" y="15"/>
                  </a:lnTo>
                  <a:lnTo>
                    <a:pt x="255" y="0"/>
                  </a:lnTo>
                  <a:lnTo>
                    <a:pt x="294" y="21"/>
                  </a:lnTo>
                  <a:lnTo>
                    <a:pt x="339" y="57"/>
                  </a:lnTo>
                  <a:lnTo>
                    <a:pt x="360" y="102"/>
                  </a:lnTo>
                  <a:lnTo>
                    <a:pt x="378" y="168"/>
                  </a:lnTo>
                  <a:lnTo>
                    <a:pt x="369" y="207"/>
                  </a:lnTo>
                  <a:lnTo>
                    <a:pt x="369" y="267"/>
                  </a:lnTo>
                  <a:lnTo>
                    <a:pt x="348" y="318"/>
                  </a:lnTo>
                  <a:lnTo>
                    <a:pt x="357" y="354"/>
                  </a:lnTo>
                  <a:lnTo>
                    <a:pt x="396" y="381"/>
                  </a:lnTo>
                  <a:lnTo>
                    <a:pt x="441" y="366"/>
                  </a:lnTo>
                  <a:lnTo>
                    <a:pt x="486" y="360"/>
                  </a:lnTo>
                  <a:lnTo>
                    <a:pt x="507" y="369"/>
                  </a:lnTo>
                  <a:lnTo>
                    <a:pt x="507" y="420"/>
                  </a:lnTo>
                  <a:lnTo>
                    <a:pt x="486" y="441"/>
                  </a:lnTo>
                  <a:lnTo>
                    <a:pt x="426" y="441"/>
                  </a:lnTo>
                  <a:lnTo>
                    <a:pt x="369" y="450"/>
                  </a:lnTo>
                  <a:lnTo>
                    <a:pt x="315" y="420"/>
                  </a:lnTo>
                  <a:lnTo>
                    <a:pt x="282" y="378"/>
                  </a:lnTo>
                  <a:lnTo>
                    <a:pt x="282" y="321"/>
                  </a:lnTo>
                  <a:lnTo>
                    <a:pt x="267" y="297"/>
                  </a:lnTo>
                  <a:lnTo>
                    <a:pt x="243" y="285"/>
                  </a:lnTo>
                  <a:lnTo>
                    <a:pt x="207" y="312"/>
                  </a:lnTo>
                  <a:lnTo>
                    <a:pt x="216" y="354"/>
                  </a:lnTo>
                  <a:lnTo>
                    <a:pt x="240" y="384"/>
                  </a:lnTo>
                  <a:lnTo>
                    <a:pt x="267" y="396"/>
                  </a:lnTo>
                  <a:cubicBezTo>
                    <a:pt x="221" y="428"/>
                    <a:pt x="243" y="427"/>
                    <a:pt x="204" y="417"/>
                  </a:cubicBezTo>
                  <a:lnTo>
                    <a:pt x="189" y="384"/>
                  </a:lnTo>
                  <a:lnTo>
                    <a:pt x="180" y="342"/>
                  </a:lnTo>
                  <a:lnTo>
                    <a:pt x="168" y="312"/>
                  </a:lnTo>
                  <a:lnTo>
                    <a:pt x="141" y="309"/>
                  </a:lnTo>
                  <a:lnTo>
                    <a:pt x="90" y="321"/>
                  </a:lnTo>
                  <a:lnTo>
                    <a:pt x="51" y="300"/>
                  </a:lnTo>
                  <a:lnTo>
                    <a:pt x="42" y="258"/>
                  </a:lnTo>
                  <a:lnTo>
                    <a:pt x="30" y="240"/>
                  </a:lnTo>
                  <a:lnTo>
                    <a:pt x="12" y="222"/>
                  </a:lnTo>
                  <a:lnTo>
                    <a:pt x="9" y="186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98" name="Rectangle 100"/>
          <p:cNvSpPr>
            <a:spLocks noChangeArrowheads="1"/>
          </p:cNvSpPr>
          <p:nvPr/>
        </p:nvSpPr>
        <p:spPr bwMode="auto">
          <a:xfrm>
            <a:off x="1866900" y="255588"/>
            <a:ext cx="762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CA" altLang="en-US" sz="3600">
                <a:solidFill>
                  <a:srgbClr val="FFCC00"/>
                </a:solidFill>
                <a:cs typeface="Arial" pitchFamily="34" charset="0"/>
              </a:rPr>
              <a:t>Tác động sinh lý của GLP-1 and GIP</a:t>
            </a:r>
            <a:endParaRPr lang="en-US" altLang="en-US" sz="3600">
              <a:solidFill>
                <a:srgbClr val="FFCC00"/>
              </a:solidFill>
              <a:cs typeface="Arial" pitchFamily="34" charset="0"/>
            </a:endParaRPr>
          </a:p>
        </p:txBody>
      </p:sp>
      <p:sp>
        <p:nvSpPr>
          <p:cNvPr id="2099" name="Freeform 101"/>
          <p:cNvSpPr>
            <a:spLocks/>
          </p:cNvSpPr>
          <p:nvPr/>
        </p:nvSpPr>
        <p:spPr bwMode="auto">
          <a:xfrm>
            <a:off x="2363788" y="3317875"/>
            <a:ext cx="685800" cy="355600"/>
          </a:xfrm>
          <a:custGeom>
            <a:avLst/>
            <a:gdLst>
              <a:gd name="T0" fmla="*/ 0 w 432"/>
              <a:gd name="T1" fmla="*/ 2147483647 h 224"/>
              <a:gd name="T2" fmla="*/ 2147483647 w 432"/>
              <a:gd name="T3" fmla="*/ 2147483647 h 224"/>
              <a:gd name="T4" fmla="*/ 2147483647 w 432"/>
              <a:gd name="T5" fmla="*/ 2147483647 h 224"/>
              <a:gd name="T6" fmla="*/ 0 60000 65536"/>
              <a:gd name="T7" fmla="*/ 0 60000 65536"/>
              <a:gd name="T8" fmla="*/ 0 60000 65536"/>
              <a:gd name="T9" fmla="*/ 0 w 432"/>
              <a:gd name="T10" fmla="*/ 0 h 224"/>
              <a:gd name="T11" fmla="*/ 432 w 432"/>
              <a:gd name="T12" fmla="*/ 224 h 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224">
                <a:moveTo>
                  <a:pt x="0" y="32"/>
                </a:moveTo>
                <a:cubicBezTo>
                  <a:pt x="108" y="16"/>
                  <a:pt x="216" y="0"/>
                  <a:pt x="288" y="32"/>
                </a:cubicBezTo>
                <a:cubicBezTo>
                  <a:pt x="360" y="64"/>
                  <a:pt x="408" y="192"/>
                  <a:pt x="432" y="224"/>
                </a:cubicBezTo>
              </a:path>
            </a:pathLst>
          </a:custGeom>
          <a:noFill/>
          <a:ln w="38100">
            <a:solidFill>
              <a:srgbClr val="33CCCC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100" name="Freeform 102"/>
          <p:cNvSpPr>
            <a:spLocks/>
          </p:cNvSpPr>
          <p:nvPr/>
        </p:nvSpPr>
        <p:spPr bwMode="auto">
          <a:xfrm flipV="1">
            <a:off x="2211388" y="2860675"/>
            <a:ext cx="762000" cy="508000"/>
          </a:xfrm>
          <a:custGeom>
            <a:avLst/>
            <a:gdLst>
              <a:gd name="T0" fmla="*/ 0 w 432"/>
              <a:gd name="T1" fmla="*/ 2147483647 h 224"/>
              <a:gd name="T2" fmla="*/ 2147483647 w 432"/>
              <a:gd name="T3" fmla="*/ 2147483647 h 224"/>
              <a:gd name="T4" fmla="*/ 2147483647 w 432"/>
              <a:gd name="T5" fmla="*/ 2147483647 h 224"/>
              <a:gd name="T6" fmla="*/ 0 60000 65536"/>
              <a:gd name="T7" fmla="*/ 0 60000 65536"/>
              <a:gd name="T8" fmla="*/ 0 60000 65536"/>
              <a:gd name="T9" fmla="*/ 0 w 432"/>
              <a:gd name="T10" fmla="*/ 0 h 224"/>
              <a:gd name="T11" fmla="*/ 432 w 432"/>
              <a:gd name="T12" fmla="*/ 224 h 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" h="224">
                <a:moveTo>
                  <a:pt x="0" y="32"/>
                </a:moveTo>
                <a:cubicBezTo>
                  <a:pt x="108" y="16"/>
                  <a:pt x="216" y="0"/>
                  <a:pt x="288" y="32"/>
                </a:cubicBezTo>
                <a:cubicBezTo>
                  <a:pt x="360" y="64"/>
                  <a:pt x="408" y="192"/>
                  <a:pt x="432" y="224"/>
                </a:cubicBezTo>
              </a:path>
            </a:pathLst>
          </a:custGeom>
          <a:noFill/>
          <a:ln w="38100">
            <a:solidFill>
              <a:srgbClr val="FF99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2101" name="Picture 103"/>
          <p:cNvPicPr preferRelativeResize="0">
            <a:picLocks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1" t="1920" r="47626" b="8180"/>
          <a:stretch>
            <a:fillRect/>
          </a:stretch>
        </p:blipFill>
        <p:spPr bwMode="auto">
          <a:xfrm>
            <a:off x="5227638" y="5303838"/>
            <a:ext cx="53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2" name="Text Box 105"/>
          <p:cNvSpPr txBox="1">
            <a:spLocks noChangeArrowheads="1"/>
          </p:cNvSpPr>
          <p:nvPr/>
        </p:nvSpPr>
        <p:spPr bwMode="auto">
          <a:xfrm>
            <a:off x="6038850" y="5805488"/>
            <a:ext cx="1428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FFFFFF"/>
                </a:solidFill>
                <a:ea typeface="MS PGothic" pitchFamily="34" charset="-128"/>
                <a:cs typeface="Arial" pitchFamily="34" charset="0"/>
              </a:rPr>
              <a:t>Bài tiết Natri</a:t>
            </a:r>
          </a:p>
        </p:txBody>
      </p:sp>
      <p:sp>
        <p:nvSpPr>
          <p:cNvPr id="2103" name="AutoShape 106"/>
          <p:cNvSpPr>
            <a:spLocks noChangeArrowheads="1"/>
          </p:cNvSpPr>
          <p:nvPr/>
        </p:nvSpPr>
        <p:spPr bwMode="auto">
          <a:xfrm>
            <a:off x="5959475" y="5807075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sz="29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6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17133" y="6099907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55962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62" name="Rectangle 11"/>
          <p:cNvSpPr>
            <a:spLocks noChangeArrowheads="1"/>
          </p:cNvSpPr>
          <p:nvPr/>
        </p:nvSpPr>
        <p:spPr bwMode="ltGray">
          <a:xfrm>
            <a:off x="3708401" y="3200400"/>
            <a:ext cx="6596063" cy="801688"/>
          </a:xfrm>
          <a:prstGeom prst="rect">
            <a:avLst/>
          </a:prstGeom>
          <a:gradFill rotWithShape="1">
            <a:gsLst>
              <a:gs pos="0">
                <a:srgbClr val="CC0000"/>
              </a:gs>
              <a:gs pos="50000">
                <a:srgbClr val="990033"/>
              </a:gs>
              <a:gs pos="100000">
                <a:srgbClr val="CC0000"/>
              </a:gs>
            </a:gsLst>
            <a:lin ang="2700000" scaled="1"/>
          </a:gradFill>
          <a:ln w="76200">
            <a:solidFill>
              <a:srgbClr val="B8004A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altLang="en-US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76177" name="Freeform 49"/>
          <p:cNvSpPr>
            <a:spLocks/>
          </p:cNvSpPr>
          <p:nvPr/>
        </p:nvSpPr>
        <p:spPr bwMode="auto">
          <a:xfrm>
            <a:off x="7688263" y="3370264"/>
            <a:ext cx="2665412" cy="555625"/>
          </a:xfrm>
          <a:custGeom>
            <a:avLst/>
            <a:gdLst>
              <a:gd name="T0" fmla="*/ 2147483647 w 1589"/>
              <a:gd name="T1" fmla="*/ 2147483647 h 341"/>
              <a:gd name="T2" fmla="*/ 2147483647 w 1589"/>
              <a:gd name="T3" fmla="*/ 2147483647 h 341"/>
              <a:gd name="T4" fmla="*/ 2147483647 w 1589"/>
              <a:gd name="T5" fmla="*/ 2147483647 h 341"/>
              <a:gd name="T6" fmla="*/ 2147483647 w 1589"/>
              <a:gd name="T7" fmla="*/ 2147483647 h 341"/>
              <a:gd name="T8" fmla="*/ 2147483647 w 1589"/>
              <a:gd name="T9" fmla="*/ 2147483647 h 341"/>
              <a:gd name="T10" fmla="*/ 2147483647 w 1589"/>
              <a:gd name="T11" fmla="*/ 2147483647 h 341"/>
              <a:gd name="T12" fmla="*/ 2147483647 w 1589"/>
              <a:gd name="T13" fmla="*/ 2147483647 h 341"/>
              <a:gd name="T14" fmla="*/ 2147483647 w 1589"/>
              <a:gd name="T15" fmla="*/ 2147483647 h 341"/>
              <a:gd name="T16" fmla="*/ 2147483647 w 1589"/>
              <a:gd name="T17" fmla="*/ 2147483647 h 341"/>
              <a:gd name="T18" fmla="*/ 0 w 1589"/>
              <a:gd name="T19" fmla="*/ 0 h 341"/>
              <a:gd name="T20" fmla="*/ 2147483647 w 1589"/>
              <a:gd name="T21" fmla="*/ 2147483647 h 34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89"/>
              <a:gd name="T34" fmla="*/ 0 h 341"/>
              <a:gd name="T35" fmla="*/ 1589 w 1589"/>
              <a:gd name="T36" fmla="*/ 341 h 34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89" h="341">
                <a:moveTo>
                  <a:pt x="16" y="341"/>
                </a:moveTo>
                <a:lnTo>
                  <a:pt x="1589" y="341"/>
                </a:lnTo>
                <a:lnTo>
                  <a:pt x="1589" y="277"/>
                </a:lnTo>
                <a:lnTo>
                  <a:pt x="1445" y="266"/>
                </a:lnTo>
                <a:lnTo>
                  <a:pt x="1125" y="240"/>
                </a:lnTo>
                <a:lnTo>
                  <a:pt x="976" y="256"/>
                </a:lnTo>
                <a:lnTo>
                  <a:pt x="581" y="176"/>
                </a:lnTo>
                <a:lnTo>
                  <a:pt x="405" y="181"/>
                </a:lnTo>
                <a:lnTo>
                  <a:pt x="144" y="90"/>
                </a:lnTo>
                <a:lnTo>
                  <a:pt x="0" y="0"/>
                </a:lnTo>
                <a:lnTo>
                  <a:pt x="16" y="341"/>
                </a:lnTo>
                <a:close/>
              </a:path>
            </a:pathLst>
          </a:custGeom>
          <a:gradFill rotWithShape="1">
            <a:gsLst>
              <a:gs pos="0">
                <a:schemeClr val="tx1">
                  <a:alpha val="53998"/>
                </a:schemeClr>
              </a:gs>
              <a:gs pos="100000">
                <a:schemeClr val="tx1">
                  <a:alpha val="4999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48" name="Rectangle 43"/>
          <p:cNvSpPr>
            <a:spLocks noChangeArrowheads="1"/>
          </p:cNvSpPr>
          <p:nvPr/>
        </p:nvSpPr>
        <p:spPr bwMode="auto">
          <a:xfrm>
            <a:off x="6113464" y="3003550"/>
            <a:ext cx="1603375" cy="1327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</a:gradFill>
          <a:ln w="28575">
            <a:solidFill>
              <a:srgbClr val="AFC2FF"/>
            </a:solidFill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b="1">
                <a:solidFill>
                  <a:srgbClr val="5C114A"/>
                </a:solidFill>
                <a:ea typeface="ＭＳ Ｐゴシック" panose="020B0600070205080204" pitchFamily="34" charset="-128"/>
                <a:sym typeface="Symbol" panose="05050102010706020507" pitchFamily="18" charset="2"/>
              </a:rPr>
              <a:t> </a:t>
            </a:r>
            <a:r>
              <a:rPr lang="en-US" altLang="en-US" b="1">
                <a:solidFill>
                  <a:srgbClr val="5C114A"/>
                </a:solidFill>
                <a:ea typeface="ＭＳ Ｐゴシック" panose="020B0600070205080204" pitchFamily="34" charset="-128"/>
              </a:rPr>
              <a:t>Glucagon</a:t>
            </a:r>
          </a:p>
          <a:p>
            <a:pPr algn="ctr" eaLnBrk="1" hangingPunct="1">
              <a:defRPr/>
            </a:pPr>
            <a:endParaRPr lang="en-US" altLang="en-US" b="1">
              <a:solidFill>
                <a:srgbClr val="EEA3DC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anose="020B0600070205080204" pitchFamily="34" charset="-128"/>
            </a:endParaRPr>
          </a:p>
          <a:p>
            <a:pPr algn="ctr" eaLnBrk="1" hangingPunct="1">
              <a:defRPr/>
            </a:pPr>
            <a:r>
              <a:rPr lang="en-US" altLang="en-US" b="1">
                <a:solidFill>
                  <a:srgbClr val="5C11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anose="020B0600070205080204" pitchFamily="34" charset="-128"/>
                <a:sym typeface="Symbol" panose="05050102010706020507" pitchFamily="18" charset="2"/>
              </a:rPr>
              <a:t> </a:t>
            </a:r>
            <a:r>
              <a:rPr lang="en-US" altLang="en-US" b="1">
                <a:solidFill>
                  <a:srgbClr val="5C11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anose="020B0600070205080204" pitchFamily="34" charset="-128"/>
              </a:rPr>
              <a:t>Insulin</a:t>
            </a:r>
          </a:p>
        </p:txBody>
      </p:sp>
      <p:sp>
        <p:nvSpPr>
          <p:cNvPr id="2" name="Oval 16" descr="GIorgans-closeup"/>
          <p:cNvSpPr>
            <a:spLocks noChangeArrowheads="1"/>
          </p:cNvSpPr>
          <p:nvPr/>
        </p:nvSpPr>
        <p:spPr bwMode="ltGray">
          <a:xfrm>
            <a:off x="1841500" y="2374901"/>
            <a:ext cx="2179638" cy="209867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>
            <a:solidFill>
              <a:schemeClr val="tx1"/>
            </a:solidFill>
            <a:round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 bIns="0" anchor="b"/>
          <a:lstStyle/>
          <a:p>
            <a:pPr algn="ctr" eaLnBrk="1" hangingPunct="1">
              <a:defRPr/>
            </a:pPr>
            <a:endParaRPr lang="en-US" altLang="en-US" sz="2000" b="1">
              <a:solidFill>
                <a:srgbClr val="5C114A"/>
              </a:solidFill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30726" name="Text Box 28"/>
          <p:cNvSpPr txBox="1">
            <a:spLocks noChangeArrowheads="1"/>
          </p:cNvSpPr>
          <p:nvPr/>
        </p:nvSpPr>
        <p:spPr bwMode="auto">
          <a:xfrm>
            <a:off x="1849438" y="1538288"/>
            <a:ext cx="81327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FFFF"/>
                </a:solidFill>
                <a:ea typeface="MS PGothic" pitchFamily="34" charset="-128"/>
              </a:rPr>
              <a:t>Thực phẩm kích thích tiết            incretin hormones (GLP-1 và GIP) từ ruột non vào máu</a:t>
            </a:r>
          </a:p>
        </p:txBody>
      </p:sp>
      <p:sp>
        <p:nvSpPr>
          <p:cNvPr id="176141" name="Text Box 31"/>
          <p:cNvSpPr txBox="1">
            <a:spLocks noChangeArrowheads="1"/>
          </p:cNvSpPr>
          <p:nvPr/>
        </p:nvSpPr>
        <p:spPr bwMode="auto">
          <a:xfrm>
            <a:off x="4551363" y="2808288"/>
            <a:ext cx="641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FFFFFF"/>
                </a:solidFill>
                <a:ea typeface="MS PGothic" pitchFamily="34" charset="-128"/>
              </a:rPr>
              <a:t>Máu</a:t>
            </a:r>
          </a:p>
        </p:txBody>
      </p:sp>
      <p:sp>
        <p:nvSpPr>
          <p:cNvPr id="176142" name="Text Box 34"/>
          <p:cNvSpPr txBox="1">
            <a:spLocks noChangeArrowheads="1"/>
          </p:cNvSpPr>
          <p:nvPr/>
        </p:nvSpPr>
        <p:spPr bwMode="auto">
          <a:xfrm>
            <a:off x="1600201" y="5089526"/>
            <a:ext cx="32369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rgbClr val="FFFFFF"/>
                </a:solidFill>
                <a:ea typeface="MS PGothic" pitchFamily="34" charset="-128"/>
              </a:rPr>
              <a:t>Men </a:t>
            </a:r>
            <a:r>
              <a:rPr lang="en-US" altLang="en-US" sz="2000" b="1">
                <a:solidFill>
                  <a:srgbClr val="66CCFF"/>
                </a:solidFill>
                <a:ea typeface="MS PGothic" pitchFamily="34" charset="-128"/>
              </a:rPr>
              <a:t>DPP-4</a:t>
            </a:r>
            <a:r>
              <a:rPr lang="en-US" altLang="en-US" sz="2000">
                <a:solidFill>
                  <a:srgbClr val="FFFFFF"/>
                </a:solidFill>
                <a:ea typeface="MS PGothic" pitchFamily="34" charset="-128"/>
              </a:rPr>
              <a:t> nhanh chóng</a:t>
            </a:r>
            <a:br>
              <a:rPr lang="en-US" altLang="en-US" sz="2000">
                <a:solidFill>
                  <a:srgbClr val="FFFFFF"/>
                </a:solidFill>
                <a:ea typeface="MS PGothic" pitchFamily="34" charset="-128"/>
              </a:rPr>
            </a:br>
            <a:r>
              <a:rPr lang="en-US" altLang="en-US" sz="2000">
                <a:solidFill>
                  <a:srgbClr val="FFFFFF"/>
                </a:solidFill>
                <a:ea typeface="MS PGothic" pitchFamily="34" charset="-128"/>
              </a:rPr>
              <a:t>giáng hóa GLP-1 và GIP</a:t>
            </a:r>
          </a:p>
        </p:txBody>
      </p:sp>
      <p:sp>
        <p:nvSpPr>
          <p:cNvPr id="176144" name="Text Box 37"/>
          <p:cNvSpPr txBox="1">
            <a:spLocks noChangeArrowheads="1"/>
          </p:cNvSpPr>
          <p:nvPr/>
        </p:nvSpPr>
        <p:spPr bwMode="auto">
          <a:xfrm>
            <a:off x="6154738" y="2347913"/>
            <a:ext cx="152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en-US" altLang="en-US" sz="1800" b="1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76150" name="Text Box 45"/>
          <p:cNvSpPr txBox="1">
            <a:spLocks noChangeArrowheads="1"/>
          </p:cNvSpPr>
          <p:nvPr/>
        </p:nvSpPr>
        <p:spPr bwMode="auto">
          <a:xfrm>
            <a:off x="8593138" y="2808288"/>
            <a:ext cx="641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FFFFFF"/>
                </a:solidFill>
                <a:ea typeface="MS PGothic" pitchFamily="34" charset="-128"/>
              </a:rPr>
              <a:t>Máu</a:t>
            </a:r>
          </a:p>
        </p:txBody>
      </p:sp>
      <p:sp>
        <p:nvSpPr>
          <p:cNvPr id="176151" name="Text Box 46"/>
          <p:cNvSpPr txBox="1">
            <a:spLocks noChangeArrowheads="1"/>
          </p:cNvSpPr>
          <p:nvPr/>
        </p:nvSpPr>
        <p:spPr bwMode="auto">
          <a:xfrm>
            <a:off x="8175625" y="3300413"/>
            <a:ext cx="1011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E87B00"/>
                  </a:outerShdw>
                </a:effectLst>
                <a:ea typeface="ＭＳ Ｐゴシック" panose="020B0600070205080204" pitchFamily="34" charset="-128"/>
                <a:sym typeface="Symbol" panose="05050102010706020507" pitchFamily="18" charset="2"/>
              </a:rPr>
              <a:t></a:t>
            </a:r>
            <a:r>
              <a:rPr lang="en-US" alt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E87B00"/>
                  </a:outerShdw>
                </a:effectLst>
                <a:ea typeface="ＭＳ Ｐゴシック" panose="020B0600070205080204" pitchFamily="34" charset="-128"/>
              </a:rPr>
              <a:t> ĐH</a:t>
            </a:r>
          </a:p>
        </p:txBody>
      </p:sp>
      <p:sp>
        <p:nvSpPr>
          <p:cNvPr id="176158" name="Freeform 30"/>
          <p:cNvSpPr>
            <a:spLocks/>
          </p:cNvSpPr>
          <p:nvPr/>
        </p:nvSpPr>
        <p:spPr bwMode="grayWhite">
          <a:xfrm>
            <a:off x="1676400" y="1752601"/>
            <a:ext cx="693738" cy="1693863"/>
          </a:xfrm>
          <a:custGeom>
            <a:avLst/>
            <a:gdLst>
              <a:gd name="T0" fmla="*/ 0 w 533"/>
              <a:gd name="T1" fmla="*/ 0 h 880"/>
              <a:gd name="T2" fmla="*/ 0 w 533"/>
              <a:gd name="T3" fmla="*/ 2147483647 h 880"/>
              <a:gd name="T4" fmla="*/ 2147483647 w 533"/>
              <a:gd name="T5" fmla="*/ 2147483647 h 880"/>
              <a:gd name="T6" fmla="*/ 0 60000 65536"/>
              <a:gd name="T7" fmla="*/ 0 60000 65536"/>
              <a:gd name="T8" fmla="*/ 0 60000 65536"/>
              <a:gd name="T9" fmla="*/ 0 w 533"/>
              <a:gd name="T10" fmla="*/ 0 h 880"/>
              <a:gd name="T11" fmla="*/ 533 w 533"/>
              <a:gd name="T12" fmla="*/ 880 h 8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33" h="880">
                <a:moveTo>
                  <a:pt x="0" y="0"/>
                </a:moveTo>
                <a:lnTo>
                  <a:pt x="0" y="880"/>
                </a:lnTo>
                <a:lnTo>
                  <a:pt x="533" y="880"/>
                </a:lnTo>
              </a:path>
            </a:pathLst>
          </a:custGeom>
          <a:noFill/>
          <a:ln w="76200">
            <a:solidFill>
              <a:schemeClr val="tx2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64" name="Freeform 36"/>
          <p:cNvSpPr>
            <a:spLocks/>
          </p:cNvSpPr>
          <p:nvPr/>
        </p:nvSpPr>
        <p:spPr bwMode="auto">
          <a:xfrm rot="5400000">
            <a:off x="4518026" y="3494089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66" name="Freeform 38"/>
          <p:cNvSpPr>
            <a:spLocks/>
          </p:cNvSpPr>
          <p:nvPr/>
        </p:nvSpPr>
        <p:spPr bwMode="auto">
          <a:xfrm rot="5400000">
            <a:off x="5060951" y="3336926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68" name="Freeform 40"/>
          <p:cNvSpPr>
            <a:spLocks/>
          </p:cNvSpPr>
          <p:nvPr/>
        </p:nvSpPr>
        <p:spPr bwMode="auto">
          <a:xfrm rot="5400000">
            <a:off x="4179889" y="3540126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70" name="Freeform 42"/>
          <p:cNvSpPr>
            <a:spLocks/>
          </p:cNvSpPr>
          <p:nvPr/>
        </p:nvSpPr>
        <p:spPr bwMode="auto">
          <a:xfrm rot="5400000">
            <a:off x="5576888" y="3429000"/>
            <a:ext cx="131762" cy="160338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72" name="Freeform 44"/>
          <p:cNvSpPr>
            <a:spLocks/>
          </p:cNvSpPr>
          <p:nvPr/>
        </p:nvSpPr>
        <p:spPr bwMode="auto">
          <a:xfrm rot="5400000">
            <a:off x="4656139" y="3308351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74" name="Freeform 46"/>
          <p:cNvSpPr>
            <a:spLocks/>
          </p:cNvSpPr>
          <p:nvPr/>
        </p:nvSpPr>
        <p:spPr bwMode="grayWhite">
          <a:xfrm rot="-5400000">
            <a:off x="4252914" y="4062414"/>
            <a:ext cx="1201737" cy="814387"/>
          </a:xfrm>
          <a:custGeom>
            <a:avLst/>
            <a:gdLst>
              <a:gd name="T0" fmla="*/ 0 w 533"/>
              <a:gd name="T1" fmla="*/ 0 h 880"/>
              <a:gd name="T2" fmla="*/ 0 w 533"/>
              <a:gd name="T3" fmla="*/ 2147483647 h 880"/>
              <a:gd name="T4" fmla="*/ 2147483647 w 533"/>
              <a:gd name="T5" fmla="*/ 2147483647 h 880"/>
              <a:gd name="T6" fmla="*/ 0 60000 65536"/>
              <a:gd name="T7" fmla="*/ 0 60000 65536"/>
              <a:gd name="T8" fmla="*/ 0 60000 65536"/>
              <a:gd name="T9" fmla="*/ 0 w 533"/>
              <a:gd name="T10" fmla="*/ 0 h 880"/>
              <a:gd name="T11" fmla="*/ 533 w 533"/>
              <a:gd name="T12" fmla="*/ 880 h 8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33" h="880">
                <a:moveTo>
                  <a:pt x="0" y="0"/>
                </a:moveTo>
                <a:lnTo>
                  <a:pt x="0" y="880"/>
                </a:lnTo>
                <a:lnTo>
                  <a:pt x="533" y="880"/>
                </a:lnTo>
              </a:path>
            </a:pathLst>
          </a:custGeom>
          <a:noFill/>
          <a:ln w="76200">
            <a:solidFill>
              <a:srgbClr val="007EB0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80" name="Freeform 52"/>
          <p:cNvSpPr>
            <a:spLocks/>
          </p:cNvSpPr>
          <p:nvPr/>
        </p:nvSpPr>
        <p:spPr bwMode="auto">
          <a:xfrm rot="5400000">
            <a:off x="4308476" y="3235326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84" name="Freeform 56"/>
          <p:cNvSpPr>
            <a:spLocks/>
          </p:cNvSpPr>
          <p:nvPr/>
        </p:nvSpPr>
        <p:spPr bwMode="auto">
          <a:xfrm rot="5400000">
            <a:off x="5549901" y="3606801"/>
            <a:ext cx="131762" cy="160337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6185" name="Freeform 57"/>
          <p:cNvSpPr>
            <a:spLocks/>
          </p:cNvSpPr>
          <p:nvPr/>
        </p:nvSpPr>
        <p:spPr bwMode="auto">
          <a:xfrm rot="5400000">
            <a:off x="5797551" y="3494089"/>
            <a:ext cx="131763" cy="160337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76187" name="Picture 59" descr="Illu_pancrea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16997">
            <a:off x="6327775" y="2584450"/>
            <a:ext cx="1195388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91" name="Freeform 63"/>
          <p:cNvSpPr>
            <a:spLocks/>
          </p:cNvSpPr>
          <p:nvPr/>
        </p:nvSpPr>
        <p:spPr bwMode="grayWhite">
          <a:xfrm>
            <a:off x="3565525" y="3446464"/>
            <a:ext cx="693738" cy="1587"/>
          </a:xfrm>
          <a:custGeom>
            <a:avLst/>
            <a:gdLst>
              <a:gd name="T0" fmla="*/ 0 w 437"/>
              <a:gd name="T1" fmla="*/ 0 h 1"/>
              <a:gd name="T2" fmla="*/ 2147483647 w 437"/>
              <a:gd name="T3" fmla="*/ 0 h 1"/>
              <a:gd name="T4" fmla="*/ 0 60000 65536"/>
              <a:gd name="T5" fmla="*/ 0 60000 65536"/>
              <a:gd name="T6" fmla="*/ 0 w 437"/>
              <a:gd name="T7" fmla="*/ 0 h 1"/>
              <a:gd name="T8" fmla="*/ 437 w 43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7" h="1">
                <a:moveTo>
                  <a:pt x="0" y="0"/>
                </a:moveTo>
                <a:lnTo>
                  <a:pt x="437" y="0"/>
                </a:lnTo>
              </a:path>
            </a:pathLst>
          </a:custGeom>
          <a:noFill/>
          <a:ln w="76200">
            <a:solidFill>
              <a:schemeClr val="tx2"/>
            </a:solidFill>
            <a:round/>
            <a:headEnd type="oval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38"/>
          <p:cNvSpPr>
            <a:spLocks/>
          </p:cNvSpPr>
          <p:nvPr/>
        </p:nvSpPr>
        <p:spPr bwMode="auto">
          <a:xfrm rot="5400000">
            <a:off x="4578351" y="1654176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44"/>
          <p:cNvSpPr>
            <a:spLocks/>
          </p:cNvSpPr>
          <p:nvPr/>
        </p:nvSpPr>
        <p:spPr bwMode="auto">
          <a:xfrm rot="5400000">
            <a:off x="4837114" y="3489326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 rot="5400000">
            <a:off x="5348288" y="3543300"/>
            <a:ext cx="131762" cy="160338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5400000">
            <a:off x="4413251" y="3684589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Freeform 44"/>
          <p:cNvSpPr>
            <a:spLocks/>
          </p:cNvSpPr>
          <p:nvPr/>
        </p:nvSpPr>
        <p:spPr bwMode="auto">
          <a:xfrm rot="5400000">
            <a:off x="4884739" y="3708401"/>
            <a:ext cx="200025" cy="244475"/>
          </a:xfrm>
          <a:custGeom>
            <a:avLst/>
            <a:gdLst>
              <a:gd name="T0" fmla="*/ 0 w 378"/>
              <a:gd name="T1" fmla="*/ 2147483647 h 462"/>
              <a:gd name="T2" fmla="*/ 2147483647 w 378"/>
              <a:gd name="T3" fmla="*/ 2147483647 h 462"/>
              <a:gd name="T4" fmla="*/ 2147483647 w 378"/>
              <a:gd name="T5" fmla="*/ 0 h 462"/>
              <a:gd name="T6" fmla="*/ 0 w 378"/>
              <a:gd name="T7" fmla="*/ 2147483647 h 46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462"/>
              <a:gd name="T14" fmla="*/ 378 w 378"/>
              <a:gd name="T15" fmla="*/ 462 h 4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462">
                <a:moveTo>
                  <a:pt x="0" y="462"/>
                </a:moveTo>
                <a:cubicBezTo>
                  <a:pt x="189" y="462"/>
                  <a:pt x="378" y="462"/>
                  <a:pt x="378" y="462"/>
                </a:cubicBezTo>
                <a:cubicBezTo>
                  <a:pt x="372" y="300"/>
                  <a:pt x="300" y="0"/>
                  <a:pt x="174" y="0"/>
                </a:cubicBezTo>
                <a:cubicBezTo>
                  <a:pt x="48" y="0"/>
                  <a:pt x="24" y="294"/>
                  <a:pt x="0" y="4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69" name="Rectangle 57"/>
          <p:cNvSpPr>
            <a:spLocks noChangeArrowheads="1"/>
          </p:cNvSpPr>
          <p:nvPr/>
        </p:nvSpPr>
        <p:spPr bwMode="auto">
          <a:xfrm>
            <a:off x="1898651" y="5534178"/>
            <a:ext cx="75659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91440" bIns="91440" anchor="b">
            <a:spAutoFit/>
          </a:bodyPr>
          <a:lstStyle/>
          <a:p>
            <a:pPr marL="266700" indent="-266700" algn="r" defTabSz="992188"/>
            <a:r>
              <a:rPr lang="en-US" altLang="en-US" sz="90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       </a:t>
            </a: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1.  </a:t>
            </a:r>
            <a:r>
              <a:rPr lang="en-US" altLang="en-US" sz="1400" dirty="0" err="1">
                <a:solidFill>
                  <a:srgbClr val="FFFFFF"/>
                </a:solidFill>
                <a:ea typeface="MS PGothic" pitchFamily="34" charset="-128"/>
              </a:rPr>
              <a:t>Drucker</a:t>
            </a: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 DJ. </a:t>
            </a:r>
            <a:r>
              <a:rPr lang="en-US" altLang="en-US" sz="1400" i="1" dirty="0">
                <a:solidFill>
                  <a:srgbClr val="FFFFFF"/>
                </a:solidFill>
                <a:ea typeface="MS PGothic" pitchFamily="34" charset="-128"/>
              </a:rPr>
              <a:t>Cell </a:t>
            </a:r>
            <a:r>
              <a:rPr lang="en-US" altLang="en-US" sz="1400" i="1" dirty="0" err="1">
                <a:solidFill>
                  <a:srgbClr val="FFFFFF"/>
                </a:solidFill>
                <a:ea typeface="MS PGothic" pitchFamily="34" charset="-128"/>
              </a:rPr>
              <a:t>Metab</a:t>
            </a: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. 2006;3:153–165.  </a:t>
            </a:r>
            <a:b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</a:b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2. </a:t>
            </a:r>
            <a:r>
              <a:rPr lang="en-US" altLang="en-US" sz="1400" dirty="0" err="1">
                <a:solidFill>
                  <a:srgbClr val="FFFFFF"/>
                </a:solidFill>
                <a:ea typeface="MS PGothic" pitchFamily="34" charset="-128"/>
              </a:rPr>
              <a:t>Aroda</a:t>
            </a: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 VR, Henry RR. Accessed 24 June 2010.  </a:t>
            </a:r>
            <a:b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</a:b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3. </a:t>
            </a:r>
            <a:r>
              <a:rPr lang="en-US" altLang="en-US" sz="1400" dirty="0" err="1">
                <a:solidFill>
                  <a:srgbClr val="FFFFFF"/>
                </a:solidFill>
                <a:ea typeface="MS PGothic" pitchFamily="34" charset="-128"/>
              </a:rPr>
              <a:t>Hinnen</a:t>
            </a: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 D, et al. </a:t>
            </a:r>
            <a:r>
              <a:rPr lang="en-US" altLang="en-US" sz="1400" i="1" dirty="0">
                <a:solidFill>
                  <a:srgbClr val="FFFFFF"/>
                </a:solidFill>
                <a:ea typeface="MS PGothic" pitchFamily="34" charset="-128"/>
              </a:rPr>
              <a:t>J Am Board </a:t>
            </a:r>
            <a:r>
              <a:rPr lang="en-US" altLang="en-US" sz="1400" i="1" dirty="0" err="1">
                <a:solidFill>
                  <a:srgbClr val="FFFFFF"/>
                </a:solidFill>
                <a:ea typeface="MS PGothic" pitchFamily="34" charset="-128"/>
              </a:rPr>
              <a:t>Fam</a:t>
            </a:r>
            <a:r>
              <a:rPr lang="en-US" altLang="en-US" sz="1400" i="1" dirty="0">
                <a:solidFill>
                  <a:srgbClr val="FFFFFF"/>
                </a:solidFill>
                <a:ea typeface="MS PGothic" pitchFamily="34" charset="-128"/>
              </a:rPr>
              <a:t> Med</a:t>
            </a:r>
            <a:r>
              <a:rPr lang="en-US" altLang="en-US" sz="1400" dirty="0">
                <a:solidFill>
                  <a:srgbClr val="FFFFFF"/>
                </a:solidFill>
                <a:ea typeface="MS PGothic" pitchFamily="34" charset="-128"/>
              </a:rPr>
              <a:t>. 2006;19:612-620.</a:t>
            </a:r>
          </a:p>
        </p:txBody>
      </p:sp>
      <p:sp>
        <p:nvSpPr>
          <p:cNvPr id="163870" name="Text Box 30"/>
          <p:cNvSpPr txBox="1">
            <a:spLocks noChangeArrowheads="1"/>
          </p:cNvSpPr>
          <p:nvPr/>
        </p:nvSpPr>
        <p:spPr bwMode="auto">
          <a:xfrm>
            <a:off x="1828800" y="228600"/>
            <a:ext cx="8077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rgbClr val="FFCC00"/>
                </a:solidFill>
              </a:rPr>
              <a:t>Chuyển hóa của hormone incretin</a:t>
            </a:r>
          </a:p>
        </p:txBody>
      </p:sp>
      <p:sp>
        <p:nvSpPr>
          <p:cNvPr id="31" name="TextBox 18">
            <a:extLst>
              <a:ext uri="{FF2B5EF4-FFF2-40B4-BE49-F238E27FC236}">
                <a16:creationId xmlns:a16="http://schemas.microsoft.com/office/drawing/2014/main" id="{CC796445-7996-406D-99D7-03919973F42D}"/>
              </a:ext>
            </a:extLst>
          </p:cNvPr>
          <p:cNvSpPr txBox="1"/>
          <p:nvPr/>
        </p:nvSpPr>
        <p:spPr>
          <a:xfrm>
            <a:off x="9417133" y="6099907"/>
            <a:ext cx="1426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754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6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7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7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7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7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7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7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7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7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7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7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7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7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7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7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7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7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7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7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7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7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7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7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000"/>
                                        <p:tgtEl>
                                          <p:spTgt spid="17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17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7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62" grpId="0" animBg="1"/>
      <p:bldP spid="176177" grpId="0" animBg="1"/>
      <p:bldP spid="176148" grpId="0" animBg="1"/>
      <p:bldP spid="2" grpId="0" animBg="1"/>
      <p:bldP spid="30726" grpId="0"/>
      <p:bldP spid="176141" grpId="0"/>
      <p:bldP spid="176142" grpId="0"/>
      <p:bldP spid="176144" grpId="0"/>
      <p:bldP spid="176150" grpId="0"/>
      <p:bldP spid="176151" grpId="0"/>
      <p:bldP spid="176158" grpId="0" animBg="1"/>
      <p:bldP spid="176164" grpId="0" animBg="1"/>
      <p:bldP spid="176166" grpId="0" animBg="1"/>
      <p:bldP spid="176168" grpId="0" animBg="1"/>
      <p:bldP spid="176170" grpId="0" animBg="1"/>
      <p:bldP spid="176172" grpId="0" animBg="1"/>
      <p:bldP spid="176174" grpId="0" animBg="1"/>
      <p:bldP spid="176180" grpId="0" animBg="1"/>
      <p:bldP spid="176184" grpId="0" animBg="1"/>
      <p:bldP spid="176185" grpId="0" animBg="1"/>
      <p:bldP spid="176191" grpId="0" animBg="1"/>
      <p:bldP spid="42" grpId="0" animBg="1"/>
      <p:bldP spid="43" grpId="0" animBg="1"/>
      <p:bldP spid="44" grpId="0" animBg="1"/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itle 1">
            <a:extLst>
              <a:ext uri="{FF2B5EF4-FFF2-40B4-BE49-F238E27FC236}">
                <a16:creationId xmlns:a16="http://schemas.microsoft.com/office/drawing/2014/main" id="{2B4A7E2E-7AD7-7CB8-B771-B748FC3FB9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274638"/>
            <a:ext cx="8534400" cy="868362"/>
          </a:xfrm>
        </p:spPr>
        <p:txBody>
          <a:bodyPr/>
          <a:lstStyle/>
          <a:p>
            <a:r>
              <a:rPr lang="en-US" altLang="en-US" sz="36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Ức chế DPP-4 sử dụng trong suy thận</a:t>
            </a:r>
            <a:endParaRPr lang="en-GB" altLang="vi-VN" sz="3600">
              <a:solidFill>
                <a:schemeClr val="accent2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2099" name="TextBox 33">
            <a:extLst>
              <a:ext uri="{FF2B5EF4-FFF2-40B4-BE49-F238E27FC236}">
                <a16:creationId xmlns:a16="http://schemas.microsoft.com/office/drawing/2014/main" id="{F14D4D32-F8BC-5F63-B174-3A8C5D20F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2838" y="5592764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bg2"/>
              </a:solidFill>
              <a:latin typeface="News Gothic MT" panose="020B0504020203020204" pitchFamily="34" charset="0"/>
            </a:endParaRPr>
          </a:p>
        </p:txBody>
      </p:sp>
      <p:grpSp>
        <p:nvGrpSpPr>
          <p:cNvPr id="2" name="Group 64">
            <a:extLst>
              <a:ext uri="{FF2B5EF4-FFF2-40B4-BE49-F238E27FC236}">
                <a16:creationId xmlns:a16="http://schemas.microsoft.com/office/drawing/2014/main" id="{C50AA25E-AD19-116D-5DE4-CA778C71AEFD}"/>
              </a:ext>
            </a:extLst>
          </p:cNvPr>
          <p:cNvGrpSpPr>
            <a:grpSpLocks/>
          </p:cNvGrpSpPr>
          <p:nvPr/>
        </p:nvGrpSpPr>
        <p:grpSpPr bwMode="auto">
          <a:xfrm>
            <a:off x="3095625" y="5154613"/>
            <a:ext cx="7258050" cy="328612"/>
            <a:chOff x="1571623" y="5002293"/>
            <a:chExt cx="7258052" cy="328612"/>
          </a:xfrm>
        </p:grpSpPr>
        <p:grpSp>
          <p:nvGrpSpPr>
            <p:cNvPr id="132152" name="Group 63">
              <a:extLst>
                <a:ext uri="{FF2B5EF4-FFF2-40B4-BE49-F238E27FC236}">
                  <a16:creationId xmlns:a16="http://schemas.microsoft.com/office/drawing/2014/main" id="{6B18C584-11A7-191F-9F37-70D2FB2A73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71623" y="5002293"/>
              <a:ext cx="7258052" cy="328612"/>
              <a:chOff x="1571623" y="5002293"/>
              <a:chExt cx="7258052" cy="328612"/>
            </a:xfrm>
          </p:grpSpPr>
          <p:grpSp>
            <p:nvGrpSpPr>
              <p:cNvPr id="132154" name="Group 60">
                <a:extLst>
                  <a:ext uri="{FF2B5EF4-FFF2-40B4-BE49-F238E27FC236}">
                    <a16:creationId xmlns:a16="http://schemas.microsoft.com/office/drawing/2014/main" id="{18C4C73E-2F6E-39EB-83C9-3DE1CCDD09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71623" y="5010230"/>
                <a:ext cx="7258052" cy="320675"/>
                <a:chOff x="1571623" y="5010230"/>
                <a:chExt cx="7258052" cy="320675"/>
              </a:xfrm>
            </p:grpSpPr>
            <p:sp>
              <p:nvSpPr>
                <p:cNvPr id="13" name="Pentagon 12">
                  <a:extLst>
                    <a:ext uri="{FF2B5EF4-FFF2-40B4-BE49-F238E27FC236}">
                      <a16:creationId xmlns:a16="http://schemas.microsoft.com/office/drawing/2014/main" id="{69B99B71-0B52-4EDE-A5D0-F3DF7B8A929F}"/>
                    </a:ext>
                  </a:extLst>
                </p:cNvPr>
                <p:cNvSpPr/>
                <p:nvPr/>
              </p:nvSpPr>
              <p:spPr>
                <a:xfrm>
                  <a:off x="1571623" y="5016580"/>
                  <a:ext cx="7258052" cy="298450"/>
                </a:xfrm>
                <a:prstGeom prst="homePlat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hangingPunct="1">
                    <a:defRPr/>
                  </a:pPr>
                  <a:endParaRPr lang="en-GB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32157" name="TextBox 38">
                  <a:extLst>
                    <a:ext uri="{FF2B5EF4-FFF2-40B4-BE49-F238E27FC236}">
                      <a16:creationId xmlns:a16="http://schemas.microsoft.com/office/drawing/2014/main" id="{3CCE3A9A-3156-8F6A-DBBF-DDD1FB648A6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02345" y="5011818"/>
                  <a:ext cx="1029448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vi-VN" sz="1400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25 mg o.d.</a:t>
                  </a:r>
                </a:p>
              </p:txBody>
            </p:sp>
            <p:sp>
              <p:nvSpPr>
                <p:cNvPr id="132158" name="TextBox 40">
                  <a:extLst>
                    <a:ext uri="{FF2B5EF4-FFF2-40B4-BE49-F238E27FC236}">
                      <a16:creationId xmlns:a16="http://schemas.microsoft.com/office/drawing/2014/main" id="{90D6BA65-C6AD-17BE-3E85-FEFFDF614D4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29200" y="5010230"/>
                  <a:ext cx="1905001" cy="307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vi-VN" sz="1400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12.5 mg o.d.</a:t>
                  </a:r>
                </a:p>
              </p:txBody>
            </p:sp>
            <p:sp>
              <p:nvSpPr>
                <p:cNvPr id="132159" name="TextBox 41">
                  <a:extLst>
                    <a:ext uri="{FF2B5EF4-FFF2-40B4-BE49-F238E27FC236}">
                      <a16:creationId xmlns:a16="http://schemas.microsoft.com/office/drawing/2014/main" id="{74A05E6F-B836-525D-7B41-D22B9F9570A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59601" y="5022930"/>
                  <a:ext cx="1727200" cy="307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GB" altLang="vi-VN" sz="1400">
                      <a:solidFill>
                        <a:schemeClr val="bg2"/>
                      </a:solidFill>
                      <a:latin typeface="Arial" panose="020B0604020202020204" pitchFamily="34" charset="0"/>
                    </a:rPr>
                    <a:t>6.25 mg o.d.</a:t>
                  </a:r>
                </a:p>
              </p:txBody>
            </p:sp>
          </p:grp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6A6C76BA-5EEA-4071-8EB0-9AF2D94E8DD5}"/>
                  </a:ext>
                </a:extLst>
              </p:cNvPr>
              <p:cNvCxnSpPr/>
              <p:nvPr/>
            </p:nvCxnSpPr>
            <p:spPr>
              <a:xfrm>
                <a:off x="6943724" y="5002293"/>
                <a:ext cx="0" cy="298450"/>
              </a:xfrm>
              <a:prstGeom prst="line">
                <a:avLst/>
              </a:prstGeom>
              <a:ln w="19050">
                <a:solidFill>
                  <a:schemeClr val="bg2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321553A-29FE-4E06-88C2-5BAB345D4D58}"/>
                </a:ext>
              </a:extLst>
            </p:cNvPr>
            <p:cNvCxnSpPr/>
            <p:nvPr/>
          </p:nvCxnSpPr>
          <p:spPr>
            <a:xfrm>
              <a:off x="5043487" y="5016580"/>
              <a:ext cx="0" cy="298450"/>
            </a:xfrm>
            <a:prstGeom prst="line">
              <a:avLst/>
            </a:prstGeom>
            <a:ln w="19050">
              <a:solidFill>
                <a:schemeClr val="bg2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101" name="TextBox 47">
            <a:extLst>
              <a:ext uri="{FF2B5EF4-FFF2-40B4-BE49-F238E27FC236}">
                <a16:creationId xmlns:a16="http://schemas.microsoft.com/office/drawing/2014/main" id="{0CB657EC-3D79-B23D-00E9-F1FD6536C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051" y="4443414"/>
            <a:ext cx="10245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accent1"/>
                </a:solidFill>
                <a:latin typeface="News Gothic MT" panose="020B0504020203020204" pitchFamily="34" charset="0"/>
              </a:rPr>
              <a:t>Sitagliptin</a:t>
            </a:r>
            <a:r>
              <a:rPr lang="en-GB" altLang="en-US" sz="1200" b="1" baseline="30000">
                <a:solidFill>
                  <a:schemeClr val="accent1"/>
                </a:solidFill>
                <a:latin typeface="News Gothic MT" panose="020B0504020203020204" pitchFamily="34" charset="0"/>
              </a:rPr>
              <a:t>1</a:t>
            </a:r>
          </a:p>
        </p:txBody>
      </p:sp>
      <p:sp>
        <p:nvSpPr>
          <p:cNvPr id="132102" name="TextBox 48">
            <a:extLst>
              <a:ext uri="{FF2B5EF4-FFF2-40B4-BE49-F238E27FC236}">
                <a16:creationId xmlns:a16="http://schemas.microsoft.com/office/drawing/2014/main" id="{80453DDA-3F88-B99A-CB22-1F73CA8DC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6238" y="4098926"/>
            <a:ext cx="14336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>
                <a:latin typeface="News Gothic MT" panose="020B0504020203020204" pitchFamily="34" charset="0"/>
              </a:rPr>
              <a:t>DPP-4 inhibitors</a:t>
            </a:r>
          </a:p>
        </p:txBody>
      </p:sp>
      <p:grpSp>
        <p:nvGrpSpPr>
          <p:cNvPr id="5" name="Group 57">
            <a:extLst>
              <a:ext uri="{FF2B5EF4-FFF2-40B4-BE49-F238E27FC236}">
                <a16:creationId xmlns:a16="http://schemas.microsoft.com/office/drawing/2014/main" id="{36F5035D-A85D-08F6-95F5-58EF31BF0BA5}"/>
              </a:ext>
            </a:extLst>
          </p:cNvPr>
          <p:cNvGrpSpPr>
            <a:grpSpLocks/>
          </p:cNvGrpSpPr>
          <p:nvPr/>
        </p:nvGrpSpPr>
        <p:grpSpPr bwMode="auto">
          <a:xfrm>
            <a:off x="3095625" y="4449763"/>
            <a:ext cx="7258050" cy="323850"/>
            <a:chOff x="1571623" y="4297443"/>
            <a:chExt cx="7258052" cy="323652"/>
          </a:xfrm>
        </p:grpSpPr>
        <p:sp>
          <p:nvSpPr>
            <p:cNvPr id="11" name="Pentagon 10">
              <a:extLst>
                <a:ext uri="{FF2B5EF4-FFF2-40B4-BE49-F238E27FC236}">
                  <a16:creationId xmlns:a16="http://schemas.microsoft.com/office/drawing/2014/main" id="{541FBC4D-03AD-4DFD-9D3D-C12FE21A8D8A}"/>
                </a:ext>
              </a:extLst>
            </p:cNvPr>
            <p:cNvSpPr/>
            <p:nvPr/>
          </p:nvSpPr>
          <p:spPr>
            <a:xfrm>
              <a:off x="1571623" y="4313308"/>
              <a:ext cx="7258052" cy="298268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443171A-F430-4138-9DB4-77A136765C90}"/>
                </a:ext>
              </a:extLst>
            </p:cNvPr>
            <p:cNvCxnSpPr/>
            <p:nvPr/>
          </p:nvCxnSpPr>
          <p:spPr>
            <a:xfrm>
              <a:off x="5043487" y="4313308"/>
              <a:ext cx="0" cy="298268"/>
            </a:xfrm>
            <a:prstGeom prst="line">
              <a:avLst/>
            </a:prstGeom>
            <a:ln w="19050">
              <a:solidFill>
                <a:schemeClr val="bg2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148" name="TextBox 16">
              <a:extLst>
                <a:ext uri="{FF2B5EF4-FFF2-40B4-BE49-F238E27FC236}">
                  <a16:creationId xmlns:a16="http://schemas.microsoft.com/office/drawing/2014/main" id="{67AD3EF8-23C7-C4BA-83C6-202F684A0F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2489" y="4313318"/>
              <a:ext cx="11288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100 mg o.d.</a:t>
              </a:r>
            </a:p>
          </p:txBody>
        </p:sp>
        <p:sp>
          <p:nvSpPr>
            <p:cNvPr id="132149" name="TextBox 20">
              <a:extLst>
                <a:ext uri="{FF2B5EF4-FFF2-40B4-BE49-F238E27FC236}">
                  <a16:creationId xmlns:a16="http://schemas.microsoft.com/office/drawing/2014/main" id="{6616B2E5-4C09-03D8-FFCE-1BE7F1ACB9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4599" y="4303793"/>
              <a:ext cx="1885249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50 mg o.d.</a:t>
              </a:r>
            </a:p>
          </p:txBody>
        </p:sp>
        <p:sp>
          <p:nvSpPr>
            <p:cNvPr id="132150" name="TextBox 21">
              <a:extLst>
                <a:ext uri="{FF2B5EF4-FFF2-40B4-BE49-F238E27FC236}">
                  <a16:creationId xmlns:a16="http://schemas.microsoft.com/office/drawing/2014/main" id="{3D826A15-AD6B-3FF7-F772-E9C64EEA62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9600" y="4310143"/>
              <a:ext cx="17430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25 mg o.d.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6CA284E-EE6B-4FDD-8E94-FE066C6EDCBF}"/>
                </a:ext>
              </a:extLst>
            </p:cNvPr>
            <p:cNvCxnSpPr/>
            <p:nvPr/>
          </p:nvCxnSpPr>
          <p:spPr>
            <a:xfrm>
              <a:off x="6943724" y="4297443"/>
              <a:ext cx="0" cy="298268"/>
            </a:xfrm>
            <a:prstGeom prst="line">
              <a:avLst/>
            </a:prstGeom>
            <a:ln w="19050">
              <a:solidFill>
                <a:schemeClr val="bg2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104" name="TextBox 62">
            <a:extLst>
              <a:ext uri="{FF2B5EF4-FFF2-40B4-BE49-F238E27FC236}">
                <a16:creationId xmlns:a16="http://schemas.microsoft.com/office/drawing/2014/main" id="{0FDCE364-3BE8-5DCF-545A-28B028E7B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051" y="4803776"/>
            <a:ext cx="1082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accent1"/>
                </a:solidFill>
                <a:latin typeface="News Gothic MT" panose="020B0504020203020204" pitchFamily="34" charset="0"/>
              </a:rPr>
              <a:t>Saxagliptin</a:t>
            </a:r>
            <a:r>
              <a:rPr lang="en-GB" altLang="en-US" sz="1200" b="1" baseline="30000">
                <a:solidFill>
                  <a:schemeClr val="accent1"/>
                </a:solidFill>
                <a:latin typeface="News Gothic MT" panose="020B0504020203020204" pitchFamily="34" charset="0"/>
              </a:rPr>
              <a:t>2</a:t>
            </a:r>
          </a:p>
        </p:txBody>
      </p:sp>
      <p:sp>
        <p:nvSpPr>
          <p:cNvPr id="132105" name="TextBox 66">
            <a:extLst>
              <a:ext uri="{FF2B5EF4-FFF2-40B4-BE49-F238E27FC236}">
                <a16:creationId xmlns:a16="http://schemas.microsoft.com/office/drawing/2014/main" id="{5EFE0942-B249-8763-A7E8-587B486A4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050" y="5162551"/>
            <a:ext cx="9766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accent1"/>
                </a:solidFill>
                <a:latin typeface="News Gothic MT" panose="020B0504020203020204" pitchFamily="34" charset="0"/>
              </a:rPr>
              <a:t>Alogliptin</a:t>
            </a:r>
            <a:r>
              <a:rPr lang="en-GB" altLang="en-US" sz="1200" b="1" baseline="30000">
                <a:solidFill>
                  <a:schemeClr val="accent1"/>
                </a:solidFill>
                <a:latin typeface="News Gothic MT" panose="020B0504020203020204" pitchFamily="34" charset="0"/>
              </a:rPr>
              <a:t>3</a:t>
            </a:r>
          </a:p>
        </p:txBody>
      </p:sp>
      <p:grpSp>
        <p:nvGrpSpPr>
          <p:cNvPr id="6" name="Group 61">
            <a:extLst>
              <a:ext uri="{FF2B5EF4-FFF2-40B4-BE49-F238E27FC236}">
                <a16:creationId xmlns:a16="http://schemas.microsoft.com/office/drawing/2014/main" id="{26FC52AE-DBF6-DBB5-438D-AE9D03C98C9A}"/>
              </a:ext>
            </a:extLst>
          </p:cNvPr>
          <p:cNvGrpSpPr>
            <a:grpSpLocks/>
          </p:cNvGrpSpPr>
          <p:nvPr/>
        </p:nvGrpSpPr>
        <p:grpSpPr bwMode="auto">
          <a:xfrm>
            <a:off x="3095625" y="5500689"/>
            <a:ext cx="7258050" cy="319087"/>
            <a:chOff x="1571623" y="5348368"/>
            <a:chExt cx="7258052" cy="319087"/>
          </a:xfrm>
        </p:grpSpPr>
        <p:sp>
          <p:nvSpPr>
            <p:cNvPr id="14" name="Pentagon 13">
              <a:extLst>
                <a:ext uri="{FF2B5EF4-FFF2-40B4-BE49-F238E27FC236}">
                  <a16:creationId xmlns:a16="http://schemas.microsoft.com/office/drawing/2014/main" id="{6B358C31-76CF-4379-99B8-20599782B644}"/>
                </a:ext>
              </a:extLst>
            </p:cNvPr>
            <p:cNvSpPr/>
            <p:nvPr/>
          </p:nvSpPr>
          <p:spPr>
            <a:xfrm>
              <a:off x="1571623" y="5369005"/>
              <a:ext cx="7258052" cy="298450"/>
            </a:xfrm>
            <a:prstGeom prst="homePlat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32145" name="TextBox 42">
              <a:extLst>
                <a:ext uri="{FF2B5EF4-FFF2-40B4-BE49-F238E27FC236}">
                  <a16:creationId xmlns:a16="http://schemas.microsoft.com/office/drawing/2014/main" id="{A8400C69-E5C6-8F1C-5B16-36DF574936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14175" y="5348368"/>
              <a:ext cx="93006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5 mg o.d.</a:t>
              </a:r>
            </a:p>
          </p:txBody>
        </p:sp>
      </p:grpSp>
      <p:sp>
        <p:nvSpPr>
          <p:cNvPr id="132107" name="TextBox 70">
            <a:extLst>
              <a:ext uri="{FF2B5EF4-FFF2-40B4-BE49-F238E27FC236}">
                <a16:creationId xmlns:a16="http://schemas.microsoft.com/office/drawing/2014/main" id="{7969DD29-DB7C-6312-F70A-DB5303D10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051" y="5521326"/>
            <a:ext cx="10469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accent1"/>
                </a:solidFill>
                <a:latin typeface="News Gothic MT" panose="020B0504020203020204" pitchFamily="34" charset="0"/>
              </a:rPr>
              <a:t>Linagliptin</a:t>
            </a:r>
            <a:r>
              <a:rPr lang="en-GB" altLang="en-US" sz="1200" b="1" baseline="30000">
                <a:solidFill>
                  <a:schemeClr val="accent1"/>
                </a:solidFill>
                <a:latin typeface="News Gothic MT" panose="020B0504020203020204" pitchFamily="34" charset="0"/>
              </a:rPr>
              <a:t>4</a:t>
            </a:r>
          </a:p>
        </p:txBody>
      </p:sp>
      <p:sp>
        <p:nvSpPr>
          <p:cNvPr id="132108" name="TextBox 71">
            <a:extLst>
              <a:ext uri="{FF2B5EF4-FFF2-40B4-BE49-F238E27FC236}">
                <a16:creationId xmlns:a16="http://schemas.microsoft.com/office/drawing/2014/main" id="{A5CBDB7F-294B-DF2E-E1A8-85B934C422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0050" y="5873751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chemeClr val="accent1"/>
                </a:solidFill>
                <a:latin typeface="News Gothic MT" panose="020B0504020203020204" pitchFamily="34" charset="0"/>
              </a:rPr>
              <a:t>Vildagliptin</a:t>
            </a:r>
            <a:r>
              <a:rPr lang="en-GB" altLang="en-US" sz="1200" b="1" baseline="30000">
                <a:solidFill>
                  <a:schemeClr val="accent1"/>
                </a:solidFill>
                <a:latin typeface="News Gothic MT" panose="020B0504020203020204" pitchFamily="34" charset="0"/>
              </a:rPr>
              <a:t>5</a:t>
            </a:r>
          </a:p>
        </p:txBody>
      </p:sp>
      <p:grpSp>
        <p:nvGrpSpPr>
          <p:cNvPr id="7" name="Group 62">
            <a:extLst>
              <a:ext uri="{FF2B5EF4-FFF2-40B4-BE49-F238E27FC236}">
                <a16:creationId xmlns:a16="http://schemas.microsoft.com/office/drawing/2014/main" id="{6590A349-E4B4-5989-768E-DEE0C75A3087}"/>
              </a:ext>
            </a:extLst>
          </p:cNvPr>
          <p:cNvGrpSpPr>
            <a:grpSpLocks/>
          </p:cNvGrpSpPr>
          <p:nvPr/>
        </p:nvGrpSpPr>
        <p:grpSpPr bwMode="auto">
          <a:xfrm>
            <a:off x="3095625" y="5864225"/>
            <a:ext cx="7258050" cy="317500"/>
            <a:chOff x="1571623" y="5711905"/>
            <a:chExt cx="7258052" cy="317302"/>
          </a:xfrm>
        </p:grpSpPr>
        <p:sp>
          <p:nvSpPr>
            <p:cNvPr id="15" name="Pentagon 14">
              <a:extLst>
                <a:ext uri="{FF2B5EF4-FFF2-40B4-BE49-F238E27FC236}">
                  <a16:creationId xmlns:a16="http://schemas.microsoft.com/office/drawing/2014/main" id="{D7E2E58A-2FE7-4335-8322-3022D4EC278A}"/>
                </a:ext>
              </a:extLst>
            </p:cNvPr>
            <p:cNvSpPr/>
            <p:nvPr/>
          </p:nvSpPr>
          <p:spPr>
            <a:xfrm>
              <a:off x="1571623" y="5721424"/>
              <a:ext cx="7258052" cy="296678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5B42C49-547E-46CE-89FA-3970A0B00932}"/>
                </a:ext>
              </a:extLst>
            </p:cNvPr>
            <p:cNvCxnSpPr/>
            <p:nvPr/>
          </p:nvCxnSpPr>
          <p:spPr>
            <a:xfrm>
              <a:off x="5043487" y="5721424"/>
              <a:ext cx="0" cy="296678"/>
            </a:xfrm>
            <a:prstGeom prst="line">
              <a:avLst/>
            </a:prstGeom>
            <a:ln w="19050">
              <a:solidFill>
                <a:schemeClr val="bg2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142" name="TextBox 54">
              <a:extLst>
                <a:ext uri="{FF2B5EF4-FFF2-40B4-BE49-F238E27FC236}">
                  <a16:creationId xmlns:a16="http://schemas.microsoft.com/office/drawing/2014/main" id="{51887EE8-EA67-DF08-592D-4FE1DE4E3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9950" y="5711905"/>
              <a:ext cx="102944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50 mg o.d.</a:t>
              </a:r>
            </a:p>
          </p:txBody>
        </p:sp>
        <p:sp>
          <p:nvSpPr>
            <p:cNvPr id="132143" name="TextBox 55">
              <a:extLst>
                <a:ext uri="{FF2B5EF4-FFF2-40B4-BE49-F238E27FC236}">
                  <a16:creationId xmlns:a16="http://schemas.microsoft.com/office/drawing/2014/main" id="{638F8448-4D61-0B99-C802-1265F71161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7299" y="5721430"/>
              <a:ext cx="11192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50 mg b.i.d.</a:t>
              </a:r>
            </a:p>
          </p:txBody>
        </p:sp>
      </p:grpSp>
      <p:grpSp>
        <p:nvGrpSpPr>
          <p:cNvPr id="132110" name="Group 2">
            <a:extLst>
              <a:ext uri="{FF2B5EF4-FFF2-40B4-BE49-F238E27FC236}">
                <a16:creationId xmlns:a16="http://schemas.microsoft.com/office/drawing/2014/main" id="{C0C68C27-B5AB-C478-07DC-C87B2996BCA3}"/>
              </a:ext>
            </a:extLst>
          </p:cNvPr>
          <p:cNvGrpSpPr>
            <a:grpSpLocks/>
          </p:cNvGrpSpPr>
          <p:nvPr/>
        </p:nvGrpSpPr>
        <p:grpSpPr bwMode="auto">
          <a:xfrm>
            <a:off x="1684338" y="1414463"/>
            <a:ext cx="8724900" cy="2465400"/>
            <a:chOff x="160316" y="1333501"/>
            <a:chExt cx="8724921" cy="2465495"/>
          </a:xfrm>
        </p:grpSpPr>
        <p:sp>
          <p:nvSpPr>
            <p:cNvPr id="132119" name="TextBox 10">
              <a:extLst>
                <a:ext uri="{FF2B5EF4-FFF2-40B4-BE49-F238E27FC236}">
                  <a16:creationId xmlns:a16="http://schemas.microsoft.com/office/drawing/2014/main" id="{048275FC-7DE8-0C6A-106F-507B781DC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16" y="1727518"/>
              <a:ext cx="149860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News Gothic MT" panose="020B0504020203020204" pitchFamily="34" charset="0"/>
                </a:rPr>
                <a:t>Creatinine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News Gothic MT" panose="020B0504020203020204" pitchFamily="34" charset="0"/>
                </a:rPr>
                <a:t>Clearance (mL/min)</a:t>
              </a:r>
            </a:p>
          </p:txBody>
        </p:sp>
        <p:sp>
          <p:nvSpPr>
            <p:cNvPr id="132120" name="TextBox 12">
              <a:extLst>
                <a:ext uri="{FF2B5EF4-FFF2-40B4-BE49-F238E27FC236}">
                  <a16:creationId xmlns:a16="http://schemas.microsoft.com/office/drawing/2014/main" id="{E08E6007-49C6-06E5-8A3C-803EF755F0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16" y="2439022"/>
              <a:ext cx="153035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News Gothic MT" panose="020B0504020203020204" pitchFamily="34" charset="0"/>
                </a:rPr>
                <a:t>Serum Creatinine Male (mg/dL)</a:t>
              </a:r>
            </a:p>
          </p:txBody>
        </p:sp>
        <p:sp>
          <p:nvSpPr>
            <p:cNvPr id="132121" name="TextBox 13">
              <a:extLst>
                <a:ext uri="{FF2B5EF4-FFF2-40B4-BE49-F238E27FC236}">
                  <a16:creationId xmlns:a16="http://schemas.microsoft.com/office/drawing/2014/main" id="{0AFAEE59-2AFC-E37A-A4DC-78D99F8FBA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16" y="3151324"/>
              <a:ext cx="1530350" cy="430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News Gothic MT" panose="020B0504020203020204" pitchFamily="34" charset="0"/>
                </a:rPr>
                <a:t>Serum Creatinine Female (mg/dL)</a:t>
              </a:r>
            </a:p>
          </p:txBody>
        </p:sp>
        <p:sp>
          <p:nvSpPr>
            <p:cNvPr id="132122" name="TextBox 23">
              <a:extLst>
                <a:ext uri="{FF2B5EF4-FFF2-40B4-BE49-F238E27FC236}">
                  <a16:creationId xmlns:a16="http://schemas.microsoft.com/office/drawing/2014/main" id="{2789E7D1-A824-F5CD-0082-D41DC4821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5992" y="2040255"/>
              <a:ext cx="441147" cy="33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News Gothic MT" panose="020B0504020203020204" pitchFamily="34" charset="0"/>
                </a:rPr>
                <a:t>30</a:t>
              </a:r>
              <a:endParaRPr lang="en-US" altLang="en-US" sz="1800" b="1">
                <a:latin typeface="News Gothic MT" panose="020B0504020203020204" pitchFamily="34" charset="0"/>
              </a:endParaRPr>
            </a:p>
          </p:txBody>
        </p:sp>
        <p:sp>
          <p:nvSpPr>
            <p:cNvPr id="132123" name="TextBox 24">
              <a:extLst>
                <a:ext uri="{FF2B5EF4-FFF2-40B4-BE49-F238E27FC236}">
                  <a16:creationId xmlns:a16="http://schemas.microsoft.com/office/drawing/2014/main" id="{B154FD72-67BE-4754-A18A-7A05CAED15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9251" y="2723833"/>
              <a:ext cx="505268" cy="33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News Gothic MT" panose="020B0504020203020204" pitchFamily="34" charset="0"/>
                </a:rPr>
                <a:t>3.0</a:t>
              </a:r>
              <a:endParaRPr lang="en-US" altLang="en-US" sz="1800" b="1">
                <a:latin typeface="News Gothic MT" panose="020B0504020203020204" pitchFamily="34" charset="0"/>
              </a:endParaRPr>
            </a:p>
          </p:txBody>
        </p:sp>
        <p:sp>
          <p:nvSpPr>
            <p:cNvPr id="132124" name="TextBox 25">
              <a:extLst>
                <a:ext uri="{FF2B5EF4-FFF2-40B4-BE49-F238E27FC236}">
                  <a16:creationId xmlns:a16="http://schemas.microsoft.com/office/drawing/2014/main" id="{E974AC38-D881-DF9F-E0B1-042BFB51E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4754" y="3460429"/>
              <a:ext cx="505268" cy="33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News Gothic MT" panose="020B0504020203020204" pitchFamily="34" charset="0"/>
                </a:rPr>
                <a:t>2.5</a:t>
              </a:r>
              <a:endParaRPr lang="en-US" altLang="en-US" sz="1800" b="1">
                <a:latin typeface="News Gothic MT" panose="020B0504020203020204" pitchFamily="34" charset="0"/>
              </a:endParaRPr>
            </a:p>
          </p:txBody>
        </p:sp>
        <p:sp>
          <p:nvSpPr>
            <p:cNvPr id="33" name="Pentagon 32">
              <a:extLst>
                <a:ext uri="{FF2B5EF4-FFF2-40B4-BE49-F238E27FC236}">
                  <a16:creationId xmlns:a16="http://schemas.microsoft.com/office/drawing/2014/main" id="{249D7FF4-7735-4AB4-B563-C50B6DF7FBCC}"/>
                </a:ext>
              </a:extLst>
            </p:cNvPr>
            <p:cNvSpPr/>
            <p:nvPr/>
          </p:nvSpPr>
          <p:spPr>
            <a:xfrm>
              <a:off x="1573194" y="1333501"/>
              <a:ext cx="3475045" cy="333388"/>
            </a:xfrm>
            <a:prstGeom prst="homePlate">
              <a:avLst/>
            </a:prstGeom>
            <a:solidFill>
              <a:srgbClr val="92D050"/>
            </a:solidFill>
            <a:ln w="6350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GB" sz="1600" b="1" dirty="0" err="1">
                  <a:solidFill>
                    <a:schemeClr val="bg2"/>
                  </a:solidFill>
                </a:rPr>
                <a:t>Suy</a:t>
              </a:r>
              <a:r>
                <a:rPr lang="en-GB" sz="1600" b="1" dirty="0">
                  <a:solidFill>
                    <a:schemeClr val="bg2"/>
                  </a:solidFill>
                </a:rPr>
                <a:t> </a:t>
              </a:r>
              <a:r>
                <a:rPr lang="en-GB" sz="1600" b="1" dirty="0" err="1">
                  <a:solidFill>
                    <a:schemeClr val="bg2"/>
                  </a:solidFill>
                </a:rPr>
                <a:t>thận</a:t>
              </a:r>
              <a:r>
                <a:rPr lang="en-GB" sz="1600" b="1" dirty="0">
                  <a:solidFill>
                    <a:schemeClr val="bg2"/>
                  </a:solidFill>
                </a:rPr>
                <a:t> </a:t>
              </a:r>
              <a:r>
                <a:rPr lang="en-GB" sz="1600" b="1" dirty="0" err="1">
                  <a:solidFill>
                    <a:schemeClr val="bg2"/>
                  </a:solidFill>
                </a:rPr>
                <a:t>nhẹ</a:t>
              </a:r>
              <a:endParaRPr lang="en-GB" sz="1600" b="1" dirty="0">
                <a:solidFill>
                  <a:schemeClr val="bg2"/>
                </a:solidFill>
              </a:endParaRPr>
            </a:p>
          </p:txBody>
        </p:sp>
        <p:sp>
          <p:nvSpPr>
            <p:cNvPr id="34" name="Pentagon 33">
              <a:extLst>
                <a:ext uri="{FF2B5EF4-FFF2-40B4-BE49-F238E27FC236}">
                  <a16:creationId xmlns:a16="http://schemas.microsoft.com/office/drawing/2014/main" id="{4C16C191-5F8E-4638-AA96-6B3FDC983A8C}"/>
                </a:ext>
              </a:extLst>
            </p:cNvPr>
            <p:cNvSpPr/>
            <p:nvPr/>
          </p:nvSpPr>
          <p:spPr>
            <a:xfrm>
              <a:off x="5095865" y="1333501"/>
              <a:ext cx="1844679" cy="333388"/>
            </a:xfrm>
            <a:prstGeom prst="homePlate">
              <a:avLst/>
            </a:prstGeom>
            <a:solidFill>
              <a:srgbClr val="FFC000"/>
            </a:solidFill>
            <a:ln w="6350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GB" sz="1600" b="1" dirty="0" err="1">
                  <a:solidFill>
                    <a:schemeClr val="bg2"/>
                  </a:solidFill>
                </a:rPr>
                <a:t>Suy</a:t>
              </a:r>
              <a:r>
                <a:rPr lang="en-GB" sz="1600" b="1" dirty="0">
                  <a:solidFill>
                    <a:schemeClr val="bg2"/>
                  </a:solidFill>
                </a:rPr>
                <a:t> </a:t>
              </a:r>
              <a:r>
                <a:rPr lang="en-GB" sz="1600" b="1" dirty="0" err="1">
                  <a:solidFill>
                    <a:schemeClr val="bg2"/>
                  </a:solidFill>
                </a:rPr>
                <a:t>thận</a:t>
              </a:r>
              <a:r>
                <a:rPr lang="en-GB" sz="1600" b="1" dirty="0">
                  <a:solidFill>
                    <a:schemeClr val="bg2"/>
                  </a:solidFill>
                </a:rPr>
                <a:t> TB </a:t>
              </a:r>
            </a:p>
          </p:txBody>
        </p:sp>
        <p:sp>
          <p:nvSpPr>
            <p:cNvPr id="35" name="Pentagon 34">
              <a:extLst>
                <a:ext uri="{FF2B5EF4-FFF2-40B4-BE49-F238E27FC236}">
                  <a16:creationId xmlns:a16="http://schemas.microsoft.com/office/drawing/2014/main" id="{7C3720D9-CAF8-4BA0-9816-725D82298081}"/>
                </a:ext>
              </a:extLst>
            </p:cNvPr>
            <p:cNvSpPr/>
            <p:nvPr/>
          </p:nvSpPr>
          <p:spPr>
            <a:xfrm>
              <a:off x="7000869" y="1333501"/>
              <a:ext cx="1884368" cy="333388"/>
            </a:xfrm>
            <a:prstGeom prst="homePlate">
              <a:avLst/>
            </a:prstGeom>
            <a:solidFill>
              <a:srgbClr val="C00000"/>
            </a:solidFill>
            <a:ln w="6350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r>
                <a:rPr lang="en-GB" sz="1600" b="1" dirty="0" err="1">
                  <a:solidFill>
                    <a:schemeClr val="tx1"/>
                  </a:solidFill>
                </a:rPr>
                <a:t>Suy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thận</a:t>
              </a:r>
              <a:r>
                <a:rPr lang="en-GB" sz="1600" b="1" dirty="0">
                  <a:solidFill>
                    <a:schemeClr val="tx1"/>
                  </a:solidFill>
                </a:rPr>
                <a:t> </a:t>
              </a:r>
              <a:r>
                <a:rPr lang="en-GB" sz="1600" b="1" dirty="0" err="1">
                  <a:solidFill>
                    <a:schemeClr val="tx1"/>
                  </a:solidFill>
                </a:rPr>
                <a:t>nặng</a:t>
              </a:r>
              <a:endParaRPr lang="en-GB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Pentagon 45">
              <a:extLst>
                <a:ext uri="{FF2B5EF4-FFF2-40B4-BE49-F238E27FC236}">
                  <a16:creationId xmlns:a16="http://schemas.microsoft.com/office/drawing/2014/main" id="{BF5030FC-6952-4995-83B3-82DB75489A4F}"/>
                </a:ext>
              </a:extLst>
            </p:cNvPr>
            <p:cNvSpPr/>
            <p:nvPr/>
          </p:nvSpPr>
          <p:spPr bwMode="auto">
            <a:xfrm>
              <a:off x="1574781" y="1878034"/>
              <a:ext cx="3419483" cy="134943"/>
            </a:xfrm>
            <a:prstGeom prst="homePlate">
              <a:avLst/>
            </a:prstGeom>
            <a:solidFill>
              <a:srgbClr val="92D05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47" name="Pentagon 46">
              <a:extLst>
                <a:ext uri="{FF2B5EF4-FFF2-40B4-BE49-F238E27FC236}">
                  <a16:creationId xmlns:a16="http://schemas.microsoft.com/office/drawing/2014/main" id="{0A2581BB-26D6-41B2-BFFE-871A5109EFC3}"/>
                </a:ext>
              </a:extLst>
            </p:cNvPr>
            <p:cNvSpPr/>
            <p:nvPr/>
          </p:nvSpPr>
          <p:spPr bwMode="auto">
            <a:xfrm>
              <a:off x="5095865" y="1878034"/>
              <a:ext cx="1798642" cy="134943"/>
            </a:xfrm>
            <a:prstGeom prst="homePlate">
              <a:avLst/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48" name="Pentagon 47">
              <a:extLst>
                <a:ext uri="{FF2B5EF4-FFF2-40B4-BE49-F238E27FC236}">
                  <a16:creationId xmlns:a16="http://schemas.microsoft.com/office/drawing/2014/main" id="{5FE83EA2-016A-411C-9F1C-2629E2FCC396}"/>
                </a:ext>
              </a:extLst>
            </p:cNvPr>
            <p:cNvSpPr/>
            <p:nvPr/>
          </p:nvSpPr>
          <p:spPr bwMode="auto">
            <a:xfrm>
              <a:off x="7000869" y="1878034"/>
              <a:ext cx="1838329" cy="134943"/>
            </a:xfrm>
            <a:prstGeom prst="homePlat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49" name="Pentagon 48">
              <a:extLst>
                <a:ext uri="{FF2B5EF4-FFF2-40B4-BE49-F238E27FC236}">
                  <a16:creationId xmlns:a16="http://schemas.microsoft.com/office/drawing/2014/main" id="{10154A51-7160-460E-B95B-205714A320E0}"/>
                </a:ext>
              </a:extLst>
            </p:cNvPr>
            <p:cNvSpPr/>
            <p:nvPr/>
          </p:nvSpPr>
          <p:spPr bwMode="auto">
            <a:xfrm>
              <a:off x="1571606" y="2576561"/>
              <a:ext cx="3417896" cy="134943"/>
            </a:xfrm>
            <a:prstGeom prst="homePlate">
              <a:avLst/>
            </a:prstGeom>
            <a:solidFill>
              <a:srgbClr val="92D05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50" name="Pentagon 49">
              <a:extLst>
                <a:ext uri="{FF2B5EF4-FFF2-40B4-BE49-F238E27FC236}">
                  <a16:creationId xmlns:a16="http://schemas.microsoft.com/office/drawing/2014/main" id="{C5605E94-054C-4164-91C1-054B830D6D4F}"/>
                </a:ext>
              </a:extLst>
            </p:cNvPr>
            <p:cNvSpPr/>
            <p:nvPr/>
          </p:nvSpPr>
          <p:spPr bwMode="auto">
            <a:xfrm>
              <a:off x="5095865" y="2576561"/>
              <a:ext cx="1798642" cy="134943"/>
            </a:xfrm>
            <a:prstGeom prst="homePlate">
              <a:avLst/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51" name="Pentagon 50">
              <a:extLst>
                <a:ext uri="{FF2B5EF4-FFF2-40B4-BE49-F238E27FC236}">
                  <a16:creationId xmlns:a16="http://schemas.microsoft.com/office/drawing/2014/main" id="{C14FD048-2F8F-4EB8-9B4C-97637E027937}"/>
                </a:ext>
              </a:extLst>
            </p:cNvPr>
            <p:cNvSpPr/>
            <p:nvPr/>
          </p:nvSpPr>
          <p:spPr bwMode="auto">
            <a:xfrm>
              <a:off x="7023095" y="2570211"/>
              <a:ext cx="1819279" cy="136530"/>
            </a:xfrm>
            <a:prstGeom prst="homePlat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52" name="Pentagon 51">
              <a:extLst>
                <a:ext uri="{FF2B5EF4-FFF2-40B4-BE49-F238E27FC236}">
                  <a16:creationId xmlns:a16="http://schemas.microsoft.com/office/drawing/2014/main" id="{D4C594BF-0818-419D-8580-074AAAD1D646}"/>
                </a:ext>
              </a:extLst>
            </p:cNvPr>
            <p:cNvSpPr/>
            <p:nvPr/>
          </p:nvSpPr>
          <p:spPr bwMode="auto">
            <a:xfrm>
              <a:off x="1571606" y="3302077"/>
              <a:ext cx="3417896" cy="134942"/>
            </a:xfrm>
            <a:prstGeom prst="homePlate">
              <a:avLst/>
            </a:prstGeom>
            <a:solidFill>
              <a:srgbClr val="92D05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53" name="Pentagon 52">
              <a:extLst>
                <a:ext uri="{FF2B5EF4-FFF2-40B4-BE49-F238E27FC236}">
                  <a16:creationId xmlns:a16="http://schemas.microsoft.com/office/drawing/2014/main" id="{B8072D2A-0825-433F-81F7-0C233ED6275A}"/>
                </a:ext>
              </a:extLst>
            </p:cNvPr>
            <p:cNvSpPr/>
            <p:nvPr/>
          </p:nvSpPr>
          <p:spPr bwMode="auto">
            <a:xfrm>
              <a:off x="5095865" y="3302077"/>
              <a:ext cx="1798642" cy="134942"/>
            </a:xfrm>
            <a:prstGeom prst="homePlate">
              <a:avLst/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54" name="Pentagon 53">
              <a:extLst>
                <a:ext uri="{FF2B5EF4-FFF2-40B4-BE49-F238E27FC236}">
                  <a16:creationId xmlns:a16="http://schemas.microsoft.com/office/drawing/2014/main" id="{44BF2E16-7DCB-49B5-9431-921A1E03F746}"/>
                </a:ext>
              </a:extLst>
            </p:cNvPr>
            <p:cNvSpPr/>
            <p:nvPr/>
          </p:nvSpPr>
          <p:spPr bwMode="auto">
            <a:xfrm>
              <a:off x="7004044" y="3302077"/>
              <a:ext cx="1839917" cy="134942"/>
            </a:xfrm>
            <a:prstGeom prst="homePlate">
              <a:avLst/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32137" name="TextBox 26">
              <a:extLst>
                <a:ext uri="{FF2B5EF4-FFF2-40B4-BE49-F238E27FC236}">
                  <a16:creationId xmlns:a16="http://schemas.microsoft.com/office/drawing/2014/main" id="{1A5D2031-101D-3824-C35F-F04851F40F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5753" y="2039642"/>
              <a:ext cx="441147" cy="33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News Gothic MT" panose="020B0504020203020204" pitchFamily="34" charset="0"/>
                </a:rPr>
                <a:t>50</a:t>
              </a:r>
              <a:endParaRPr lang="en-US" altLang="en-US" sz="1800" b="1">
                <a:latin typeface="News Gothic MT" panose="020B0504020203020204" pitchFamily="34" charset="0"/>
              </a:endParaRPr>
            </a:p>
          </p:txBody>
        </p:sp>
        <p:sp>
          <p:nvSpPr>
            <p:cNvPr id="132138" name="TextBox 27">
              <a:extLst>
                <a:ext uri="{FF2B5EF4-FFF2-40B4-BE49-F238E27FC236}">
                  <a16:creationId xmlns:a16="http://schemas.microsoft.com/office/drawing/2014/main" id="{5E4B8F08-84C6-5025-3AFE-F942A7B806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3249" y="2723833"/>
              <a:ext cx="505268" cy="33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News Gothic MT" panose="020B0504020203020204" pitchFamily="34" charset="0"/>
                </a:rPr>
                <a:t>1.7</a:t>
              </a:r>
              <a:endParaRPr lang="en-US" altLang="en-US" sz="1800" b="1">
                <a:latin typeface="News Gothic MT" panose="020B0504020203020204" pitchFamily="34" charset="0"/>
              </a:endParaRPr>
            </a:p>
          </p:txBody>
        </p:sp>
        <p:sp>
          <p:nvSpPr>
            <p:cNvPr id="132139" name="TextBox 28">
              <a:extLst>
                <a:ext uri="{FF2B5EF4-FFF2-40B4-BE49-F238E27FC236}">
                  <a16:creationId xmlns:a16="http://schemas.microsoft.com/office/drawing/2014/main" id="{3BA35FE7-AE47-5B75-C3FF-272AF57A03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5309" y="3460429"/>
              <a:ext cx="505268" cy="33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News Gothic MT" panose="020B0504020203020204" pitchFamily="34" charset="0"/>
                </a:rPr>
                <a:t>1.5</a:t>
              </a:r>
              <a:endParaRPr lang="en-US" altLang="en-US" sz="1800" b="1">
                <a:latin typeface="News Gothic MT" panose="020B0504020203020204" pitchFamily="34" charset="0"/>
              </a:endParaRPr>
            </a:p>
          </p:txBody>
        </p:sp>
      </p:grpSp>
      <p:sp>
        <p:nvSpPr>
          <p:cNvPr id="132111" name="Text Placeholder 10">
            <a:extLst>
              <a:ext uri="{FF2B5EF4-FFF2-40B4-BE49-F238E27FC236}">
                <a16:creationId xmlns:a16="http://schemas.microsoft.com/office/drawing/2014/main" id="{01898E58-3ADA-4369-F6FA-AC13C8520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89" y="6323013"/>
            <a:ext cx="710723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525463" indent="-29686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754063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036638" indent="-28257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1058863" indent="-304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1516063" indent="-304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1973263" indent="-304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2430463" indent="-304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2887663" indent="-304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en-GB" altLang="en-US" sz="700"/>
              <a:t>1. Available at: http://www.merck.com/product/usa/pi_circulars/j/januvia/januvia_pi.pdf; 2. Available at: http://www1.astrazeneca-us.com/pi/pi_onglyza.pdf#page=1;</a:t>
            </a:r>
            <a:br>
              <a:rPr lang="en-GB" altLang="en-US" sz="700"/>
            </a:br>
            <a:r>
              <a:rPr lang="en-GB" altLang="en-US" sz="700"/>
              <a:t>3. Available at: http://general.takedapharm.com/content/file.aspx?FileTypeCode=NESINAPI&amp;cacheRandomizer=7236cffb-eb6c-4b0a-ac79-26810425c89e;</a:t>
            </a:r>
            <a:br>
              <a:rPr lang="en-GB" altLang="en-US" sz="700"/>
            </a:br>
            <a:r>
              <a:rPr lang="en-GB" altLang="en-US" sz="700"/>
              <a:t>4. Available at: http://bidocs.boehringer-ingelheim.com/BIWebAccess/ViewServlet.ser?docBase=renetnt&amp;folderPath=/Prescribing+Information/PIs/Tradjenta/Tradjenta.pdf;</a:t>
            </a:r>
            <a:br>
              <a:rPr lang="en-GB" altLang="en-US" sz="700"/>
            </a:br>
            <a:r>
              <a:rPr lang="en-GB" altLang="en-US" sz="700"/>
              <a:t>5. Available at: http://www.ema.europa.eu/docs/en_GB/document_library/EPAR_-_Product_Information/human/000771/WC500020327.pdf</a:t>
            </a:r>
            <a:endParaRPr lang="en-US" altLang="en-US" sz="700"/>
          </a:p>
          <a:p>
            <a:pPr>
              <a:spcBef>
                <a:spcPct val="0"/>
              </a:spcBef>
              <a:spcAft>
                <a:spcPts val="600"/>
              </a:spcAft>
              <a:buNone/>
            </a:pPr>
            <a:endParaRPr lang="en-GB" altLang="en-US" sz="700"/>
          </a:p>
        </p:txBody>
      </p:sp>
      <p:grpSp>
        <p:nvGrpSpPr>
          <p:cNvPr id="9" name="Group 59">
            <a:extLst>
              <a:ext uri="{FF2B5EF4-FFF2-40B4-BE49-F238E27FC236}">
                <a16:creationId xmlns:a16="http://schemas.microsoft.com/office/drawing/2014/main" id="{AAF037DF-91E1-0D3B-4112-914384AC8DDF}"/>
              </a:ext>
            </a:extLst>
          </p:cNvPr>
          <p:cNvGrpSpPr>
            <a:grpSpLocks/>
          </p:cNvGrpSpPr>
          <p:nvPr/>
        </p:nvGrpSpPr>
        <p:grpSpPr bwMode="auto">
          <a:xfrm>
            <a:off x="3095625" y="4781551"/>
            <a:ext cx="7258050" cy="333375"/>
            <a:chOff x="1571623" y="4629347"/>
            <a:chExt cx="7258052" cy="333258"/>
          </a:xfrm>
        </p:grpSpPr>
        <p:sp>
          <p:nvSpPr>
            <p:cNvPr id="12" name="Pentagon 11">
              <a:extLst>
                <a:ext uri="{FF2B5EF4-FFF2-40B4-BE49-F238E27FC236}">
                  <a16:creationId xmlns:a16="http://schemas.microsoft.com/office/drawing/2014/main" id="{FF39A4DC-D650-4412-8CB3-A04089EA838E}"/>
                </a:ext>
              </a:extLst>
            </p:cNvPr>
            <p:cNvSpPr/>
            <p:nvPr/>
          </p:nvSpPr>
          <p:spPr>
            <a:xfrm>
              <a:off x="1571623" y="4664260"/>
              <a:ext cx="7258052" cy="298345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hangingPunct="1">
                <a:defRPr/>
              </a:pPr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32116" name="TextBox 36">
              <a:extLst>
                <a:ext uri="{FF2B5EF4-FFF2-40B4-BE49-F238E27FC236}">
                  <a16:creationId xmlns:a16="http://schemas.microsoft.com/office/drawing/2014/main" id="{E7ABD6AD-3FBD-FD2E-0F09-49F24AD76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8763" y="4646693"/>
              <a:ext cx="14366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2.5 or 5 mg o.d.</a:t>
              </a:r>
            </a:p>
          </p:txBody>
        </p:sp>
        <p:sp>
          <p:nvSpPr>
            <p:cNvPr id="132117" name="TextBox 37">
              <a:extLst>
                <a:ext uri="{FF2B5EF4-FFF2-40B4-BE49-F238E27FC236}">
                  <a16:creationId xmlns:a16="http://schemas.microsoft.com/office/drawing/2014/main" id="{90966E3F-C49F-484D-686F-C4D79DAB9E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4599" y="4654630"/>
              <a:ext cx="36268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vi-VN" sz="1400">
                  <a:solidFill>
                    <a:schemeClr val="bg2"/>
                  </a:solidFill>
                  <a:latin typeface="Arial" panose="020B0604020202020204" pitchFamily="34" charset="0"/>
                </a:rPr>
                <a:t>2.5 mg o.d.</a:t>
              </a:r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1C4DBC84-64AA-4834-B63D-4AC5B9B12754}"/>
                </a:ext>
              </a:extLst>
            </p:cNvPr>
            <p:cNvCxnSpPr/>
            <p:nvPr/>
          </p:nvCxnSpPr>
          <p:spPr>
            <a:xfrm>
              <a:off x="5045074" y="4629347"/>
              <a:ext cx="0" cy="296759"/>
            </a:xfrm>
            <a:prstGeom prst="line">
              <a:avLst/>
            </a:prstGeom>
            <a:ln w="19050">
              <a:solidFill>
                <a:schemeClr val="bg2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113" name="Rectangle 3">
            <a:extLst>
              <a:ext uri="{FF2B5EF4-FFF2-40B4-BE49-F238E27FC236}">
                <a16:creationId xmlns:a16="http://schemas.microsoft.com/office/drawing/2014/main" id="{A9881D64-AE20-66FF-2B46-1764F41C2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2839" y="6499225"/>
            <a:ext cx="9717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vi-VN" sz="800">
                <a:latin typeface="Arial" panose="020B0604020202020204" pitchFamily="34" charset="0"/>
              </a:rPr>
              <a:t>o.d. = once daily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vi-VN" sz="800">
                <a:latin typeface="Arial" panose="020B0604020202020204" pitchFamily="34" charset="0"/>
              </a:rPr>
              <a:t>b.i.d.= twice daily</a:t>
            </a:r>
            <a:endParaRPr lang="en-US" altLang="vi-VN" sz="800">
              <a:latin typeface="Arial" panose="020B0604020202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9CF4CAB-DB07-4ED5-833E-40EE2C299925}"/>
              </a:ext>
            </a:extLst>
          </p:cNvPr>
          <p:cNvCxnSpPr/>
          <p:nvPr/>
        </p:nvCxnSpPr>
        <p:spPr bwMode="auto">
          <a:xfrm flipV="1">
            <a:off x="1524000" y="3921126"/>
            <a:ext cx="9144000" cy="11113"/>
          </a:xfrm>
          <a:prstGeom prst="line">
            <a:avLst/>
          </a:prstGeom>
          <a:noFill/>
          <a:ln w="3175" cap="flat" cmpd="sng" algn="ctr">
            <a:solidFill>
              <a:schemeClr val="bg2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Slide17.PN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0"/>
            <a:ext cx="10972800" cy="700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793697" y="316786"/>
            <a:ext cx="9795552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3" dist="53882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Xác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định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mục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tiêu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kiểm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soát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đường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huyết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(HbA1c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)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C1BD33-4AFE-90FE-190E-592D2355D5CC}"/>
              </a:ext>
            </a:extLst>
          </p:cNvPr>
          <p:cNvGrpSpPr/>
          <p:nvPr/>
        </p:nvGrpSpPr>
        <p:grpSpPr>
          <a:xfrm>
            <a:off x="1452082" y="1905000"/>
            <a:ext cx="2108695" cy="4269820"/>
            <a:chOff x="1452082" y="1905000"/>
            <a:chExt cx="2108695" cy="4269820"/>
          </a:xfrm>
        </p:grpSpPr>
        <p:sp>
          <p:nvSpPr>
            <p:cNvPr id="17412" name="Text Box 4"/>
            <p:cNvSpPr txBox="1">
              <a:spLocks noChangeArrowheads="1"/>
            </p:cNvSpPr>
            <p:nvPr/>
          </p:nvSpPr>
          <p:spPr bwMode="auto">
            <a:xfrm>
              <a:off x="1452082" y="1905000"/>
              <a:ext cx="2057400" cy="9159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Thái </a:t>
              </a:r>
              <a:r>
                <a:rPr lang="en-US" dirty="0" err="1">
                  <a:latin typeface="Calibri" pitchFamily="34" charset="0"/>
                </a:rPr>
                <a:t>độ</a:t>
              </a:r>
              <a:r>
                <a:rPr lang="en-US" dirty="0">
                  <a:latin typeface="Calibri" pitchFamily="34" charset="0"/>
                </a:rPr>
                <a:t> b/</a:t>
              </a:r>
              <a:r>
                <a:rPr lang="en-US" dirty="0" err="1">
                  <a:latin typeface="Calibri" pitchFamily="34" charset="0"/>
                </a:rPr>
                <a:t>nhân</a:t>
              </a:r>
              <a:r>
                <a:rPr lang="en-US" dirty="0">
                  <a:latin typeface="Calibri" pitchFamily="34" charset="0"/>
                </a:rPr>
                <a:t> </a:t>
              </a:r>
            </a:p>
            <a:p>
              <a:r>
                <a:rPr lang="en-US" dirty="0">
                  <a:latin typeface="Calibri" pitchFamily="34" charset="0"/>
                </a:rPr>
                <a:t>và </a:t>
              </a:r>
              <a:r>
                <a:rPr lang="en-US" dirty="0" err="1">
                  <a:latin typeface="Calibri" pitchFamily="34" charset="0"/>
                </a:rPr>
                <a:t>mong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muốn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điều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trị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tích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cực</a:t>
              </a: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1524001" y="3124200"/>
              <a:ext cx="1804981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Nguy cơ bị hạ ĐH</a:t>
              </a:r>
            </a:p>
          </p:txBody>
        </p:sp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1524001" y="4495800"/>
              <a:ext cx="2036776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err="1">
                  <a:latin typeface="Calibri" pitchFamily="34" charset="0"/>
                </a:rPr>
                <a:t>Thời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gian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bệnh</a:t>
              </a:r>
              <a:r>
                <a:rPr lang="en-US" dirty="0">
                  <a:latin typeface="Calibri" pitchFamily="34" charset="0"/>
                </a:rPr>
                <a:t> ĐTĐ</a:t>
              </a:r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1524000" y="3810000"/>
              <a:ext cx="1641924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err="1">
                  <a:latin typeface="Calibri" pitchFamily="34" charset="0"/>
                </a:rPr>
                <a:t>Tuổi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bệnh</a:t>
              </a:r>
              <a:r>
                <a:rPr lang="en-US" dirty="0">
                  <a:latin typeface="Calibri" pitchFamily="34" charset="0"/>
                </a:rPr>
                <a:t> </a:t>
              </a:r>
              <a:r>
                <a:rPr lang="en-US" dirty="0" err="1">
                  <a:latin typeface="Calibri" pitchFamily="34" charset="0"/>
                </a:rPr>
                <a:t>nhân</a:t>
              </a:r>
              <a:endParaRPr lang="en-US" dirty="0">
                <a:latin typeface="Calibri" pitchFamily="34" charset="0"/>
              </a:endParaRPr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1524001" y="5181600"/>
              <a:ext cx="1607107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Bệnh kèm theo</a:t>
              </a:r>
            </a:p>
          </p:txBody>
        </p:sp>
        <p:sp>
          <p:nvSpPr>
            <p:cNvPr id="17417" name="Text Box 9"/>
            <p:cNvSpPr txBox="1">
              <a:spLocks noChangeArrowheads="1"/>
            </p:cNvSpPr>
            <p:nvPr/>
          </p:nvSpPr>
          <p:spPr bwMode="auto">
            <a:xfrm>
              <a:off x="1600200" y="5805488"/>
              <a:ext cx="1603324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Bệnh tim mạch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5300500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8C13B-011B-AE9C-E754-3F0A8CE4D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b="1" dirty="0"/>
              <a:t>So </a:t>
            </a:r>
            <a:r>
              <a:rPr lang="en-US" sz="3000" b="1" dirty="0" err="1"/>
              <a:t>sánh</a:t>
            </a:r>
            <a:r>
              <a:rPr lang="en-US" sz="3000" b="1" dirty="0"/>
              <a:t> các </a:t>
            </a:r>
            <a:r>
              <a:rPr lang="en-US" sz="3000" b="1" dirty="0" err="1"/>
              <a:t>phác</a:t>
            </a:r>
            <a:r>
              <a:rPr lang="en-US" sz="3000" b="1" dirty="0"/>
              <a:t> </a:t>
            </a:r>
            <a:r>
              <a:rPr lang="en-US" sz="3000" b="1" dirty="0" err="1"/>
              <a:t>đồ</a:t>
            </a:r>
            <a:r>
              <a:rPr lang="en-US" sz="3000" b="1" dirty="0"/>
              <a:t> </a:t>
            </a:r>
            <a:r>
              <a:rPr lang="en-US" sz="3000" b="1" dirty="0" err="1"/>
              <a:t>trên</a:t>
            </a:r>
            <a:r>
              <a:rPr lang="en-US" sz="3000" b="1" dirty="0"/>
              <a:t> </a:t>
            </a:r>
            <a:r>
              <a:rPr lang="en-US" sz="3000" b="1" dirty="0" err="1"/>
              <a:t>hiệu</a:t>
            </a:r>
            <a:r>
              <a:rPr lang="en-US" sz="3000" b="1" dirty="0"/>
              <a:t> </a:t>
            </a:r>
            <a:r>
              <a:rPr lang="en-US" sz="3000" b="1" dirty="0" err="1"/>
              <a:t>quả</a:t>
            </a:r>
            <a:r>
              <a:rPr lang="en-US" sz="3000" b="1" dirty="0"/>
              <a:t> </a:t>
            </a:r>
            <a:r>
              <a:rPr lang="en-US" sz="3000" b="1" dirty="0" err="1"/>
              <a:t>đường</a:t>
            </a:r>
            <a:r>
              <a:rPr lang="en-US" sz="3000" b="1" dirty="0"/>
              <a:t> </a:t>
            </a:r>
            <a:r>
              <a:rPr lang="en-US" sz="3000" b="1" dirty="0" err="1"/>
              <a:t>huyết</a:t>
            </a:r>
            <a:r>
              <a:rPr lang="en-US" sz="3000" b="1" dirty="0"/>
              <a:t> </a:t>
            </a:r>
            <a:br>
              <a:rPr lang="en-US" sz="3000" b="1" dirty="0"/>
            </a:br>
            <a:r>
              <a:rPr lang="en-US" sz="3000" b="1" dirty="0" err="1"/>
              <a:t>và</a:t>
            </a:r>
            <a:r>
              <a:rPr lang="en-US" sz="3000" b="1" dirty="0"/>
              <a:t> </a:t>
            </a:r>
            <a:r>
              <a:rPr lang="en-US" sz="3000" b="1" dirty="0" err="1"/>
              <a:t>tác</a:t>
            </a:r>
            <a:r>
              <a:rPr lang="en-US" sz="3000" b="1" dirty="0"/>
              <a:t> </a:t>
            </a:r>
            <a:r>
              <a:rPr lang="en-US" sz="3000" b="1" dirty="0" err="1"/>
              <a:t>dụng</a:t>
            </a:r>
            <a:r>
              <a:rPr lang="en-US" sz="3000" b="1" dirty="0"/>
              <a:t> </a:t>
            </a:r>
            <a:r>
              <a:rPr lang="en-US" sz="3000" b="1" dirty="0" err="1"/>
              <a:t>phụ</a:t>
            </a:r>
            <a:endParaRPr lang="en-US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4595C1-1562-325E-D38A-F75BCA0C6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51" y="1498293"/>
            <a:ext cx="11246863" cy="46480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E855CE-DE7A-F436-B963-0013D96E3492}"/>
              </a:ext>
            </a:extLst>
          </p:cNvPr>
          <p:cNvSpPr txBox="1"/>
          <p:nvPr/>
        </p:nvSpPr>
        <p:spPr>
          <a:xfrm>
            <a:off x="3855904" y="6279614"/>
            <a:ext cx="7803615" cy="621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Role of Premixed Insulin Analogues in the Treatment of Patients with Type 2 Diabetes Mellitus: A Narrative Review.</a:t>
            </a:r>
          </a:p>
          <a:p>
            <a:r>
              <a:rPr lang="en-US" sz="1100" dirty="0"/>
              <a:t>October 2013Journal of Diabetes 6(2)</a:t>
            </a:r>
          </a:p>
          <a:p>
            <a:r>
              <a:rPr lang="en-US" sz="1100" dirty="0"/>
              <a:t>DOI:10.1111/1753-0407.12096</a:t>
            </a:r>
          </a:p>
        </p:txBody>
      </p:sp>
    </p:spTree>
    <p:extLst>
      <p:ext uri="{BB962C8B-B14F-4D97-AF65-F5344CB8AC3E}">
        <p14:creationId xmlns:p14="http://schemas.microsoft.com/office/powerpoint/2010/main" val="232167740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New picture">
            <a:extLst>
              <a:ext uri="{FF2B5EF4-FFF2-40B4-BE49-F238E27FC236}">
                <a16:creationId xmlns:a16="http://schemas.microsoft.com/office/drawing/2014/main" id="{55E44263-8BB4-993E-2B04-1E1D956812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8"/>
          <a:stretch/>
        </p:blipFill>
        <p:spPr bwMode="auto">
          <a:xfrm>
            <a:off x="679586" y="700884"/>
            <a:ext cx="10865733" cy="5776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69FC23-67F9-1594-DBB6-9462BCCD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A67674-8E53-45CB-22DB-927AC0065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06" y="-124691"/>
            <a:ext cx="12159094" cy="92479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+mn-lt"/>
              </a:rPr>
              <a:t>ADA 2023 –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Phác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đồ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điều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trị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ĐTĐ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típ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579F22-B886-C6D2-FF62-6280000C4DD0}"/>
              </a:ext>
            </a:extLst>
          </p:cNvPr>
          <p:cNvSpPr txBox="1"/>
          <p:nvPr/>
        </p:nvSpPr>
        <p:spPr>
          <a:xfrm>
            <a:off x="457200" y="6477000"/>
            <a:ext cx="85344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Tx/>
              <a:defRPr kumimoji="0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/>
                <a:sym typeface="Wingdings" charset="2"/>
              </a:defRPr>
            </a:pPr>
            <a:r>
              <a:rPr lang="en-US" altLang="en-US" sz="12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 pitchFamily="2" charset="0"/>
                <a:sym typeface="Wingdings"/>
              </a:rPr>
              <a:t>Diabetes Care. 2022;46(Supplement_1):S140-S157. doi:10.2337/dc23-S009</a:t>
            </a:r>
          </a:p>
        </p:txBody>
      </p:sp>
    </p:spTree>
    <p:extLst>
      <p:ext uri="{BB962C8B-B14F-4D97-AF65-F5344CB8AC3E}">
        <p14:creationId xmlns:p14="http://schemas.microsoft.com/office/powerpoint/2010/main" val="211022550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0C8FE6-EB2E-8021-5CEB-E8FB2AF37ECB}"/>
              </a:ext>
            </a:extLst>
          </p:cNvPr>
          <p:cNvSpPr txBox="1">
            <a:spLocks/>
          </p:cNvSpPr>
          <p:nvPr/>
        </p:nvSpPr>
        <p:spPr>
          <a:xfrm>
            <a:off x="181037" y="218442"/>
            <a:ext cx="11603829" cy="8683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3200" b="1" dirty="0">
                <a:solidFill>
                  <a:srgbClr val="0070C0"/>
                </a:solidFill>
                <a:ea typeface="Verdana" panose="020B0604030504040204" pitchFamily="34" charset="0"/>
              </a:rPr>
              <a:t>ADA 2023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-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Phác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đồ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điều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trị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ĐTĐ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típ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2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với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thuốc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a typeface="Verdana" panose="020B0604030504040204" pitchFamily="34" charset="0"/>
              </a:rPr>
              <a:t>tiêm</a:t>
            </a:r>
            <a:r>
              <a:rPr lang="en-US" sz="3200" b="1" dirty="0">
                <a:solidFill>
                  <a:srgbClr val="0070C0"/>
                </a:solidFill>
                <a:ea typeface="Verdana" panose="020B0604030504040204" pitchFamily="34" charset="0"/>
              </a:rPr>
              <a:t> 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4BD1872-6B46-C2CC-7730-5CA05BDF849B}"/>
              </a:ext>
            </a:extLst>
          </p:cNvPr>
          <p:cNvSpPr txBox="1">
            <a:spLocks/>
          </p:cNvSpPr>
          <p:nvPr/>
        </p:nvSpPr>
        <p:spPr>
          <a:xfrm>
            <a:off x="6604816" y="6492357"/>
            <a:ext cx="5054062" cy="314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Font typeface="Arial" pitchFamily="34" charset="0"/>
              <a:buNone/>
            </a:pPr>
            <a:r>
              <a:rPr lang="en-US" sz="700" dirty="0">
                <a:latin typeface="+mj-lt"/>
                <a:ea typeface="Verdana" panose="020B0604030504040204" pitchFamily="34" charset="0"/>
                <a:cs typeface="Arial" pitchFamily="34" charset="0"/>
              </a:rPr>
              <a:t>American Diabetes Association. </a:t>
            </a:r>
            <a:r>
              <a:rPr lang="en-US" sz="700" i="1" dirty="0">
                <a:latin typeface="+mj-lt"/>
                <a:ea typeface="Verdana" panose="020B0604030504040204" pitchFamily="34" charset="0"/>
                <a:cs typeface="Arial" pitchFamily="34" charset="0"/>
              </a:rPr>
              <a:t>Diabetes Care</a:t>
            </a:r>
            <a:r>
              <a:rPr lang="en-US" sz="700" dirty="0">
                <a:latin typeface="+mj-lt"/>
                <a:ea typeface="Verdana" panose="020B0604030504040204" pitchFamily="34" charset="0"/>
                <a:cs typeface="Arial" pitchFamily="34" charset="0"/>
              </a:rPr>
              <a:t> 2023;46</a:t>
            </a:r>
            <a:r>
              <a:rPr lang="vi-VN" sz="700" dirty="0"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700" dirty="0">
                <a:latin typeface="+mj-lt"/>
                <a:ea typeface="Verdana" panose="020B0604030504040204" pitchFamily="34" charset="0"/>
                <a:cs typeface="Arial" pitchFamily="34" charset="0"/>
              </a:rPr>
              <a:t>(Suppl 1):S140-S157.</a:t>
            </a:r>
          </a:p>
          <a:p>
            <a:pPr marL="0" indent="0" algn="r">
              <a:spcBef>
                <a:spcPts val="0"/>
              </a:spcBef>
              <a:buFont typeface="Arial" pitchFamily="34" charset="0"/>
              <a:buNone/>
            </a:pPr>
            <a:r>
              <a:rPr lang="en-US" sz="700" dirty="0">
                <a:latin typeface="+mj-lt"/>
                <a:ea typeface="Verdana" panose="020B0604030504040204" pitchFamily="34" charset="0"/>
                <a:cs typeface="Arial" pitchFamily="34" charset="0"/>
              </a:rPr>
              <a:t> 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EC211A8-1EBA-8497-18B0-84A4805219C2}"/>
              </a:ext>
            </a:extLst>
          </p:cNvPr>
          <p:cNvSpPr/>
          <p:nvPr/>
        </p:nvSpPr>
        <p:spPr>
          <a:xfrm>
            <a:off x="11093966" y="762413"/>
            <a:ext cx="666784" cy="677921"/>
          </a:xfrm>
          <a:prstGeom prst="ellipse">
            <a:avLst/>
          </a:prstGeom>
          <a:solidFill>
            <a:srgbClr val="006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566271A1-0820-265C-C98F-57F8573639C7}"/>
              </a:ext>
            </a:extLst>
          </p:cNvPr>
          <p:cNvSpPr/>
          <p:nvPr/>
        </p:nvSpPr>
        <p:spPr>
          <a:xfrm rot="13431267">
            <a:off x="11126157" y="829804"/>
            <a:ext cx="558979" cy="558981"/>
          </a:xfrm>
          <a:prstGeom prst="arc">
            <a:avLst>
              <a:gd name="adj1" fmla="val 2791169"/>
              <a:gd name="adj2" fmla="val 777846"/>
            </a:avLst>
          </a:prstGeom>
          <a:ln>
            <a:solidFill>
              <a:schemeClr val="bg1"/>
            </a:solidFill>
            <a:headEnd type="none" w="med" len="med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5326D"/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2B5CF34-8D7F-D18A-1F9E-B641285B94E1}"/>
              </a:ext>
            </a:extLst>
          </p:cNvPr>
          <p:cNvGrpSpPr/>
          <p:nvPr/>
        </p:nvGrpSpPr>
        <p:grpSpPr>
          <a:xfrm>
            <a:off x="3854375" y="2223821"/>
            <a:ext cx="5034124" cy="1674973"/>
            <a:chOff x="3854375" y="2000530"/>
            <a:chExt cx="5034124" cy="167497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6D5AB6-CC1C-0B7A-61EA-6A9DB098232D}"/>
                </a:ext>
              </a:extLst>
            </p:cNvPr>
            <p:cNvSpPr txBox="1"/>
            <p:nvPr/>
          </p:nvSpPr>
          <p:spPr>
            <a:xfrm>
              <a:off x="6581832" y="2349999"/>
              <a:ext cx="2306667" cy="749237"/>
            </a:xfrm>
            <a:prstGeom prst="roundRect">
              <a:avLst>
                <a:gd name="adj" fmla="val 11012"/>
              </a:avLst>
            </a:prstGeom>
            <a:solidFill>
              <a:schemeClr val="bg1"/>
            </a:solidFill>
            <a:ln w="15875" cap="rnd">
              <a:solidFill>
                <a:srgbClr val="006684"/>
              </a:solidFill>
              <a:prstDash val="sysDot"/>
            </a:ln>
          </p:spPr>
          <p:txBody>
            <a:bodyPr wrap="square" lIns="45720" tIns="27432" rIns="45720" bIns="27432" rtlCol="0" anchor="ctr">
              <a:spAutoFit/>
            </a:bodyPr>
            <a:lstStyle>
              <a:defPPr>
                <a:defRPr lang="en-US"/>
              </a:defPPr>
              <a:lvl1pPr algn="ctr">
                <a:defRPr sz="500">
                  <a:solidFill>
                    <a:schemeClr val="tx2">
                      <a:lumMod val="50000"/>
                    </a:schemeClr>
                  </a:solidFill>
                  <a:latin typeface="Arial Narrow" panose="020B060602020203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Nếu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BN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đã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sử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dụng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GLP-1 RA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hoặc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GIP &amp; GLP-1 RA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hoặc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những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thuốc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này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không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phù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hợp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hoặc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insulin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được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ưu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tiên</a:t>
              </a: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05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hơn</a:t>
              </a:r>
              <a:endPara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13143B46-9571-35F3-3843-09A6545D1F87}"/>
                </a:ext>
              </a:extLst>
            </p:cNvPr>
            <p:cNvCxnSpPr>
              <a:cxnSpLocks/>
              <a:stCxn id="10" idx="2"/>
              <a:endCxn id="19" idx="3"/>
            </p:cNvCxnSpPr>
            <p:nvPr/>
          </p:nvCxnSpPr>
          <p:spPr>
            <a:xfrm rot="5400000">
              <a:off x="6460222" y="2400558"/>
              <a:ext cx="576267" cy="1973623"/>
            </a:xfrm>
            <a:prstGeom prst="bentConnector2">
              <a:avLst/>
            </a:prstGeom>
            <a:noFill/>
            <a:ln w="15875" cap="rnd">
              <a:solidFill>
                <a:srgbClr val="006684"/>
              </a:solidFill>
              <a:prstDash val="sysDot"/>
              <a:tailEnd type="arrow" w="med" len="sm"/>
            </a:ln>
          </p:spPr>
        </p:cxn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953A217-99D8-1BB7-1487-C2B455B09986}"/>
                </a:ext>
              </a:extLst>
            </p:cNvPr>
            <p:cNvSpPr/>
            <p:nvPr/>
          </p:nvSpPr>
          <p:spPr>
            <a:xfrm>
              <a:off x="3854375" y="2000530"/>
              <a:ext cx="3880792" cy="252000"/>
            </a:xfrm>
            <a:custGeom>
              <a:avLst/>
              <a:gdLst>
                <a:gd name="connsiteX0" fmla="*/ 0 w 2528047"/>
                <a:gd name="connsiteY0" fmla="*/ 0 h 252804"/>
                <a:gd name="connsiteX1" fmla="*/ 0 w 2528047"/>
                <a:gd name="connsiteY1" fmla="*/ 69924 h 252804"/>
                <a:gd name="connsiteX2" fmla="*/ 2528047 w 2528047"/>
                <a:gd name="connsiteY2" fmla="*/ 69924 h 252804"/>
                <a:gd name="connsiteX3" fmla="*/ 2528047 w 2528047"/>
                <a:gd name="connsiteY3" fmla="*/ 252804 h 252804"/>
                <a:gd name="connsiteX0" fmla="*/ 0 w 2528047"/>
                <a:gd name="connsiteY0" fmla="*/ 0 h 258489"/>
                <a:gd name="connsiteX1" fmla="*/ 0 w 2528047"/>
                <a:gd name="connsiteY1" fmla="*/ 69924 h 258489"/>
                <a:gd name="connsiteX2" fmla="*/ 2528047 w 2528047"/>
                <a:gd name="connsiteY2" fmla="*/ 69924 h 258489"/>
                <a:gd name="connsiteX3" fmla="*/ 2528047 w 2528047"/>
                <a:gd name="connsiteY3" fmla="*/ 258489 h 258489"/>
                <a:gd name="connsiteX0" fmla="*/ 0 w 2528047"/>
                <a:gd name="connsiteY0" fmla="*/ 0 h 328597"/>
                <a:gd name="connsiteX1" fmla="*/ 0 w 2528047"/>
                <a:gd name="connsiteY1" fmla="*/ 69924 h 328597"/>
                <a:gd name="connsiteX2" fmla="*/ 2528047 w 2528047"/>
                <a:gd name="connsiteY2" fmla="*/ 69924 h 328597"/>
                <a:gd name="connsiteX3" fmla="*/ 2528047 w 2528047"/>
                <a:gd name="connsiteY3" fmla="*/ 328597 h 32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8047" h="328597">
                  <a:moveTo>
                    <a:pt x="0" y="0"/>
                  </a:moveTo>
                  <a:lnTo>
                    <a:pt x="0" y="69924"/>
                  </a:lnTo>
                  <a:lnTo>
                    <a:pt x="2528047" y="69924"/>
                  </a:lnTo>
                  <a:lnTo>
                    <a:pt x="2528047" y="328597"/>
                  </a:lnTo>
                </a:path>
              </a:pathLst>
            </a:custGeom>
            <a:noFill/>
            <a:ln w="15875" cap="rnd">
              <a:solidFill>
                <a:srgbClr val="006684"/>
              </a:solidFill>
              <a:prstDash val="sysDot"/>
              <a:headEnd type="none" w="med" len="med"/>
              <a:tailEnd type="arrow" w="med" len="med"/>
            </a:ln>
          </p:spPr>
          <p:txBody>
            <a:bodyPr wrap="square" lIns="27432" tIns="27432" rIns="27432" bIns="27432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454545">
                    <a:lumMod val="50000"/>
                  </a:srgbClr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B258B25-07A0-A26D-046A-762E5B324703}"/>
              </a:ext>
            </a:extLst>
          </p:cNvPr>
          <p:cNvSpPr txBox="1"/>
          <p:nvPr/>
        </p:nvSpPr>
        <p:spPr>
          <a:xfrm>
            <a:off x="6774510" y="3767243"/>
            <a:ext cx="5188102" cy="27584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numCol="1" spcCol="91440" rtlCol="0" anchor="b">
            <a:no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nhắc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sử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như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thuốc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đầu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nếu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có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bằng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chứng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về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dị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hóa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đang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diễn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ra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có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các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triệu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chứng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tăng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ĐH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khi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vi-V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A1c &gt;10%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hoặc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mức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ĐH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rất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cao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≥16.7 mmol/L,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hoặc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có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khả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năng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mắc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ĐTĐ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típ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1.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Khi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lựa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chọn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GLP-1 RA,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cần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nhắc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ưu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của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BN,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khả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năng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giảm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A1c,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tác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giảm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hoặc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tần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suất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Nếu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có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CVD,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nhắc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GLP-1 RA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có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lợi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ích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CVD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đã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được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chứng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minh. GLP-1 RA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uống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hoặc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là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phù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hợp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.</a:t>
            </a:r>
          </a:p>
          <a:p>
            <a:pPr marL="228600" indent="-228600" algn="just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Đối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với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BN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đang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sử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phối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hợp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GLP-1 RA </a:t>
            </a:r>
            <a:r>
              <a:rPr lang="vi-VN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+ I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nsulin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nền</a:t>
            </a:r>
            <a:r>
              <a:rPr lang="vi-VN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: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nhắc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sử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thuốc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phối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hợp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tỉ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lệ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cố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định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(</a:t>
            </a:r>
            <a:r>
              <a:rPr lang="en-US" sz="1000" dirty="0" err="1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iDegLira</a:t>
            </a:r>
            <a:r>
              <a:rPr lang="en-US" sz="1000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rPr>
              <a:t> or iGlarLixi).</a:t>
            </a:r>
          </a:p>
          <a:p>
            <a:pPr marL="228600" indent="-228600" algn="just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nhắc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chuyển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từ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NPH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buổi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tối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sang insulin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nền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analog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nếu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BN </a:t>
            </a:r>
            <a:r>
              <a:rPr lang="en-US" sz="1000" dirty="0" err="1">
                <a:latin typeface="+mj-lt"/>
                <a:ea typeface="Verdana" panose="020B0604030504040204" pitchFamily="34" charset="0"/>
                <a:cs typeface="Arial" pitchFamily="34" charset="0"/>
              </a:rPr>
              <a:t>xuất</a:t>
            </a:r>
            <a:r>
              <a:rPr lang="en-US" sz="1000" dirty="0"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hiện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hạ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ĐH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và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/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hoặc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thường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xuyên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quên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NPH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buổi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tối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và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vấn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đề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sẽ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được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quản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lý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tốt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hơn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khi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chuyển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sang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sử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nền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analog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tác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dài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vào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buổi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sáng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Nếu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cần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thêm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bữa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ăn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phối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hợp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với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NPH,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nhắc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sử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dụng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tự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trộn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(self-mixed)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hoặc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trộn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sẵn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(premixed)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để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giảm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số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mũi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145E877-FD26-C26A-7985-346A3C103FDA}"/>
              </a:ext>
            </a:extLst>
          </p:cNvPr>
          <p:cNvGrpSpPr/>
          <p:nvPr/>
        </p:nvGrpSpPr>
        <p:grpSpPr>
          <a:xfrm>
            <a:off x="1434781" y="2249233"/>
            <a:ext cx="4305095" cy="633902"/>
            <a:chOff x="1434781" y="2076787"/>
            <a:chExt cx="4305095" cy="58371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99F7C13-F5D3-CCFE-0770-7EE053AE3D39}"/>
                </a:ext>
              </a:extLst>
            </p:cNvPr>
            <p:cNvCxnSpPr>
              <a:cxnSpLocks/>
            </p:cNvCxnSpPr>
            <p:nvPr/>
          </p:nvCxnSpPr>
          <p:spPr>
            <a:xfrm>
              <a:off x="3597180" y="2076787"/>
              <a:ext cx="0" cy="132023"/>
            </a:xfrm>
            <a:prstGeom prst="line">
              <a:avLst/>
            </a:prstGeom>
            <a:solidFill>
              <a:srgbClr val="006684"/>
            </a:solidFill>
            <a:ln w="25400" cap="sq">
              <a:solidFill>
                <a:srgbClr val="006684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899800-C942-2117-6AB9-1418E25BAC15}"/>
                </a:ext>
              </a:extLst>
            </p:cNvPr>
            <p:cNvSpPr txBox="1"/>
            <p:nvPr/>
          </p:nvSpPr>
          <p:spPr>
            <a:xfrm>
              <a:off x="1434781" y="2205695"/>
              <a:ext cx="4305095" cy="454802"/>
            </a:xfrm>
            <a:prstGeom prst="roundRect">
              <a:avLst>
                <a:gd name="adj" fmla="val 11012"/>
              </a:avLst>
            </a:prstGeom>
            <a:solidFill>
              <a:schemeClr val="bg1"/>
            </a:solidFill>
            <a:ln>
              <a:solidFill>
                <a:srgbClr val="006684"/>
              </a:solidFill>
            </a:ln>
          </p:spPr>
          <p:txBody>
            <a:bodyPr wrap="square" lIns="27432" tIns="27432" rIns="27432" bIns="27432" rtlCol="0" anchor="ctr">
              <a:noAutofit/>
            </a:bodyPr>
            <a:lstStyle>
              <a:defPPr>
                <a:defRPr lang="en-US"/>
              </a:defPPr>
              <a:lvl1pPr algn="ctr">
                <a:defRPr sz="500">
                  <a:solidFill>
                    <a:schemeClr val="tx2">
                      <a:lumMod val="50000"/>
                    </a:schemeClr>
                  </a:solidFill>
                  <a:latin typeface="Arial Narrow" panose="020B060602020203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Cân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nhắc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GLP-1 RA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hoặc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GIP&amp;GLP-1 RA</a:t>
              </a:r>
              <a:endParaRPr kumimoji="0" lang="vi-VN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trước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insulin</a:t>
              </a:r>
              <a:r>
                <a:rPr kumimoji="0" lang="vi-V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đối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với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hầu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hết</a:t>
              </a: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BN</a:t>
              </a:r>
              <a:r>
                <a:rPr kumimoji="0" lang="en-US" sz="11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2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304888A-B8EA-2B1B-C2EE-397DDD4FDD4B}"/>
              </a:ext>
            </a:extLst>
          </p:cNvPr>
          <p:cNvSpPr txBox="1"/>
          <p:nvPr/>
        </p:nvSpPr>
        <p:spPr>
          <a:xfrm>
            <a:off x="1413112" y="3763758"/>
            <a:ext cx="4348431" cy="270071"/>
          </a:xfrm>
          <a:prstGeom prst="roundRect">
            <a:avLst>
              <a:gd name="adj" fmla="val 10907"/>
            </a:avLst>
          </a:prstGeom>
          <a:solidFill>
            <a:schemeClr val="bg1"/>
          </a:solidFill>
          <a:ln>
            <a:solidFill>
              <a:srgbClr val="006684"/>
            </a:solidFill>
          </a:ln>
        </p:spPr>
        <p:txBody>
          <a:bodyPr wrap="square" lIns="27432" tIns="27432" rIns="27432" bIns="27432" rtlCol="0" anchor="ctr">
            <a:noAutofit/>
          </a:bodyPr>
          <a:lstStyle>
            <a:defPPr>
              <a:defRPr lang="en-US"/>
            </a:defPPr>
            <a:lvl1pPr algn="ctr">
              <a:defRPr sz="50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Thêm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insulin nền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C58231-342A-5B34-8388-04AFBFA368E8}"/>
              </a:ext>
            </a:extLst>
          </p:cNvPr>
          <p:cNvSpPr txBox="1"/>
          <p:nvPr/>
        </p:nvSpPr>
        <p:spPr>
          <a:xfrm>
            <a:off x="2324979" y="918911"/>
            <a:ext cx="5969803" cy="423910"/>
          </a:xfrm>
          <a:prstGeom prst="roundRect">
            <a:avLst>
              <a:gd name="adj" fmla="val 11369"/>
            </a:avLst>
          </a:prstGeom>
          <a:solidFill>
            <a:srgbClr val="98B42C"/>
          </a:solidFill>
        </p:spPr>
        <p:txBody>
          <a:bodyPr wrap="square" lIns="91440" tIns="18288" rIns="0" bIns="18288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Tăng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cường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can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thiệp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hành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vi (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kiểm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soát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cân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nặng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và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hoạt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động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thể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lực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) và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hỗ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trợ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DSMES để BN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đạt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mục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tiêu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điều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trị</a:t>
            </a: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Verdana" panose="020B0604030504040204" pitchFamily="34" charset="0"/>
              <a:cs typeface="Arial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BB63C64-3358-B26A-A0A0-24517BF5CCAB}"/>
              </a:ext>
            </a:extLst>
          </p:cNvPr>
          <p:cNvGrpSpPr/>
          <p:nvPr/>
        </p:nvGrpSpPr>
        <p:grpSpPr>
          <a:xfrm>
            <a:off x="1420154" y="3934540"/>
            <a:ext cx="4348431" cy="1084059"/>
            <a:chOff x="1439363" y="3576721"/>
            <a:chExt cx="4331258" cy="108188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DCF7636-239A-12ED-C891-B41CAEECA54B}"/>
                </a:ext>
              </a:extLst>
            </p:cNvPr>
            <p:cNvCxnSpPr>
              <a:cxnSpLocks/>
            </p:cNvCxnSpPr>
            <p:nvPr/>
          </p:nvCxnSpPr>
          <p:spPr>
            <a:xfrm>
              <a:off x="3604992" y="3576721"/>
              <a:ext cx="0" cy="341637"/>
            </a:xfrm>
            <a:prstGeom prst="line">
              <a:avLst/>
            </a:prstGeom>
            <a:solidFill>
              <a:srgbClr val="006684"/>
            </a:solidFill>
            <a:ln w="25400" cap="sq">
              <a:solidFill>
                <a:srgbClr val="006684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BFA3D66-936C-4ED1-143D-0F1C078AB6BA}"/>
                </a:ext>
              </a:extLst>
            </p:cNvPr>
            <p:cNvSpPr txBox="1"/>
            <p:nvPr/>
          </p:nvSpPr>
          <p:spPr>
            <a:xfrm>
              <a:off x="1439363" y="3909986"/>
              <a:ext cx="4331258" cy="748622"/>
            </a:xfrm>
            <a:prstGeom prst="roundRect">
              <a:avLst>
                <a:gd name="adj" fmla="val 8892"/>
              </a:avLst>
            </a:prstGeom>
            <a:solidFill>
              <a:schemeClr val="bg1"/>
            </a:solidFill>
            <a:ln>
              <a:solidFill>
                <a:srgbClr val="006684"/>
              </a:solidFill>
            </a:ln>
          </p:spPr>
          <p:txBody>
            <a:bodyPr wrap="square" lIns="27432" tIns="27432" rIns="27432" bIns="27432" rtlCol="0" anchor="ctr">
              <a:noAutofit/>
            </a:bodyPr>
            <a:lstStyle>
              <a:defPPr>
                <a:defRPr lang="en-US"/>
              </a:defPPr>
              <a:lvl1pPr algn="ctr">
                <a:defRPr sz="500">
                  <a:solidFill>
                    <a:schemeClr val="tx2">
                      <a:lumMod val="50000"/>
                    </a:schemeClr>
                  </a:solidFill>
                  <a:latin typeface="Arial Narrow" panose="020B060602020203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Nếu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BN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chưa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đạt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mục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tiêu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HbA1c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và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chưa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sử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dụng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GLP-1 RA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hoặc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GIP &amp; GLP-1 RA</a:t>
              </a:r>
              <a:r>
                <a:rPr kumimoji="0" lang="vi-V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: </a:t>
              </a:r>
              <a:r>
                <a:rPr kumimoji="0" lang="vi-V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ân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nhắc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sử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dụng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những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thuốc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này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phối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hợp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với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insulin ở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dạng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tự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do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hoặc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liều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cố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định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(FRC)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15E53B5-1777-F208-A060-BE239AC12064}"/>
              </a:ext>
            </a:extLst>
          </p:cNvPr>
          <p:cNvGrpSpPr/>
          <p:nvPr/>
        </p:nvGrpSpPr>
        <p:grpSpPr>
          <a:xfrm>
            <a:off x="10474483" y="774688"/>
            <a:ext cx="1184395" cy="624231"/>
            <a:chOff x="5528471" y="1252488"/>
            <a:chExt cx="1184395" cy="6242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01299A9-09E8-47A5-BD3F-2CDA9DF04F8F}"/>
                </a:ext>
              </a:extLst>
            </p:cNvPr>
            <p:cNvSpPr txBox="1"/>
            <p:nvPr/>
          </p:nvSpPr>
          <p:spPr>
            <a:xfrm>
              <a:off x="6189757" y="1335032"/>
              <a:ext cx="523109" cy="5416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TO AVOID</a:t>
              </a:r>
              <a:br>
                <a:rPr kumimoji="0" lang="en-US" sz="44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</a:br>
              <a:r>
                <a:rPr kumimoji="0" lang="en-US" sz="44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THERAPEUTIC INERTIA REASSESS AND MODIFY TREATMENT REGULARLY</a:t>
              </a:r>
              <a:br>
                <a:rPr kumimoji="0" lang="en-US" sz="44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</a:br>
              <a:r>
                <a:rPr kumimoji="0" lang="en-US" sz="44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(3-6 MONTHS)</a:t>
              </a:r>
            </a:p>
          </p:txBody>
        </p:sp>
        <p:sp>
          <p:nvSpPr>
            <p:cNvPr id="24" name="Oval 5">
              <a:extLst>
                <a:ext uri="{FF2B5EF4-FFF2-40B4-BE49-F238E27FC236}">
                  <a16:creationId xmlns:a16="http://schemas.microsoft.com/office/drawing/2014/main" id="{1530CF25-DAAC-B7BD-CCD1-E0CDE6AF2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735" y="1410254"/>
              <a:ext cx="387900" cy="3879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88C51C31-C73A-E480-29D1-A2DF422C0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208" y="1340779"/>
              <a:ext cx="220003" cy="167897"/>
            </a:xfrm>
            <a:custGeom>
              <a:avLst/>
              <a:gdLst>
                <a:gd name="T0" fmla="*/ 40 w 155"/>
                <a:gd name="T1" fmla="*/ 118 h 118"/>
                <a:gd name="T2" fmla="*/ 136 w 155"/>
                <a:gd name="T3" fmla="*/ 46 h 118"/>
                <a:gd name="T4" fmla="*/ 155 w 155"/>
                <a:gd name="T5" fmla="*/ 18 h 118"/>
                <a:gd name="T6" fmla="*/ 130 w 155"/>
                <a:gd name="T7" fmla="*/ 0 h 118"/>
                <a:gd name="T8" fmla="*/ 0 w 155"/>
                <a:gd name="T9" fmla="*/ 94 h 118"/>
                <a:gd name="T10" fmla="*/ 31 w 155"/>
                <a:gd name="T11" fmla="*/ 86 h 118"/>
                <a:gd name="T12" fmla="*/ 40 w 155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8">
                  <a:moveTo>
                    <a:pt x="40" y="118"/>
                  </a:moveTo>
                  <a:cubicBezTo>
                    <a:pt x="59" y="81"/>
                    <a:pt x="94" y="55"/>
                    <a:pt x="136" y="46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4" y="10"/>
                    <a:pt x="27" y="46"/>
                    <a:pt x="0" y="94"/>
                  </a:cubicBezTo>
                  <a:cubicBezTo>
                    <a:pt x="31" y="86"/>
                    <a:pt x="31" y="86"/>
                    <a:pt x="31" y="86"/>
                  </a:cubicBezTo>
                  <a:lnTo>
                    <a:pt x="40" y="118"/>
                  </a:lnTo>
                  <a:close/>
                </a:path>
              </a:pathLst>
            </a:custGeom>
            <a:solidFill>
              <a:srgbClr val="FFC000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3215E34-A131-6B6D-8E4B-8B4B0E9DC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8471" y="1463807"/>
              <a:ext cx="91186" cy="250399"/>
            </a:xfrm>
            <a:custGeom>
              <a:avLst/>
              <a:gdLst>
                <a:gd name="T0" fmla="*/ 58 w 64"/>
                <a:gd name="T1" fmla="*/ 156 h 176"/>
                <a:gd name="T2" fmla="*/ 46 w 64"/>
                <a:gd name="T3" fmla="*/ 100 h 176"/>
                <a:gd name="T4" fmla="*/ 64 w 64"/>
                <a:gd name="T5" fmla="*/ 32 h 176"/>
                <a:gd name="T6" fmla="*/ 55 w 64"/>
                <a:gd name="T7" fmla="*/ 0 h 176"/>
                <a:gd name="T8" fmla="*/ 24 w 64"/>
                <a:gd name="T9" fmla="*/ 8 h 176"/>
                <a:gd name="T10" fmla="*/ 0 w 64"/>
                <a:gd name="T11" fmla="*/ 100 h 176"/>
                <a:gd name="T12" fmla="*/ 16 w 64"/>
                <a:gd name="T13" fmla="*/ 176 h 176"/>
                <a:gd name="T14" fmla="*/ 29 w 64"/>
                <a:gd name="T15" fmla="*/ 144 h 176"/>
                <a:gd name="T16" fmla="*/ 58 w 64"/>
                <a:gd name="T17" fmla="*/ 15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76">
                  <a:moveTo>
                    <a:pt x="58" y="156"/>
                  </a:moveTo>
                  <a:cubicBezTo>
                    <a:pt x="50" y="138"/>
                    <a:pt x="46" y="120"/>
                    <a:pt x="46" y="100"/>
                  </a:cubicBezTo>
                  <a:cubicBezTo>
                    <a:pt x="46" y="75"/>
                    <a:pt x="53" y="52"/>
                    <a:pt x="64" y="3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9" y="35"/>
                    <a:pt x="0" y="66"/>
                    <a:pt x="0" y="100"/>
                  </a:cubicBezTo>
                  <a:cubicBezTo>
                    <a:pt x="0" y="127"/>
                    <a:pt x="6" y="153"/>
                    <a:pt x="16" y="176"/>
                  </a:cubicBezTo>
                  <a:cubicBezTo>
                    <a:pt x="29" y="144"/>
                    <a:pt x="29" y="144"/>
                    <a:pt x="29" y="144"/>
                  </a:cubicBezTo>
                  <a:lnTo>
                    <a:pt x="58" y="15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5A01338F-D7B8-03BE-97CE-025CABC437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739" y="1336437"/>
              <a:ext cx="159213" cy="120133"/>
            </a:xfrm>
            <a:custGeom>
              <a:avLst/>
              <a:gdLst>
                <a:gd name="T0" fmla="*/ 112 w 112"/>
                <a:gd name="T1" fmla="*/ 83 h 84"/>
                <a:gd name="T2" fmla="*/ 111 w 112"/>
                <a:gd name="T3" fmla="*/ 50 h 84"/>
                <a:gd name="T4" fmla="*/ 0 w 112"/>
                <a:gd name="T5" fmla="*/ 0 h 84"/>
                <a:gd name="T6" fmla="*/ 0 w 112"/>
                <a:gd name="T7" fmla="*/ 47 h 84"/>
                <a:gd name="T8" fmla="*/ 80 w 112"/>
                <a:gd name="T9" fmla="*/ 84 h 84"/>
                <a:gd name="T10" fmla="*/ 112 w 112"/>
                <a:gd name="T11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84">
                  <a:moveTo>
                    <a:pt x="112" y="83"/>
                  </a:moveTo>
                  <a:cubicBezTo>
                    <a:pt x="111" y="50"/>
                    <a:pt x="111" y="50"/>
                    <a:pt x="111" y="50"/>
                  </a:cubicBezTo>
                  <a:cubicBezTo>
                    <a:pt x="81" y="23"/>
                    <a:pt x="43" y="4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30" y="51"/>
                    <a:pt x="58" y="64"/>
                    <a:pt x="80" y="84"/>
                  </a:cubicBezTo>
                  <a:lnTo>
                    <a:pt x="112" y="83"/>
                  </a:lnTo>
                  <a:close/>
                </a:path>
              </a:pathLst>
            </a:custGeom>
            <a:solidFill>
              <a:srgbClr val="F68D17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71562C13-68C1-535D-9D71-8E503AAA1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082" y="1407359"/>
              <a:ext cx="128818" cy="250399"/>
            </a:xfrm>
            <a:custGeom>
              <a:avLst/>
              <a:gdLst>
                <a:gd name="T0" fmla="*/ 91 w 91"/>
                <a:gd name="T1" fmla="*/ 158 h 176"/>
                <a:gd name="T2" fmla="*/ 91 w 91"/>
                <a:gd name="T3" fmla="*/ 139 h 176"/>
                <a:gd name="T4" fmla="*/ 31 w 91"/>
                <a:gd name="T5" fmla="*/ 0 h 176"/>
                <a:gd name="T6" fmla="*/ 32 w 91"/>
                <a:gd name="T7" fmla="*/ 33 h 176"/>
                <a:gd name="T8" fmla="*/ 0 w 91"/>
                <a:gd name="T9" fmla="*/ 34 h 176"/>
                <a:gd name="T10" fmla="*/ 45 w 91"/>
                <a:gd name="T11" fmla="*/ 139 h 176"/>
                <a:gd name="T12" fmla="*/ 45 w 91"/>
                <a:gd name="T13" fmla="*/ 150 h 176"/>
                <a:gd name="T14" fmla="*/ 61 w 91"/>
                <a:gd name="T15" fmla="*/ 176 h 176"/>
                <a:gd name="T16" fmla="*/ 91 w 91"/>
                <a:gd name="T17" fmla="*/ 15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76">
                  <a:moveTo>
                    <a:pt x="91" y="158"/>
                  </a:moveTo>
                  <a:cubicBezTo>
                    <a:pt x="91" y="152"/>
                    <a:pt x="91" y="145"/>
                    <a:pt x="91" y="139"/>
                  </a:cubicBezTo>
                  <a:cubicBezTo>
                    <a:pt x="91" y="84"/>
                    <a:pt x="68" y="35"/>
                    <a:pt x="31" y="0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8" y="60"/>
                    <a:pt x="45" y="98"/>
                    <a:pt x="45" y="139"/>
                  </a:cubicBezTo>
                  <a:cubicBezTo>
                    <a:pt x="45" y="142"/>
                    <a:pt x="45" y="146"/>
                    <a:pt x="45" y="150"/>
                  </a:cubicBezTo>
                  <a:cubicBezTo>
                    <a:pt x="61" y="176"/>
                    <a:pt x="61" y="176"/>
                    <a:pt x="61" y="176"/>
                  </a:cubicBezTo>
                  <a:lnTo>
                    <a:pt x="91" y="158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9580C5DD-64F7-4BF9-E601-9F8408B6A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3345" y="1621573"/>
              <a:ext cx="163555" cy="205529"/>
            </a:xfrm>
            <a:custGeom>
              <a:avLst/>
              <a:gdLst>
                <a:gd name="T0" fmla="*/ 115 w 115"/>
                <a:gd name="T1" fmla="*/ 8 h 144"/>
                <a:gd name="T2" fmla="*/ 85 w 115"/>
                <a:gd name="T3" fmla="*/ 26 h 144"/>
                <a:gd name="T4" fmla="*/ 69 w 115"/>
                <a:gd name="T5" fmla="*/ 0 h 144"/>
                <a:gd name="T6" fmla="*/ 5 w 115"/>
                <a:gd name="T7" fmla="*/ 108 h 144"/>
                <a:gd name="T8" fmla="*/ 0 w 115"/>
                <a:gd name="T9" fmla="*/ 139 h 144"/>
                <a:gd name="T10" fmla="*/ 34 w 115"/>
                <a:gd name="T11" fmla="*/ 144 h 144"/>
                <a:gd name="T12" fmla="*/ 115 w 115"/>
                <a:gd name="T13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44">
                  <a:moveTo>
                    <a:pt x="115" y="8"/>
                  </a:moveTo>
                  <a:cubicBezTo>
                    <a:pt x="85" y="26"/>
                    <a:pt x="85" y="26"/>
                    <a:pt x="85" y="2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5" y="45"/>
                    <a:pt x="41" y="84"/>
                    <a:pt x="5" y="10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78" y="113"/>
                    <a:pt x="109" y="64"/>
                    <a:pt x="115" y="8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88F16822-987E-7BB5-0804-D0A8B9FD9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629" y="1667889"/>
              <a:ext cx="191055" cy="198293"/>
            </a:xfrm>
            <a:custGeom>
              <a:avLst/>
              <a:gdLst>
                <a:gd name="T0" fmla="*/ 134 w 134"/>
                <a:gd name="T1" fmla="*/ 93 h 139"/>
                <a:gd name="T2" fmla="*/ 42 w 134"/>
                <a:gd name="T3" fmla="*/ 12 h 139"/>
                <a:gd name="T4" fmla="*/ 13 w 134"/>
                <a:gd name="T5" fmla="*/ 0 h 139"/>
                <a:gd name="T6" fmla="*/ 0 w 134"/>
                <a:gd name="T7" fmla="*/ 32 h 139"/>
                <a:gd name="T8" fmla="*/ 125 w 134"/>
                <a:gd name="T9" fmla="*/ 139 h 139"/>
                <a:gd name="T10" fmla="*/ 108 w 134"/>
                <a:gd name="T11" fmla="*/ 106 h 139"/>
                <a:gd name="T12" fmla="*/ 134 w 134"/>
                <a:gd name="T13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9">
                  <a:moveTo>
                    <a:pt x="134" y="93"/>
                  </a:moveTo>
                  <a:cubicBezTo>
                    <a:pt x="92" y="81"/>
                    <a:pt x="58" y="51"/>
                    <a:pt x="42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3" y="84"/>
                    <a:pt x="69" y="124"/>
                    <a:pt x="125" y="139"/>
                  </a:cubicBezTo>
                  <a:cubicBezTo>
                    <a:pt x="108" y="106"/>
                    <a:pt x="108" y="106"/>
                    <a:pt x="108" y="106"/>
                  </a:cubicBezTo>
                  <a:lnTo>
                    <a:pt x="134" y="93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A3BC8745-2FBC-3441-B1D2-92CDC3759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053" y="1774996"/>
              <a:ext cx="246056" cy="99870"/>
            </a:xfrm>
            <a:custGeom>
              <a:avLst/>
              <a:gdLst>
                <a:gd name="T0" fmla="*/ 173 w 173"/>
                <a:gd name="T1" fmla="*/ 36 h 70"/>
                <a:gd name="T2" fmla="*/ 139 w 173"/>
                <a:gd name="T3" fmla="*/ 31 h 70"/>
                <a:gd name="T4" fmla="*/ 144 w 173"/>
                <a:gd name="T5" fmla="*/ 0 h 70"/>
                <a:gd name="T6" fmla="*/ 65 w 173"/>
                <a:gd name="T7" fmla="*/ 24 h 70"/>
                <a:gd name="T8" fmla="*/ 26 w 173"/>
                <a:gd name="T9" fmla="*/ 18 h 70"/>
                <a:gd name="T10" fmla="*/ 0 w 173"/>
                <a:gd name="T11" fmla="*/ 31 h 70"/>
                <a:gd name="T12" fmla="*/ 17 w 173"/>
                <a:gd name="T13" fmla="*/ 64 h 70"/>
                <a:gd name="T14" fmla="*/ 65 w 173"/>
                <a:gd name="T15" fmla="*/ 70 h 70"/>
                <a:gd name="T16" fmla="*/ 173 w 173"/>
                <a:gd name="T1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70">
                  <a:moveTo>
                    <a:pt x="173" y="36"/>
                  </a:moveTo>
                  <a:cubicBezTo>
                    <a:pt x="139" y="31"/>
                    <a:pt x="139" y="31"/>
                    <a:pt x="139" y="3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22" y="15"/>
                    <a:pt x="95" y="24"/>
                    <a:pt x="65" y="24"/>
                  </a:cubicBezTo>
                  <a:cubicBezTo>
                    <a:pt x="52" y="24"/>
                    <a:pt x="38" y="22"/>
                    <a:pt x="26" y="1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32" y="68"/>
                    <a:pt x="48" y="70"/>
                    <a:pt x="65" y="70"/>
                  </a:cubicBezTo>
                  <a:cubicBezTo>
                    <a:pt x="105" y="70"/>
                    <a:pt x="143" y="58"/>
                    <a:pt x="173" y="36"/>
                  </a:cubicBezTo>
                  <a:close/>
                </a:path>
              </a:pathLst>
            </a:custGeom>
            <a:solidFill>
              <a:srgbClr val="0091FE"/>
            </a:solidFill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29743839-D079-7BFD-0B25-6BE031EC1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712" y="1252488"/>
              <a:ext cx="50659" cy="146186"/>
            </a:xfrm>
            <a:custGeom>
              <a:avLst/>
              <a:gdLst>
                <a:gd name="T0" fmla="*/ 18 w 36"/>
                <a:gd name="T1" fmla="*/ 103 h 103"/>
                <a:gd name="T2" fmla="*/ 17 w 36"/>
                <a:gd name="T3" fmla="*/ 103 h 103"/>
                <a:gd name="T4" fmla="*/ 0 w 36"/>
                <a:gd name="T5" fmla="*/ 86 h 103"/>
                <a:gd name="T6" fmla="*/ 0 w 36"/>
                <a:gd name="T7" fmla="*/ 18 h 103"/>
                <a:gd name="T8" fmla="*/ 17 w 36"/>
                <a:gd name="T9" fmla="*/ 0 h 103"/>
                <a:gd name="T10" fmla="*/ 18 w 36"/>
                <a:gd name="T11" fmla="*/ 0 h 103"/>
                <a:gd name="T12" fmla="*/ 36 w 36"/>
                <a:gd name="T13" fmla="*/ 18 h 103"/>
                <a:gd name="T14" fmla="*/ 36 w 36"/>
                <a:gd name="T15" fmla="*/ 86 h 103"/>
                <a:gd name="T16" fmla="*/ 18 w 36"/>
                <a:gd name="T1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3">
                  <a:moveTo>
                    <a:pt x="18" y="103"/>
                  </a:moveTo>
                  <a:cubicBezTo>
                    <a:pt x="17" y="103"/>
                    <a:pt x="17" y="103"/>
                    <a:pt x="17" y="103"/>
                  </a:cubicBezTo>
                  <a:cubicBezTo>
                    <a:pt x="8" y="103"/>
                    <a:pt x="0" y="95"/>
                    <a:pt x="0" y="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5"/>
                    <a:pt x="28" y="103"/>
                    <a:pt x="18" y="103"/>
                  </a:cubicBezTo>
                  <a:close/>
                </a:path>
              </a:pathLst>
            </a:custGeom>
            <a:solidFill>
              <a:srgbClr val="F68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+mn-ea"/>
                <a:cs typeface="Arial" pitchFamily="34" charset="0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165A4C10-7747-CD2C-F9B4-2390905CF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158" y="1608546"/>
              <a:ext cx="201187" cy="101317"/>
            </a:xfrm>
            <a:custGeom>
              <a:avLst/>
              <a:gdLst>
                <a:gd name="T0" fmla="*/ 71 w 141"/>
                <a:gd name="T1" fmla="*/ 0 h 71"/>
                <a:gd name="T2" fmla="*/ 0 w 141"/>
                <a:gd name="T3" fmla="*/ 71 h 71"/>
                <a:gd name="T4" fmla="*/ 141 w 141"/>
                <a:gd name="T5" fmla="*/ 71 h 71"/>
                <a:gd name="T6" fmla="*/ 71 w 14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71">
                  <a:moveTo>
                    <a:pt x="71" y="0"/>
                  </a:moveTo>
                  <a:cubicBezTo>
                    <a:pt x="35" y="0"/>
                    <a:pt x="6" y="31"/>
                    <a:pt x="0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36" y="31"/>
                    <a:pt x="106" y="0"/>
                    <a:pt x="71" y="0"/>
                  </a:cubicBezTo>
                  <a:close/>
                </a:path>
              </a:pathLst>
            </a:custGeom>
            <a:noFill/>
            <a:ln w="1746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sp>
          <p:nvSpPr>
            <p:cNvPr id="34" name="Oval 15">
              <a:extLst>
                <a:ext uri="{FF2B5EF4-FFF2-40B4-BE49-F238E27FC236}">
                  <a16:creationId xmlns:a16="http://schemas.microsoft.com/office/drawing/2014/main" id="{E8BD1175-CC6C-52C7-A218-D4A502D48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8474" y="1488413"/>
              <a:ext cx="108554" cy="108554"/>
            </a:xfrm>
            <a:prstGeom prst="ellipse">
              <a:avLst/>
            </a:prstGeom>
            <a:noFill/>
            <a:ln w="1746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5326D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2BA1078-A9F3-16D3-3DD3-24C5E4CDF871}"/>
              </a:ext>
            </a:extLst>
          </p:cNvPr>
          <p:cNvGrpSpPr/>
          <p:nvPr/>
        </p:nvGrpSpPr>
        <p:grpSpPr>
          <a:xfrm>
            <a:off x="1434780" y="5110977"/>
            <a:ext cx="4333806" cy="571027"/>
            <a:chOff x="1436693" y="4659808"/>
            <a:chExt cx="4333806" cy="591164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C2925CB-8FB1-F9D1-4030-6A755047FE22}"/>
                </a:ext>
              </a:extLst>
            </p:cNvPr>
            <p:cNvCxnSpPr>
              <a:cxnSpLocks/>
              <a:endCxn id="37" idx="0"/>
            </p:cNvCxnSpPr>
            <p:nvPr/>
          </p:nvCxnSpPr>
          <p:spPr>
            <a:xfrm>
              <a:off x="3603596" y="4659808"/>
              <a:ext cx="0" cy="170210"/>
            </a:xfrm>
            <a:prstGeom prst="line">
              <a:avLst/>
            </a:prstGeom>
            <a:solidFill>
              <a:srgbClr val="006684"/>
            </a:solidFill>
            <a:ln w="25400" cap="sq">
              <a:solidFill>
                <a:srgbClr val="006684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A00D272-18F9-EAD6-0AC4-44CDEB0977AB}"/>
                </a:ext>
              </a:extLst>
            </p:cNvPr>
            <p:cNvSpPr txBox="1"/>
            <p:nvPr/>
          </p:nvSpPr>
          <p:spPr>
            <a:xfrm>
              <a:off x="1436693" y="4830018"/>
              <a:ext cx="4333806" cy="420954"/>
            </a:xfrm>
            <a:prstGeom prst="roundRect">
              <a:avLst>
                <a:gd name="adj" fmla="val 8892"/>
              </a:avLst>
            </a:prstGeom>
            <a:solidFill>
              <a:schemeClr val="bg1"/>
            </a:solidFill>
            <a:ln>
              <a:solidFill>
                <a:srgbClr val="006684"/>
              </a:solidFill>
            </a:ln>
          </p:spPr>
          <p:txBody>
            <a:bodyPr wrap="square" lIns="27432" tIns="0" rIns="27432" bIns="27432" rtlCol="0" anchor="ctr">
              <a:noAutofit/>
            </a:bodyPr>
            <a:lstStyle>
              <a:defPPr>
                <a:defRPr lang="en-US"/>
              </a:defPPr>
              <a:lvl1pPr algn="ctr">
                <a:defRPr sz="500">
                  <a:solidFill>
                    <a:schemeClr val="tx2">
                      <a:lumMod val="50000"/>
                    </a:schemeClr>
                  </a:solidFill>
                  <a:latin typeface="Arial Narrow" panose="020B0606020202030204" pitchFamily="34" charset="0"/>
                </a:defRPr>
              </a:lvl1pPr>
            </a:lstStyle>
            <a:p>
              <a:pPr>
                <a:lnSpc>
                  <a:spcPct val="93000"/>
                </a:lnSpc>
                <a:defRPr/>
              </a:pPr>
              <a:r>
                <a:rPr lang="en-US" sz="1200" b="1" dirty="0" err="1">
                  <a:solidFill>
                    <a:srgbClr val="C00000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Thêm</a:t>
              </a:r>
              <a:r>
                <a:rPr lang="en-US" sz="1200" b="1" dirty="0">
                  <a:solidFill>
                    <a:srgbClr val="C00000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insulin </a:t>
              </a:r>
              <a:r>
                <a:rPr lang="en-US" sz="1200" b="1" dirty="0" err="1">
                  <a:solidFill>
                    <a:srgbClr val="C00000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bữa</a:t>
              </a:r>
              <a:r>
                <a:rPr lang="en-US" sz="1200" b="1" dirty="0">
                  <a:solidFill>
                    <a:srgbClr val="C00000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ăn</a:t>
              </a:r>
              <a:r>
                <a:rPr lang="en-US" sz="1200" b="1" baseline="30000" dirty="0">
                  <a:solidFill>
                    <a:srgbClr val="C00000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5</a:t>
              </a:r>
              <a:endParaRPr lang="en-US" sz="1200" b="1" dirty="0">
                <a:solidFill>
                  <a:srgbClr val="C00000"/>
                </a:solidFill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D552ABC-B92D-3585-764A-BD4D1F9997BB}"/>
              </a:ext>
            </a:extLst>
          </p:cNvPr>
          <p:cNvGrpSpPr/>
          <p:nvPr/>
        </p:nvGrpSpPr>
        <p:grpSpPr>
          <a:xfrm>
            <a:off x="1434780" y="5755126"/>
            <a:ext cx="4348431" cy="900378"/>
            <a:chOff x="1470220" y="5540166"/>
            <a:chExt cx="4306570" cy="90037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E15A65B-93E1-206A-502A-3D76DD0653C4}"/>
                </a:ext>
              </a:extLst>
            </p:cNvPr>
            <p:cNvSpPr txBox="1"/>
            <p:nvPr/>
          </p:nvSpPr>
          <p:spPr>
            <a:xfrm>
              <a:off x="1470220" y="5690419"/>
              <a:ext cx="4306570" cy="750125"/>
            </a:xfrm>
            <a:prstGeom prst="roundRect">
              <a:avLst>
                <a:gd name="adj" fmla="val 8892"/>
              </a:avLst>
            </a:prstGeom>
            <a:solidFill>
              <a:schemeClr val="bg1"/>
            </a:solidFill>
            <a:ln>
              <a:solidFill>
                <a:srgbClr val="006684"/>
              </a:solidFill>
            </a:ln>
          </p:spPr>
          <p:txBody>
            <a:bodyPr wrap="square" lIns="27432" tIns="0" rIns="27432" bIns="27432" rtlCol="0" anchor="ctr">
              <a:noAutofit/>
            </a:bodyPr>
            <a:lstStyle>
              <a:defPPr>
                <a:defRPr lang="en-US"/>
              </a:defPPr>
              <a:lvl1pPr algn="ctr">
                <a:defRPr sz="500">
                  <a:solidFill>
                    <a:schemeClr val="tx2">
                      <a:lumMod val="50000"/>
                    </a:schemeClr>
                  </a:solidFill>
                  <a:latin typeface="Arial Narrow" panose="020B060602020203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Các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phác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đồ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tăng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cường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khác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: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Từng</a:t>
              </a: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bước</a:t>
              </a: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thêm</a:t>
              </a: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insulin </a:t>
              </a: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bữa</a:t>
              </a: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ăn</a:t>
              </a: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-&gt; basal/bolus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Insulin </a:t>
              </a: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trộn</a:t>
              </a:r>
              <a:r>
                <a:rPr lang="en-US" sz="1200" b="1" dirty="0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lang="en-US" sz="1200" b="1" dirty="0" err="1">
                  <a:solidFill>
                    <a:srgbClr val="333399"/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sẵn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B514FC2-4B0E-32F0-EC19-1DA9A92223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20438" y="5540166"/>
              <a:ext cx="1" cy="198000"/>
            </a:xfrm>
            <a:prstGeom prst="line">
              <a:avLst/>
            </a:prstGeom>
            <a:solidFill>
              <a:srgbClr val="006684"/>
            </a:solidFill>
            <a:ln w="25400" cap="sq">
              <a:solidFill>
                <a:srgbClr val="006684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8807D95-92D4-AEC0-2BB9-930D37A71CB7}"/>
              </a:ext>
            </a:extLst>
          </p:cNvPr>
          <p:cNvSpPr txBox="1"/>
          <p:nvPr/>
        </p:nvSpPr>
        <p:spPr>
          <a:xfrm>
            <a:off x="369873" y="2946220"/>
            <a:ext cx="2412000" cy="252000"/>
          </a:xfrm>
          <a:prstGeom prst="roundRect">
            <a:avLst>
              <a:gd name="adj" fmla="val 11369"/>
            </a:avLst>
          </a:prstGeom>
          <a:solidFill>
            <a:schemeClr val="accent6">
              <a:lumMod val="75000"/>
            </a:schemeClr>
          </a:solidFill>
          <a:ln w="6350">
            <a:solidFill>
              <a:srgbClr val="006684"/>
            </a:solidFill>
          </a:ln>
        </p:spPr>
        <p:txBody>
          <a:bodyPr wrap="square" lIns="0" tIns="27432" rIns="0" bIns="27432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N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ếu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HbA1c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cao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hơn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mục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kumimoji="0" 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tiêu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6E9C2C0-D6DC-95A3-7AA6-AB323B57FA25}"/>
              </a:ext>
            </a:extLst>
          </p:cNvPr>
          <p:cNvGrpSpPr/>
          <p:nvPr/>
        </p:nvGrpSpPr>
        <p:grpSpPr>
          <a:xfrm>
            <a:off x="2088678" y="1537447"/>
            <a:ext cx="6788198" cy="509802"/>
            <a:chOff x="375349" y="1592286"/>
            <a:chExt cx="4846083" cy="509802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E0DF437-27A0-C15A-0923-3A66573A371E}"/>
                </a:ext>
              </a:extLst>
            </p:cNvPr>
            <p:cNvSpPr txBox="1"/>
            <p:nvPr/>
          </p:nvSpPr>
          <p:spPr>
            <a:xfrm>
              <a:off x="375349" y="1592286"/>
              <a:ext cx="4846083" cy="509802"/>
            </a:xfrm>
            <a:prstGeom prst="roundRect">
              <a:avLst>
                <a:gd name="adj" fmla="val 11369"/>
              </a:avLst>
            </a:prstGeom>
            <a:grpFill/>
            <a:ln w="6350">
              <a:solidFill>
                <a:srgbClr val="006684"/>
              </a:solidFill>
            </a:ln>
          </p:spPr>
          <p:txBody>
            <a:bodyPr wrap="square" lIns="0" tIns="27432" rIns="0" bIns="27432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accent5">
                      <a:lumMod val="10000"/>
                    </a:schemeClr>
                  </a:solidFill>
                  <a:latin typeface="+mj-lt"/>
                  <a:ea typeface="Verdana" panose="020B0604030504040204" pitchFamily="34" charset="0"/>
                  <a:cs typeface="Arial" pitchFamily="34" charset="0"/>
                </a:rPr>
                <a:t>C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ần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liệu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pháp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tiêm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để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giảm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 HbA1c</a:t>
              </a:r>
              <a:r>
                <a:rPr kumimoji="0" lang="en-US" sz="2400" b="1" i="0" u="none" strike="noStrike" kern="1200" cap="none" spc="0" normalizeH="0" baseline="30000" noProof="0" dirty="0">
                  <a:ln>
                    <a:noFill/>
                  </a:ln>
                  <a:solidFill>
                    <a:schemeClr val="accent5">
                      <a:lumMod val="10000"/>
                    </a:schemeClr>
                  </a:solidFill>
                  <a:effectLst/>
                  <a:uLnTx/>
                  <a:uFillTx/>
                  <a:latin typeface="+mj-lt"/>
                  <a:ea typeface="Verdana" panose="020B0604030504040204" pitchFamily="34" charset="0"/>
                  <a:cs typeface="Arial" pitchFamily="34" charset="0"/>
                </a:rPr>
                <a:t>1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j-lt"/>
                <a:ea typeface="Verdana" panose="020B0604030504040204" pitchFamily="34" charset="0"/>
                <a:cs typeface="Arial" pitchFamily="34" charset="0"/>
              </a:endParaRP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B3BB771-3036-9397-9E48-B770DEC7B694}"/>
                </a:ext>
              </a:extLst>
            </p:cNvPr>
            <p:cNvCxnSpPr>
              <a:cxnSpLocks/>
            </p:cNvCxnSpPr>
            <p:nvPr/>
          </p:nvCxnSpPr>
          <p:spPr>
            <a:xfrm>
              <a:off x="3597180" y="1616253"/>
              <a:ext cx="0" cy="173706"/>
            </a:xfrm>
            <a:prstGeom prst="line">
              <a:avLst/>
            </a:prstGeom>
            <a:grpFill/>
            <a:ln w="25400" cap="sq">
              <a:solidFill>
                <a:srgbClr val="006684"/>
              </a:solidFill>
              <a:tailEnd type="arrow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Right 1">
            <a:extLst>
              <a:ext uri="{FF2B5EF4-FFF2-40B4-BE49-F238E27FC236}">
                <a16:creationId xmlns:a16="http://schemas.microsoft.com/office/drawing/2014/main" id="{937D411A-6F85-080E-5D41-D302955545A4}"/>
              </a:ext>
            </a:extLst>
          </p:cNvPr>
          <p:cNvSpPr/>
          <p:nvPr/>
        </p:nvSpPr>
        <p:spPr>
          <a:xfrm>
            <a:off x="6039193" y="4043670"/>
            <a:ext cx="810276" cy="3148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5C3C9E4-4FD0-9A60-D50B-9814F8C8944A}"/>
              </a:ext>
            </a:extLst>
          </p:cNvPr>
          <p:cNvSpPr txBox="1"/>
          <p:nvPr/>
        </p:nvSpPr>
        <p:spPr>
          <a:xfrm>
            <a:off x="2324979" y="3201192"/>
            <a:ext cx="278429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THÊM INSULIN </a:t>
            </a:r>
          </a:p>
        </p:txBody>
      </p:sp>
    </p:spTree>
    <p:extLst>
      <p:ext uri="{BB962C8B-B14F-4D97-AF65-F5344CB8AC3E}">
        <p14:creationId xmlns:p14="http://schemas.microsoft.com/office/powerpoint/2010/main" val="1478358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69FC23-67F9-1594-DBB6-9462BCCD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8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A67674-8E53-45CB-22DB-927AC0065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306" y="96871"/>
            <a:ext cx="7785728" cy="92479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Bộ Y </a:t>
            </a:r>
            <a:r>
              <a:rPr lang="en-US" sz="3200" b="1" dirty="0" err="1">
                <a:solidFill>
                  <a:srgbClr val="0070C0"/>
                </a:solidFill>
              </a:rPr>
              <a:t>Tế</a:t>
            </a:r>
            <a:r>
              <a:rPr lang="en-US" sz="3200" b="1" dirty="0">
                <a:solidFill>
                  <a:srgbClr val="0070C0"/>
                </a:solidFill>
              </a:rPr>
              <a:t>: </a:t>
            </a:r>
            <a:r>
              <a:rPr lang="en-US" sz="3200" b="1" dirty="0" err="1">
                <a:solidFill>
                  <a:srgbClr val="0070C0"/>
                </a:solidFill>
              </a:rPr>
              <a:t>Hướng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dẫn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điều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b="1" dirty="0" err="1">
                <a:solidFill>
                  <a:srgbClr val="0070C0"/>
                </a:solidFill>
              </a:rPr>
              <a:t>trị</a:t>
            </a:r>
            <a:r>
              <a:rPr lang="en-US" sz="3200" b="1" dirty="0">
                <a:solidFill>
                  <a:srgbClr val="0070C0"/>
                </a:solidFill>
              </a:rPr>
              <a:t> ĐTĐ </a:t>
            </a:r>
            <a:r>
              <a:rPr lang="en-US" sz="3200" b="1" dirty="0" err="1">
                <a:solidFill>
                  <a:srgbClr val="0070C0"/>
                </a:solidFill>
              </a:rPr>
              <a:t>típ</a:t>
            </a:r>
            <a:r>
              <a:rPr lang="en-US" sz="3200" b="1" dirty="0">
                <a:solidFill>
                  <a:srgbClr val="0070C0"/>
                </a:solidFill>
              </a:rPr>
              <a:t> 2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641E67-2F03-2250-F0DF-873FD08BD0F2}"/>
              </a:ext>
            </a:extLst>
          </p:cNvPr>
          <p:cNvSpPr txBox="1"/>
          <p:nvPr/>
        </p:nvSpPr>
        <p:spPr>
          <a:xfrm>
            <a:off x="457200" y="6484130"/>
            <a:ext cx="85344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baseline="0" dirty="0">
                <a:latin typeface="AdvOT96952d75.I"/>
              </a:rPr>
              <a:t>Bộ Y </a:t>
            </a:r>
            <a:r>
              <a:rPr lang="en-US" sz="1200" b="0" i="0" u="none" strike="noStrike" baseline="0" dirty="0" err="1">
                <a:latin typeface="AdvOT96952d75.I"/>
              </a:rPr>
              <a:t>Tế</a:t>
            </a:r>
            <a:r>
              <a:rPr lang="en-US" sz="1200" b="0" i="0" u="none" strike="noStrike" baseline="0" dirty="0">
                <a:latin typeface="AdvOT96952d75.I"/>
              </a:rPr>
              <a:t>: </a:t>
            </a:r>
            <a:r>
              <a:rPr lang="en-US" sz="1200" b="0" i="0" u="none" strike="noStrike" baseline="0" dirty="0" err="1">
                <a:latin typeface="AdvOT96952d75.I"/>
              </a:rPr>
              <a:t>Hướng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dẫn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chẩn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đoán</a:t>
            </a:r>
            <a:r>
              <a:rPr lang="en-US" sz="1200" b="0" i="0" u="none" strike="noStrike" baseline="0" dirty="0">
                <a:latin typeface="AdvOT96952d75.I"/>
              </a:rPr>
              <a:t> và </a:t>
            </a:r>
            <a:r>
              <a:rPr lang="en-US" sz="1200" b="0" i="0" u="none" strike="noStrike" baseline="0" dirty="0" err="1">
                <a:latin typeface="AdvOT96952d75.I"/>
              </a:rPr>
              <a:t>điều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trị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đái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tháo</a:t>
            </a:r>
            <a:r>
              <a:rPr lang="en-US" sz="1200" b="0" i="0" u="none" strike="noStrike" baseline="0" dirty="0">
                <a:latin typeface="AdvOT96952d75.I"/>
              </a:rPr>
              <a:t> </a:t>
            </a:r>
            <a:r>
              <a:rPr lang="en-US" sz="1200" b="0" i="0" u="none" strike="noStrike" baseline="0" dirty="0" err="1">
                <a:latin typeface="AdvOT96952d75.I"/>
              </a:rPr>
              <a:t>đường</a:t>
            </a:r>
            <a:r>
              <a:rPr lang="en-US" sz="1200" b="0" i="0" u="none" strike="noStrike" baseline="0" dirty="0">
                <a:latin typeface="AdvOT96952d75.I"/>
              </a:rPr>
              <a:t> 2020</a:t>
            </a:r>
            <a:endParaRPr lang="en-US" sz="12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D0671CF-C0C9-6878-21B4-5165C137B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96" y="882148"/>
            <a:ext cx="9776026" cy="560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7326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74D3A-B8E2-6FB2-6A38-E9D941D56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915183"/>
          </a:xfrm>
        </p:spPr>
        <p:txBody>
          <a:bodyPr/>
          <a:lstStyle/>
          <a:p>
            <a:r>
              <a:rPr lang="en-US" sz="3200" b="1" dirty="0">
                <a:solidFill>
                  <a:srgbClr val="0070C0"/>
                </a:solidFill>
                <a:latin typeface="+mn-lt"/>
              </a:rPr>
              <a:t>ADA 2023: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Cân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nhắc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sử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dụng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+mn-lt"/>
              </a:rPr>
              <a:t>sớm</a:t>
            </a:r>
            <a:r>
              <a:rPr lang="en-US" sz="3200" b="1" dirty="0">
                <a:solidFill>
                  <a:srgbClr val="0070C0"/>
                </a:solidFill>
                <a:latin typeface="+mn-lt"/>
              </a:rPr>
              <a:t> insulin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0599B8-8C7A-30E6-40B5-AB623AC80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B4E455-EF3E-3AC7-6A5E-3DD4B57C5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970" y="2448460"/>
            <a:ext cx="6969705" cy="25766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4B9669-20E9-835C-7D98-9D714C062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22" y="2160882"/>
            <a:ext cx="4554348" cy="31411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FB8B64-D7F9-04C9-915B-AD014B400F7E}"/>
              </a:ext>
            </a:extLst>
          </p:cNvPr>
          <p:cNvSpPr txBox="1"/>
          <p:nvPr/>
        </p:nvSpPr>
        <p:spPr>
          <a:xfrm>
            <a:off x="457200" y="6477000"/>
            <a:ext cx="85344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Tx/>
              <a:defRPr kumimoji="0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Arial"/>
                <a:sym typeface="Wingdings" charset="2"/>
              </a:defRPr>
            </a:pPr>
            <a:r>
              <a:rPr lang="en-US" altLang="en-US"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 pitchFamily="2" charset="0"/>
                <a:sym typeface="Wingdings"/>
              </a:rPr>
              <a:t>Diabetes Care. 2022;46(Supplement_1):S140-S157. doi:10.2337/dc23-S009</a:t>
            </a:r>
            <a:endParaRPr lang="en-US" altLang="en-US" sz="1200" dirty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Helvetica" pitchFamily="2" charset="0"/>
              <a:sym typeface="Wingding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864CA2-915B-9006-E7FE-B9EF1431366E}"/>
              </a:ext>
            </a:extLst>
          </p:cNvPr>
          <p:cNvSpPr txBox="1"/>
          <p:nvPr/>
        </p:nvSpPr>
        <p:spPr>
          <a:xfrm>
            <a:off x="457200" y="6134806"/>
            <a:ext cx="85344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baseline="0">
                <a:latin typeface="AdvOT96952d75.I"/>
              </a:rPr>
              <a:t>Bộ Y Tế: Hướng dẫn chẩn đoán và điều trị đái tháo đường 2020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677021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ID" val="4"/>
  <p:tag name="SID" val="396"/>
</p:tagLst>
</file>

<file path=ppt/theme/theme1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vartis 2016">
  <a:themeElements>
    <a:clrScheme name="Custom 6">
      <a:dk1>
        <a:srgbClr val="000000"/>
      </a:dk1>
      <a:lt1>
        <a:srgbClr val="FFFFFF"/>
      </a:lt1>
      <a:dk2>
        <a:srgbClr val="9D9D9C"/>
      </a:dk2>
      <a:lt2>
        <a:srgbClr val="C6C6C6"/>
      </a:lt2>
      <a:accent1>
        <a:srgbClr val="023761"/>
      </a:accent1>
      <a:accent2>
        <a:srgbClr val="0460A9"/>
      </a:accent2>
      <a:accent3>
        <a:srgbClr val="5191DD"/>
      </a:accent3>
      <a:accent4>
        <a:srgbClr val="9ABFDC"/>
      </a:accent4>
      <a:accent5>
        <a:srgbClr val="C6C6C6"/>
      </a:accent5>
      <a:accent6>
        <a:srgbClr val="9D9D9C"/>
      </a:accent6>
      <a:hlink>
        <a:srgbClr val="000000"/>
      </a:hlink>
      <a:folHlink>
        <a:srgbClr val="9D9D9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6ebcc4-3e61-4454-ab66-754e6b00bc94" xsi:nil="true"/>
    <lcf76f155ced4ddcb4097134ff3c332f xmlns="c946c583-376f-4f8d-8597-dc66028001b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EBE44F8D9897418478A2C2C6D7A93F" ma:contentTypeVersion="14" ma:contentTypeDescription="Create a new document." ma:contentTypeScope="" ma:versionID="7bcefea381cd98c886d220c5b3b2810a">
  <xsd:schema xmlns:xsd="http://www.w3.org/2001/XMLSchema" xmlns:xs="http://www.w3.org/2001/XMLSchema" xmlns:p="http://schemas.microsoft.com/office/2006/metadata/properties" xmlns:ns2="c946c583-376f-4f8d-8597-dc66028001b5" xmlns:ns3="526ebcc4-3e61-4454-ab66-754e6b00bc94" targetNamespace="http://schemas.microsoft.com/office/2006/metadata/properties" ma:root="true" ma:fieldsID="7e835b237cef3e838f21ebc9a16b4ab7" ns2:_="" ns3:_="">
    <xsd:import namespace="c946c583-376f-4f8d-8597-dc66028001b5"/>
    <xsd:import namespace="526ebcc4-3e61-4454-ab66-754e6b00bc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46c583-376f-4f8d-8597-dc66028001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737bc47b-3997-4ccb-824d-08e9c3bde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ebcc4-3e61-4454-ab66-754e6b00bc94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484cf213-6f93-454a-8968-adf7cf55596f}" ma:internalName="TaxCatchAll" ma:showField="CatchAllData" ma:web="526ebcc4-3e61-4454-ab66-754e6b00bc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9606A1-980F-4BAA-94C6-F8113625D1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2C462F-2D44-4F23-9657-27612D889CC8}">
  <ds:schemaRefs>
    <ds:schemaRef ds:uri="http://schemas.microsoft.com/office/2006/metadata/properties"/>
    <ds:schemaRef ds:uri="http://www.w3.org/2000/xmlns/"/>
    <ds:schemaRef ds:uri="526ebcc4-3e61-4454-ab66-754e6b00bc94"/>
    <ds:schemaRef ds:uri="http://www.w3.org/2001/XMLSchema-instance"/>
    <ds:schemaRef ds:uri="c946c583-376f-4f8d-8597-dc66028001b5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39F915D-7E90-445C-B9A6-A2E32A3C74F1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c946c583-376f-4f8d-8597-dc66028001b5"/>
    <ds:schemaRef ds:uri="526ebcc4-3e61-4454-ab66-754e6b00bc94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1264</TotalTime>
  <Words>7660</Words>
  <Application>Microsoft Office PowerPoint</Application>
  <PresentationFormat>Widescreen</PresentationFormat>
  <Paragraphs>844</Paragraphs>
  <Slides>58</Slides>
  <Notes>38</Notes>
  <HiddenSlides>8</HiddenSlides>
  <MMClips>0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81" baseType="lpstr">
      <vt:lpstr>AdvOT96952d75.I</vt:lpstr>
      <vt:lpstr>Arial</vt:lpstr>
      <vt:lpstr>Arial Black</vt:lpstr>
      <vt:lpstr>Arial Narrow</vt:lpstr>
      <vt:lpstr>Calibri</vt:lpstr>
      <vt:lpstr>Calibri (Body)</vt:lpstr>
      <vt:lpstr>Cambria</vt:lpstr>
      <vt:lpstr>Geneva</vt:lpstr>
      <vt:lpstr>Helvetica</vt:lpstr>
      <vt:lpstr>MuseoSans</vt:lpstr>
      <vt:lpstr>News Gothic MT</vt:lpstr>
      <vt:lpstr>Roboto</vt:lpstr>
      <vt:lpstr>Symbol</vt:lpstr>
      <vt:lpstr>Tahoma</vt:lpstr>
      <vt:lpstr>Times New Roman</vt:lpstr>
      <vt:lpstr>Trebuchet MS</vt:lpstr>
      <vt:lpstr>Verdana</vt:lpstr>
      <vt:lpstr>Wingdings</vt:lpstr>
      <vt:lpstr>Wingdings 2</vt:lpstr>
      <vt:lpstr>1_Default Design</vt:lpstr>
      <vt:lpstr>Novartis 2016</vt:lpstr>
      <vt:lpstr>think-cell Slide</vt:lpstr>
      <vt:lpstr>CorelDRAW</vt:lpstr>
      <vt:lpstr>PHỐI HỢP INSULIN VÀ THUỐC UỐNG  ĐIỀU TRỊ ĐÁI THÁO ĐƯỜNG TÍP 2: VAI TRÒ CỦA ỨC CHẾ DPP4</vt:lpstr>
      <vt:lpstr>PowerPoint Presentation</vt:lpstr>
      <vt:lpstr>Nhu cầu điều trị Insulin trên bệnh nhân ĐTĐ típ 2 và thực trạng hiện nay</vt:lpstr>
      <vt:lpstr>PowerPoint Presentation</vt:lpstr>
      <vt:lpstr>NC UKPDS: ĐTĐ típ 2 có chức năng tế bào β suy giảm  ngay tại lúc chẩn đoán và giảm dần theo thời gian</vt:lpstr>
      <vt:lpstr>ADA 2023 – Phác đồ điều trị ĐTĐ típ 2</vt:lpstr>
      <vt:lpstr>PowerPoint Presentation</vt:lpstr>
      <vt:lpstr>Bộ Y Tế: Hướng dẫn điều trị ĐTĐ típ 2 </vt:lpstr>
      <vt:lpstr>ADA 2023: Cân nhắc sử dụng sớm insulin</vt:lpstr>
      <vt:lpstr>CHỈ ĐỊNH ĐIỀU TRỊ INSULIN</vt:lpstr>
      <vt:lpstr>TỶ LỆ HẠ ĐƯỜNG HUYẾT CAO VỚI THUỐC INSULIN</vt:lpstr>
      <vt:lpstr>BN ĐTĐ típ 2 điều trị với Insulin có nguy cơ hạ đường huyết cao bằng hoặc cao hơn so với BN ĐTĐ típ 1</vt:lpstr>
      <vt:lpstr>Các hậu quả chính của hạ đường huyết</vt:lpstr>
      <vt:lpstr>Thực trạng điều trị đái tháo đường típ 2</vt:lpstr>
      <vt:lpstr>Thực trạng điều trị ĐTĐ típ 2 và Insulin</vt:lpstr>
      <vt:lpstr>Trì hoãn điều trị tích cực làm tăng nguy cơ tim mạch</vt:lpstr>
      <vt:lpstr>ƯU TIÊN  CHỌN THUỐC ĐIỀU TRỊ ĐÁI THÁO ĐƯỜNG</vt:lpstr>
      <vt:lpstr>Kiểm soát ĐH tích cực  “khó khăn“  Ít bệnh nhân đạt mục tiêu điều trị </vt:lpstr>
      <vt:lpstr>Giải pháp giảm nguy cơ hạ ĐH khi điều trị Insulin =&gt; liều Insulin thấp đạt mục tiêu điều trị </vt:lpstr>
      <vt:lpstr>PowerPoint Presentation</vt:lpstr>
      <vt:lpstr>Mục tiêu điều trị: HbA1c càng thấp càng tăng nguy cơ hạ ĐH</vt:lpstr>
      <vt:lpstr>PowerPoint Presentation</vt:lpstr>
      <vt:lpstr>Phác đồ tiêm Insulin cho BN đái tháo đường típ 2</vt:lpstr>
      <vt:lpstr>PowerPoint Presentation</vt:lpstr>
      <vt:lpstr>Lợi ích của phối hợp Insulin  và thuốc ức chế men DPP-4  </vt:lpstr>
      <vt:lpstr>NHÓM HORMON INCRETIN Ức chế DPP-4 làm tăng hoạt tính GLP-1 nội sinh</vt:lpstr>
      <vt:lpstr>Cơ chế tác dụng thuốc ức chế men DDP-4</vt:lpstr>
      <vt:lpstr>Lợi ích của phối hợp Insulin  và thuốc ức chế men DPP-4</vt:lpstr>
      <vt:lpstr>PowerPoint Presentation</vt:lpstr>
      <vt:lpstr>PowerPoint Presentation</vt:lpstr>
      <vt:lpstr>PHỐI HỢP INSULIN + UC DPP-4 </vt:lpstr>
      <vt:lpstr>Lợi ích của phối hợp Insulin  và thuốc ức chế men DPP-4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Điều trị Đái tháo đường bệnh thận mạn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XIN CÁM ƠN SỰ THEO DÕI CỦA QUÝ ANH CHỊ ĐỒNG NGHIỆP</vt:lpstr>
      <vt:lpstr>Ức chế men DPP-4 sẽ làm kéo dài tác dụng của incretin và điều chỉnh tỷ số insulin: glucagon ở bệnh nhân ĐTĐ týp 2</vt:lpstr>
      <vt:lpstr>Lợi ích của phối hợp Insulin và thuốc ức chế men DPP-4</vt:lpstr>
      <vt:lpstr>PowerPoint Presentation</vt:lpstr>
      <vt:lpstr>PowerPoint Presentation</vt:lpstr>
      <vt:lpstr>PowerPoint Presentation</vt:lpstr>
      <vt:lpstr>Ức chế DPP-4 sử dụng trong suy thận</vt:lpstr>
      <vt:lpstr>PowerPoint Presentation</vt:lpstr>
      <vt:lpstr>So sánh các phác đồ trên hiệu quả đường huyết  và tác dụng phụ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Vildagliptin Efficacy in Combination with Metformin for Early Treatment of T2DM</dc:title>
  <dc:creator>Phap, Tran Nguyen</dc:creator>
  <cp:lastModifiedBy>Tran Huu Trong</cp:lastModifiedBy>
  <cp:revision>39</cp:revision>
  <cp:lastPrinted>2019-10-07T08:57:00Z</cp:lastPrinted>
  <dcterms:created xsi:type="dcterms:W3CDTF">2019-09-18T22:21:00Z</dcterms:created>
  <dcterms:modified xsi:type="dcterms:W3CDTF">2023-12-05T03:26:42Z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2019-09-19T18:00:00Z</vt:filetime>
  </property>
  <property fmtid="{D5CDD505-2E9C-101B-9397-08002B2CF9AE}" pid="3" name="LastSaved">
    <vt:filetime>2019-09-19T18:00:00Z</vt:filetime>
  </property>
  <property fmtid="{D5CDD505-2E9C-101B-9397-08002B2CF9AE}" pid="4" name="KSOProductBuildVer">
    <vt:lpwstr>1033-11.2.0.11074</vt:lpwstr>
  </property>
  <property fmtid="{D5CDD505-2E9C-101B-9397-08002B2CF9AE}" pid="5" name="ICV">
    <vt:lpwstr>8453A3C70C6A438BBE22A861307FD646</vt:lpwstr>
  </property>
  <property fmtid="{D5CDD505-2E9C-101B-9397-08002B2CF9AE}" pid="6" name="ContentTypeId">
    <vt:lpwstr>0x010100804C2CF478F226428C09512DDAAFFD03</vt:lpwstr>
  </property>
  <property fmtid="{D5CDD505-2E9C-101B-9397-08002B2CF9AE}" pid="7" name="MSIP_Label_3c9bec58-8084-492e-8360-0e1cfe36408c_Enabled">
    <vt:lpwstr>true</vt:lpwstr>
  </property>
  <property fmtid="{D5CDD505-2E9C-101B-9397-08002B2CF9AE}" pid="8" name="MSIP_Label_3c9bec58-8084-492e-8360-0e1cfe36408c_SetDate">
    <vt:lpwstr>2022-05-09T04:29:28Z</vt:lpwstr>
  </property>
  <property fmtid="{D5CDD505-2E9C-101B-9397-08002B2CF9AE}" pid="9" name="MSIP_Label_3c9bec58-8084-492e-8360-0e1cfe36408c_Method">
    <vt:lpwstr>Standard</vt:lpwstr>
  </property>
  <property fmtid="{D5CDD505-2E9C-101B-9397-08002B2CF9AE}" pid="10" name="MSIP_Label_3c9bec58-8084-492e-8360-0e1cfe36408c_Name">
    <vt:lpwstr>Not Protected -Pilot</vt:lpwstr>
  </property>
  <property fmtid="{D5CDD505-2E9C-101B-9397-08002B2CF9AE}" pid="11" name="MSIP_Label_3c9bec58-8084-492e-8360-0e1cfe36408c_SiteId">
    <vt:lpwstr>f35a6974-607f-47d4-82d7-ff31d7dc53a5</vt:lpwstr>
  </property>
  <property fmtid="{D5CDD505-2E9C-101B-9397-08002B2CF9AE}" pid="12" name="MSIP_Label_3c9bec58-8084-492e-8360-0e1cfe36408c_ActionId">
    <vt:lpwstr>16af0e78-d436-44aa-a766-67df603957fa</vt:lpwstr>
  </property>
  <property fmtid="{D5CDD505-2E9C-101B-9397-08002B2CF9AE}" pid="13" name="MSIP_Label_3c9bec58-8084-492e-8360-0e1cfe36408c_ContentBits">
    <vt:lpwstr>0</vt:lpwstr>
  </property>
  <property fmtid="{D5CDD505-2E9C-101B-9397-08002B2CF9AE}" pid="14" name="MediaServiceImageTags">
    <vt:lpwstr/>
  </property>
</Properties>
</file>