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8" r:id="rId3"/>
    <p:sldMasterId id="2147483694" r:id="rId4"/>
    <p:sldMasterId id="2147483710" r:id="rId5"/>
  </p:sldMasterIdLst>
  <p:notesMasterIdLst>
    <p:notesMasterId r:id="rId41"/>
  </p:notesMasterIdLst>
  <p:handoutMasterIdLst>
    <p:handoutMasterId r:id="rId42"/>
  </p:handoutMasterIdLst>
  <p:sldIdLst>
    <p:sldId id="257" r:id="rId6"/>
    <p:sldId id="2147479446" r:id="rId7"/>
    <p:sldId id="2147479451" r:id="rId8"/>
    <p:sldId id="2147479452" r:id="rId9"/>
    <p:sldId id="267" r:id="rId10"/>
    <p:sldId id="302" r:id="rId11"/>
    <p:sldId id="757" r:id="rId12"/>
    <p:sldId id="730" r:id="rId13"/>
    <p:sldId id="2134804553" r:id="rId14"/>
    <p:sldId id="2147471896" r:id="rId15"/>
    <p:sldId id="725" r:id="rId16"/>
    <p:sldId id="1881839620" r:id="rId17"/>
    <p:sldId id="2134804543" r:id="rId18"/>
    <p:sldId id="4710" r:id="rId19"/>
    <p:sldId id="2147470551" r:id="rId20"/>
    <p:sldId id="2147470533" r:id="rId21"/>
    <p:sldId id="2147471901" r:id="rId22"/>
    <p:sldId id="2147479447" r:id="rId23"/>
    <p:sldId id="2147471902" r:id="rId24"/>
    <p:sldId id="2147479453" r:id="rId25"/>
    <p:sldId id="533" r:id="rId26"/>
    <p:sldId id="504" r:id="rId27"/>
    <p:sldId id="582" r:id="rId28"/>
    <p:sldId id="2147471903" r:id="rId29"/>
    <p:sldId id="2134804554" r:id="rId30"/>
    <p:sldId id="2147471904" r:id="rId31"/>
    <p:sldId id="2134804555" r:id="rId32"/>
    <p:sldId id="2134804559" r:id="rId33"/>
    <p:sldId id="2147479449" r:id="rId34"/>
    <p:sldId id="2134804549" r:id="rId35"/>
    <p:sldId id="1227" r:id="rId36"/>
    <p:sldId id="2134804552" r:id="rId37"/>
    <p:sldId id="2134804550" r:id="rId38"/>
    <p:sldId id="2134804551" r:id="rId39"/>
    <p:sldId id="908" r:id="rId4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7FB"/>
    <a:srgbClr val="DCDCDE"/>
    <a:srgbClr val="E41819"/>
    <a:srgbClr val="FF9900"/>
    <a:srgbClr val="0000FF"/>
    <a:srgbClr val="E3D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8353" autoAdjust="0"/>
  </p:normalViewPr>
  <p:slideViewPr>
    <p:cSldViewPr snapToGrid="0">
      <p:cViewPr varScale="1">
        <p:scale>
          <a:sx n="73" d="100"/>
          <a:sy n="73" d="100"/>
        </p:scale>
        <p:origin x="40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580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405438-FE1F-69DD-6633-A752018127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C1A9FB-AAEE-2F25-54CA-DD43F234B91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AF50B-737C-40F4-83E4-C45B8E8DE948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43B910-D944-72BB-B7D1-60F070F1AF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B725FC-8203-0277-4030-3E97B0741A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39642-0B3D-4E9B-B9DD-AD8DEFED4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6200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51F61-65F7-4B1C-A783-0CF6F6E6E32D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75BF7-3C2D-44FD-9DF8-959AB3A826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8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C7917B-38C9-4980-998B-F59573730265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0751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C7917B-38C9-4980-998B-F59573730265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9607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Ô</a:t>
            </a:r>
            <a:r>
              <a:rPr lang="en-US" baseline="0" dirty="0"/>
              <a:t> </a:t>
            </a:r>
            <a:r>
              <a:rPr lang="en-US" baseline="0" dirty="0" err="1"/>
              <a:t>nhiễm</a:t>
            </a:r>
            <a:r>
              <a:rPr lang="en-US" baseline="0" dirty="0"/>
              <a:t> </a:t>
            </a:r>
            <a:r>
              <a:rPr lang="en-US" baseline="0" dirty="0" err="1"/>
              <a:t>nghề</a:t>
            </a:r>
            <a:r>
              <a:rPr lang="en-US" baseline="0" dirty="0"/>
              <a:t> </a:t>
            </a:r>
            <a:r>
              <a:rPr lang="en-US" baseline="0" dirty="0" err="1"/>
              <a:t>nghiệp</a:t>
            </a:r>
            <a:r>
              <a:rPr lang="en-US" baseline="0" dirty="0"/>
              <a:t>, </a:t>
            </a:r>
            <a:r>
              <a:rPr lang="en-US" baseline="0" dirty="0" err="1"/>
              <a:t>trong</a:t>
            </a:r>
            <a:r>
              <a:rPr lang="en-US" baseline="0" dirty="0"/>
              <a:t>/</a:t>
            </a:r>
            <a:r>
              <a:rPr lang="en-US" baseline="0" dirty="0" err="1"/>
              <a:t>ngoài</a:t>
            </a:r>
            <a:r>
              <a:rPr lang="en-US" baseline="0" dirty="0"/>
              <a:t> </a:t>
            </a:r>
            <a:r>
              <a:rPr lang="en-US" baseline="0" dirty="0" err="1"/>
              <a:t>nhà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D497E-661E-47D4-BC25-E82FDBB512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7701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205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Hướ</a:t>
            </a:r>
            <a:r>
              <a:rPr lang="en-US" dirty="0"/>
              <a:t>ng </a:t>
            </a:r>
            <a:r>
              <a:rPr lang="en-US" dirty="0" err="1"/>
              <a:t>dẫn</a:t>
            </a:r>
            <a:r>
              <a:rPr lang="en-US" dirty="0"/>
              <a:t> </a:t>
            </a:r>
            <a:r>
              <a:rPr lang="en-US" dirty="0" err="1"/>
              <a:t>lâm</a:t>
            </a:r>
            <a:r>
              <a:rPr lang="en-US" dirty="0"/>
              <a:t> </a:t>
            </a:r>
            <a:r>
              <a:rPr lang="en-US" dirty="0" err="1"/>
              <a:t>sàng</a:t>
            </a:r>
            <a:r>
              <a:rPr lang="en-US" dirty="0"/>
              <a:t> </a:t>
            </a:r>
            <a:r>
              <a:rPr lang="en-US" dirty="0" err="1"/>
              <a:t>dựa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thông</a:t>
            </a:r>
            <a:r>
              <a:rPr lang="en-US" dirty="0"/>
              <a:t> tin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thiếu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err="1"/>
              <a:t>chứng</a:t>
            </a:r>
            <a:r>
              <a:rPr lang="en-US"/>
              <a:t> cao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205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CCEA82-F536-4CC2-A298-C4D1E8F4D78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32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These follow-up recommendations are designed to facilitate management of patients taking maintenance treatment(s), whether early after initial treatment or after years of follow-up.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CC66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response to treatment escalation should always be reviewed, and de-escalation should be considered if there is a lack of clinical benefit and/or side effects occur.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CC66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De-escalation may also be considered in COPD patients receiving treatment who return with resolution of some symptoms that subsequently may require less therapy.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CC66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Patients, in whom treatment modification is considered, in particular de-escalation, should be undertaken under close medical supervision.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CC66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We are fully aware that treatment escalation has not been systematically tested; trials of de-escalation are also limited and only include ICS.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4D497E-661E-47D4-BC25-E82FDBB512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2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161622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Trường hợp bệnh nhân chủ yếu khó thở, không nên sử dụng ICS:*</a:t>
            </a:r>
          </a:p>
          <a:p>
            <a:r>
              <a:rPr kumimoji="0" lang="en-GB" b="0" i="0" u="none" strike="noStrike" kern="0" cap="none" spc="0" normalizeH="0" baseline="0" noProof="0">
                <a:ln>
                  <a:noFill/>
                </a:ln>
                <a:solidFill>
                  <a:srgbClr val="161622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*Trừ khi có kèm đợt cấp</a:t>
            </a:r>
          </a:p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161622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Cân nhắc dùng ICS/LABA/LAMA để phòng ngừa đợt cấp ở những người có nhiều đợt cấp và tăng bạch cầu ái toan </a:t>
            </a:r>
            <a:endParaRPr kumimoji="0" lang="en-GB" b="0" i="0" u="none" strike="noStrike" kern="0" cap="none" spc="0" normalizeH="0" baseline="0" noProof="0">
              <a:ln>
                <a:noFill/>
              </a:ln>
              <a:solidFill>
                <a:srgbClr val="161622"/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4D497E-661E-47D4-BC25-E82FDBB512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080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Kết</a:t>
            </a:r>
            <a:r>
              <a:rPr lang="sv-SE" baseline="0" dirty="0"/>
              <a:t> </a:t>
            </a:r>
            <a:r>
              <a:rPr lang="sv-SE" baseline="0" dirty="0" err="1"/>
              <a:t>quả</a:t>
            </a:r>
            <a:r>
              <a:rPr lang="sv-SE" baseline="0" dirty="0"/>
              <a:t> </a:t>
            </a:r>
            <a:r>
              <a:rPr lang="sv-SE" baseline="0" dirty="0" err="1"/>
              <a:t>đánh</a:t>
            </a:r>
            <a:r>
              <a:rPr lang="sv-SE" baseline="0" dirty="0"/>
              <a:t> </a:t>
            </a:r>
            <a:r>
              <a:rPr lang="sv-SE" baseline="0" dirty="0" err="1"/>
              <a:t>giá</a:t>
            </a:r>
            <a:r>
              <a:rPr lang="sv-SE" baseline="0" dirty="0"/>
              <a:t> </a:t>
            </a:r>
            <a:r>
              <a:rPr lang="sv-SE" baseline="0" dirty="0" err="1"/>
              <a:t>dựa</a:t>
            </a:r>
            <a:r>
              <a:rPr lang="sv-SE" baseline="0" dirty="0"/>
              <a:t> </a:t>
            </a:r>
            <a:r>
              <a:rPr lang="sv-SE" baseline="0" dirty="0" err="1"/>
              <a:t>vào</a:t>
            </a:r>
            <a:r>
              <a:rPr lang="sv-SE" baseline="0" dirty="0"/>
              <a:t> </a:t>
            </a:r>
            <a:r>
              <a:rPr lang="sv-SE" baseline="0" dirty="0" err="1"/>
              <a:t>thang</a:t>
            </a:r>
            <a:r>
              <a:rPr lang="sv-SE" baseline="0" dirty="0"/>
              <a:t> </a:t>
            </a:r>
            <a:r>
              <a:rPr lang="sv-SE" baseline="0" dirty="0" err="1"/>
              <a:t>điểm</a:t>
            </a:r>
            <a:r>
              <a:rPr lang="sv-SE" baseline="0" dirty="0"/>
              <a:t> </a:t>
            </a:r>
            <a:r>
              <a:rPr lang="sv-SE" baseline="0" dirty="0" err="1"/>
              <a:t>của</a:t>
            </a:r>
            <a:r>
              <a:rPr lang="sv-SE" baseline="0" dirty="0"/>
              <a:t> </a:t>
            </a:r>
            <a:r>
              <a:rPr lang="sv-SE" baseline="0" dirty="0" err="1"/>
              <a:t>câu</a:t>
            </a:r>
            <a:r>
              <a:rPr lang="sv-SE" baseline="0" dirty="0"/>
              <a:t> </a:t>
            </a:r>
            <a:r>
              <a:rPr lang="sv-SE" baseline="0" dirty="0" err="1"/>
              <a:t>hỏi</a:t>
            </a:r>
            <a:r>
              <a:rPr lang="sv-SE" baseline="0" dirty="0"/>
              <a:t> CDLM. </a:t>
            </a:r>
            <a:r>
              <a:rPr lang="en-GB" dirty="0" err="1"/>
              <a:t>Đây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thang </a:t>
            </a:r>
            <a:r>
              <a:rPr lang="en-GB" dirty="0" err="1"/>
              <a:t>điểm</a:t>
            </a:r>
            <a:r>
              <a:rPr lang="en-GB" dirty="0"/>
              <a:t> </a:t>
            </a:r>
            <a:r>
              <a:rPr lang="en-GB" dirty="0" err="1"/>
              <a:t>đánh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việc</a:t>
            </a:r>
            <a:r>
              <a:rPr lang="en-GB" dirty="0"/>
              <a:t> </a:t>
            </a:r>
            <a:r>
              <a:rPr lang="en-GB" dirty="0" err="1"/>
              <a:t>cải</a:t>
            </a:r>
            <a:r>
              <a:rPr lang="en-GB" dirty="0"/>
              <a:t> </a:t>
            </a:r>
            <a:r>
              <a:rPr lang="en-GB" dirty="0" err="1"/>
              <a:t>thiện</a:t>
            </a:r>
            <a:r>
              <a:rPr lang="en-GB" dirty="0"/>
              <a:t> </a:t>
            </a:r>
            <a:r>
              <a:rPr lang="en-GB" dirty="0" err="1"/>
              <a:t>triệu</a:t>
            </a:r>
            <a:r>
              <a:rPr lang="en-GB" dirty="0"/>
              <a:t> </a:t>
            </a:r>
            <a:r>
              <a:rPr lang="en-GB" dirty="0" err="1"/>
              <a:t>chứng</a:t>
            </a:r>
            <a:r>
              <a:rPr lang="en-GB" dirty="0"/>
              <a:t> </a:t>
            </a:r>
            <a:r>
              <a:rPr lang="en-GB" dirty="0" err="1"/>
              <a:t>buổi</a:t>
            </a:r>
            <a:r>
              <a:rPr lang="en-GB" dirty="0"/>
              <a:t> </a:t>
            </a:r>
            <a:r>
              <a:rPr lang="en-GB" dirty="0" err="1"/>
              <a:t>sáng</a:t>
            </a:r>
            <a:r>
              <a:rPr lang="en-GB" dirty="0"/>
              <a:t> </a:t>
            </a:r>
            <a:r>
              <a:rPr lang="en-GB" dirty="0" err="1"/>
              <a:t>trên</a:t>
            </a:r>
            <a:r>
              <a:rPr lang="en-GB" dirty="0"/>
              <a:t> BN BPTNMT, </a:t>
            </a:r>
            <a:r>
              <a:rPr lang="en-GB" dirty="0" err="1"/>
              <a:t>gồm</a:t>
            </a:r>
            <a:r>
              <a:rPr lang="en-GB" dirty="0"/>
              <a:t> 6 </a:t>
            </a:r>
            <a:r>
              <a:rPr lang="en-GB" dirty="0" err="1"/>
              <a:t>câu</a:t>
            </a:r>
            <a:r>
              <a:rPr lang="en-GB" dirty="0"/>
              <a:t> </a:t>
            </a:r>
            <a:r>
              <a:rPr lang="en-GB" dirty="0" err="1"/>
              <a:t>hỏi</a:t>
            </a:r>
            <a:r>
              <a:rPr lang="en-GB" dirty="0"/>
              <a:t> </a:t>
            </a:r>
            <a:r>
              <a:rPr lang="en-GB" dirty="0" err="1"/>
              <a:t>đánh</a:t>
            </a:r>
            <a:r>
              <a:rPr lang="en-GB" dirty="0"/>
              <a:t> </a:t>
            </a:r>
            <a:r>
              <a:rPr lang="en-GB" dirty="0" err="1"/>
              <a:t>giá</a:t>
            </a:r>
            <a:r>
              <a:rPr lang="en-GB" dirty="0"/>
              <a:t> </a:t>
            </a:r>
            <a:r>
              <a:rPr lang="en-GB" dirty="0" err="1"/>
              <a:t>từ</a:t>
            </a:r>
            <a:r>
              <a:rPr lang="en-GB" dirty="0"/>
              <a:t> </a:t>
            </a:r>
            <a:r>
              <a:rPr lang="en-GB" dirty="0" err="1"/>
              <a:t>rất</a:t>
            </a:r>
            <a:r>
              <a:rPr lang="en-GB" dirty="0"/>
              <a:t> </a:t>
            </a:r>
            <a:r>
              <a:rPr lang="en-GB" dirty="0" err="1"/>
              <a:t>khó</a:t>
            </a:r>
            <a:r>
              <a:rPr lang="en-GB" dirty="0"/>
              <a:t>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hiện</a:t>
            </a:r>
            <a:r>
              <a:rPr lang="en-GB" dirty="0"/>
              <a:t> – </a:t>
            </a:r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hiện</a:t>
            </a:r>
            <a:r>
              <a:rPr lang="en-GB" dirty="0"/>
              <a:t> </a:t>
            </a:r>
            <a:r>
              <a:rPr lang="en-GB" dirty="0" err="1"/>
              <a:t>dễ</a:t>
            </a:r>
            <a:r>
              <a:rPr lang="en-GB" dirty="0"/>
              <a:t> </a:t>
            </a:r>
            <a:r>
              <a:rPr lang="en-GB" dirty="0" err="1"/>
              <a:t>dàng</a:t>
            </a:r>
            <a:r>
              <a:rPr lang="en-GB" dirty="0"/>
              <a:t> (0-5)</a:t>
            </a:r>
            <a:endParaRPr lang="en-US" sz="1100" dirty="0"/>
          </a:p>
          <a:p>
            <a:pPr marL="672976" lvl="1" indent="-224325">
              <a:buAutoNum type="arabicPeriod"/>
            </a:pPr>
            <a:r>
              <a:rPr lang="en-GB" dirty="0">
                <a:latin typeface="Arial" charset="0"/>
                <a:cs typeface="Arial" charset="0"/>
              </a:rPr>
              <a:t>Anh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tự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mình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lau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mình</a:t>
            </a:r>
            <a:r>
              <a:rPr lang="en-GB" dirty="0">
                <a:latin typeface="Arial" charset="0"/>
                <a:cs typeface="Arial" charset="0"/>
              </a:rPr>
              <a:t>, </a:t>
            </a:r>
            <a:r>
              <a:rPr lang="en-GB" dirty="0" err="1">
                <a:latin typeface="Arial" charset="0"/>
                <a:cs typeface="Arial" charset="0"/>
              </a:rPr>
              <a:t>tắm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rửa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thay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vì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chỉ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rửa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mặt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endParaRPr lang="en-GB" dirty="0">
              <a:latin typeface="Arial" charset="0"/>
              <a:cs typeface="Arial" charset="0"/>
            </a:endParaRPr>
          </a:p>
          <a:p>
            <a:pPr marL="672976" lvl="1" indent="-224325" defTabSz="897301" eaLnBrk="0" fontAlgn="base" hangingPunct="0">
              <a:spcBef>
                <a:spcPct val="3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GB" dirty="0">
                <a:latin typeface="Arial" charset="0"/>
                <a:cs typeface="Arial" charset="0"/>
              </a:rPr>
              <a:t>Anh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tự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mình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dùng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khăn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lau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khô</a:t>
            </a:r>
            <a:r>
              <a:rPr lang="en-GB" dirty="0">
                <a:latin typeface="Arial" charset="0"/>
                <a:cs typeface="Arial" charset="0"/>
              </a:rPr>
              <a:t>  </a:t>
            </a:r>
            <a:r>
              <a:rPr lang="en-GB" dirty="0" err="1">
                <a:latin typeface="Arial" charset="0"/>
                <a:cs typeface="Arial" charset="0"/>
              </a:rPr>
              <a:t>sau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tắm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r>
              <a:rPr lang="en-GB" dirty="0">
                <a:latin typeface="Arial" charset="0"/>
                <a:cs typeface="Arial" charset="0"/>
              </a:rPr>
              <a:t> ?</a:t>
            </a:r>
          </a:p>
          <a:p>
            <a:pPr marL="672976" lvl="1" indent="-224325" defTabSz="897301" eaLnBrk="0" fontAlgn="base" hangingPunct="0">
              <a:spcBef>
                <a:spcPct val="3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thay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quần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áo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r>
              <a:rPr lang="en-GB" dirty="0">
                <a:latin typeface="Arial" charset="0"/>
                <a:cs typeface="Arial" charset="0"/>
              </a:rPr>
              <a:t> ? </a:t>
            </a:r>
          </a:p>
          <a:p>
            <a:pPr marL="672976" lvl="1" indent="-224325" defTabSz="897301" eaLnBrk="0" fontAlgn="base" hangingPunct="0">
              <a:spcBef>
                <a:spcPct val="3000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ăn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r>
              <a:rPr lang="en-GB" dirty="0">
                <a:latin typeface="Arial" charset="0"/>
                <a:cs typeface="Arial" charset="0"/>
              </a:rPr>
              <a:t> ? </a:t>
            </a:r>
          </a:p>
          <a:p>
            <a:pPr marL="672976" lvl="1" indent="-224325">
              <a:buAutoNum type="arabicPeriod"/>
            </a:pP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đi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bộ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quanh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nhà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sau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sử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dụng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thuốc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r>
              <a:rPr lang="en-GB" dirty="0">
                <a:latin typeface="Arial" charset="0"/>
                <a:cs typeface="Arial" charset="0"/>
              </a:rPr>
              <a:t> ? </a:t>
            </a:r>
          </a:p>
          <a:p>
            <a:pPr lvl="1"/>
            <a:r>
              <a:rPr lang="en-GB" dirty="0">
                <a:latin typeface="Arial" charset="0"/>
                <a:cs typeface="Arial" charset="0"/>
              </a:rPr>
              <a:t>6. </a:t>
            </a: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nay </a:t>
            </a:r>
            <a:r>
              <a:rPr lang="en-GB" dirty="0" err="1">
                <a:latin typeface="Arial" charset="0"/>
                <a:cs typeface="Arial" charset="0"/>
              </a:rPr>
              <a:t>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có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đi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bộ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quanh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nhà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vào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cuối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buổi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sáng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không</a:t>
            </a:r>
            <a:r>
              <a:rPr lang="en-GB" dirty="0">
                <a:latin typeface="Arial" charset="0"/>
                <a:cs typeface="Arial" charset="0"/>
              </a:rPr>
              <a:t> ?</a:t>
            </a:r>
            <a:endParaRPr lang="en-US" dirty="0"/>
          </a:p>
          <a:p>
            <a:pPr eaLnBrk="1" hangingPunct="1">
              <a:spcBef>
                <a:spcPct val="0"/>
              </a:spcBef>
            </a:pPr>
            <a:endParaRPr lang="sv-SE" dirty="0"/>
          </a:p>
          <a:p>
            <a:r>
              <a:rPr lang="en-US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nghiên</a:t>
            </a:r>
            <a:r>
              <a:rPr lang="en-US" baseline="0" dirty="0"/>
              <a:t> </a:t>
            </a:r>
            <a:r>
              <a:rPr lang="en-US" baseline="0" dirty="0" err="1"/>
              <a:t>cứu</a:t>
            </a:r>
            <a:r>
              <a:rPr lang="en-US" baseline="0" dirty="0"/>
              <a:t> SPEED </a:t>
            </a:r>
            <a:r>
              <a:rPr lang="en-US" baseline="0" dirty="0" err="1"/>
              <a:t>cho</a:t>
            </a:r>
            <a:r>
              <a:rPr lang="en-US" baseline="0" dirty="0"/>
              <a:t> </a:t>
            </a:r>
            <a:r>
              <a:rPr lang="en-US" baseline="0" dirty="0" err="1"/>
              <a:t>thấy</a:t>
            </a:r>
            <a:r>
              <a:rPr lang="en-US" baseline="0" dirty="0"/>
              <a:t>, </a:t>
            </a:r>
            <a:r>
              <a:rPr lang="en-US" baseline="0" dirty="0" err="1"/>
              <a:t>xét</a:t>
            </a:r>
            <a:r>
              <a:rPr lang="en-US" baseline="0" dirty="0"/>
              <a:t> </a:t>
            </a:r>
            <a:r>
              <a:rPr lang="en-US" baseline="0" dirty="0" err="1"/>
              <a:t>trên</a:t>
            </a:r>
            <a:r>
              <a:rPr lang="en-US" baseline="0" dirty="0"/>
              <a:t> </a:t>
            </a:r>
            <a:r>
              <a:rPr lang="en-US" baseline="0" dirty="0" err="1"/>
              <a:t>thổng</a:t>
            </a:r>
            <a:r>
              <a:rPr lang="en-US" baseline="0" dirty="0"/>
              <a:t> </a:t>
            </a:r>
            <a:r>
              <a:rPr lang="en-US" baseline="0" dirty="0" err="1"/>
              <a:t>điểm</a:t>
            </a:r>
            <a:r>
              <a:rPr lang="en-US" baseline="0" dirty="0"/>
              <a:t> CDLM, Symbicort® (Bud/Form) </a:t>
            </a:r>
            <a:r>
              <a:rPr lang="en-US" baseline="0" dirty="0" err="1"/>
              <a:t>cho</a:t>
            </a:r>
            <a:r>
              <a:rPr lang="en-US" baseline="0" dirty="0"/>
              <a:t> </a:t>
            </a:r>
            <a:r>
              <a:rPr lang="en-US" baseline="0" dirty="0" err="1"/>
              <a:t>khả</a:t>
            </a:r>
            <a:r>
              <a:rPr lang="en-US" baseline="0" dirty="0"/>
              <a:t> </a:t>
            </a:r>
            <a:r>
              <a:rPr lang="en-US" baseline="0" dirty="0" err="1"/>
              <a:t>năng</a:t>
            </a:r>
            <a:r>
              <a:rPr lang="en-US" baseline="0" dirty="0"/>
              <a:t> </a:t>
            </a:r>
            <a:r>
              <a:rPr lang="en-US" baseline="0" dirty="0" err="1"/>
              <a:t>cải</a:t>
            </a:r>
            <a:r>
              <a:rPr lang="en-US" baseline="0" dirty="0"/>
              <a:t> </a:t>
            </a:r>
            <a:r>
              <a:rPr lang="en-US" baseline="0" dirty="0" err="1"/>
              <a:t>thiện</a:t>
            </a:r>
            <a:r>
              <a:rPr lang="en-US" baseline="0" dirty="0"/>
              <a:t> </a:t>
            </a:r>
            <a:r>
              <a:rPr lang="en-US" baseline="0" dirty="0" err="1"/>
              <a:t>tốt</a:t>
            </a:r>
            <a:r>
              <a:rPr lang="en-US" baseline="0" dirty="0"/>
              <a:t> </a:t>
            </a:r>
            <a:r>
              <a:rPr lang="en-US" baseline="0" dirty="0" err="1"/>
              <a:t>triệu</a:t>
            </a:r>
            <a:r>
              <a:rPr lang="en-US" baseline="0" dirty="0"/>
              <a:t> </a:t>
            </a:r>
            <a:r>
              <a:rPr lang="en-US" baseline="0" dirty="0" err="1"/>
              <a:t>chứng</a:t>
            </a:r>
            <a:r>
              <a:rPr lang="en-US" baseline="0" dirty="0"/>
              <a:t> </a:t>
            </a:r>
            <a:r>
              <a:rPr lang="en-US" baseline="0" dirty="0" err="1"/>
              <a:t>buổi</a:t>
            </a:r>
            <a:r>
              <a:rPr lang="en-US" baseline="0" dirty="0"/>
              <a:t> </a:t>
            </a:r>
            <a:r>
              <a:rPr lang="en-US" baseline="0" dirty="0" err="1"/>
              <a:t>sáng</a:t>
            </a:r>
            <a:r>
              <a:rPr lang="en-US" baseline="0" dirty="0"/>
              <a:t> </a:t>
            </a:r>
            <a:r>
              <a:rPr lang="en-US" baseline="0" dirty="0" err="1"/>
              <a:t>hơn</a:t>
            </a:r>
            <a:r>
              <a:rPr lang="en-US" baseline="0" dirty="0"/>
              <a:t> so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liệu</a:t>
            </a:r>
            <a:r>
              <a:rPr lang="en-US" baseline="0" dirty="0"/>
              <a:t> </a:t>
            </a:r>
            <a:r>
              <a:rPr lang="en-US" baseline="0" dirty="0" err="1"/>
              <a:t>pháp</a:t>
            </a:r>
            <a:r>
              <a:rPr lang="en-US" baseline="0" dirty="0"/>
              <a:t> </a:t>
            </a:r>
            <a:r>
              <a:rPr lang="en-US" baseline="0" dirty="0" err="1"/>
              <a:t>dùng</a:t>
            </a:r>
            <a:r>
              <a:rPr lang="en-US" baseline="0" dirty="0"/>
              <a:t> Salmeterol/Fluticasone. </a:t>
            </a:r>
            <a:r>
              <a:rPr lang="en-US" baseline="0" dirty="0" err="1"/>
              <a:t>Kết</a:t>
            </a:r>
            <a:r>
              <a:rPr lang="en-US" baseline="0" dirty="0"/>
              <a:t> </a:t>
            </a:r>
            <a:r>
              <a:rPr lang="en-US" baseline="0" dirty="0" err="1"/>
              <a:t>quả</a:t>
            </a:r>
            <a:r>
              <a:rPr lang="en-US" baseline="0" dirty="0"/>
              <a:t> </a:t>
            </a:r>
            <a:r>
              <a:rPr lang="en-US" baseline="0" dirty="0" err="1"/>
              <a:t>này</a:t>
            </a:r>
            <a:r>
              <a:rPr lang="en-US" baseline="0" dirty="0"/>
              <a:t> </a:t>
            </a:r>
            <a:r>
              <a:rPr lang="en-US" baseline="0" dirty="0" err="1"/>
              <a:t>cũng</a:t>
            </a:r>
            <a:r>
              <a:rPr lang="en-US" baseline="0" dirty="0"/>
              <a:t> </a:t>
            </a:r>
            <a:r>
              <a:rPr lang="en-US" baseline="0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phân</a:t>
            </a:r>
            <a:r>
              <a:rPr lang="en-US" baseline="0" dirty="0"/>
              <a:t> </a:t>
            </a:r>
            <a:r>
              <a:rPr lang="en-US" baseline="0" dirty="0" err="1"/>
              <a:t>tích</a:t>
            </a:r>
            <a:r>
              <a:rPr lang="en-US" baseline="0" dirty="0"/>
              <a:t> </a:t>
            </a:r>
            <a:r>
              <a:rPr lang="en-US" baseline="0" dirty="0" err="1"/>
              <a:t>trên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tiêu</a:t>
            </a:r>
            <a:r>
              <a:rPr lang="en-US" baseline="0" dirty="0"/>
              <a:t> chí. </a:t>
            </a:r>
            <a:r>
              <a:rPr lang="en-US" baseline="0" dirty="0" err="1"/>
              <a:t>Như</a:t>
            </a:r>
            <a:r>
              <a:rPr lang="en-US" baseline="0" dirty="0"/>
              <a:t> </a:t>
            </a:r>
            <a:r>
              <a:rPr lang="en-US" baseline="0" dirty="0" err="1"/>
              <a:t>vậy</a:t>
            </a:r>
            <a:r>
              <a:rPr lang="en-US" baseline="0" dirty="0"/>
              <a:t>, Symbicort® (Bud/Form) </a:t>
            </a:r>
            <a:r>
              <a:rPr lang="en-US" baseline="0" dirty="0" err="1"/>
              <a:t>Turbuhalerthông</a:t>
            </a:r>
            <a:r>
              <a:rPr lang="en-US" baseline="0" dirty="0"/>
              <a:t> qua </a:t>
            </a:r>
            <a:r>
              <a:rPr lang="en-US" baseline="0" dirty="0" err="1"/>
              <a:t>việc</a:t>
            </a:r>
            <a:r>
              <a:rPr lang="en-US" baseline="0" dirty="0"/>
              <a:t> </a:t>
            </a:r>
            <a:r>
              <a:rPr lang="en-US" baseline="0" dirty="0" err="1"/>
              <a:t>cải</a:t>
            </a:r>
            <a:r>
              <a:rPr lang="en-US" baseline="0" dirty="0"/>
              <a:t> </a:t>
            </a:r>
            <a:r>
              <a:rPr lang="en-US" baseline="0" dirty="0" err="1"/>
              <a:t>thiện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tốt</a:t>
            </a:r>
            <a:r>
              <a:rPr lang="en-US" baseline="0" dirty="0"/>
              <a:t> </a:t>
            </a:r>
            <a:r>
              <a:rPr lang="en-US" baseline="0" dirty="0" err="1"/>
              <a:t>hơn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triệu</a:t>
            </a:r>
            <a:r>
              <a:rPr lang="en-US" baseline="0" dirty="0"/>
              <a:t> </a:t>
            </a:r>
            <a:r>
              <a:rPr lang="en-US" baseline="0" dirty="0" err="1"/>
              <a:t>chứng</a:t>
            </a:r>
            <a:r>
              <a:rPr lang="en-US" baseline="0" dirty="0"/>
              <a:t> </a:t>
            </a:r>
            <a:r>
              <a:rPr lang="en-US" baseline="0" dirty="0" err="1"/>
              <a:t>buổi</a:t>
            </a:r>
            <a:r>
              <a:rPr lang="en-US" baseline="0" dirty="0"/>
              <a:t> </a:t>
            </a:r>
            <a:r>
              <a:rPr lang="en-US" baseline="0" dirty="0" err="1"/>
              <a:t>sáng</a:t>
            </a:r>
            <a:r>
              <a:rPr lang="en-US" baseline="0" dirty="0"/>
              <a:t> </a:t>
            </a:r>
            <a:r>
              <a:rPr lang="en-US" baseline="0" dirty="0" err="1"/>
              <a:t>sẽ</a:t>
            </a:r>
            <a:r>
              <a:rPr lang="en-US" baseline="0" dirty="0"/>
              <a:t> </a:t>
            </a:r>
            <a:r>
              <a:rPr lang="en-US" baseline="0" dirty="0" err="1"/>
              <a:t>giúp</a:t>
            </a:r>
            <a:r>
              <a:rPr lang="en-US" baseline="0" dirty="0"/>
              <a:t> </a:t>
            </a:r>
            <a:r>
              <a:rPr lang="en-US" baseline="0" dirty="0" err="1"/>
              <a:t>bệnh</a:t>
            </a:r>
            <a:r>
              <a:rPr lang="en-US" baseline="0" dirty="0"/>
              <a:t> </a:t>
            </a:r>
            <a:r>
              <a:rPr lang="en-US" baseline="0" dirty="0" err="1"/>
              <a:t>nhân</a:t>
            </a:r>
            <a:r>
              <a:rPr lang="en-US" baseline="0" dirty="0"/>
              <a:t> an </a:t>
            </a:r>
            <a:r>
              <a:rPr lang="en-US" baseline="0" dirty="0" err="1"/>
              <a:t>tâm</a:t>
            </a:r>
            <a:r>
              <a:rPr lang="en-US" baseline="0" dirty="0"/>
              <a:t> , </a:t>
            </a:r>
            <a:r>
              <a:rPr lang="en-US" baseline="0" dirty="0" err="1"/>
              <a:t>k</a:t>
            </a:r>
            <a:r>
              <a:rPr lang="en-US" dirty="0" err="1"/>
              <a:t>hởi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một</a:t>
            </a:r>
            <a:r>
              <a:rPr lang="en-US" baseline="0" dirty="0"/>
              <a:t> </a:t>
            </a:r>
            <a:r>
              <a:rPr lang="en-US" baseline="0" dirty="0" err="1"/>
              <a:t>ngày</a:t>
            </a:r>
            <a:r>
              <a:rPr lang="en-US" baseline="0" dirty="0"/>
              <a:t> </a:t>
            </a:r>
            <a:r>
              <a:rPr lang="en-US" baseline="0" dirty="0" err="1"/>
              <a:t>dễ</a:t>
            </a:r>
            <a:r>
              <a:rPr lang="en-US" baseline="0" dirty="0"/>
              <a:t> </a:t>
            </a:r>
            <a:r>
              <a:rPr lang="en-US" baseline="0" dirty="0" err="1"/>
              <a:t>dàng</a:t>
            </a:r>
            <a:r>
              <a:rPr lang="en-US" baseline="0" dirty="0"/>
              <a:t> </a:t>
            </a:r>
            <a:r>
              <a:rPr lang="en-US" baseline="0" dirty="0" err="1"/>
              <a:t>hơn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không</a:t>
            </a:r>
            <a:r>
              <a:rPr lang="en-US" baseline="0" dirty="0"/>
              <a:t> </a:t>
            </a:r>
            <a:r>
              <a:rPr lang="en-US" baseline="0" dirty="0" err="1"/>
              <a:t>cảm</a:t>
            </a:r>
            <a:r>
              <a:rPr lang="en-US" baseline="0" dirty="0"/>
              <a:t> </a:t>
            </a:r>
            <a:r>
              <a:rPr lang="en-US" baseline="0" dirty="0" err="1"/>
              <a:t>thấy</a:t>
            </a:r>
            <a:r>
              <a:rPr lang="en-US" baseline="0" dirty="0"/>
              <a:t> </a:t>
            </a:r>
            <a:r>
              <a:rPr lang="en-US" baseline="0" dirty="0" err="1"/>
              <a:t>cảm</a:t>
            </a:r>
            <a:r>
              <a:rPr lang="en-US" baseline="0" dirty="0"/>
              <a:t> </a:t>
            </a:r>
            <a:r>
              <a:rPr lang="en-US" baseline="0" dirty="0" err="1"/>
              <a:t>giác</a:t>
            </a:r>
            <a:r>
              <a:rPr lang="en-US" baseline="0" dirty="0"/>
              <a:t> </a:t>
            </a:r>
            <a:r>
              <a:rPr lang="en-US" baseline="0" dirty="0" err="1"/>
              <a:t>nặng</a:t>
            </a:r>
            <a:r>
              <a:rPr lang="en-US" baseline="0" dirty="0"/>
              <a:t> </a:t>
            </a:r>
            <a:r>
              <a:rPr lang="en-US" baseline="0" dirty="0" err="1"/>
              <a:t>nề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phải</a:t>
            </a:r>
            <a:r>
              <a:rPr lang="en-US" baseline="0" dirty="0"/>
              <a:t> </a:t>
            </a:r>
            <a:r>
              <a:rPr lang="en-US" baseline="0" dirty="0" err="1"/>
              <a:t>bắt</a:t>
            </a:r>
            <a:r>
              <a:rPr lang="en-US" baseline="0" dirty="0"/>
              <a:t>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một</a:t>
            </a:r>
            <a:r>
              <a:rPr lang="en-US" baseline="0" dirty="0"/>
              <a:t> </a:t>
            </a:r>
            <a:r>
              <a:rPr lang="en-US" baseline="0" dirty="0" err="1"/>
              <a:t>ngày</a:t>
            </a:r>
            <a:r>
              <a:rPr lang="en-US" baseline="0" dirty="0"/>
              <a:t> </a:t>
            </a:r>
            <a:r>
              <a:rPr lang="en-US" baseline="0" dirty="0" err="1"/>
              <a:t>mới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11D201-6C31-4CF4-AE81-B9DAD114F702}" type="slidenum">
              <a:rPr lang="en-GB" altLang="en-US" smtClean="0"/>
              <a:pPr>
                <a:defRPr/>
              </a:pPr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74854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Tại</a:t>
            </a:r>
            <a:r>
              <a:rPr lang="en-US" dirty="0"/>
              <a:t> VN: Symbicort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đắt</a:t>
            </a:r>
            <a:r>
              <a:rPr lang="en-US" dirty="0"/>
              <a:t> h</a:t>
            </a:r>
            <a:r>
              <a:rPr lang="vi-VN" dirty="0"/>
              <a:t>ơ</a:t>
            </a:r>
            <a:r>
              <a:rPr lang="en-US" dirty="0"/>
              <a:t>n Seretide </a:t>
            </a:r>
            <a:r>
              <a:rPr lang="en-US" dirty="0" err="1"/>
              <a:t>nh</a:t>
            </a:r>
            <a:r>
              <a:rPr lang="vi-VN" dirty="0"/>
              <a:t>ư</a:t>
            </a:r>
            <a:r>
              <a:rPr lang="en-US" dirty="0"/>
              <a:t>ng </a:t>
            </a:r>
            <a:r>
              <a:rPr lang="en-US" dirty="0" err="1"/>
              <a:t>rẻ</a:t>
            </a:r>
            <a:r>
              <a:rPr lang="en-US" dirty="0"/>
              <a:t> h</a:t>
            </a:r>
            <a:r>
              <a:rPr lang="vi-VN" dirty="0"/>
              <a:t>ơ</a:t>
            </a:r>
            <a:r>
              <a:rPr lang="en-US" dirty="0"/>
              <a:t>n </a:t>
            </a:r>
            <a:r>
              <a:rPr lang="en-US" dirty="0" err="1"/>
              <a:t>Onbrez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Ultibro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Spiriva;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nguy</a:t>
            </a:r>
            <a:r>
              <a:rPr lang="en-US" dirty="0"/>
              <a:t> c</a:t>
            </a:r>
            <a:r>
              <a:rPr lang="vi-VN" dirty="0"/>
              <a:t>ơ</a:t>
            </a:r>
            <a:r>
              <a:rPr lang="en-US" dirty="0"/>
              <a:t> </a:t>
            </a:r>
            <a:r>
              <a:rPr lang="en-US" dirty="0" err="1"/>
              <a:t>viêm</a:t>
            </a:r>
            <a:r>
              <a:rPr lang="en-US" dirty="0"/>
              <a:t> </a:t>
            </a:r>
            <a:r>
              <a:rPr lang="en-US" dirty="0" err="1"/>
              <a:t>phổi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vi-VN" dirty="0"/>
              <a:t>ư</a:t>
            </a:r>
            <a:r>
              <a:rPr lang="en-US" dirty="0"/>
              <a:t>u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/>
              <a:t> COPD.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B1971-F32B-4920-BF90-8A968F52D1A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659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Symbicort có thể thay thế Ultibro </a:t>
            </a:r>
            <a:r>
              <a:rPr lang="en-US" err="1"/>
              <a:t>hoặc</a:t>
            </a:r>
            <a:r>
              <a:rPr lang="en-US"/>
              <a:t> Anoro do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nguy</a:t>
            </a:r>
            <a:r>
              <a:rPr lang="en-US" dirty="0"/>
              <a:t> c</a:t>
            </a:r>
            <a:r>
              <a:rPr lang="vi-VN" dirty="0"/>
              <a:t>ơ</a:t>
            </a:r>
            <a:r>
              <a:rPr lang="en-US" dirty="0"/>
              <a:t> </a:t>
            </a:r>
            <a:r>
              <a:rPr lang="en-US" dirty="0" err="1"/>
              <a:t>viêm</a:t>
            </a:r>
            <a:r>
              <a:rPr lang="en-US" dirty="0"/>
              <a:t> </a:t>
            </a:r>
            <a:r>
              <a:rPr lang="en-US" dirty="0" err="1"/>
              <a:t>phổi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vi-VN" dirty="0"/>
              <a:t>ư</a:t>
            </a:r>
            <a:r>
              <a:rPr lang="en-US" dirty="0"/>
              <a:t>u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/>
              <a:t> COPD.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B1971-F32B-4920-BF90-8A968F52D1A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245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C7917B-38C9-4980-998B-F59573730265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9284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Tại</a:t>
            </a:r>
            <a:r>
              <a:rPr lang="en-US" dirty="0"/>
              <a:t> VN: Symbicort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đắt</a:t>
            </a:r>
            <a:r>
              <a:rPr lang="en-US" dirty="0"/>
              <a:t> h</a:t>
            </a:r>
            <a:r>
              <a:rPr lang="vi-VN" dirty="0"/>
              <a:t>ơ</a:t>
            </a:r>
            <a:r>
              <a:rPr lang="en-US" dirty="0"/>
              <a:t>n Seretide </a:t>
            </a:r>
            <a:r>
              <a:rPr lang="en-US" dirty="0" err="1"/>
              <a:t>nh</a:t>
            </a:r>
            <a:r>
              <a:rPr lang="vi-VN" dirty="0"/>
              <a:t>ư</a:t>
            </a:r>
            <a:r>
              <a:rPr lang="en-US" dirty="0"/>
              <a:t>ng </a:t>
            </a:r>
            <a:r>
              <a:rPr lang="en-US" dirty="0" err="1"/>
              <a:t>rẻ</a:t>
            </a:r>
            <a:r>
              <a:rPr lang="en-US" dirty="0"/>
              <a:t> h</a:t>
            </a:r>
            <a:r>
              <a:rPr lang="vi-VN" dirty="0"/>
              <a:t>ơ</a:t>
            </a:r>
            <a:r>
              <a:rPr lang="en-US" dirty="0"/>
              <a:t>n </a:t>
            </a:r>
            <a:r>
              <a:rPr lang="en-US" dirty="0" err="1"/>
              <a:t>Onbrez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Ultibro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Spiriva;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nguy</a:t>
            </a:r>
            <a:r>
              <a:rPr lang="en-US" dirty="0"/>
              <a:t> c</a:t>
            </a:r>
            <a:r>
              <a:rPr lang="vi-VN" dirty="0"/>
              <a:t>ơ</a:t>
            </a:r>
            <a:r>
              <a:rPr lang="en-US" dirty="0"/>
              <a:t> </a:t>
            </a:r>
            <a:r>
              <a:rPr lang="en-US" dirty="0" err="1"/>
              <a:t>viêm</a:t>
            </a:r>
            <a:r>
              <a:rPr lang="en-US" dirty="0"/>
              <a:t> </a:t>
            </a:r>
            <a:r>
              <a:rPr lang="en-US" dirty="0" err="1"/>
              <a:t>phổi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thuốc</a:t>
            </a:r>
            <a:r>
              <a:rPr lang="en-US" dirty="0"/>
              <a:t> </a:t>
            </a:r>
            <a:r>
              <a:rPr lang="vi-VN" dirty="0"/>
              <a:t>ư</a:t>
            </a:r>
            <a:r>
              <a:rPr lang="en-US" dirty="0"/>
              <a:t>u </a:t>
            </a:r>
            <a:r>
              <a:rPr lang="en-US" dirty="0" err="1"/>
              <a:t>tiên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lựa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/>
              <a:t> COPD.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DB1971-F32B-4920-BF90-8A968F52D1A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683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Slide Image Placeholder 1">
            <a:extLst>
              <a:ext uri="{FF2B5EF4-FFF2-40B4-BE49-F238E27FC236}">
                <a16:creationId xmlns:a16="http://schemas.microsoft.com/office/drawing/2014/main" id="{753E614E-B6A8-4AF3-83DF-1AACD52F87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4147" name="Notes Placeholder 2">
            <a:extLst>
              <a:ext uri="{FF2B5EF4-FFF2-40B4-BE49-F238E27FC236}">
                <a16:creationId xmlns:a16="http://schemas.microsoft.com/office/drawing/2014/main" id="{FC402163-FE2C-445B-8237-0BE8672287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774148" name="Slide Number Placeholder 3">
            <a:extLst>
              <a:ext uri="{FF2B5EF4-FFF2-40B4-BE49-F238E27FC236}">
                <a16:creationId xmlns:a16="http://schemas.microsoft.com/office/drawing/2014/main" id="{9A459625-D7D3-4EF7-B745-76EEAD20DF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9035280-7A99-4116-B1DB-26BDB33F3933}" type="slidenum">
              <a:rPr lang="en-GB" altLang="en-US" smtClean="0">
                <a:latin typeface="Calibri" panose="020F0502020204030204" pitchFamily="34" charset="0"/>
              </a:rPr>
              <a:pPr/>
              <a:t>35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800" b="0" i="0" u="none" strike="noStrike" baseline="0">
                <a:latin typeface="ArialMT"/>
              </a:rPr>
              <a:t>Forced expiratory volume in 1 second (FEV1) from spirometry is more reliable than peak expiratory flow (PEF). If PEF is used, the same meter should be used</a:t>
            </a:r>
          </a:p>
          <a:p>
            <a:pPr algn="l"/>
            <a:r>
              <a:rPr lang="en-US" sz="1800" b="0" i="0" u="none" strike="noStrike" baseline="0">
                <a:latin typeface="ArialMT"/>
              </a:rPr>
              <a:t>each time, as measurements may differ from meter to meter by up to 20%.; evaluated over 2 weeks period.</a:t>
            </a:r>
          </a:p>
          <a:p>
            <a:pPr algn="l"/>
            <a:r>
              <a:rPr lang="en-US"/>
              <a:t>Bronchodilator responsiveness may not be present between symptoms, during viral infections or if the patient has used a beta2-agonist within the previous few hours; and in some patients, airflow limitation may become persistent or irreversible over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A10C0C-8FBA-435B-9D4D-8B2D2F785D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072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Dùng liều ICS-for khi cần đã cung cấp them liều kiểm soát hen nên tránh đợt cấp trong tương lai, nên không xem xét như SABA đơn thuần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75BF7-3C2D-44FD-9DF8-959AB3A826D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56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>
                <a:sym typeface="Wingdings" panose="05000000000000000000" pitchFamily="2" charset="2"/>
              </a:rPr>
              <a:t>Liều </a:t>
            </a:r>
            <a:r>
              <a:rPr lang="en-US" altLang="en-US" baseline="0" dirty="0" err="1">
                <a:sym typeface="Wingdings" panose="05000000000000000000" pitchFamily="2" charset="2"/>
              </a:rPr>
              <a:t>tối</a:t>
            </a:r>
            <a:r>
              <a:rPr lang="en-US" altLang="en-US" baseline="0" dirty="0">
                <a:sym typeface="Wingdings" panose="05000000000000000000" pitchFamily="2" charset="2"/>
              </a:rPr>
              <a:t> </a:t>
            </a:r>
            <a:r>
              <a:rPr lang="en-US" altLang="en-US" baseline="0" dirty="0" err="1">
                <a:sym typeface="Wingdings" panose="05000000000000000000" pitchFamily="2" charset="2"/>
              </a:rPr>
              <a:t>đa</a:t>
            </a:r>
            <a:r>
              <a:rPr lang="en-US" altLang="en-US" baseline="0" dirty="0">
                <a:sym typeface="Wingdings" panose="05000000000000000000" pitchFamily="2" charset="2"/>
              </a:rPr>
              <a:t> </a:t>
            </a:r>
            <a:r>
              <a:rPr lang="en-US" altLang="en-US" baseline="0" dirty="0" err="1">
                <a:sym typeface="Wingdings" panose="05000000000000000000" pitchFamily="2" charset="2"/>
              </a:rPr>
              <a:t>của</a:t>
            </a:r>
            <a:r>
              <a:rPr lang="en-US" altLang="en-US" baseline="0" dirty="0">
                <a:sym typeface="Wingdings" panose="05000000000000000000" pitchFamily="2" charset="2"/>
              </a:rPr>
              <a:t> Formoterol 72 mcg (</a:t>
            </a:r>
            <a:r>
              <a:rPr lang="en-US" altLang="en-US" baseline="0" dirty="0" err="1">
                <a:sym typeface="Wingdings" panose="05000000000000000000" pitchFamily="2" charset="2"/>
              </a:rPr>
              <a:t>hàm</a:t>
            </a:r>
            <a:r>
              <a:rPr lang="en-US" altLang="en-US" baseline="0" dirty="0">
                <a:sym typeface="Wingdings" panose="05000000000000000000" pitchFamily="2" charset="2"/>
              </a:rPr>
              <a:t> </a:t>
            </a:r>
            <a:r>
              <a:rPr lang="en-US" altLang="en-US" baseline="0" dirty="0" err="1">
                <a:sym typeface="Wingdings" panose="05000000000000000000" pitchFamily="2" charset="2"/>
              </a:rPr>
              <a:t>lượng</a:t>
            </a:r>
            <a:r>
              <a:rPr lang="en-US" altLang="en-US" baseline="0" dirty="0">
                <a:sym typeface="Wingdings" panose="05000000000000000000" pitchFamily="2" charset="2"/>
              </a:rPr>
              <a:t> 200/6 </a:t>
            </a:r>
            <a:r>
              <a:rPr lang="en-US" altLang="en-US" baseline="0" dirty="0" err="1">
                <a:sym typeface="Wingdings" panose="05000000000000000000" pitchFamily="2" charset="2"/>
              </a:rPr>
              <a:t>tương</a:t>
            </a:r>
            <a:r>
              <a:rPr lang="en-US" altLang="en-US" baseline="0" dirty="0">
                <a:sym typeface="Wingdings" panose="05000000000000000000" pitchFamily="2" charset="2"/>
              </a:rPr>
              <a:t> </a:t>
            </a:r>
            <a:r>
              <a:rPr lang="en-US" altLang="en-US" baseline="0" dirty="0" err="1">
                <a:sym typeface="Wingdings" panose="05000000000000000000" pitchFamily="2" charset="2"/>
              </a:rPr>
              <a:t>đương</a:t>
            </a:r>
            <a:r>
              <a:rPr lang="en-US" altLang="en-US" baseline="0" dirty="0">
                <a:sym typeface="Wingdings" panose="05000000000000000000" pitchFamily="2" charset="2"/>
              </a:rPr>
              <a:t> 160/4,5 mcg): 12 </a:t>
            </a:r>
            <a:r>
              <a:rPr lang="en-US" altLang="en-US" baseline="0" err="1">
                <a:sym typeface="Wingdings" panose="05000000000000000000" pitchFamily="2" charset="2"/>
              </a:rPr>
              <a:t>nhát</a:t>
            </a:r>
            <a:r>
              <a:rPr lang="en-US" altLang="en-US" baseline="0">
                <a:sym typeface="Wingdings" panose="05000000000000000000" pitchFamily="2" charset="2"/>
              </a:rPr>
              <a:t> Symbicort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aseline="0">
                <a:sym typeface="Wingdings" panose="05000000000000000000" pitchFamily="2" charset="2"/>
              </a:rPr>
              <a:t>Liệu pháp duy trì và cắt cơn trong 1 bình hít; liệu pháp duy trì chủ động và cắt cơn trong 2 bình hít</a:t>
            </a:r>
            <a:endParaRPr lang="en-US" altLang="en-US" baseline="0" dirty="0">
              <a:sym typeface="Wingdings" panose="05000000000000000000" pitchFamily="2" charset="2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8084392-8703-431A-BF68-2FCBE6A789FA}" type="slidenum">
              <a:rPr lang="en-US" altLang="en-US" sz="1200" smtClean="0">
                <a:solidFill>
                  <a:srgbClr val="000000"/>
                </a:solidFill>
              </a:rPr>
              <a:pPr/>
              <a:t>11</a:t>
            </a:fld>
            <a:endParaRPr lang="en-US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641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2021, GINA treatment for adults and adolescents was divided into two tracks, depending on the inhaled reliever medication. Across the five steps, treatment may be stepped up or down within a track, using the same reliever at each step, or switched between tracks.</a:t>
            </a:r>
          </a:p>
          <a:p>
            <a:r>
              <a:rPr lang="en-US" dirty="0"/>
              <a:t>Track 1 integrates messaging about the importance of both symptom control and risk reduction across all treatment steps.</a:t>
            </a:r>
          </a:p>
          <a:p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SMART, </a:t>
            </a:r>
            <a:r>
              <a:rPr lang="en-US" dirty="0" err="1"/>
              <a:t>liều</a:t>
            </a:r>
            <a:r>
              <a:rPr lang="en-US" dirty="0"/>
              <a:t> FOR 6mcg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72 mcg/</a:t>
            </a:r>
            <a:r>
              <a:rPr lang="en-US" dirty="0" err="1"/>
              <a:t>ngày</a:t>
            </a:r>
            <a:r>
              <a:rPr lang="en-US" dirty="0"/>
              <a:t> (12 </a:t>
            </a:r>
            <a:r>
              <a:rPr lang="en-US" dirty="0" err="1"/>
              <a:t>hít</a:t>
            </a:r>
            <a:r>
              <a:rPr lang="en-US" dirty="0"/>
              <a:t>). </a:t>
            </a:r>
            <a:r>
              <a:rPr lang="en-US" dirty="0" err="1"/>
              <a:t>Liều</a:t>
            </a:r>
            <a:r>
              <a:rPr lang="en-US" dirty="0"/>
              <a:t> </a:t>
            </a:r>
            <a:r>
              <a:rPr lang="en-US" dirty="0" err="1"/>
              <a:t>phóng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 4,5 mcg </a:t>
            </a:r>
            <a:r>
              <a:rPr lang="en-US" dirty="0" err="1"/>
              <a:t>cho</a:t>
            </a:r>
            <a:r>
              <a:rPr lang="en-US" dirty="0"/>
              <a:t> 6 mcg </a:t>
            </a:r>
            <a:r>
              <a:rPr lang="en-US" dirty="0" err="1"/>
              <a:t>của</a:t>
            </a:r>
            <a:r>
              <a:rPr lang="en-US" dirty="0"/>
              <a:t> Bud-for;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48mcg (36mcg)  form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Beclo</a:t>
            </a:r>
            <a:r>
              <a:rPr lang="en-US" dirty="0"/>
              <a:t>-for.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1 </a:t>
            </a:r>
            <a:r>
              <a:rPr lang="en-US" dirty="0" err="1"/>
              <a:t>hít</a:t>
            </a:r>
            <a:r>
              <a:rPr lang="en-US" dirty="0"/>
              <a:t>.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súc</a:t>
            </a:r>
            <a:r>
              <a:rPr lang="en-US" dirty="0"/>
              <a:t> </a:t>
            </a:r>
            <a:r>
              <a:rPr lang="en-US" dirty="0" err="1"/>
              <a:t>họng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liều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3-4 </a:t>
            </a:r>
            <a:r>
              <a:rPr lang="en-US" dirty="0" err="1"/>
              <a:t>lần</a:t>
            </a:r>
            <a:r>
              <a:rPr lang="en-US" dirty="0"/>
              <a:t>/</a:t>
            </a:r>
            <a:r>
              <a:rPr lang="en-US" dirty="0" err="1"/>
              <a:t>tuần</a:t>
            </a:r>
            <a:r>
              <a:rPr lang="en-US" dirty="0"/>
              <a:t>, </a:t>
            </a:r>
            <a:r>
              <a:rPr lang="en-US" dirty="0" err="1"/>
              <a:t>nguy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nấm</a:t>
            </a:r>
            <a:r>
              <a:rPr lang="en-US" dirty="0"/>
              <a:t> </a:t>
            </a:r>
            <a:r>
              <a:rPr lang="en-US" dirty="0" err="1"/>
              <a:t>họng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thấp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If symptom persist after a few minutes, another inhalation of ICS-formoterol can be taken. </a:t>
            </a:r>
            <a:r>
              <a:rPr lang="en-US" sz="1800" b="0" i="0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No more than 6 inhalations should be taken on a single occasion.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7917B-38C9-4980-998B-F5957373026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733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SABA is the recommended reliever for patients prescribed maintenance non-formoterol </a:t>
            </a:r>
            <a:r>
              <a:rPr lang="en-US"/>
              <a:t>ICS-LABA.</a:t>
            </a:r>
          </a:p>
          <a:p>
            <a:r>
              <a:rPr lang="en-US"/>
              <a:t>Thuốc kiểm soát khác: ít bằng chứng về hiệu quả; chỉ định bị hạn chế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C7917B-38C9-4980-998B-F5957373026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512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75BF7-3C2D-44FD-9DF8-959AB3A826D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94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77"/>
            <a:r>
              <a:rPr lang="en-US" altLang="en-US" sz="1200" kern="0">
                <a:latin typeface="Arial"/>
              </a:rPr>
              <a:t>*Proposed hypothesis of the mechanism of a) short-acting β2-agonist (SABA) reliever and b) as-needed budesonide (BUD)/formoterol (FORM) as anti-inflammatory</a:t>
            </a:r>
          </a:p>
          <a:p>
            <a:pPr defTabSz="914377"/>
            <a:r>
              <a:rPr lang="en-US" altLang="en-US" sz="1200" kern="0">
                <a:latin typeface="Arial"/>
              </a:rPr>
              <a:t>reliever therapy during worsening of asthma symptoms that precedes an exacerbation. The effects of FORM are likely to be more complex and are not presented</a:t>
            </a:r>
          </a:p>
          <a:p>
            <a:pPr defTabSz="914377"/>
            <a:r>
              <a:rPr lang="en-US" altLang="en-US" sz="1200" kern="0">
                <a:latin typeface="Arial"/>
              </a:rPr>
              <a:t>in the graphs. SABA treats only symptoms and not the underlying inflammation. Anti-inflammatory reliever therapy treats both symptoms and the underlying</a:t>
            </a:r>
          </a:p>
          <a:p>
            <a:pPr defTabSz="914377"/>
            <a:r>
              <a:rPr lang="en-US" altLang="en-US" sz="1200" kern="0">
                <a:latin typeface="Arial"/>
              </a:rPr>
              <a:t>inflammation. Dashed lines indicate asthma worsening in patients with SABA reliever use.</a:t>
            </a:r>
            <a:br>
              <a:rPr lang="en-US" altLang="en-US" sz="1200" kern="0">
                <a:latin typeface="Arial"/>
              </a:rPr>
            </a:br>
            <a:r>
              <a:rPr lang="en-US" altLang="en-US" sz="1200" kern="0">
                <a:latin typeface="Arial"/>
              </a:rPr>
              <a:t>References: 1</a:t>
            </a:r>
            <a:r>
              <a:rPr lang="da-DK" altLang="en-US" sz="1200" kern="0">
                <a:latin typeface="Arial"/>
              </a:rPr>
              <a:t>. Baggott C, et al. Thorax. 2020; 75: 842-848.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A45C8-59E6-408F-AC66-3D3E21CF01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52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96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DD70F-DB13-4330-8D4D-B71F7295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6E970-D506-4790-BD59-D99773CFA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66CDF-DE53-418E-B987-08A3C6B5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7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BA60D-77D4-4E89-9EF3-CB1998FBA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152B4-40ED-4178-A56A-81F992D4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A9FFD-94C3-4D48-B9A9-0B2C28F5E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14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 noChangeAspect="1"/>
          </p:cNvSpPr>
          <p:nvPr>
            <p:ph sz="quarter" idx="12"/>
          </p:nvPr>
        </p:nvSpPr>
        <p:spPr>
          <a:xfrm>
            <a:off x="478874" y="1589851"/>
            <a:ext cx="11231033" cy="4093400"/>
          </a:xfrm>
          <a:prstGeom prst="rect">
            <a:avLst/>
          </a:prstGeo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78869" y="924738"/>
            <a:ext cx="10104000" cy="369332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None/>
              <a:tabLst/>
              <a:defRPr sz="2133" i="0">
                <a:latin typeface="+mn-lt"/>
              </a:defRPr>
            </a:lvl1pPr>
            <a:lvl2pPr marL="361942" indent="0">
              <a:buNone/>
              <a:defRPr/>
            </a:lvl2pPr>
            <a:lvl3pPr marL="711182" indent="0">
              <a:buNone/>
              <a:defRPr/>
            </a:lvl3pPr>
            <a:lvl4pPr marL="1087939" indent="0">
              <a:buNone/>
              <a:defRPr/>
            </a:lvl4pPr>
            <a:lvl5pPr marL="1473163" indent="0">
              <a:buNone/>
              <a:defRPr/>
            </a:lvl5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78869" y="6212169"/>
            <a:ext cx="11232000" cy="256545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sz="1067" baseline="0"/>
            </a:lvl1pPr>
            <a:lvl2pPr marL="357542" indent="0">
              <a:buNone/>
              <a:defRPr sz="1067"/>
            </a:lvl2pPr>
            <a:lvl3pPr marL="719982" indent="0">
              <a:buNone/>
              <a:defRPr sz="1067"/>
            </a:lvl3pPr>
            <a:lvl4pPr marL="1081424" indent="0">
              <a:buNone/>
              <a:defRPr sz="1067"/>
            </a:lvl4pPr>
            <a:lvl5pPr marL="1439964" indent="0">
              <a:buNone/>
              <a:defRPr sz="1067"/>
            </a:lvl5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8871" y="384856"/>
            <a:ext cx="10102852" cy="451405"/>
          </a:xfrm>
        </p:spPr>
        <p:txBody>
          <a:bodyPr/>
          <a:lstStyle>
            <a:lvl1pPr>
              <a:defRPr sz="2933"/>
            </a:lvl1pPr>
          </a:lstStyle>
          <a:p>
            <a:r>
              <a:rPr lang="pt-BR"/>
              <a:t>Clique para editar o estilo do título mestre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093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660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512" y="403926"/>
            <a:ext cx="9686795" cy="775909"/>
          </a:xfrm>
          <a:prstGeom prst="rect">
            <a:avLst/>
          </a:prstGeom>
        </p:spPr>
        <p:txBody>
          <a:bodyPr/>
          <a:lstStyle>
            <a:lvl1pPr algn="l">
              <a:defRPr sz="2700" b="1">
                <a:solidFill>
                  <a:srgbClr val="D04F32"/>
                </a:solidFill>
              </a:defRPr>
            </a:lvl1pPr>
          </a:lstStyle>
          <a:p>
            <a:r>
              <a:rPr lang="en-US" altLang="ja-JP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369514" y="1333287"/>
            <a:ext cx="9745249" cy="303825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228600" indent="0">
              <a:buNone/>
              <a:defRPr sz="1800"/>
            </a:lvl2pPr>
            <a:lvl3pPr marL="457200" indent="0">
              <a:buNone/>
              <a:defRPr sz="1600"/>
            </a:lvl3pPr>
            <a:lvl4pPr marL="685800" indent="0">
              <a:buNone/>
              <a:defRPr sz="1200"/>
            </a:lvl4pPr>
            <a:lvl5pPr marL="9144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8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4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8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2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4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6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77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S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940800" y="6492878"/>
            <a:ext cx="28448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DD2F969-C2FC-4467-9006-3736711DC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67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795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S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940800" y="6492876"/>
            <a:ext cx="2844800" cy="365125"/>
          </a:xfrm>
        </p:spPr>
        <p:txBody>
          <a:bodyPr/>
          <a:lstStyle>
            <a:lvl1pPr>
              <a:defRPr smtClean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23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8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S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1E3B28-9AF8-470D-A909-21D2376A5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40800" y="6492876"/>
            <a:ext cx="28448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7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322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43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476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338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159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5762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933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6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315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e_Frame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27411" y="359570"/>
            <a:ext cx="9564639" cy="471924"/>
          </a:xfrm>
        </p:spPr>
        <p:txBody>
          <a:bodyPr wrap="square" lIns="0" tIns="0" rIns="0" bIns="0" anchor="t">
            <a:spAutoFit/>
          </a:bodyPr>
          <a:lstStyle>
            <a:lvl1pPr>
              <a:defRPr sz="3067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27411" y="2052047"/>
            <a:ext cx="10611367" cy="4030096"/>
          </a:xfrm>
        </p:spPr>
        <p:txBody>
          <a:bodyPr wrap="square" lIns="0">
            <a:noAutofit/>
          </a:bodyPr>
          <a:lstStyle>
            <a:lvl1pPr marL="0" indent="0">
              <a:spcAft>
                <a:spcPts val="500"/>
              </a:spcAft>
              <a:buClr>
                <a:schemeClr val="tx2"/>
              </a:buClr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spcAft>
                <a:spcPts val="500"/>
              </a:spcAft>
              <a:buClr>
                <a:schemeClr val="tx2"/>
              </a:buClr>
              <a:defRPr>
                <a:solidFill>
                  <a:schemeClr val="tx1"/>
                </a:solidFill>
              </a:defRPr>
            </a:lvl2pPr>
            <a:lvl3pPr>
              <a:spcAft>
                <a:spcPts val="500"/>
              </a:spcAft>
              <a:buClr>
                <a:schemeClr val="tx2"/>
              </a:buClr>
              <a:defRPr>
                <a:solidFill>
                  <a:schemeClr val="tx1"/>
                </a:solidFill>
              </a:defRPr>
            </a:lvl3pPr>
            <a:lvl4pPr>
              <a:spcAft>
                <a:spcPts val="500"/>
              </a:spcAft>
              <a:buClr>
                <a:schemeClr val="tx2"/>
              </a:buClr>
              <a:defRPr>
                <a:solidFill>
                  <a:schemeClr val="tx1"/>
                </a:solidFill>
              </a:defRPr>
            </a:lvl4pPr>
            <a:lvl5pPr>
              <a:spcAft>
                <a:spcPts val="500"/>
              </a:spcAft>
              <a:buClr>
                <a:schemeClr val="tx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53389A56-8094-424D-9DC8-7217004815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27409" y="1459089"/>
            <a:ext cx="10611368" cy="430887"/>
          </a:xfrm>
        </p:spPr>
        <p:txBody>
          <a:bodyPr wrap="square">
            <a:spAutoFit/>
          </a:bodyPr>
          <a:lstStyle>
            <a:lvl1pPr marL="0" indent="0">
              <a:buNone/>
              <a:defRPr sz="2200" b="0" i="0">
                <a:solidFill>
                  <a:srgbClr val="FF0F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3283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544639"/>
            <a:ext cx="10363200" cy="1362075"/>
          </a:xfrm>
        </p:spPr>
        <p:txBody>
          <a:bodyPr anchor="t"/>
          <a:lstStyle>
            <a:lvl1pPr algn="ctr">
              <a:defRPr sz="4000" b="1" cap="all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2688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100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S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1E3B28-9AF8-470D-A909-21D2376A5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40800" y="6492876"/>
            <a:ext cx="28448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99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544639"/>
            <a:ext cx="10363200" cy="1362075"/>
          </a:xfrm>
        </p:spPr>
        <p:txBody>
          <a:bodyPr anchor="t"/>
          <a:lstStyle>
            <a:lvl1pPr algn="ctr">
              <a:defRPr sz="4000" b="1" cap="all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43962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350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BD1D897-C830-495E-A61E-5D8C40694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BEBB7F-A73D-472A-88ED-C6C417FCB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11DE96D-F637-458C-96C7-E597604C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985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DA174E4-E735-442D-9267-A3310060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CEEFFED-536B-45AC-82BD-9DD1D896B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08FABF-08EC-4931-A3AA-6045543B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7292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984E1F4-4E4A-4534-92CB-A3CC323E4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9523A7-6959-4C44-968B-35B2899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ACE847-D178-4483-9960-68A45C84E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6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F76AED-EA6B-4A66-B007-D3B46BC2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368BB4-E9C7-4B18-AE35-53D540950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6B7ECE-9872-4496-AD5E-4694ACCD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946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105873-20A1-4CA8-A8A9-EBB470097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4263CA-E2C9-449A-A425-219BDE036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BFBC5C-E0CA-4548-B3E8-E47589D7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6603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DD70F-DB13-4330-8D4D-B71F7295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6E970-D506-4790-BD59-D99773CFA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66CDF-DE53-418E-B987-08A3C6B5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9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0443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BA60D-77D4-4E89-9EF3-CB1998FBA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152B4-40ED-4178-A56A-81F992D4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A9FFD-94C3-4D48-B9A9-0B2C28F5E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275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7FCCD4C-91DA-4556-9058-C1D4CA89E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5067" y="6520999"/>
            <a:ext cx="1558119" cy="184602"/>
          </a:xfrm>
        </p:spPr>
        <p:txBody>
          <a:bodyPr wrap="none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13941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 noChangeAspect="1"/>
          </p:cNvSpPr>
          <p:nvPr>
            <p:ph sz="quarter" idx="12"/>
          </p:nvPr>
        </p:nvSpPr>
        <p:spPr>
          <a:xfrm>
            <a:off x="478874" y="1589851"/>
            <a:ext cx="11231033" cy="4093400"/>
          </a:xfrm>
          <a:prstGeom prst="rect">
            <a:avLst/>
          </a:prstGeom>
        </p:spPr>
        <p:txBody>
          <a:bodyPr l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78869" y="924738"/>
            <a:ext cx="10104000" cy="369332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None/>
              <a:tabLst/>
              <a:defRPr sz="2133" i="0">
                <a:latin typeface="+mn-lt"/>
              </a:defRPr>
            </a:lvl1pPr>
            <a:lvl2pPr marL="361942" indent="0">
              <a:buNone/>
              <a:defRPr/>
            </a:lvl2pPr>
            <a:lvl3pPr marL="711182" indent="0">
              <a:buNone/>
              <a:defRPr/>
            </a:lvl3pPr>
            <a:lvl4pPr marL="1087939" indent="0">
              <a:buNone/>
              <a:defRPr/>
            </a:lvl4pPr>
            <a:lvl5pPr marL="1473163" indent="0">
              <a:buNone/>
              <a:defRPr/>
            </a:lvl5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78869" y="6212169"/>
            <a:ext cx="11232000" cy="256545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sz="1067" baseline="0"/>
            </a:lvl1pPr>
            <a:lvl2pPr marL="357542" indent="0">
              <a:buNone/>
              <a:defRPr sz="1067"/>
            </a:lvl2pPr>
            <a:lvl3pPr marL="719982" indent="0">
              <a:buNone/>
              <a:defRPr sz="1067"/>
            </a:lvl3pPr>
            <a:lvl4pPr marL="1081424" indent="0">
              <a:buNone/>
              <a:defRPr sz="1067"/>
            </a:lvl4pPr>
            <a:lvl5pPr marL="1439964" indent="0">
              <a:buNone/>
              <a:defRPr sz="1067"/>
            </a:lvl5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8871" y="384856"/>
            <a:ext cx="10102852" cy="451405"/>
          </a:xfrm>
        </p:spPr>
        <p:txBody>
          <a:bodyPr/>
          <a:lstStyle>
            <a:lvl1pPr>
              <a:defRPr sz="2933"/>
            </a:lvl1pPr>
          </a:lstStyle>
          <a:p>
            <a:r>
              <a:rPr lang="pt-BR"/>
              <a:t>Clique para editar o estilo do título mestre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52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3568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UMS2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1E3B28-9AF8-470D-A909-21D2376A5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40800" y="6492876"/>
            <a:ext cx="28448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430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544639"/>
            <a:ext cx="10363200" cy="1362075"/>
          </a:xfrm>
        </p:spPr>
        <p:txBody>
          <a:bodyPr anchor="t"/>
          <a:lstStyle>
            <a:lvl1pPr algn="ctr">
              <a:defRPr sz="4000" b="1" cap="all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4702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9227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BD1D897-C830-495E-A61E-5D8C40694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BEBB7F-A73D-472A-88ED-C6C417FCB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11DE96D-F637-458C-96C7-E597604C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52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DA174E4-E735-442D-9267-A3310060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CEEFFED-536B-45AC-82BD-9DD1D896B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08FABF-08EC-4931-A3AA-6045543B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321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984E1F4-4E4A-4534-92CB-A3CC323E4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9523A7-6959-4C44-968B-35B2899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ACE847-D178-4483-9960-68A45C84E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836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BD1D897-C830-495E-A61E-5D8C40694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BEBB7F-A73D-472A-88ED-C6C417FCB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11DE96D-F637-458C-96C7-E597604C9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3658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F76AED-EA6B-4A66-B007-D3B46BC2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368BB4-E9C7-4B18-AE35-53D540950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6B7ECE-9872-4496-AD5E-4694ACCD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722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105873-20A1-4CA8-A8A9-EBB470097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4263CA-E2C9-449A-A425-219BDE036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BFBC5C-E0CA-4548-B3E8-E47589D7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594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DD70F-DB13-4330-8D4D-B71F7295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C6E970-D506-4790-BD59-D99773CFA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266CDF-DE53-418E-B987-08A3C6B5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8315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BA60D-77D4-4E89-9EF3-CB1998FBA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152B4-40ED-4178-A56A-81F992D4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A9FFD-94C3-4D48-B9A9-0B2C28F5E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6875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7FCCD4C-91DA-4556-9058-C1D4CA89ED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5067" y="6520999"/>
            <a:ext cx="1558119" cy="184602"/>
          </a:xfrm>
        </p:spPr>
        <p:txBody>
          <a:bodyPr wrap="none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333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84865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117022" y="1773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117022" y="19080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269422" y="3297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269422" y="20604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421822" y="4821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421822" y="22128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574222" y="6345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574222" y="23652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867CE81-8BC6-6A86-D309-1FDE73658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94962"/>
            <a:ext cx="8648700" cy="126624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721514-36EA-8E79-FFA0-B9FEBF08C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9957955" cy="477260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063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117022" y="1773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117022" y="19080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269422" y="3297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269422" y="20604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421822" y="4821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421822" y="22128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574222" y="6345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574222" y="23652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867CE81-8BC6-6A86-D309-1FDE73658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94962"/>
            <a:ext cx="8648700" cy="126624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721514-36EA-8E79-FFA0-B9FEBF08C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9957955" cy="477260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708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117022" y="1773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117022" y="19080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269422" y="3297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269422" y="20604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421822" y="4821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421822" y="22128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4B5ECD-F27A-02D1-B103-92E0E98AD7D0}"/>
              </a:ext>
            </a:extLst>
          </p:cNvPr>
          <p:cNvSpPr>
            <a:spLocks noGrp="1"/>
          </p:cNvSpPr>
          <p:nvPr userDrawn="1"/>
        </p:nvSpPr>
        <p:spPr>
          <a:xfrm>
            <a:off x="1574222" y="634567"/>
            <a:ext cx="9957955" cy="1266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247859C-EC39-DC0F-CA4F-AF7F33EC4CE8}"/>
              </a:ext>
            </a:extLst>
          </p:cNvPr>
          <p:cNvSpPr>
            <a:spLocks noGrp="1"/>
          </p:cNvSpPr>
          <p:nvPr userDrawn="1"/>
        </p:nvSpPr>
        <p:spPr>
          <a:xfrm>
            <a:off x="1574222" y="2365229"/>
            <a:ext cx="9957955" cy="4772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867CE81-8BC6-6A86-D309-1FDE73658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94962"/>
            <a:ext cx="8648700" cy="126624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F721514-36EA-8E79-FFA0-B9FEBF08C7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9957955" cy="477260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0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DA174E4-E735-442D-9267-A3310060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CEEFFED-536B-45AC-82BD-9DD1D896B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08FABF-08EC-4931-A3AA-6045543B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984E1F4-4E4A-4534-92CB-A3CC323E4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9523A7-6959-4C44-968B-35B289941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ACE847-D178-4483-9960-68A45C84E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62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F76AED-EA6B-4A66-B007-D3B46BC2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368BB4-E9C7-4B18-AE35-53D540950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6B7ECE-9872-4496-AD5E-4694ACCDC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9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105873-20A1-4CA8-A8A9-EBB470097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4263CA-E2C9-449A-A425-219BDE036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BFBC5C-E0CA-4548-B3E8-E47589D7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8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28E605-F19F-400E-9CE9-A95F29C09C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CC25207-1C25-4F12-BBC2-327AA2E755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5A7D1-8757-420C-99F0-A2D0E18C0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807C0-116F-4BFD-8964-B34339809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41376-D622-4C04-95C0-03992F315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10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7" r:id="rId12"/>
    <p:sldLayoutId id="2147483708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08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228600" rtl="0" eaLnBrk="1" fontAlgn="base" hangingPunct="1">
        <a:spcBef>
          <a:spcPct val="0"/>
        </a:spcBef>
        <a:spcAft>
          <a:spcPct val="0"/>
        </a:spcAft>
        <a:defRPr sz="2200" kern="1200">
          <a:solidFill>
            <a:schemeClr val="tx1"/>
          </a:solidFill>
          <a:latin typeface="+mj-lt"/>
          <a:ea typeface="ＭＳ Ｐゴシック" charset="0"/>
          <a:cs typeface="Geneva" charset="0"/>
        </a:defRPr>
      </a:lvl1pPr>
      <a:lvl2pPr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2pPr>
      <a:lvl3pPr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3pPr>
      <a:lvl4pPr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4pPr>
      <a:lvl5pPr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5pPr>
      <a:lvl6pPr marL="228600"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Geneva" charset="0"/>
          <a:cs typeface="Geneva" charset="0"/>
        </a:defRPr>
      </a:lvl6pPr>
      <a:lvl7pPr marL="457200"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Geneva" charset="0"/>
          <a:cs typeface="Geneva" charset="0"/>
        </a:defRPr>
      </a:lvl7pPr>
      <a:lvl8pPr marL="685800"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Geneva" charset="0"/>
          <a:cs typeface="Geneva" charset="0"/>
        </a:defRPr>
      </a:lvl8pPr>
      <a:lvl9pPr marL="914400" algn="ctr" defTabSz="228600" rtl="0" eaLnBrk="1" fontAlgn="base" hangingPunct="1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Calibri" charset="0"/>
          <a:ea typeface="Geneva" charset="0"/>
          <a:cs typeface="Geneva" charset="0"/>
        </a:defRPr>
      </a:lvl9pPr>
    </p:titleStyle>
    <p:bodyStyle>
      <a:lvl1pPr marL="171450" indent="-171450" algn="l" defTabSz="2286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ＭＳ Ｐゴシック" charset="0"/>
          <a:cs typeface="Geneva" charset="0"/>
        </a:defRPr>
      </a:lvl1pPr>
      <a:lvl2pPr marL="371475" indent="-142875" algn="l" defTabSz="2286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Geneva" charset="0"/>
          <a:cs typeface="Geneva" charset="0"/>
        </a:defRPr>
      </a:lvl2pPr>
      <a:lvl3pPr marL="571500" indent="-114300" algn="l" defTabSz="2286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Geneva" charset="0"/>
          <a:cs typeface="Geneva" charset="0"/>
        </a:defRPr>
      </a:lvl3pPr>
      <a:lvl4pPr marL="800100" indent="-114300" algn="l" defTabSz="2286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Geneva" charset="0"/>
          <a:cs typeface="Geneva" charset="0"/>
        </a:defRPr>
      </a:lvl4pPr>
      <a:lvl5pPr marL="1028700" indent="-114300" algn="l" defTabSz="2286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Geneva" charset="0"/>
          <a:cs typeface="Geneva" charset="0"/>
        </a:defRPr>
      </a:lvl5pPr>
      <a:lvl6pPr marL="12573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228600" rtl="0" eaLnBrk="1" latinLnBrk="0" hangingPunct="1">
        <a:spcBef>
          <a:spcPct val="200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2286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28DFC30-66CB-45E3-BF2F-75A3EF97C292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C9E2395-34F9-4E4F-BA01-44E34F910B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4023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91" indent="-34289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28E605-F19F-400E-9CE9-A95F29C09C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CC25207-1C25-4F12-BBC2-327AA2E755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5A7D1-8757-420C-99F0-A2D0E18C0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807C0-116F-4BFD-8964-B34339809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41376-D622-4C04-95C0-03992F315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776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28E605-F19F-400E-9CE9-A95F29C09C5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CC25207-1C25-4F12-BBC2-327AA2E755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5A7D1-8757-420C-99F0-A2D0E18C0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7D3CF06-6989-4600-B3A0-A65DC7429477}" type="datetimeFigureOut">
              <a:rPr lang="en-US" smtClean="0"/>
              <a:t>11/29/2023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807C0-116F-4BFD-8964-B34339809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41376-D622-4C04-95C0-03992F3154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FF5BBABF-35DD-40FF-B0CE-35C3C2898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455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5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9124" y="1296119"/>
            <a:ext cx="10953751" cy="2576383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ct val="150000"/>
              </a:lnSpc>
            </a:pPr>
            <a:r>
              <a:rPr lang="vi-VN" sz="4000" b="1" dirty="0"/>
              <a:t>CẬP NHẬT </a:t>
            </a:r>
            <a:r>
              <a:rPr lang="vi-VN" sz="4000" b="1"/>
              <a:t>HƯỚNG DẪN</a:t>
            </a:r>
            <a:r>
              <a:rPr lang="en-US" sz="4000" b="1"/>
              <a:t> CHẨN ĐOÁN VÀ</a:t>
            </a:r>
            <a:r>
              <a:rPr lang="vi-VN" sz="4000" b="1"/>
              <a:t> ĐIỀU TRỊ </a:t>
            </a:r>
            <a:r>
              <a:rPr lang="en-US" sz="4000" b="1"/>
              <a:t>BỆNH LÝ HÔ HẤP: </a:t>
            </a:r>
            <a:br>
              <a:rPr lang="en-US" sz="4000" b="1"/>
            </a:br>
            <a:r>
              <a:rPr lang="en-US" sz="4000" b="1"/>
              <a:t>HEN VÀ COPD</a:t>
            </a:r>
            <a:endParaRPr lang="vi-VN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65F6C18-1739-435F-9FD8-01C0BCCF74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1227" y="4343400"/>
            <a:ext cx="9909545" cy="1756318"/>
          </a:xfrm>
        </p:spPr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TS. BS. NGUYỄN VĂN THỌ</a:t>
            </a:r>
            <a:endParaRPr lang="en-US" sz="1800" b="1" dirty="0">
              <a:solidFill>
                <a:schemeClr val="tx1"/>
              </a:solidFill>
            </a:endParaRPr>
          </a:p>
          <a:p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Bộ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môn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Lao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và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Bệnh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Phổi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,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Đại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Học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Y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Dược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TPHCM</a:t>
            </a:r>
          </a:p>
          <a:p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Khoa TDCN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Hô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Hấp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, BV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Đại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Học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Y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Dược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TPHCM</a:t>
            </a:r>
          </a:p>
          <a:p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Khoa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Bệnh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phổi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không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lao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C6, BV Phạm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Ngọc</a:t>
            </a:r>
            <a:r>
              <a:rPr lang="en-US" altLang="en-US" sz="20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Thạch</a:t>
            </a:r>
            <a:endParaRPr lang="en-US" sz="1800" dirty="0">
              <a:solidFill>
                <a:schemeClr val="tx1"/>
              </a:solidFill>
            </a:endParaRPr>
          </a:p>
          <a:p>
            <a:pPr algn="r"/>
            <a:endParaRPr lang="en-US" altLang="en-US" sz="24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E4C999-9337-A446-6185-8C6BC15AA772}"/>
              </a:ext>
            </a:extLst>
          </p:cNvPr>
          <p:cNvSpPr txBox="1"/>
          <p:nvPr/>
        </p:nvSpPr>
        <p:spPr>
          <a:xfrm>
            <a:off x="6155609" y="6596390"/>
            <a:ext cx="60363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Được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hỗ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trợ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bởi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AstraZeneca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cho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mục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đích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cập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nhật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và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giáo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05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dục</a:t>
            </a:r>
            <a:r>
              <a:rPr lang="en-US" sz="105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y khoa</a:t>
            </a:r>
            <a:endParaRPr lang="en-US" sz="105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873560-B66B-11B4-4DA0-D9116C315857}"/>
              </a:ext>
            </a:extLst>
          </p:cNvPr>
          <p:cNvSpPr txBox="1"/>
          <p:nvPr/>
        </p:nvSpPr>
        <p:spPr>
          <a:xfrm>
            <a:off x="1247775" y="430115"/>
            <a:ext cx="990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Arial" panose="020B0604020202020204" pitchFamily="34" charset="0"/>
              </a:rPr>
              <a:t>Hội nghị khoa học kỹ thuật thường niên Bệnh viện Đa khoa Trung tâm An Giang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3359A-8F71-4394-95AE-09ED49731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765" y="363581"/>
            <a:ext cx="11181805" cy="553998"/>
          </a:xfrm>
        </p:spPr>
        <p:txBody>
          <a:bodyPr/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hen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GINA 2023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ED6B2-65D6-48AA-B45D-677E440B8B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395" y="1433383"/>
            <a:ext cx="10358846" cy="4621427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triệu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hen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duy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trì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thiểu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lai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vong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do hen,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đợt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luồng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dai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dẵng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AU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200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02AE6B-B2A6-E203-C047-88AAF57D1390}"/>
              </a:ext>
            </a:extLst>
          </p:cNvPr>
          <p:cNvSpPr txBox="1"/>
          <p:nvPr/>
        </p:nvSpPr>
        <p:spPr>
          <a:xfrm>
            <a:off x="769295" y="5470035"/>
            <a:ext cx="10792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</a:rPr>
              <a:t>Bác sĩ nên nhận biết mục tiêu điều trị của chính bệnh nhân</a:t>
            </a:r>
          </a:p>
        </p:txBody>
      </p:sp>
    </p:spTree>
    <p:extLst>
      <p:ext uri="{BB962C8B-B14F-4D97-AF65-F5344CB8AC3E}">
        <p14:creationId xmlns:p14="http://schemas.microsoft.com/office/powerpoint/2010/main" val="13262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666750" y="1376962"/>
            <a:ext cx="10887075" cy="5267325"/>
          </a:xfrm>
          <a:prstGeom prst="rect">
            <a:avLst/>
          </a:prstGeom>
          <a:solidFill>
            <a:srgbClr val="002060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1925" name="Title 1"/>
          <p:cNvSpPr>
            <a:spLocks noGrp="1"/>
          </p:cNvSpPr>
          <p:nvPr>
            <p:ph type="title"/>
          </p:nvPr>
        </p:nvSpPr>
        <p:spPr>
          <a:xfrm>
            <a:off x="508000" y="281083"/>
            <a:ext cx="11176000" cy="1001900"/>
          </a:xfrm>
        </p:spPr>
        <p:txBody>
          <a:bodyPr/>
          <a:lstStyle/>
          <a:p>
            <a:pPr eaLnBrk="1" hangingPunct="1"/>
            <a:r>
              <a:rPr lang="en-US" altLang="en-US" sz="4267" dirty="0" err="1">
                <a:solidFill>
                  <a:schemeClr val="accent6"/>
                </a:solidFill>
              </a:rPr>
              <a:t>Liệu</a:t>
            </a:r>
            <a:r>
              <a:rPr lang="en-US" altLang="en-US" sz="4267" dirty="0">
                <a:solidFill>
                  <a:schemeClr val="accent6"/>
                </a:solidFill>
              </a:rPr>
              <a:t> </a:t>
            </a:r>
            <a:r>
              <a:rPr lang="en-US" altLang="en-US" sz="4267" err="1">
                <a:solidFill>
                  <a:schemeClr val="accent6"/>
                </a:solidFill>
              </a:rPr>
              <a:t>phát</a:t>
            </a:r>
            <a:r>
              <a:rPr lang="en-US" altLang="en-US" sz="4267">
                <a:solidFill>
                  <a:schemeClr val="accent6"/>
                </a:solidFill>
              </a:rPr>
              <a:t> MART và AIR: </a:t>
            </a:r>
            <a:r>
              <a:rPr lang="en-US" altLang="en-US" sz="4267" dirty="0">
                <a:solidFill>
                  <a:schemeClr val="accent6"/>
                </a:solidFill>
              </a:rPr>
              <a:t>đ</a:t>
            </a:r>
            <a:r>
              <a:rPr lang="vi-VN" altLang="en-US" sz="4267" dirty="0">
                <a:solidFill>
                  <a:schemeClr val="accent6"/>
                </a:solidFill>
              </a:rPr>
              <a:t>ơ</a:t>
            </a:r>
            <a:r>
              <a:rPr lang="en-US" altLang="en-US" sz="4267" dirty="0">
                <a:solidFill>
                  <a:schemeClr val="accent6"/>
                </a:solidFill>
              </a:rPr>
              <a:t>n </a:t>
            </a:r>
            <a:r>
              <a:rPr lang="en-US" altLang="en-US" sz="4267" dirty="0" err="1">
                <a:solidFill>
                  <a:schemeClr val="accent6"/>
                </a:solidFill>
              </a:rPr>
              <a:t>giản</a:t>
            </a:r>
            <a:r>
              <a:rPr lang="en-US" altLang="en-US" sz="4267" dirty="0">
                <a:solidFill>
                  <a:schemeClr val="accent6"/>
                </a:solidFill>
              </a:rPr>
              <a:t> </a:t>
            </a:r>
            <a:r>
              <a:rPr lang="en-US" altLang="en-US" sz="4267" dirty="0" err="1">
                <a:solidFill>
                  <a:schemeClr val="accent6"/>
                </a:solidFill>
              </a:rPr>
              <a:t>hóa</a:t>
            </a:r>
            <a:r>
              <a:rPr lang="en-US" altLang="en-US" sz="4267" dirty="0">
                <a:solidFill>
                  <a:schemeClr val="accent6"/>
                </a:solidFill>
              </a:rPr>
              <a:t> </a:t>
            </a:r>
            <a:r>
              <a:rPr lang="en-US" altLang="en-US" sz="4267" dirty="0" err="1">
                <a:solidFill>
                  <a:schemeClr val="accent6"/>
                </a:solidFill>
              </a:rPr>
              <a:t>điều</a:t>
            </a:r>
            <a:r>
              <a:rPr lang="en-US" altLang="en-US" sz="4267" dirty="0">
                <a:solidFill>
                  <a:schemeClr val="accent6"/>
                </a:solidFill>
              </a:rPr>
              <a:t> </a:t>
            </a:r>
            <a:r>
              <a:rPr lang="en-US" altLang="en-US" sz="4267" dirty="0" err="1">
                <a:solidFill>
                  <a:schemeClr val="accent6"/>
                </a:solidFill>
              </a:rPr>
              <a:t>trị</a:t>
            </a:r>
            <a:r>
              <a:rPr lang="en-US" altLang="en-US" sz="4267" dirty="0">
                <a:solidFill>
                  <a:schemeClr val="accent6"/>
                </a:solidFill>
              </a:rPr>
              <a:t> </a:t>
            </a:r>
            <a:r>
              <a:rPr lang="en-US" altLang="en-US" sz="4267" dirty="0" err="1">
                <a:solidFill>
                  <a:schemeClr val="accent6"/>
                </a:solidFill>
              </a:rPr>
              <a:t>bằng</a:t>
            </a:r>
            <a:r>
              <a:rPr lang="en-US" altLang="en-US" sz="4267" dirty="0">
                <a:solidFill>
                  <a:schemeClr val="accent6"/>
                </a:solidFill>
              </a:rPr>
              <a:t> 1 </a:t>
            </a:r>
            <a:r>
              <a:rPr lang="en-US" altLang="en-US" sz="4267" err="1">
                <a:solidFill>
                  <a:schemeClr val="accent6"/>
                </a:solidFill>
              </a:rPr>
              <a:t>bình</a:t>
            </a:r>
            <a:r>
              <a:rPr lang="en-US" altLang="en-US" sz="4267">
                <a:solidFill>
                  <a:schemeClr val="accent6"/>
                </a:solidFill>
              </a:rPr>
              <a:t> hít</a:t>
            </a:r>
            <a:endParaRPr lang="en-US" altLang="en-US" sz="4267" dirty="0">
              <a:solidFill>
                <a:schemeClr val="accent6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144712" y="2621327"/>
            <a:ext cx="8077200" cy="0"/>
          </a:xfrm>
          <a:prstGeom prst="line">
            <a:avLst/>
          </a:prstGeom>
          <a:ln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1085850" y="2719752"/>
            <a:ext cx="10039350" cy="0"/>
          </a:xfrm>
          <a:prstGeom prst="line">
            <a:avLst/>
          </a:prstGeom>
          <a:ln w="381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05352" y="1500531"/>
            <a:ext cx="21509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</a:rPr>
              <a:t>Duy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</a:rPr>
              <a:t>trì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10451" y="1495769"/>
            <a:ext cx="29527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</a:rPr>
              <a:t>Cắt</a:t>
            </a: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prstClr val="white"/>
                </a:solidFill>
                <a:latin typeface="Arial" panose="020B0604020202020204" pitchFamily="34" charset="0"/>
              </a:rPr>
              <a:t>cơn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62451" y="1957731"/>
            <a:ext cx="29527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800" dirty="0">
                <a:solidFill>
                  <a:prstClr val="white"/>
                </a:solidFill>
                <a:latin typeface="Arial" panose="020B0604020202020204" pitchFamily="34" charset="0"/>
              </a:rPr>
              <a:t>1 x 2 </a:t>
            </a:r>
            <a:r>
              <a:rPr lang="en-US" sz="2800" dirty="0" err="1">
                <a:solidFill>
                  <a:prstClr val="white"/>
                </a:solidFill>
                <a:latin typeface="Arial" panose="020B0604020202020204" pitchFamily="34" charset="0"/>
              </a:rPr>
              <a:t>hoặc</a:t>
            </a:r>
            <a:r>
              <a:rPr lang="en-US" sz="2800" dirty="0">
                <a:solidFill>
                  <a:prstClr val="white"/>
                </a:solidFill>
                <a:latin typeface="Arial" panose="020B0604020202020204" pitchFamily="34" charset="0"/>
              </a:rPr>
              <a:t> 2 x 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510273" y="1952970"/>
            <a:ext cx="28529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sz="2800" dirty="0" err="1">
                <a:solidFill>
                  <a:prstClr val="white"/>
                </a:solidFill>
                <a:latin typeface="Arial" panose="020B0604020202020204" pitchFamily="34" charset="0"/>
              </a:rPr>
              <a:t>Dùng</a:t>
            </a:r>
            <a:r>
              <a:rPr lang="en-US" sz="28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anose="020B0604020202020204" pitchFamily="34" charset="0"/>
              </a:rPr>
              <a:t>khi</a:t>
            </a:r>
            <a:r>
              <a:rPr lang="en-US" sz="28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Arial" panose="020B0604020202020204" pitchFamily="34" charset="0"/>
              </a:rPr>
              <a:t>cần</a:t>
            </a:r>
            <a:endParaRPr lang="en-US" sz="280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AC92F8-2E7A-D115-8260-BA5BAC4B785A}"/>
              </a:ext>
            </a:extLst>
          </p:cNvPr>
          <p:cNvGrpSpPr/>
          <p:nvPr/>
        </p:nvGrpSpPr>
        <p:grpSpPr>
          <a:xfrm>
            <a:off x="847726" y="5135242"/>
            <a:ext cx="6361123" cy="1384995"/>
            <a:chOff x="847726" y="5135242"/>
            <a:chExt cx="6361123" cy="1384995"/>
          </a:xfrm>
        </p:grpSpPr>
        <p:sp>
          <p:nvSpPr>
            <p:cNvPr id="11" name="TextBox 10"/>
            <p:cNvSpPr txBox="1"/>
            <p:nvPr/>
          </p:nvSpPr>
          <p:spPr>
            <a:xfrm>
              <a:off x="847726" y="5135242"/>
              <a:ext cx="3335611" cy="138499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Liệu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r>
                <a:rPr lang="en-US" sz="2800" b="1" err="1">
                  <a:solidFill>
                    <a:srgbClr val="FF0000"/>
                  </a:solidFill>
                  <a:latin typeface="Arial" panose="020B0604020202020204" pitchFamily="34" charset="0"/>
                </a:rPr>
                <a:t>pháp</a:t>
              </a:r>
              <a:r>
                <a:rPr lang="en-US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 duy trì &amp; cắt cơn trong 1 </a:t>
              </a: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r>
                <a:rPr lang="en-US" sz="2800" b="1" err="1">
                  <a:solidFill>
                    <a:srgbClr val="FF0000"/>
                  </a:solidFill>
                  <a:latin typeface="Arial" panose="020B0604020202020204" pitchFamily="34" charset="0"/>
                </a:rPr>
                <a:t>hít</a:t>
              </a:r>
              <a:r>
                <a:rPr lang="en-US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 (MART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)</a:t>
              </a:r>
            </a:p>
          </p:txBody>
        </p:sp>
        <p:sp>
          <p:nvSpPr>
            <p:cNvPr id="27" name="Cross 26"/>
            <p:cNvSpPr/>
            <p:nvPr/>
          </p:nvSpPr>
          <p:spPr>
            <a:xfrm>
              <a:off x="6294449" y="5290447"/>
              <a:ext cx="914400" cy="762000"/>
            </a:xfrm>
            <a:prstGeom prst="plus">
              <a:avLst>
                <a:gd name="adj" fmla="val 35000"/>
              </a:avLst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81942" name="Picture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478" y="5135243"/>
              <a:ext cx="914400" cy="1326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90AA4C5-EDF3-6CAC-6839-F4D975AB6F93}"/>
              </a:ext>
            </a:extLst>
          </p:cNvPr>
          <p:cNvGrpSpPr/>
          <p:nvPr/>
        </p:nvGrpSpPr>
        <p:grpSpPr>
          <a:xfrm>
            <a:off x="847726" y="3056959"/>
            <a:ext cx="8081602" cy="1722437"/>
            <a:chOff x="847726" y="3056959"/>
            <a:chExt cx="8081602" cy="1722437"/>
          </a:xfrm>
        </p:grpSpPr>
        <p:sp>
          <p:nvSpPr>
            <p:cNvPr id="10" name="TextBox 9"/>
            <p:cNvSpPr txBox="1"/>
            <p:nvPr/>
          </p:nvSpPr>
          <p:spPr>
            <a:xfrm>
              <a:off x="847726" y="3122494"/>
              <a:ext cx="3190954" cy="138499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anchor="ctr">
              <a:spAutoFit/>
            </a:bodyPr>
            <a:lstStyle/>
            <a:p>
              <a:pPr algn="ctr" eaLnBrk="1" hangingPunct="1">
                <a:defRPr/>
              </a:pPr>
              <a:r>
                <a:rPr lang="en-US" sz="2800" b="1" err="1">
                  <a:solidFill>
                    <a:schemeClr val="bg2"/>
                  </a:solidFill>
                  <a:latin typeface="Arial" panose="020B0604020202020204" pitchFamily="34" charset="0"/>
                </a:rPr>
                <a:t>Liệu</a:t>
              </a:r>
              <a:r>
                <a:rPr lang="en-US" sz="2800" b="1">
                  <a:solidFill>
                    <a:schemeClr val="bg2"/>
                  </a:solidFill>
                  <a:latin typeface="Arial" panose="020B0604020202020204" pitchFamily="34" charset="0"/>
                </a:rPr>
                <a:t> pháp</a:t>
              </a:r>
              <a:r>
                <a:rPr lang="en-US" sz="2800" b="1" dirty="0">
                  <a:solidFill>
                    <a:schemeClr val="bg2"/>
                  </a:solidFill>
                  <a:latin typeface="Arial" panose="020B0604020202020204" pitchFamily="34" charset="0"/>
                </a:rPr>
                <a:t> </a:t>
              </a:r>
              <a:r>
                <a:rPr lang="en-US" sz="2800" b="1">
                  <a:solidFill>
                    <a:schemeClr val="bg2"/>
                  </a:solidFill>
                  <a:latin typeface="Arial" panose="020B0604020202020204" pitchFamily="34" charset="0"/>
                </a:rPr>
                <a:t>duy trì truyền thống </a:t>
              </a:r>
              <a:endParaRPr lang="en-US" sz="2800" b="1" dirty="0">
                <a:solidFill>
                  <a:schemeClr val="bg2"/>
                </a:solidFill>
                <a:latin typeface="Arial" panose="020B0604020202020204" pitchFamily="34" charset="0"/>
              </a:endParaRPr>
            </a:p>
            <a:p>
              <a:pPr algn="ctr" eaLnBrk="1" hangingPunct="1">
                <a:defRPr/>
              </a:pPr>
              <a:r>
                <a:rPr lang="en-US" sz="2800" b="1">
                  <a:solidFill>
                    <a:schemeClr val="bg2"/>
                  </a:solidFill>
                  <a:latin typeface="Arial" panose="020B0604020202020204" pitchFamily="34" charset="0"/>
                </a:rPr>
                <a:t>(PRD)</a:t>
              </a:r>
              <a:endParaRPr lang="en-US" sz="2800" b="1" dirty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81932" name="Picture 24" descr="Inhaler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76" r="74693" b="62717"/>
            <a:stretch>
              <a:fillRect/>
            </a:stretch>
          </p:blipFill>
          <p:spPr bwMode="auto">
            <a:xfrm>
              <a:off x="7581541" y="3056959"/>
              <a:ext cx="1347787" cy="172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Cross 25"/>
            <p:cNvSpPr/>
            <p:nvPr/>
          </p:nvSpPr>
          <p:spPr>
            <a:xfrm>
              <a:off x="6294449" y="3484719"/>
              <a:ext cx="914400" cy="762000"/>
            </a:xfrm>
            <a:prstGeom prst="plus">
              <a:avLst>
                <a:gd name="adj" fmla="val 35000"/>
              </a:avLst>
            </a:prstGeom>
            <a:solidFill>
              <a:srgbClr val="00B0F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026" name="Picture 2" descr="Image result for seretide image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3337" y="3104338"/>
              <a:ext cx="674701" cy="1338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8">
              <a:extLst>
                <a:ext uri="{FF2B5EF4-FFF2-40B4-BE49-F238E27FC236}">
                  <a16:creationId xmlns:a16="http://schemas.microsoft.com/office/drawing/2014/main" id="{324C4097-E0D0-4F52-8772-5681A70F3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2695" y="3109704"/>
              <a:ext cx="919063" cy="1332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79A8749E-8990-0FB2-913F-9E47D08500A5}"/>
              </a:ext>
            </a:extLst>
          </p:cNvPr>
          <p:cNvSpPr/>
          <p:nvPr/>
        </p:nvSpPr>
        <p:spPr>
          <a:xfrm>
            <a:off x="4319488" y="3223666"/>
            <a:ext cx="257503" cy="110084"/>
          </a:xfrm>
          <a:prstGeom prst="rect">
            <a:avLst/>
          </a:prstGeom>
          <a:solidFill>
            <a:srgbClr val="E3D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21D92C-E8D3-6812-D9B4-65ECABC50BC0}"/>
              </a:ext>
            </a:extLst>
          </p:cNvPr>
          <p:cNvGrpSpPr/>
          <p:nvPr/>
        </p:nvGrpSpPr>
        <p:grpSpPr>
          <a:xfrm>
            <a:off x="7798234" y="5076319"/>
            <a:ext cx="3792811" cy="1384995"/>
            <a:chOff x="7798234" y="5076319"/>
            <a:chExt cx="3792811" cy="1384995"/>
          </a:xfrm>
        </p:grpSpPr>
        <p:pic>
          <p:nvPicPr>
            <p:cNvPr id="81943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8234" y="5135242"/>
              <a:ext cx="914400" cy="132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734F30-274E-4F76-B18D-517E531C73E4}"/>
                </a:ext>
              </a:extLst>
            </p:cNvPr>
            <p:cNvSpPr txBox="1"/>
            <p:nvPr/>
          </p:nvSpPr>
          <p:spPr>
            <a:xfrm>
              <a:off x="8848725" y="5076319"/>
              <a:ext cx="2742320" cy="138499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Liệu</a:t>
              </a: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r>
                <a:rPr lang="en-US" sz="2800" b="1" err="1">
                  <a:solidFill>
                    <a:srgbClr val="FF0000"/>
                  </a:solidFill>
                  <a:latin typeface="Arial" panose="020B0604020202020204" pitchFamily="34" charset="0"/>
                </a:rPr>
                <a:t>pháp</a:t>
              </a:r>
              <a:r>
                <a:rPr lang="en-US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 kháng viêm-cắt cơn (AIR)</a:t>
              </a:r>
              <a:endParaRPr lang="en-US" sz="28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36C7B31-9A8C-B303-7AF3-34E479677061}"/>
              </a:ext>
            </a:extLst>
          </p:cNvPr>
          <p:cNvSpPr/>
          <p:nvPr/>
        </p:nvSpPr>
        <p:spPr>
          <a:xfrm>
            <a:off x="5274733" y="3484719"/>
            <a:ext cx="348827" cy="380974"/>
          </a:xfrm>
          <a:prstGeom prst="rect">
            <a:avLst/>
          </a:prstGeom>
          <a:solidFill>
            <a:srgbClr val="DC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11317D-E528-20A1-6787-2D4B0D8324F5}"/>
              </a:ext>
            </a:extLst>
          </p:cNvPr>
          <p:cNvSpPr/>
          <p:nvPr/>
        </p:nvSpPr>
        <p:spPr>
          <a:xfrm>
            <a:off x="4828904" y="5607947"/>
            <a:ext cx="287867" cy="63500"/>
          </a:xfrm>
          <a:prstGeom prst="rect">
            <a:avLst/>
          </a:prstGeom>
          <a:solidFill>
            <a:srgbClr val="E41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731F1B-81CA-EC30-F231-4688CE536593}"/>
              </a:ext>
            </a:extLst>
          </p:cNvPr>
          <p:cNvSpPr/>
          <p:nvPr/>
        </p:nvSpPr>
        <p:spPr>
          <a:xfrm>
            <a:off x="8111500" y="5604639"/>
            <a:ext cx="287867" cy="63500"/>
          </a:xfrm>
          <a:prstGeom prst="rect">
            <a:avLst/>
          </a:prstGeom>
          <a:solidFill>
            <a:srgbClr val="E41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03CFBB-2D66-7536-F69C-0E30AB6E9C38}"/>
              </a:ext>
            </a:extLst>
          </p:cNvPr>
          <p:cNvSpPr/>
          <p:nvPr/>
        </p:nvSpPr>
        <p:spPr>
          <a:xfrm>
            <a:off x="4795037" y="5481038"/>
            <a:ext cx="355600" cy="380974"/>
          </a:xfrm>
          <a:prstGeom prst="rect">
            <a:avLst/>
          </a:prstGeom>
          <a:solidFill>
            <a:srgbClr val="DC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9C7311-FFAB-CBD4-9B1C-EF4EEF59424B}"/>
              </a:ext>
            </a:extLst>
          </p:cNvPr>
          <p:cNvSpPr/>
          <p:nvPr/>
        </p:nvSpPr>
        <p:spPr>
          <a:xfrm>
            <a:off x="8077633" y="5509695"/>
            <a:ext cx="355600" cy="380974"/>
          </a:xfrm>
          <a:prstGeom prst="rect">
            <a:avLst/>
          </a:prstGeom>
          <a:solidFill>
            <a:srgbClr val="DC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3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966F799-DBA7-4A68-882F-C9C2090C2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825" y="521062"/>
            <a:ext cx="9667875" cy="553999"/>
          </a:xfrm>
        </p:spPr>
        <p:txBody>
          <a:bodyPr>
            <a:noAutofit/>
          </a:bodyPr>
          <a:lstStyle/>
          <a:p>
            <a:pPr algn="ctr"/>
            <a:r>
              <a:rPr lang="en-US" altLang="en-US" sz="4267" dirty="0" err="1">
                <a:ea typeface="ヒラギノ角ゴ ProN W3" charset="-128"/>
              </a:rPr>
              <a:t>Phác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đồ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điều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trị</a:t>
            </a:r>
            <a:r>
              <a:rPr lang="en-US" altLang="en-US" sz="4267" dirty="0">
                <a:ea typeface="ヒラギノ角ゴ ProN W3" charset="-128"/>
              </a:rPr>
              <a:t> hen ở </a:t>
            </a:r>
            <a:r>
              <a:rPr lang="en-US" altLang="en-US" sz="4267" dirty="0" err="1">
                <a:ea typeface="ヒラギノ角ゴ ProN W3" charset="-128"/>
              </a:rPr>
              <a:t>người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lớn</a:t>
            </a:r>
            <a:r>
              <a:rPr lang="en-US" altLang="en-US" sz="4267" dirty="0">
                <a:ea typeface="ヒラギノ角ゴ ProN W3" charset="-128"/>
              </a:rPr>
              <a:t> </a:t>
            </a:r>
            <a:br>
              <a:rPr lang="en-US" altLang="en-US" sz="4267" dirty="0">
                <a:ea typeface="ヒラギノ角ゴ ProN W3" charset="-128"/>
              </a:rPr>
            </a:br>
            <a:r>
              <a:rPr lang="en-US" altLang="en-US" sz="4267" dirty="0" err="1">
                <a:ea typeface="ヒラギノ角ゴ ProN W3" charset="-128"/>
              </a:rPr>
              <a:t>theo</a:t>
            </a:r>
            <a:r>
              <a:rPr lang="en-US" altLang="en-US" sz="4267" dirty="0">
                <a:ea typeface="ヒラギノ角ゴ ProN W3" charset="-128"/>
              </a:rPr>
              <a:t> GINA 2023</a:t>
            </a:r>
            <a:endParaRPr lang="en-US" sz="4267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A3CF6B-E018-4F93-B1D7-EE7689CA0F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949585"/>
              </p:ext>
            </p:extLst>
          </p:nvPr>
        </p:nvGraphicFramePr>
        <p:xfrm>
          <a:off x="316365" y="1619237"/>
          <a:ext cx="11647035" cy="4727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81654531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29396413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42725139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326486747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312982142"/>
                    </a:ext>
                  </a:extLst>
                </a:gridCol>
                <a:gridCol w="2426835">
                  <a:extLst>
                    <a:ext uri="{9D8B030D-6E8A-4147-A177-3AD203B41FA5}">
                      <a16:colId xmlns:a16="http://schemas.microsoft.com/office/drawing/2014/main" val="3210185916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Bold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5</a:t>
                      </a:r>
                      <a:endParaRPr lang="en-US" sz="2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7470784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4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Thêm</a:t>
                      </a: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LAMA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Đánh giá kiểu hình</a:t>
                      </a:r>
                      <a:endParaRPr lang="en-US" sz="2000" kern="1100" spc="-2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altLang="en-US" sz="20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Xem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xét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ICS-formoterol, </a:t>
                      </a: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± anti-IgE, anti-IL5/5R, anti-IL4R, anti-TSLP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10856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3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formoterol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altLang="en-US" sz="20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Thêm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LAMA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kiểu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hình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± anti-</a:t>
                      </a:r>
                      <a:r>
                        <a:rPr lang="en-US" sz="2000" kern="1100" spc="-2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IgE</a:t>
                      </a:r>
                      <a:r>
                        <a:rPr lang="en-US" sz="2000" kern="1100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anti-IL5/5R, anti-IL4R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Xem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xét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</a:t>
                      </a:r>
                      <a:endParaRPr lang="en-US" sz="2000" b="0" kern="1100" spc="-2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33689"/>
                  </a:ext>
                </a:extLst>
              </a:tr>
              <a:tr h="396240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THUỐC KIỂM SOÁT HEN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2</a:t>
                      </a:r>
                    </a:p>
                  </a:txBody>
                  <a:tcPr>
                    <a:solidFill>
                      <a:srgbClr val="339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mpd="sng">
                      <a:noFill/>
                    </a:lnT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formoterol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altLang="en-US" sz="20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152935"/>
                  </a:ext>
                </a:extLst>
              </a:tr>
              <a:tr h="1070187">
                <a:tc vMerge="1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THUỐC KIỂM SOÁT HEN</a:t>
                      </a:r>
                    </a:p>
                  </a:txBody>
                  <a:tcPr>
                    <a:lnT w="12700" cmpd="sng">
                      <a:noFill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cần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8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371724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Các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thuốc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kiểm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soát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hen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khác</a:t>
                      </a:r>
                      <a:endParaRPr lang="en-US" altLang="en-US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kern="800" spc="-4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khi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cần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dùng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SABA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LTRA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mỗi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ngày</a:t>
                      </a:r>
                      <a:endParaRPr lang="en-US" sz="2000" b="0" i="1" kern="800" spc="-4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defRPr/>
                      </a:pP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trung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bình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ICS</a:t>
                      </a:r>
                    </a:p>
                    <a:p>
                      <a:pPr marL="0" algn="ctr" defTabSz="914400" rtl="0" eaLnBrk="1" latinLnBrk="0" hangingPunct="1">
                        <a:defRPr/>
                      </a:pP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120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ICS +LTRA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Thêm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LAMA</a:t>
                      </a:r>
                    </a:p>
                    <a:p>
                      <a:pPr algn="ctr">
                        <a:lnSpc>
                          <a:spcPct val="90000"/>
                        </a:lnSpc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LTRA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đổi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sang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cao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</a:t>
                      </a:r>
                      <a:endParaRPr lang="en-US" sz="2000" b="0" i="1" kern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Thêm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Azithromycin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LTRA;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OCS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nh</a:t>
                      </a:r>
                      <a:r>
                        <a:rPr lang="vi-VN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 Italic" charset="0"/>
                        </a:rPr>
                        <a:t>ư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ng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cân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nhắc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tác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dụng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phụ</a:t>
                      </a:r>
                      <a:endParaRPr lang="en-US" sz="2000" b="0" i="1" kern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2876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CẮT C</a:t>
                      </a:r>
                      <a:r>
                        <a:rPr lang="vi-VN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Ơ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ICS-formoterol </a:t>
                      </a: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cần</a:t>
                      </a:r>
                      <a:endParaRPr lang="en-US" sz="20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41483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E29DA94-F98E-4B6E-96A5-569FA21BA638}"/>
              </a:ext>
            </a:extLst>
          </p:cNvPr>
          <p:cNvSpPr txBox="1"/>
          <p:nvPr/>
        </p:nvSpPr>
        <p:spPr>
          <a:xfrm>
            <a:off x="381001" y="1344437"/>
            <a:ext cx="71261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 eaLnBrk="0" hangingPunct="0">
              <a:defRPr/>
            </a:pPr>
            <a:r>
              <a:rPr lang="en-US" sz="3200">
                <a:solidFill>
                  <a:prstClr val="white"/>
                </a:solidFill>
                <a:latin typeface="Arial" panose="020B0604020202020204" pitchFamily="34" charset="0"/>
              </a:rPr>
              <a:t>Thuốc kiểm soát và cắt cơn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ưu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tiên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</a:p>
          <a:p>
            <a:pPr defTabSz="914377" eaLnBrk="0" hangingPunct="0">
              <a:defRPr/>
            </a:pP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(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giảm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nguy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cơ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đợt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cấp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hiệu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quả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hơn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62191D-9F33-462E-91AB-F43458EF5008}"/>
              </a:ext>
            </a:extLst>
          </p:cNvPr>
          <p:cNvSpPr txBox="1"/>
          <p:nvPr/>
        </p:nvSpPr>
        <p:spPr>
          <a:xfrm>
            <a:off x="8342490" y="6358304"/>
            <a:ext cx="2294645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133" dirty="0">
                <a:solidFill>
                  <a:prstClr val="white"/>
                </a:solidFill>
                <a:latin typeface="Arial" panose="020B0604020202020204" pitchFamily="34" charset="0"/>
              </a:rPr>
              <a:t>GINA 2023</a:t>
            </a:r>
            <a:endParaRPr lang="en-US" sz="2133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0E3910-B483-694B-281D-A221EFFC3130}"/>
              </a:ext>
            </a:extLst>
          </p:cNvPr>
          <p:cNvSpPr txBox="1"/>
          <p:nvPr/>
        </p:nvSpPr>
        <p:spPr>
          <a:xfrm>
            <a:off x="5838950" y="3880021"/>
            <a:ext cx="3336324" cy="370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rial" panose="020B0604020202020204" pitchFamily="34" charset="0"/>
              </a:rPr>
              <a:t>Liệu pháp MART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926A6B7-52E3-5A4D-A3E8-53503774D0F2}"/>
              </a:ext>
            </a:extLst>
          </p:cNvPr>
          <p:cNvGrpSpPr/>
          <p:nvPr/>
        </p:nvGrpSpPr>
        <p:grpSpPr>
          <a:xfrm>
            <a:off x="2137719" y="3892378"/>
            <a:ext cx="3336324" cy="2400281"/>
            <a:chOff x="2137719" y="3892378"/>
            <a:chExt cx="3336324" cy="2400281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69BEAF6-EFC8-0B08-6F5D-1FC1864E65E9}"/>
                </a:ext>
              </a:extLst>
            </p:cNvPr>
            <p:cNvSpPr txBox="1"/>
            <p:nvPr/>
          </p:nvSpPr>
          <p:spPr>
            <a:xfrm>
              <a:off x="2137719" y="3892378"/>
              <a:ext cx="3336324" cy="3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</a:rPr>
                <a:t>Liệu pháp AIR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F4BB5B-AB4E-BB0C-A192-1D45768668A8}"/>
                </a:ext>
              </a:extLst>
            </p:cNvPr>
            <p:cNvSpPr txBox="1"/>
            <p:nvPr/>
          </p:nvSpPr>
          <p:spPr>
            <a:xfrm>
              <a:off x="2276475" y="5921956"/>
              <a:ext cx="2438400" cy="370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</a:rPr>
                <a:t>Liệu pháp AIR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9123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966F799-DBA7-4A68-882F-C9C2090C2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477" y="464615"/>
            <a:ext cx="9877425" cy="553999"/>
          </a:xfrm>
        </p:spPr>
        <p:txBody>
          <a:bodyPr>
            <a:noAutofit/>
          </a:bodyPr>
          <a:lstStyle/>
          <a:p>
            <a:pPr algn="ctr"/>
            <a:r>
              <a:rPr lang="en-US" altLang="en-US" sz="4267" dirty="0" err="1">
                <a:ea typeface="ヒラギノ角ゴ ProN W3" charset="-128"/>
              </a:rPr>
              <a:t>Phác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đồ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điều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trị</a:t>
            </a:r>
            <a:r>
              <a:rPr lang="en-US" altLang="en-US" sz="4267" dirty="0">
                <a:ea typeface="ヒラギノ角ゴ ProN W3" charset="-128"/>
              </a:rPr>
              <a:t> hen ở </a:t>
            </a:r>
            <a:r>
              <a:rPr lang="en-US" altLang="en-US" sz="4267" dirty="0" err="1">
                <a:ea typeface="ヒラギノ角ゴ ProN W3" charset="-128"/>
              </a:rPr>
              <a:t>người</a:t>
            </a:r>
            <a:r>
              <a:rPr lang="en-US" altLang="en-US" sz="4267" dirty="0">
                <a:ea typeface="ヒラギノ角ゴ ProN W3" charset="-128"/>
              </a:rPr>
              <a:t> </a:t>
            </a:r>
            <a:r>
              <a:rPr lang="en-US" altLang="en-US" sz="4267" dirty="0" err="1">
                <a:ea typeface="ヒラギノ角ゴ ProN W3" charset="-128"/>
              </a:rPr>
              <a:t>lớn</a:t>
            </a:r>
            <a:br>
              <a:rPr lang="en-US" altLang="en-US" sz="4267" dirty="0">
                <a:ea typeface="ヒラギノ角ゴ ProN W3" charset="-128"/>
              </a:rPr>
            </a:br>
            <a:r>
              <a:rPr lang="en-US" altLang="en-US" sz="4267" dirty="0" err="1">
                <a:ea typeface="ヒラギノ角ゴ ProN W3" charset="-128"/>
              </a:rPr>
              <a:t>theo</a:t>
            </a:r>
            <a:r>
              <a:rPr lang="en-US" altLang="en-US" sz="4267" dirty="0">
                <a:ea typeface="ヒラギノ角ゴ ProN W3" charset="-128"/>
              </a:rPr>
              <a:t> GINA 2023</a:t>
            </a:r>
            <a:endParaRPr lang="en-US" sz="4267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4A3CF6B-E018-4F93-B1D7-EE7689CA0F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2520661"/>
              </p:ext>
            </p:extLst>
          </p:nvPr>
        </p:nvGraphicFramePr>
        <p:xfrm>
          <a:off x="381001" y="1257872"/>
          <a:ext cx="11582401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181654531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29396413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427423427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326486747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312982142"/>
                    </a:ext>
                  </a:extLst>
                </a:gridCol>
                <a:gridCol w="2438401">
                  <a:extLst>
                    <a:ext uri="{9D8B030D-6E8A-4147-A177-3AD203B41FA5}">
                      <a16:colId xmlns:a16="http://schemas.microsoft.com/office/drawing/2014/main" val="3210185916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2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Bold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20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5</a:t>
                      </a:r>
                      <a:endParaRPr lang="en-US" sz="2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77723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4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Bold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Thêm</a:t>
                      </a: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LAMA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Đánh giá kiểu hình</a:t>
                      </a:r>
                      <a:endParaRPr lang="en-US" sz="2000" kern="1100" spc="-2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altLang="en-US" sz="20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Xem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xét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</a:t>
                      </a:r>
                      <a:r>
                        <a:rPr lang="en-US" altLang="en-US" sz="20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/LABA, </a:t>
                      </a:r>
                      <a:r>
                        <a:rPr lang="en-US" sz="2000" kern="1100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± anti-IgE, anti-IL5/5R, anti-IL4R, anti-TSLP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93964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3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ICS-LABA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altLang="en-US" sz="20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ICS/LABA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điều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trị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thêm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</a:t>
                      </a:r>
                      <a:r>
                        <a:rPr lang="vi-VN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ư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Tiotropium*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IgE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anti-IL5*</a:t>
                      </a:r>
                      <a:endParaRPr lang="en-US" sz="2000" b="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10856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2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ICS-LABA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12700" cmpd="sng">
                      <a:noFill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alt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alt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ICS/LABA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cao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ICS/LABA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điều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trị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thêm</a:t>
                      </a: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</a:t>
                      </a:r>
                      <a:r>
                        <a:rPr lang="vi-VN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ư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Tiotropium*</a:t>
                      </a: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</a:t>
                      </a:r>
                      <a:r>
                        <a:rPr lang="en-US" sz="2000" kern="1100" spc="-2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IgE</a:t>
                      </a:r>
                      <a:endParaRPr lang="en-US" sz="200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defRPr/>
                      </a:pPr>
                      <a:r>
                        <a:rPr lang="en-US" sz="2000" kern="1100" spc="-2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anti-IL5*</a:t>
                      </a:r>
                      <a:endParaRPr lang="en-US" sz="2000" b="0" kern="1100" spc="-2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33689"/>
                  </a:ext>
                </a:extLst>
              </a:tr>
              <a:tr h="396240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THUỐC KIỂM SOÁT HEN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Bold" charset="0"/>
                        </a:rPr>
                        <a:t>BẬC 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9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duy</a:t>
                      </a:r>
                      <a:r>
                        <a:rPr lang="en-US" altLang="en-US" sz="2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trì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2000" b="1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Bold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alt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alt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ICS/LABA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152935"/>
                  </a:ext>
                </a:extLst>
              </a:tr>
              <a:tr h="1005840">
                <a:tc vMerge="1"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THUỐC KIỂM SOÁT HEN</a:t>
                      </a:r>
                    </a:p>
                  </a:txBody>
                  <a:tcPr>
                    <a:lnT w="12700" cmpd="sng">
                      <a:noFill/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kern="800" spc="-4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0" kern="800" spc="-4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0" kern="800" spc="-4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0" kern="800" spc="-4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 </a:t>
                      </a:r>
                      <a:r>
                        <a:rPr lang="en-US" sz="2000" i="0" kern="800" spc="-4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khi</a:t>
                      </a:r>
                      <a:r>
                        <a:rPr lang="en-US" sz="2000" i="0" kern="800" spc="-4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0" kern="800" spc="-4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cần</a:t>
                      </a:r>
                      <a:r>
                        <a:rPr lang="en-US" sz="2000" i="0" kern="800" spc="-4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0" kern="800" spc="-4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dùng</a:t>
                      </a:r>
                      <a:r>
                        <a:rPr lang="en-US" sz="2000" i="0" kern="800" spc="-4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SABA</a:t>
                      </a:r>
                      <a:endParaRPr lang="en-US" sz="20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T w="12700" cmpd="sng">
                      <a:noFill/>
                    </a:lnT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mỗi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ngày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hoặc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ICS/form </a:t>
                      </a:r>
                      <a:r>
                        <a:rPr 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0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cần</a:t>
                      </a:r>
                      <a:endParaRPr lang="en-US" sz="2000" b="1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Liều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2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thấp</a:t>
                      </a:r>
                      <a:r>
                        <a:rPr lang="en-US" altLang="en-U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ICS/LABA**</a:t>
                      </a:r>
                      <a:endParaRPr lang="en-US" sz="20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800" b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371724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Các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thuốc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kiểm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soát</a:t>
                      </a:r>
                      <a:r>
                        <a:rPr lang="en-US" altLang="en-US" sz="20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hen </a:t>
                      </a:r>
                      <a:r>
                        <a:rPr lang="en-US" altLang="en-US" sz="20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khác</a:t>
                      </a:r>
                      <a:endParaRPr lang="en-US" altLang="en-US" sz="20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kern="800" spc="-4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khi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cần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4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dùng</a:t>
                      </a:r>
                      <a:r>
                        <a:rPr lang="en-US" sz="2000" i="1" kern="800" spc="-4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SABA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LTRA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mỗi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ngày</a:t>
                      </a:r>
                      <a:endParaRPr lang="en-US" sz="2000" b="0" i="1" kern="800" spc="-4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trung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bình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</a:t>
                      </a:r>
                    </a:p>
                    <a:p>
                      <a:pPr algn="ctr">
                        <a:defRPr/>
                      </a:pP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800" spc="-1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800" spc="-1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ICS +LTRA</a:t>
                      </a:r>
                      <a:endParaRPr lang="en-US" sz="2000" b="0" i="1" kern="800" spc="-1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Thêm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LAMA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LTRA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đổi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sang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cao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 Italic" charset="0"/>
                        </a:rPr>
                        <a:t> ICS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Thêm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Azithromycin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LTRA;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hoặc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OCS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liều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thấp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nh</a:t>
                      </a:r>
                      <a:r>
                        <a:rPr lang="vi-VN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  <a:sym typeface="Arial Italic" charset="0"/>
                        </a:rPr>
                        <a:t>ư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ng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cân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nhắc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tác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dụng</a:t>
                      </a:r>
                      <a:r>
                        <a:rPr lang="en-US" sz="2000" i="1" kern="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 </a:t>
                      </a:r>
                      <a:r>
                        <a:rPr lang="en-US" sz="2000" i="1" kern="0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 Italic" charset="0"/>
                        </a:rPr>
                        <a:t>phụ</a:t>
                      </a:r>
                      <a:endParaRPr lang="en-US" sz="2000" b="0" i="1" kern="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  <a:sym typeface="Arial Italic" charset="0"/>
                      </a:endParaRPr>
                    </a:p>
                  </a:txBody>
                  <a:tcPr>
                    <a:lnT w="12700" cmpd="sng">
                      <a:noFill/>
                    </a:lnT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2876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Cắt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</a:t>
                      </a:r>
                      <a:r>
                        <a:rPr lang="vi-VN" sz="2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ơ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ICS/SABA </a:t>
                      </a: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4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cần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hoặc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SABA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khi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cần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575863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EC2A8E3-D8D8-4418-8822-03ACF7DF8BDA}"/>
              </a:ext>
            </a:extLst>
          </p:cNvPr>
          <p:cNvSpPr txBox="1"/>
          <p:nvPr/>
        </p:nvSpPr>
        <p:spPr>
          <a:xfrm>
            <a:off x="228599" y="1438847"/>
            <a:ext cx="9677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 eaLnBrk="0" hangingPunct="0">
              <a:defRPr/>
            </a:pPr>
            <a:r>
              <a:rPr lang="en-US" sz="3200">
                <a:solidFill>
                  <a:prstClr val="white"/>
                </a:solidFill>
                <a:latin typeface="Arial" panose="020B0604020202020204" pitchFamily="34" charset="0"/>
              </a:rPr>
              <a:t>Thuốc kiểm soát và cắt cơn thay thế </a:t>
            </a:r>
            <a:endParaRPr lang="en-US" sz="32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14377" eaLnBrk="0" hangingPunct="0">
              <a:defRPr/>
            </a:pPr>
            <a:r>
              <a:rPr lang="en-US" sz="3200">
                <a:solidFill>
                  <a:prstClr val="white"/>
                </a:solidFill>
                <a:latin typeface="Arial" panose="020B0604020202020204" pitchFamily="34" charset="0"/>
              </a:rPr>
              <a:t>(dành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cho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bn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tuân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thủ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</a:rPr>
              <a:t>tốt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ECFA46-77B6-4128-BA39-E9FDD04D3055}"/>
              </a:ext>
            </a:extLst>
          </p:cNvPr>
          <p:cNvSpPr txBox="1"/>
          <p:nvPr/>
        </p:nvSpPr>
        <p:spPr>
          <a:xfrm>
            <a:off x="9109276" y="6393449"/>
            <a:ext cx="1527859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67" dirty="0">
                <a:solidFill>
                  <a:prstClr val="white"/>
                </a:solidFill>
                <a:latin typeface="Arial" panose="020B0604020202020204" pitchFamily="34" charset="0"/>
              </a:rPr>
              <a:t>GINA 2023</a:t>
            </a:r>
            <a:endParaRPr lang="en-US" sz="1867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D13891-5DA6-621A-0C12-F3EDDC6CFDDB}"/>
              </a:ext>
            </a:extLst>
          </p:cNvPr>
          <p:cNvSpPr txBox="1"/>
          <p:nvPr/>
        </p:nvSpPr>
        <p:spPr>
          <a:xfrm>
            <a:off x="3682314" y="3793524"/>
            <a:ext cx="8128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Arial" panose="020B0604020202020204" pitchFamily="34" charset="0"/>
              </a:rPr>
              <a:t>Liệu pháp duy trì TRUYỀN THỐNG</a:t>
            </a:r>
          </a:p>
        </p:txBody>
      </p:sp>
    </p:spTree>
    <p:extLst>
      <p:ext uri="{BB962C8B-B14F-4D97-AF65-F5344CB8AC3E}">
        <p14:creationId xmlns:p14="http://schemas.microsoft.com/office/powerpoint/2010/main" val="408975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7C0CF-7FE5-4E10-9484-D7EFC2816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441" y="152400"/>
            <a:ext cx="10813311" cy="1143000"/>
          </a:xfrm>
        </p:spPr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Budesonide/formoterol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khởi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ng salbutamol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31A01A6-5F32-4F22-815A-A3278071BF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0" y="1524000"/>
            <a:ext cx="8229600" cy="4227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75E50B-EA1F-43BA-A69B-A26F31544439}"/>
              </a:ext>
            </a:extLst>
          </p:cNvPr>
          <p:cNvSpPr txBox="1"/>
          <p:nvPr/>
        </p:nvSpPr>
        <p:spPr>
          <a:xfrm>
            <a:off x="4953000" y="58674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hít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FF2F3B-0CC5-47FD-A2B4-DEF0AFC6A8C8}"/>
              </a:ext>
            </a:extLst>
          </p:cNvPr>
          <p:cNvSpPr txBox="1"/>
          <p:nvPr/>
        </p:nvSpPr>
        <p:spPr>
          <a:xfrm rot="16200000">
            <a:off x="-556369" y="3223372"/>
            <a:ext cx="5170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</a:rPr>
              <a:t>FEV</a:t>
            </a:r>
            <a:r>
              <a:rPr lang="en-US" sz="2000" baseline="-25000" dirty="0">
                <a:latin typeface="Arial" panose="020B0604020202020204" pitchFamily="34" charset="0"/>
              </a:rPr>
              <a:t>1</a:t>
            </a:r>
            <a:r>
              <a:rPr lang="en-US" sz="2000" dirty="0">
                <a:latin typeface="Arial" panose="020B0604020202020204" pitchFamily="34" charset="0"/>
              </a:rPr>
              <a:t> (% </a:t>
            </a:r>
            <a:r>
              <a:rPr lang="en-US" sz="2000" dirty="0" err="1">
                <a:latin typeface="Arial" panose="020B0604020202020204" pitchFamily="34" charset="0"/>
              </a:rPr>
              <a:t>cải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thiện</a:t>
            </a:r>
            <a:r>
              <a:rPr lang="en-US" sz="2000" dirty="0">
                <a:latin typeface="Arial" panose="020B0604020202020204" pitchFamily="34" charset="0"/>
              </a:rPr>
              <a:t> so </a:t>
            </a:r>
            <a:r>
              <a:rPr lang="en-US" sz="2000" dirty="0" err="1">
                <a:latin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trước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hít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</a:rPr>
              <a:t>thuốc</a:t>
            </a:r>
            <a:r>
              <a:rPr lang="en-US" sz="2000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E4CB23-B9FB-4C90-B2AC-0E49CC33716F}"/>
              </a:ext>
            </a:extLst>
          </p:cNvPr>
          <p:cNvSpPr txBox="1"/>
          <p:nvPr/>
        </p:nvSpPr>
        <p:spPr>
          <a:xfrm>
            <a:off x="1828800" y="61722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FF00"/>
                </a:solidFill>
                <a:latin typeface="Arial" panose="020B0604020202020204" pitchFamily="34" charset="0"/>
              </a:rPr>
              <a:t>Hít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 panose="020B0604020202020204" pitchFamily="34" charset="0"/>
              </a:rPr>
              <a:t>thuốc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 panose="020B0604020202020204" pitchFamily="34" charset="0"/>
              </a:rPr>
              <a:t>nghiên</a:t>
            </a:r>
            <a:r>
              <a:rPr lang="en-US" sz="20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Arial" panose="020B0604020202020204" pitchFamily="34" charset="0"/>
              </a:rPr>
              <a:t>cứu</a:t>
            </a:r>
            <a:endParaRPr lang="en-US" sz="20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F5686812-4F89-4A24-8AC7-AEE720AEAF86}"/>
              </a:ext>
            </a:extLst>
          </p:cNvPr>
          <p:cNvSpPr/>
          <p:nvPr/>
        </p:nvSpPr>
        <p:spPr>
          <a:xfrm>
            <a:off x="2730717" y="5835935"/>
            <a:ext cx="57089" cy="313964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43EA9E61-2117-4D68-ADE6-D77053C68DB8}"/>
              </a:ext>
            </a:extLst>
          </p:cNvPr>
          <p:cNvSpPr/>
          <p:nvPr/>
        </p:nvSpPr>
        <p:spPr>
          <a:xfrm>
            <a:off x="2940205" y="5845229"/>
            <a:ext cx="57089" cy="313964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0DFD9-C7AD-42CE-BAE6-0DA0C08B746E}"/>
              </a:ext>
            </a:extLst>
          </p:cNvPr>
          <p:cNvSpPr txBox="1"/>
          <p:nvPr/>
        </p:nvSpPr>
        <p:spPr>
          <a:xfrm>
            <a:off x="5410200" y="1581089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320/9µg 2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hít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lần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D6B91D-9C30-4350-AEB0-B40A6AC0905A}"/>
              </a:ext>
            </a:extLst>
          </p:cNvPr>
          <p:cNvSpPr txBox="1"/>
          <p:nvPr/>
        </p:nvSpPr>
        <p:spPr>
          <a:xfrm>
            <a:off x="4648200" y="191666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100µg 8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nhát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lần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E3AF9-69EF-44D6-9878-585F4C2A1C76}"/>
              </a:ext>
            </a:extLst>
          </p:cNvPr>
          <p:cNvSpPr txBox="1"/>
          <p:nvPr/>
        </p:nvSpPr>
        <p:spPr>
          <a:xfrm>
            <a:off x="2667001" y="2590801"/>
            <a:ext cx="879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3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phút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903966-1C43-4AFB-8FA5-F8838CEBA601}"/>
              </a:ext>
            </a:extLst>
          </p:cNvPr>
          <p:cNvSpPr txBox="1"/>
          <p:nvPr/>
        </p:nvSpPr>
        <p:spPr>
          <a:xfrm>
            <a:off x="3276600" y="315914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15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</a:rPr>
              <a:t>phút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1677DB-DA92-4B1B-9E0C-8CB8576AD8D4}"/>
              </a:ext>
            </a:extLst>
          </p:cNvPr>
          <p:cNvSpPr txBox="1"/>
          <p:nvPr/>
        </p:nvSpPr>
        <p:spPr>
          <a:xfrm>
            <a:off x="2667000" y="6454699"/>
            <a:ext cx="784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>
                <a:latin typeface="Arial" panose="020B0604020202020204" pitchFamily="34" charset="0"/>
              </a:rPr>
              <a:t>Balanag</a:t>
            </a:r>
            <a:r>
              <a:rPr lang="en-US" sz="1600" dirty="0">
                <a:latin typeface="Arial" panose="020B0604020202020204" pitchFamily="34" charset="0"/>
              </a:rPr>
              <a:t> et al. Pulmonary Pharmacology &amp; Therapeutics 2006; 19:139–147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FAF621-4C8C-CDE4-EB31-9D3C4E368F02}"/>
              </a:ext>
            </a:extLst>
          </p:cNvPr>
          <p:cNvSpPr txBox="1"/>
          <p:nvPr/>
        </p:nvSpPr>
        <p:spPr>
          <a:xfrm>
            <a:off x="5794744" y="3429000"/>
            <a:ext cx="4644656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Arial" panose="020B0604020202020204" pitchFamily="34" charset="0"/>
              </a:rPr>
              <a:t>Khác biệt không có ý nghĩa thống kê giữa 2 nhóm</a:t>
            </a:r>
          </a:p>
        </p:txBody>
      </p:sp>
    </p:spTree>
    <p:extLst>
      <p:ext uri="{BB962C8B-B14F-4D97-AF65-F5344CB8AC3E}">
        <p14:creationId xmlns:p14="http://schemas.microsoft.com/office/powerpoint/2010/main" val="3060489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5C0D5C15-28AC-78D7-3F38-D1AEE23A3563}"/>
              </a:ext>
            </a:extLst>
          </p:cNvPr>
          <p:cNvSpPr txBox="1">
            <a:spLocks/>
          </p:cNvSpPr>
          <p:nvPr/>
        </p:nvSpPr>
        <p:spPr>
          <a:xfrm>
            <a:off x="721703" y="316584"/>
            <a:ext cx="11288856" cy="5744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E31513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914377"/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Lợi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BUD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cơn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3733" spc="-73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spc="-73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hít</a:t>
            </a:r>
            <a:r>
              <a:rPr lang="en-US" sz="3733" spc="-73" dirty="0">
                <a:solidFill>
                  <a:srgbClr val="8300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en-GB" sz="3733" spc="-73" dirty="0">
              <a:solidFill>
                <a:srgbClr val="8300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0954D3-163A-C37A-58E6-DE0ED05B83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82" t="20729" r="25366" b="8088"/>
          <a:stretch/>
        </p:blipFill>
        <p:spPr>
          <a:xfrm>
            <a:off x="1992084" y="1197429"/>
            <a:ext cx="7315200" cy="504305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7E7F249-B3FB-8CF7-34BA-EFA9640BC955}"/>
              </a:ext>
            </a:extLst>
          </p:cNvPr>
          <p:cNvGrpSpPr/>
          <p:nvPr/>
        </p:nvGrpSpPr>
        <p:grpSpPr>
          <a:xfrm>
            <a:off x="2046517" y="1240973"/>
            <a:ext cx="7173679" cy="4898884"/>
            <a:chOff x="2046517" y="1240973"/>
            <a:chExt cx="7173679" cy="489888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17CEB6A-25E6-6F6D-1176-B78E0D5B0A46}"/>
                </a:ext>
              </a:extLst>
            </p:cNvPr>
            <p:cNvSpPr txBox="1"/>
            <p:nvPr/>
          </p:nvSpPr>
          <p:spPr>
            <a:xfrm>
              <a:off x="2046517" y="1240973"/>
              <a:ext cx="2013857" cy="70788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Cơ trơn:</a:t>
              </a:r>
            </a:p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thư giãn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9CAC78F-6DA9-1C20-EAB9-450BBC58DC47}"/>
                </a:ext>
              </a:extLst>
            </p:cNvPr>
            <p:cNvSpPr txBox="1"/>
            <p:nvPr/>
          </p:nvSpPr>
          <p:spPr>
            <a:xfrm>
              <a:off x="7206339" y="1262743"/>
              <a:ext cx="2013857" cy="70788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Cơ trơn:</a:t>
              </a:r>
            </a:p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thư giãn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F51398-95FD-48E0-D14A-5633C0EDC5AD}"/>
                </a:ext>
              </a:extLst>
            </p:cNvPr>
            <p:cNvSpPr txBox="1"/>
            <p:nvPr/>
          </p:nvSpPr>
          <p:spPr>
            <a:xfrm>
              <a:off x="5649683" y="5431971"/>
              <a:ext cx="3135087" cy="70788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Lớp niêm mạc tiết đàm:</a:t>
              </a:r>
            </a:p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ít viêm hơn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68FE9F5-1B0C-D85C-882E-4843D5611E1B}"/>
              </a:ext>
            </a:extLst>
          </p:cNvPr>
          <p:cNvSpPr txBox="1"/>
          <p:nvPr/>
        </p:nvSpPr>
        <p:spPr>
          <a:xfrm>
            <a:off x="32660" y="2612257"/>
            <a:ext cx="2013857" cy="193899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Arial" panose="020B0604020202020204" pitchFamily="34" charset="0"/>
              </a:rPr>
              <a:t>Cắt cơn bằng SABA:</a:t>
            </a:r>
          </a:p>
          <a:p>
            <a:pPr algn="ctr"/>
            <a:r>
              <a:rPr lang="en-US" sz="2000">
                <a:solidFill>
                  <a:srgbClr val="0070C0"/>
                </a:solidFill>
                <a:latin typeface="Arial" panose="020B0604020202020204" pitchFamily="34" charset="0"/>
              </a:rPr>
              <a:t>Giãn phế quản nhanh, thời gian tác dụng 4-6 giờ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BEADA8-57A4-B9BF-92A8-1C416B60FD7F}"/>
              </a:ext>
            </a:extLst>
          </p:cNvPr>
          <p:cNvSpPr txBox="1"/>
          <p:nvPr/>
        </p:nvSpPr>
        <p:spPr>
          <a:xfrm>
            <a:off x="9165773" y="2499081"/>
            <a:ext cx="3047997" cy="224676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FORMOTEROL:</a:t>
            </a:r>
          </a:p>
          <a:p>
            <a:r>
              <a:rPr lang="en-US" sz="2000">
                <a:solidFill>
                  <a:srgbClr val="FF0000"/>
                </a:solidFill>
                <a:latin typeface="Arial" panose="020B0604020202020204" pitchFamily="34" charset="0"/>
              </a:rPr>
              <a:t>Khởi phát tác dụng trong vòng 1-3 phút, thời gian tác dụng 12 giờ </a:t>
            </a:r>
          </a:p>
          <a:p>
            <a:r>
              <a:rPr lang="en-US" sz="2000" b="1">
                <a:solidFill>
                  <a:srgbClr val="FF0000"/>
                </a:solidFill>
                <a:latin typeface="Arial" panose="020B0604020202020204" pitchFamily="34" charset="0"/>
              </a:rPr>
              <a:t>BUDESONIDE</a:t>
            </a:r>
          </a:p>
          <a:p>
            <a:r>
              <a:rPr lang="en-US" sz="2000">
                <a:solidFill>
                  <a:srgbClr val="FF0000"/>
                </a:solidFill>
                <a:latin typeface="Arial" panose="020B0604020202020204" pitchFamily="34" charset="0"/>
              </a:rPr>
              <a:t>Điều trị nền viêm với mỗi nhát hít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C33B21-0C26-1A8B-6E27-9BCFD5F7C430}"/>
              </a:ext>
            </a:extLst>
          </p:cNvPr>
          <p:cNvSpPr txBox="1"/>
          <p:nvPr/>
        </p:nvSpPr>
        <p:spPr>
          <a:xfrm>
            <a:off x="391886" y="6368143"/>
            <a:ext cx="11364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Arial" panose="020B0604020202020204" pitchFamily="34" charset="0"/>
              </a:rPr>
              <a:t>van der Woude et al. Pulm Pharmacol Ther. 2004;17:89-95; Jonkers at al. Respir Res. 2006;7:141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603002-4075-2BEC-3216-499D076190F7}"/>
              </a:ext>
            </a:extLst>
          </p:cNvPr>
          <p:cNvSpPr/>
          <p:nvPr/>
        </p:nvSpPr>
        <p:spPr>
          <a:xfrm>
            <a:off x="8316384" y="3499203"/>
            <a:ext cx="207434" cy="45719"/>
          </a:xfrm>
          <a:prstGeom prst="rect">
            <a:avLst/>
          </a:prstGeom>
          <a:solidFill>
            <a:srgbClr val="E41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EFE577E-A444-2F16-2F4D-3AF811A46C66}"/>
              </a:ext>
            </a:extLst>
          </p:cNvPr>
          <p:cNvSpPr/>
          <p:nvPr/>
        </p:nvSpPr>
        <p:spPr>
          <a:xfrm>
            <a:off x="8305801" y="3458633"/>
            <a:ext cx="243418" cy="249768"/>
          </a:xfrm>
          <a:prstGeom prst="rect">
            <a:avLst/>
          </a:prstGeom>
          <a:solidFill>
            <a:srgbClr val="F8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9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2C6D3F9-A67E-4137-8697-185397F70139}"/>
              </a:ext>
            </a:extLst>
          </p:cNvPr>
          <p:cNvSpPr txBox="1">
            <a:spLocks/>
          </p:cNvSpPr>
          <p:nvPr/>
        </p:nvSpPr>
        <p:spPr>
          <a:xfrm>
            <a:off x="656699" y="850063"/>
            <a:ext cx="11353860" cy="3693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defTabSz="914377"/>
            <a:endParaRPr lang="en-GB" ker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69145-499E-4FF3-AAD9-1695A0AF4BEA}"/>
              </a:ext>
            </a:extLst>
          </p:cNvPr>
          <p:cNvSpPr txBox="1">
            <a:spLocks/>
          </p:cNvSpPr>
          <p:nvPr/>
        </p:nvSpPr>
        <p:spPr>
          <a:xfrm>
            <a:off x="390635" y="6455158"/>
            <a:ext cx="218439" cy="16421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77">
              <a:defRPr/>
            </a:pPr>
            <a:endParaRPr lang="en-GB" sz="1051" dirty="0">
              <a:solidFill>
                <a:srgbClr val="3F4444"/>
              </a:solidFill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BA0091-3869-4C93-99F2-BD4113D58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56" y="1096154"/>
            <a:ext cx="10058400" cy="5098243"/>
          </a:xfrm>
          <a:prstGeom prst="rect">
            <a:avLst/>
          </a:prstGeom>
          <a:ln w="190500" cap="sq">
            <a:solidFill>
              <a:srgbClr val="99336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551FEFFE-0716-459C-86E8-E1D716DFD6B2}"/>
              </a:ext>
            </a:extLst>
          </p:cNvPr>
          <p:cNvSpPr txBox="1">
            <a:spLocks/>
          </p:cNvSpPr>
          <p:nvPr/>
        </p:nvSpPr>
        <p:spPr>
          <a:xfrm>
            <a:off x="988039" y="6200777"/>
            <a:ext cx="9729787" cy="65722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609585">
              <a:defRPr>
                <a:latin typeface="+mn-lt"/>
                <a:ea typeface="+mn-ea"/>
                <a:cs typeface="+mn-cs"/>
              </a:defRPr>
            </a:lvl2pPr>
            <a:lvl3pPr marL="1219170">
              <a:defRPr>
                <a:latin typeface="+mn-lt"/>
                <a:ea typeface="+mn-ea"/>
                <a:cs typeface="+mn-cs"/>
              </a:defRPr>
            </a:lvl3pPr>
            <a:lvl4pPr marL="1828754">
              <a:defRPr>
                <a:latin typeface="+mn-lt"/>
                <a:ea typeface="+mn-ea"/>
                <a:cs typeface="+mn-cs"/>
              </a:defRPr>
            </a:lvl4pPr>
            <a:lvl5pPr marL="2438339">
              <a:defRPr>
                <a:latin typeface="+mn-lt"/>
                <a:ea typeface="+mn-ea"/>
                <a:cs typeface="+mn-cs"/>
              </a:defRPr>
            </a:lvl5pPr>
            <a:lvl6pPr marL="3047924">
              <a:defRPr>
                <a:latin typeface="+mn-lt"/>
                <a:ea typeface="+mn-ea"/>
                <a:cs typeface="+mn-cs"/>
              </a:defRPr>
            </a:lvl6pPr>
            <a:lvl7pPr marL="3657509">
              <a:defRPr>
                <a:latin typeface="+mn-lt"/>
                <a:ea typeface="+mn-ea"/>
                <a:cs typeface="+mn-cs"/>
              </a:defRPr>
            </a:lvl7pPr>
            <a:lvl8pPr marL="4267093">
              <a:defRPr>
                <a:latin typeface="+mn-lt"/>
                <a:ea typeface="+mn-ea"/>
                <a:cs typeface="+mn-cs"/>
              </a:defRPr>
            </a:lvl8pPr>
            <a:lvl9pPr marL="4876678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377"/>
            <a:endParaRPr lang="en-GB" sz="800" kern="0">
              <a:latin typeface="Arial"/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A1A83BBF-7471-48EE-91B9-6DAEC487BAAA}"/>
              </a:ext>
            </a:extLst>
          </p:cNvPr>
          <p:cNvSpPr txBox="1">
            <a:spLocks/>
          </p:cNvSpPr>
          <p:nvPr/>
        </p:nvSpPr>
        <p:spPr>
          <a:xfrm>
            <a:off x="627969" y="250846"/>
            <a:ext cx="11288856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E31513"/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914377"/>
            <a:r>
              <a:rPr lang="en-US" sz="4000" b="0" spc="-73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AIR: BUD/FOR đúng thời điểm giúp giảm đợt cấp</a:t>
            </a:r>
            <a:endParaRPr lang="en-GB" sz="4000" b="0" spc="-73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4D8C38-329A-6C4E-6C8B-5AA6000EDB20}"/>
              </a:ext>
            </a:extLst>
          </p:cNvPr>
          <p:cNvSpPr txBox="1"/>
          <p:nvPr/>
        </p:nvSpPr>
        <p:spPr>
          <a:xfrm>
            <a:off x="1360714" y="6353181"/>
            <a:ext cx="7674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>
                <a:latin typeface="Arial" panose="020B0604020202020204" pitchFamily="34" charset="0"/>
              </a:rPr>
              <a:t>Baggott C, et al. Thorax. 2020; 75: 842-848</a:t>
            </a:r>
            <a:endParaRPr lang="en-US" sz="1600">
              <a:latin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C77E47-3F23-0CB4-5168-4A6B227357F2}"/>
              </a:ext>
            </a:extLst>
          </p:cNvPr>
          <p:cNvGrpSpPr/>
          <p:nvPr/>
        </p:nvGrpSpPr>
        <p:grpSpPr>
          <a:xfrm>
            <a:off x="1240978" y="1273717"/>
            <a:ext cx="9241963" cy="4502318"/>
            <a:chOff x="1240978" y="1273717"/>
            <a:chExt cx="9241963" cy="450231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B44A90E-04AB-2657-7F7B-2DE1EE23262A}"/>
                </a:ext>
              </a:extLst>
            </p:cNvPr>
            <p:cNvSpPr txBox="1"/>
            <p:nvPr/>
          </p:nvSpPr>
          <p:spPr>
            <a:xfrm>
              <a:off x="4561114" y="5375925"/>
              <a:ext cx="3069771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Thời gian (ngày)</a:t>
              </a:r>
              <a:endParaRPr lang="en-US" sz="24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5B374BD-301B-F5C3-420B-B6AAFBB6E619}"/>
                </a:ext>
              </a:extLst>
            </p:cNvPr>
            <p:cNvSpPr txBox="1"/>
            <p:nvPr/>
          </p:nvSpPr>
          <p:spPr>
            <a:xfrm rot="16200000">
              <a:off x="-223877" y="3403239"/>
              <a:ext cx="3637596" cy="70788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Mức độ tương đối của viêm và triệu chứng hô hấp</a:t>
              </a:r>
              <a:endParaRPr lang="en-US" sz="24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6B9ECE5-BA5F-3869-7C8F-317512889A57}"/>
                </a:ext>
              </a:extLst>
            </p:cNvPr>
            <p:cNvSpPr txBox="1"/>
            <p:nvPr/>
          </p:nvSpPr>
          <p:spPr>
            <a:xfrm>
              <a:off x="6466957" y="2159036"/>
              <a:ext cx="3830927" cy="707886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chemeClr val="bg1"/>
                  </a:solidFill>
                  <a:latin typeface="Arial" panose="020B0604020202020204" pitchFamily="34" charset="0"/>
                </a:rPr>
                <a:t>Kháng viêm giảm triệu chứng bằng BUD/FOR</a:t>
              </a:r>
              <a:endParaRPr lang="en-US" sz="24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322D5B-32C2-816A-AA78-E41A53D882AB}"/>
                </a:ext>
              </a:extLst>
            </p:cNvPr>
            <p:cNvSpPr txBox="1"/>
            <p:nvPr/>
          </p:nvSpPr>
          <p:spPr>
            <a:xfrm>
              <a:off x="8828312" y="3732363"/>
              <a:ext cx="1654629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</a:rPr>
                <a:t>Viêm</a:t>
              </a: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1C4923C-7F87-9410-F082-12CC561F3965}"/>
                </a:ext>
              </a:extLst>
            </p:cNvPr>
            <p:cNvSpPr txBox="1"/>
            <p:nvPr/>
          </p:nvSpPr>
          <p:spPr>
            <a:xfrm>
              <a:off x="8795654" y="4054347"/>
              <a:ext cx="1654629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</a:rPr>
                <a:t>Triệu chứng</a:t>
              </a: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7752489-AAAF-142B-4DB1-9D30B35D5B72}"/>
                </a:ext>
              </a:extLst>
            </p:cNvPr>
            <p:cNvSpPr txBox="1"/>
            <p:nvPr/>
          </p:nvSpPr>
          <p:spPr>
            <a:xfrm>
              <a:off x="4892008" y="2815317"/>
              <a:ext cx="3069771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  <a:latin typeface="Arial" panose="020B0604020202020204" pitchFamily="34" charset="0"/>
                </a:rPr>
                <a:t>Giảm nguy cơ đợt cấp</a:t>
              </a:r>
              <a:endParaRPr lang="en-US" sz="2000" b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F4D71EE-47A4-FC45-DF33-74303F645357}"/>
                </a:ext>
              </a:extLst>
            </p:cNvPr>
            <p:cNvSpPr txBox="1"/>
            <p:nvPr/>
          </p:nvSpPr>
          <p:spPr>
            <a:xfrm>
              <a:off x="3060747" y="1273717"/>
              <a:ext cx="5584370" cy="83099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GINA 2023 ƯU TIÊN CẮT CƠN BẰNG BUDESONIDE/FORMOTEROL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24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6769D-EE24-F067-8F8B-0E97D3F59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 hiệu quả giảm đợt cấp khi cắt cơn bằng ICS/FOR so với SABA tùy theo kiểu đtrị duy trì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B6A3458-9C51-C2F5-6CB7-A845CA9197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8714" y="1600200"/>
          <a:ext cx="109728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371">
                  <a:extLst>
                    <a:ext uri="{9D8B030D-6E8A-4147-A177-3AD203B41FA5}">
                      <a16:colId xmlns:a16="http://schemas.microsoft.com/office/drawing/2014/main" val="4278302935"/>
                    </a:ext>
                  </a:extLst>
                </a:gridCol>
                <a:gridCol w="4245429">
                  <a:extLst>
                    <a:ext uri="{9D8B030D-6E8A-4147-A177-3AD203B41FA5}">
                      <a16:colId xmlns:a16="http://schemas.microsoft.com/office/drawing/2014/main" val="205556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sánh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Khác biệt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26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khi cần so với SABA khi cần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OR, 0.45; 95% CI, 0.34- 0.60</a:t>
                      </a:r>
                      <a:endParaRPr lang="en-US" sz="240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429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khi cần so với liều thấp ICS + SABA khi cần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4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OR, 0.79; 95% CI, 0.59- 1.07</a:t>
                      </a:r>
                      <a:endParaRPr lang="en-US" sz="240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82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MART so cùng liều ICS + SABA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RR, 0.64; 95% CI, 0.53- 0.78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6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MART </a:t>
                      </a:r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gấp đôi liều ICS + SABA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RR, 0.59; 95% CI, 0.49- 0.71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056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MART so với cùng liều ICS/LABA + SABA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RR, 0.68; 95% CI, 0.58- 0.80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89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ICS/formoterol MART so với gấp đôi liều ICS/LABA + SABA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RR, 0.77; 95% CI, 0.60- 0.98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012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E76B732-7A02-63C9-F664-A12BD09B677B}"/>
              </a:ext>
            </a:extLst>
          </p:cNvPr>
          <p:cNvSpPr txBox="1"/>
          <p:nvPr/>
        </p:nvSpPr>
        <p:spPr>
          <a:xfrm>
            <a:off x="217714" y="6429473"/>
            <a:ext cx="117347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70"/>
            <a:r>
              <a:rPr lang="en-US" sz="1400" dirty="0" err="1">
                <a:latin typeface="Arial" panose="020B0604020202020204" pitchFamily="34" charset="0"/>
              </a:rPr>
              <a:t>Crossingham</a:t>
            </a:r>
            <a:r>
              <a:rPr lang="en-GB" sz="1400" dirty="0">
                <a:latin typeface="Arial" panose="020B0604020202020204" pitchFamily="34" charset="0"/>
              </a:rPr>
              <a:t> </a:t>
            </a:r>
            <a:r>
              <a:rPr lang="en-GB" altLang="en-US" sz="1400" dirty="0">
                <a:latin typeface="Arial" panose="020B0604020202020204" pitchFamily="34" charset="0"/>
              </a:rPr>
              <a:t>et al.</a:t>
            </a:r>
            <a:r>
              <a:rPr lang="en-US" sz="1400" dirty="0">
                <a:latin typeface="Arial" panose="020B0604020202020204" pitchFamily="34" charset="0"/>
              </a:rPr>
              <a:t> Cochrane Database of Systematic Reviews 2021, Issue 5. Art. No</a:t>
            </a:r>
            <a:r>
              <a:rPr lang="en-US" sz="1400">
                <a:latin typeface="Arial" panose="020B0604020202020204" pitchFamily="34" charset="0"/>
              </a:rPr>
              <a:t>.: CD013518; </a:t>
            </a:r>
            <a:r>
              <a:rPr lang="da-DK" sz="1400">
                <a:latin typeface="Arial" panose="020B0604020202020204" pitchFamily="34" charset="0"/>
              </a:rPr>
              <a:t>Sobieraj DM et al. JAMA. 2018;319:1485-1496</a:t>
            </a:r>
            <a:r>
              <a:rPr lang="en-US" sz="1400">
                <a:latin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38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991063"/>
            <a:ext cx="12192000" cy="2576383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ct val="150000"/>
              </a:lnSpc>
            </a:pPr>
            <a:r>
              <a:rPr lang="vi-VN" sz="4000" b="1" dirty="0">
                <a:latin typeface="+mj-lt"/>
              </a:rPr>
              <a:t>CẬP NHẬT HƯỚNG </a:t>
            </a:r>
            <a:r>
              <a:rPr lang="vi-VN" sz="4000" b="1">
                <a:latin typeface="+mj-lt"/>
              </a:rPr>
              <a:t>DẪN</a:t>
            </a:r>
            <a:r>
              <a:rPr lang="en-US" sz="4000" b="1">
                <a:latin typeface="+mj-lt"/>
              </a:rPr>
              <a:t> </a:t>
            </a:r>
            <a:br>
              <a:rPr lang="en-US" sz="4000" b="1">
                <a:latin typeface="+mj-lt"/>
              </a:rPr>
            </a:br>
            <a:r>
              <a:rPr lang="en-US" sz="4000" b="1"/>
              <a:t>CHẨN ĐOÁN VÀ </a:t>
            </a:r>
            <a:r>
              <a:rPr lang="vi-VN" sz="4000" b="1"/>
              <a:t>ĐIỀU </a:t>
            </a:r>
            <a:r>
              <a:rPr lang="vi-VN" sz="4000" b="1" dirty="0"/>
              <a:t>TRỊ</a:t>
            </a:r>
            <a:br>
              <a:rPr lang="en-US" sz="4000" b="1" dirty="0"/>
            </a:br>
            <a:r>
              <a:rPr lang="en-US" sz="4000" b="1" dirty="0"/>
              <a:t>BỆNH PHỔI TẮC NGHẼN MẠN TÍNH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2318190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1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10972800" cy="1143000"/>
          </a:xfrm>
        </p:spPr>
        <p:txBody>
          <a:bodyPr/>
          <a:lstStyle/>
          <a:p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Chẩn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COPD</a:t>
            </a:r>
          </a:p>
        </p:txBody>
      </p:sp>
      <p:sp>
        <p:nvSpPr>
          <p:cNvPr id="80" name="TextBox 1">
            <a:extLst>
              <a:ext uri="{FF2B5EF4-FFF2-40B4-BE49-F238E27FC236}">
                <a16:creationId xmlns:a16="http://schemas.microsoft.com/office/drawing/2014/main" id="{41967986-CFBC-4705-A182-2B82C5336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745" y="6417276"/>
            <a:ext cx="10062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Global Initiative for Chronic Obstructive 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Lung Disease; Bộ Y tế 2023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DAE335A-35C7-4086-A7AA-DF5EF7EB25D8}"/>
              </a:ext>
            </a:extLst>
          </p:cNvPr>
          <p:cNvGrpSpPr/>
          <p:nvPr/>
        </p:nvGrpSpPr>
        <p:grpSpPr>
          <a:xfrm>
            <a:off x="1725800" y="1066800"/>
            <a:ext cx="3108960" cy="3108960"/>
            <a:chOff x="1725800" y="1066800"/>
            <a:chExt cx="3108960" cy="310896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8F03BA5-B21F-479C-BC3D-CDA4F57C4A79}"/>
                </a:ext>
              </a:extLst>
            </p:cNvPr>
            <p:cNvGrpSpPr/>
            <p:nvPr/>
          </p:nvGrpSpPr>
          <p:grpSpPr>
            <a:xfrm>
              <a:off x="1725800" y="1066800"/>
              <a:ext cx="3108960" cy="3108960"/>
              <a:chOff x="1725800" y="1066800"/>
              <a:chExt cx="3108960" cy="3108960"/>
            </a:xfrm>
          </p:grpSpPr>
          <p:sp>
            <p:nvSpPr>
              <p:cNvPr id="46" name="Oval 25">
                <a:extLst>
                  <a:ext uri="{FF2B5EF4-FFF2-40B4-BE49-F238E27FC236}">
                    <a16:creationId xmlns:a16="http://schemas.microsoft.com/office/drawing/2014/main" id="{ADA285FC-F6CA-4EE6-A974-57F42BC1C9A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725800" y="1066800"/>
                <a:ext cx="3108960" cy="3108960"/>
              </a:xfrm>
              <a:prstGeom prst="ellipse">
                <a:avLst/>
              </a:prstGeom>
              <a:solidFill>
                <a:srgbClr val="FFC000"/>
              </a:solidFill>
              <a:ln w="50800" cmpd="sng" algn="ctr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17347D"/>
                  </a:solidFill>
                  <a:latin typeface="Arial" charset="0"/>
                </a:endParaRPr>
              </a:p>
            </p:txBody>
          </p:sp>
          <p:sp>
            <p:nvSpPr>
              <p:cNvPr id="44" name="Oval 25"/>
              <p:cNvSpPr>
                <a:spLocks noChangeArrowheads="1"/>
              </p:cNvSpPr>
              <p:nvPr/>
            </p:nvSpPr>
            <p:spPr bwMode="gray">
              <a:xfrm>
                <a:off x="1828800" y="1164020"/>
                <a:ext cx="2926080" cy="2926080"/>
              </a:xfrm>
              <a:prstGeom prst="ellipse">
                <a:avLst/>
              </a:prstGeom>
              <a:solidFill>
                <a:srgbClr val="FFC000"/>
              </a:solidFill>
              <a:ln w="50800" cmpd="sng" algn="ctr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17347D"/>
                  </a:solidFill>
                  <a:latin typeface="Arial" charset="0"/>
                </a:endParaRPr>
              </a:p>
            </p:txBody>
          </p:sp>
        </p:grpSp>
        <p:sp>
          <p:nvSpPr>
            <p:cNvPr id="56" name="Text Box 38"/>
            <p:cNvSpPr txBox="1">
              <a:spLocks noChangeArrowheads="1"/>
            </p:cNvSpPr>
            <p:nvPr/>
          </p:nvSpPr>
          <p:spPr bwMode="gray">
            <a:xfrm>
              <a:off x="1930789" y="1905000"/>
              <a:ext cx="2717411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TRIỆU CHỨNG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1" dirty="0" err="1">
                  <a:solidFill>
                    <a:schemeClr val="bg2"/>
                  </a:solidFill>
                  <a:latin typeface="Arial" panose="020B0604020202020204" pitchFamily="34" charset="0"/>
                </a:rPr>
                <a:t>Khó</a:t>
              </a:r>
              <a:r>
                <a:rPr lang="en-US" sz="2800" b="1" dirty="0">
                  <a:solidFill>
                    <a:schemeClr val="bg2"/>
                  </a:solidFill>
                  <a:latin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2"/>
                  </a:solidFill>
                  <a:latin typeface="Arial" panose="020B0604020202020204" pitchFamily="34" charset="0"/>
                </a:rPr>
                <a:t>thở</a:t>
              </a:r>
              <a:endParaRPr lang="en-US" sz="2800" b="1" dirty="0">
                <a:solidFill>
                  <a:schemeClr val="bg2"/>
                </a:solidFill>
                <a:latin typeface="Arial" panose="020B0604020202020204" pitchFamily="34" charset="0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>
                  <a:solidFill>
                    <a:schemeClr val="bg2"/>
                  </a:solidFill>
                  <a:latin typeface="Arial" panose="020B0604020202020204" pitchFamily="34" charset="0"/>
                </a:rPr>
                <a:t>Ho khạc đàm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>
                  <a:solidFill>
                    <a:schemeClr val="bg2"/>
                  </a:solidFill>
                  <a:latin typeface="Arial" panose="020B0604020202020204" pitchFamily="34" charset="0"/>
                </a:rPr>
                <a:t>Khò khè</a:t>
              </a:r>
              <a:endParaRPr lang="en-US" sz="2800" dirty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7B7B18B-3E3D-1503-B78B-B54ECDD941B8}"/>
              </a:ext>
            </a:extLst>
          </p:cNvPr>
          <p:cNvGrpSpPr/>
          <p:nvPr/>
        </p:nvGrpSpPr>
        <p:grpSpPr>
          <a:xfrm>
            <a:off x="4637690" y="3268193"/>
            <a:ext cx="6624670" cy="3193567"/>
            <a:chOff x="4637690" y="3268193"/>
            <a:chExt cx="6624670" cy="319356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A81144D-4B3B-442E-A366-3627ED040E86}"/>
                </a:ext>
              </a:extLst>
            </p:cNvPr>
            <p:cNvGrpSpPr/>
            <p:nvPr/>
          </p:nvGrpSpPr>
          <p:grpSpPr>
            <a:xfrm>
              <a:off x="4637690" y="3268193"/>
              <a:ext cx="3211921" cy="3193567"/>
              <a:chOff x="4637690" y="3268193"/>
              <a:chExt cx="3211921" cy="3193567"/>
            </a:xfrm>
          </p:grpSpPr>
          <p:sp>
            <p:nvSpPr>
              <p:cNvPr id="91142" name="AutoShape 6"/>
              <p:cNvSpPr>
                <a:spLocks noChangeArrowheads="1"/>
              </p:cNvSpPr>
              <p:nvPr/>
            </p:nvSpPr>
            <p:spPr bwMode="gray">
              <a:xfrm rot="1688753">
                <a:off x="4654310" y="3268193"/>
                <a:ext cx="400050" cy="449262"/>
              </a:xfrm>
              <a:prstGeom prst="chevron">
                <a:avLst>
                  <a:gd name="adj" fmla="val 52514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17347D"/>
                  </a:solidFill>
                  <a:latin typeface="Arial" charset="0"/>
                </a:endParaRPr>
              </a:p>
            </p:txBody>
          </p:sp>
          <p:sp>
            <p:nvSpPr>
              <p:cNvPr id="91143" name="AutoShape 7"/>
              <p:cNvSpPr>
                <a:spLocks noChangeArrowheads="1"/>
              </p:cNvSpPr>
              <p:nvPr/>
            </p:nvSpPr>
            <p:spPr bwMode="gray">
              <a:xfrm rot="8079022">
                <a:off x="7425748" y="3361968"/>
                <a:ext cx="398463" cy="449262"/>
              </a:xfrm>
              <a:prstGeom prst="chevron">
                <a:avLst>
                  <a:gd name="adj" fmla="val 52514"/>
                </a:avLst>
              </a:prstGeom>
              <a:solidFill>
                <a:srgbClr val="FFC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17347D"/>
                  </a:solidFill>
                  <a:latin typeface="Arial" charset="0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A8302113-4104-4F7D-A6D8-F8C2AA94526C}"/>
                  </a:ext>
                </a:extLst>
              </p:cNvPr>
              <p:cNvGrpSpPr/>
              <p:nvPr/>
            </p:nvGrpSpPr>
            <p:grpSpPr>
              <a:xfrm>
                <a:off x="4637690" y="3352800"/>
                <a:ext cx="3108960" cy="3108960"/>
                <a:chOff x="1725800" y="1350580"/>
                <a:chExt cx="3108960" cy="3108960"/>
              </a:xfrm>
            </p:grpSpPr>
            <p:sp>
              <p:nvSpPr>
                <p:cNvPr id="51" name="Oval 25">
                  <a:extLst>
                    <a:ext uri="{FF2B5EF4-FFF2-40B4-BE49-F238E27FC236}">
                      <a16:creationId xmlns:a16="http://schemas.microsoft.com/office/drawing/2014/main" id="{62A97159-C805-40F4-B464-CD30244DC2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725800" y="1350580"/>
                  <a:ext cx="3108960" cy="3108960"/>
                </a:xfrm>
                <a:prstGeom prst="ellipse">
                  <a:avLst/>
                </a:prstGeom>
                <a:solidFill>
                  <a:srgbClr val="FFC000"/>
                </a:solidFill>
                <a:ln w="50800" cmpd="sng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17347D"/>
                    </a:solidFill>
                    <a:latin typeface="Arial" charset="0"/>
                  </a:endParaRPr>
                </a:p>
              </p:txBody>
            </p:sp>
            <p:sp>
              <p:nvSpPr>
                <p:cNvPr id="52" name="Oval 25">
                  <a:extLst>
                    <a:ext uri="{FF2B5EF4-FFF2-40B4-BE49-F238E27FC236}">
                      <a16:creationId xmlns:a16="http://schemas.microsoft.com/office/drawing/2014/main" id="{A7991F7C-0868-4EE5-B206-CA6CF57F44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28800" y="1447800"/>
                  <a:ext cx="2926080" cy="2926080"/>
                </a:xfrm>
                <a:prstGeom prst="ellipse">
                  <a:avLst/>
                </a:prstGeom>
                <a:solidFill>
                  <a:srgbClr val="FFC000"/>
                </a:solidFill>
                <a:ln w="50800" cmpd="sng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17347D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2" name="Rectangle 1"/>
              <p:cNvSpPr/>
              <p:nvPr/>
            </p:nvSpPr>
            <p:spPr>
              <a:xfrm>
                <a:off x="4927250" y="4127718"/>
                <a:ext cx="263652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HÔ HẤP KÝ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b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Bắt buột</a:t>
                </a:r>
                <a:r>
                  <a:rPr lang="en-US" sz="2800" b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2800" b="1" dirty="0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khẳng</a:t>
                </a:r>
                <a:r>
                  <a:rPr lang="en-US" sz="2800" b="1" dirty="0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800" b="1" dirty="0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chẩn</a:t>
                </a:r>
                <a:r>
                  <a:rPr lang="en-US" sz="2800" b="1" dirty="0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đoán</a:t>
                </a:r>
                <a:endParaRPr lang="en-US" sz="28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FF72BBA-0511-AB54-1197-7BE15E4099B8}"/>
                </a:ext>
              </a:extLst>
            </p:cNvPr>
            <p:cNvSpPr txBox="1"/>
            <p:nvPr/>
          </p:nvSpPr>
          <p:spPr>
            <a:xfrm>
              <a:off x="8153400" y="4876800"/>
              <a:ext cx="31089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>
                  <a:latin typeface="Arial" panose="020B0604020202020204" pitchFamily="34" charset="0"/>
                </a:rPr>
                <a:t>FEV</a:t>
              </a:r>
              <a:r>
                <a:rPr lang="en-US" sz="2800" baseline="-25000">
                  <a:latin typeface="Arial" panose="020B0604020202020204" pitchFamily="34" charset="0"/>
                </a:rPr>
                <a:t>1</a:t>
              </a:r>
              <a:r>
                <a:rPr lang="en-US" sz="2800">
                  <a:latin typeface="Arial" panose="020B0604020202020204" pitchFamily="34" charset="0"/>
                </a:rPr>
                <a:t>/FVC sau hít salbutamol &lt; 70%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DA9019C-7977-B6CB-2081-F5209683EEDF}"/>
              </a:ext>
            </a:extLst>
          </p:cNvPr>
          <p:cNvGrpSpPr/>
          <p:nvPr/>
        </p:nvGrpSpPr>
        <p:grpSpPr>
          <a:xfrm>
            <a:off x="7635240" y="1066800"/>
            <a:ext cx="4404360" cy="3108960"/>
            <a:chOff x="7635240" y="1066800"/>
            <a:chExt cx="4404360" cy="31089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9ABCC99-6069-452B-8E9C-CE19C535A738}"/>
                </a:ext>
              </a:extLst>
            </p:cNvPr>
            <p:cNvGrpSpPr/>
            <p:nvPr/>
          </p:nvGrpSpPr>
          <p:grpSpPr>
            <a:xfrm>
              <a:off x="7635240" y="1066800"/>
              <a:ext cx="3108960" cy="3108960"/>
              <a:chOff x="7635240" y="1066800"/>
              <a:chExt cx="3108960" cy="3108960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E2616C43-CD90-4B5A-A1D7-F04A62DAE600}"/>
                  </a:ext>
                </a:extLst>
              </p:cNvPr>
              <p:cNvGrpSpPr/>
              <p:nvPr/>
            </p:nvGrpSpPr>
            <p:grpSpPr>
              <a:xfrm>
                <a:off x="7635240" y="1066800"/>
                <a:ext cx="3108960" cy="3108960"/>
                <a:chOff x="1725800" y="1350580"/>
                <a:chExt cx="3108960" cy="3108960"/>
              </a:xfrm>
            </p:grpSpPr>
            <p:sp>
              <p:nvSpPr>
                <p:cNvPr id="48" name="Oval 25">
                  <a:extLst>
                    <a:ext uri="{FF2B5EF4-FFF2-40B4-BE49-F238E27FC236}">
                      <a16:creationId xmlns:a16="http://schemas.microsoft.com/office/drawing/2014/main" id="{12E038F5-9D23-40B1-81DF-AFA7C90B3B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725800" y="1350580"/>
                  <a:ext cx="3108960" cy="3108960"/>
                </a:xfrm>
                <a:prstGeom prst="ellipse">
                  <a:avLst/>
                </a:prstGeom>
                <a:solidFill>
                  <a:srgbClr val="FFC000"/>
                </a:solidFill>
                <a:ln w="50800" cmpd="sng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17347D"/>
                    </a:solidFill>
                    <a:latin typeface="Arial" charset="0"/>
                  </a:endParaRPr>
                </a:p>
              </p:txBody>
            </p:sp>
            <p:sp>
              <p:nvSpPr>
                <p:cNvPr id="49" name="Oval 25">
                  <a:extLst>
                    <a:ext uri="{FF2B5EF4-FFF2-40B4-BE49-F238E27FC236}">
                      <a16:creationId xmlns:a16="http://schemas.microsoft.com/office/drawing/2014/main" id="{DCA8FF0F-70E9-4FF9-8440-83E95FC0DA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1828800" y="1447800"/>
                  <a:ext cx="2926080" cy="2926080"/>
                </a:xfrm>
                <a:prstGeom prst="ellipse">
                  <a:avLst/>
                </a:prstGeom>
                <a:solidFill>
                  <a:srgbClr val="FFC000"/>
                </a:solidFill>
                <a:ln w="50800" cmpd="sng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17347D"/>
                    </a:solidFill>
                    <a:latin typeface="Arial" charset="0"/>
                  </a:endParaRPr>
                </a:p>
              </p:txBody>
            </p:sp>
          </p:grpSp>
          <p:sp>
            <p:nvSpPr>
              <p:cNvPr id="79" name="Text Box 39"/>
              <p:cNvSpPr txBox="1">
                <a:spLocks noChangeArrowheads="1"/>
              </p:cNvSpPr>
              <p:nvPr/>
            </p:nvSpPr>
            <p:spPr bwMode="gray">
              <a:xfrm>
                <a:off x="8012993" y="1295400"/>
                <a:ext cx="2502608" cy="26776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YẾU TỐ 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NGUY CƠ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Yếu</a:t>
                </a:r>
                <a:r>
                  <a:rPr lang="en-US" sz="28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tố</a:t>
                </a:r>
                <a:r>
                  <a:rPr lang="en-US" sz="28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chủ</a:t>
                </a:r>
                <a:r>
                  <a:rPr lang="en-US" sz="2800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thể</a:t>
                </a:r>
                <a:endParaRPr lang="en-US" sz="2800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Thuốc</a:t>
                </a:r>
                <a:r>
                  <a:rPr lang="en-US" sz="2800" b="1" dirty="0">
                    <a:solidFill>
                      <a:schemeClr val="bg2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sz="2800" b="1" dirty="0" err="1">
                    <a:solidFill>
                      <a:schemeClr val="bg2"/>
                    </a:solidFill>
                    <a:latin typeface="Arial" panose="020B0604020202020204" pitchFamily="34" charset="0"/>
                  </a:rPr>
                  <a:t>lá</a:t>
                </a:r>
                <a:endParaRPr lang="en-US" sz="2800" b="1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>
                    <a:solidFill>
                      <a:schemeClr val="bg2"/>
                    </a:solidFill>
                    <a:latin typeface="Arial" panose="020B0604020202020204" pitchFamily="34" charset="0"/>
                  </a:rPr>
                  <a:t>Khói, bụi mịn,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800">
                    <a:solidFill>
                      <a:schemeClr val="bg2"/>
                    </a:solidFill>
                    <a:latin typeface="Arial" panose="020B0604020202020204" pitchFamily="34" charset="0"/>
                  </a:rPr>
                  <a:t>khí độc hại</a:t>
                </a:r>
                <a:endParaRPr lang="en-US" sz="2800" dirty="0">
                  <a:solidFill>
                    <a:schemeClr val="bg2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E8460E6-B399-A74B-EFBE-291B1732AC22}"/>
                </a:ext>
              </a:extLst>
            </p:cNvPr>
            <p:cNvSpPr txBox="1"/>
            <p:nvPr/>
          </p:nvSpPr>
          <p:spPr>
            <a:xfrm>
              <a:off x="10363200" y="1219200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srgbClr val="FFFF00"/>
                  </a:solidFill>
                </a:rPr>
                <a:t>GETomics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191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991063"/>
            <a:ext cx="12192000" cy="2576383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>
              <a:lnSpc>
                <a:spcPct val="120000"/>
              </a:lnSpc>
            </a:pPr>
            <a:r>
              <a:rPr lang="vi-VN" sz="4000" b="1" dirty="0"/>
              <a:t>CẬP NHẬT HƯỚNG DẪN </a:t>
            </a:r>
            <a:br>
              <a:rPr lang="en-US" sz="4000" b="1"/>
            </a:br>
            <a:r>
              <a:rPr lang="en-US" sz="4000" b="1"/>
              <a:t>VÀ </a:t>
            </a:r>
            <a:r>
              <a:rPr lang="vi-VN" sz="4000" b="1"/>
              <a:t>ĐIỀU TRỊ </a:t>
            </a:r>
            <a:r>
              <a:rPr lang="en-US" sz="4000" b="1"/>
              <a:t>HEN</a:t>
            </a:r>
            <a:endParaRPr lang="vi-VN" sz="4000" b="1" dirty="0"/>
          </a:p>
        </p:txBody>
      </p:sp>
    </p:spTree>
    <p:extLst>
      <p:ext uri="{BB962C8B-B14F-4D97-AF65-F5344CB8AC3E}">
        <p14:creationId xmlns:p14="http://schemas.microsoft.com/office/powerpoint/2010/main" val="505442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6" y="222196"/>
            <a:ext cx="11039474" cy="763525"/>
          </a:xfrm>
        </p:spPr>
        <p:txBody>
          <a:bodyPr/>
          <a:lstStyle/>
          <a:p>
            <a:r>
              <a:rPr lang="en-US" altLang="en-US" dirty="0" err="1"/>
              <a:t>Phân</a:t>
            </a:r>
            <a:r>
              <a:rPr lang="en-US" altLang="en-US" dirty="0"/>
              <a:t> </a:t>
            </a:r>
            <a:r>
              <a:rPr lang="en-US" altLang="en-US" err="1"/>
              <a:t>nhóm</a:t>
            </a:r>
            <a:r>
              <a:rPr lang="en-US" altLang="en-US"/>
              <a:t> bn COPD theo Bộ y tế 2023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91364" y="990600"/>
            <a:ext cx="5233236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dirty="0" err="1"/>
              <a:t>Số</a:t>
            </a:r>
            <a:r>
              <a:rPr lang="en-US" altLang="en-US" b="1" dirty="0"/>
              <a:t> </a:t>
            </a:r>
            <a:r>
              <a:rPr lang="en-US" altLang="en-US" b="1" dirty="0" err="1"/>
              <a:t>đợt</a:t>
            </a:r>
            <a:r>
              <a:rPr lang="en-US" altLang="en-US" b="1" dirty="0"/>
              <a:t> </a:t>
            </a:r>
            <a:r>
              <a:rPr lang="en-US" altLang="en-US" b="1" dirty="0" err="1"/>
              <a:t>cấp</a:t>
            </a:r>
            <a:r>
              <a:rPr lang="en-US" altLang="en-US" b="1" dirty="0"/>
              <a:t> </a:t>
            </a:r>
            <a:r>
              <a:rPr lang="en-US" altLang="en-US" b="1" dirty="0" err="1"/>
              <a:t>trong</a:t>
            </a:r>
            <a:r>
              <a:rPr lang="en-US" altLang="en-US" b="1" dirty="0"/>
              <a:t> </a:t>
            </a:r>
            <a:r>
              <a:rPr lang="en-US" altLang="en-US" b="1" dirty="0" err="1"/>
              <a:t>năm</a:t>
            </a:r>
            <a:r>
              <a:rPr lang="en-US" altLang="en-US" b="1" dirty="0"/>
              <a:t> qua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1574319"/>
            <a:ext cx="4655580" cy="146685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 2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 1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99076" y="3250720"/>
            <a:ext cx="3925524" cy="1374775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37312" y="1486546"/>
          <a:ext cx="453548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7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0200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459538" y="4898339"/>
            <a:ext cx="2379662" cy="73342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– 1 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 &lt; 10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09050" y="4898339"/>
            <a:ext cx="2139950" cy="73342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  2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 ≥  10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98765" y="5770562"/>
            <a:ext cx="4626435" cy="477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Triệu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31112" y="6324600"/>
            <a:ext cx="2595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GOLD 2022; Bộ Y tế 2023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15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22196"/>
            <a:ext cx="11258550" cy="763525"/>
          </a:xfrm>
        </p:spPr>
        <p:txBody>
          <a:bodyPr/>
          <a:lstStyle/>
          <a:p>
            <a:r>
              <a:rPr lang="en-US" altLang="en-US" dirty="0" err="1"/>
              <a:t>Phân</a:t>
            </a:r>
            <a:r>
              <a:rPr lang="en-US" altLang="en-US" dirty="0"/>
              <a:t> </a:t>
            </a:r>
            <a:r>
              <a:rPr lang="en-US" altLang="en-US" dirty="0" err="1"/>
              <a:t>nhóm</a:t>
            </a:r>
            <a:r>
              <a:rPr lang="en-US" altLang="en-US" dirty="0"/>
              <a:t> </a:t>
            </a:r>
            <a:r>
              <a:rPr lang="en-US" altLang="en-US" dirty="0" err="1"/>
              <a:t>bệnh</a:t>
            </a:r>
            <a:r>
              <a:rPr lang="en-US" altLang="en-US" dirty="0"/>
              <a:t> </a:t>
            </a:r>
            <a:r>
              <a:rPr lang="en-US" altLang="en-US" err="1"/>
              <a:t>nhân</a:t>
            </a:r>
            <a:r>
              <a:rPr lang="en-US" altLang="en-US"/>
              <a:t> COPD theo GOLD 2024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91364" y="990600"/>
            <a:ext cx="5233236" cy="53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dirty="0" err="1"/>
              <a:t>Số</a:t>
            </a:r>
            <a:r>
              <a:rPr lang="en-US" altLang="en-US" b="1" dirty="0"/>
              <a:t> </a:t>
            </a:r>
            <a:r>
              <a:rPr lang="en-US" altLang="en-US" b="1" dirty="0" err="1"/>
              <a:t>đợt</a:t>
            </a:r>
            <a:r>
              <a:rPr lang="en-US" altLang="en-US" b="1" dirty="0"/>
              <a:t> </a:t>
            </a:r>
            <a:r>
              <a:rPr lang="en-US" altLang="en-US" b="1" dirty="0" err="1"/>
              <a:t>cấp</a:t>
            </a:r>
            <a:r>
              <a:rPr lang="en-US" altLang="en-US" b="1" dirty="0"/>
              <a:t> </a:t>
            </a:r>
            <a:r>
              <a:rPr lang="en-US" altLang="en-US" b="1" dirty="0" err="1"/>
              <a:t>trong</a:t>
            </a:r>
            <a:r>
              <a:rPr lang="en-US" altLang="en-US" b="1" dirty="0"/>
              <a:t> </a:t>
            </a:r>
            <a:r>
              <a:rPr lang="en-US" altLang="en-US" b="1" dirty="0" err="1"/>
              <a:t>năm</a:t>
            </a:r>
            <a:r>
              <a:rPr lang="en-US" altLang="en-US" b="1" dirty="0"/>
              <a:t> qua</a:t>
            </a:r>
          </a:p>
        </p:txBody>
      </p:sp>
      <p:sp>
        <p:nvSpPr>
          <p:cNvPr id="6" name="Rectangle 5"/>
          <p:cNvSpPr/>
          <p:nvPr/>
        </p:nvSpPr>
        <p:spPr>
          <a:xfrm>
            <a:off x="1676400" y="1574319"/>
            <a:ext cx="4655580" cy="1466850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≥  2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 1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99076" y="3250720"/>
            <a:ext cx="3925524" cy="1374775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37312" y="1486546"/>
          <a:ext cx="453548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7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02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40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91432" marR="91432" anchor="ctr">
                    <a:solidFill>
                      <a:srgbClr val="0000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459538" y="4898339"/>
            <a:ext cx="2379662" cy="73342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– 1 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 &lt; 10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09050" y="4898339"/>
            <a:ext cx="2139950" cy="733425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mMRC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≥  2</a:t>
            </a:r>
          </a:p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 ≥  10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498765" y="5770562"/>
            <a:ext cx="4626435" cy="477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Triệu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chứng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31112" y="6324600"/>
            <a:ext cx="2595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GOLD 2024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19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8"/>
          <p:cNvSpPr>
            <a:spLocks noGrp="1"/>
          </p:cNvSpPr>
          <p:nvPr>
            <p:ph type="title"/>
          </p:nvPr>
        </p:nvSpPr>
        <p:spPr>
          <a:xfrm>
            <a:off x="1831976" y="303213"/>
            <a:ext cx="8683625" cy="768350"/>
          </a:xfrm>
        </p:spPr>
        <p:txBody>
          <a:bodyPr>
            <a:spAutoFit/>
          </a:bodyPr>
          <a:lstStyle/>
          <a:p>
            <a:pPr eaLnBrk="1" hangingPunct="1"/>
            <a:r>
              <a:rPr lang="en-US" altLang="en-US" sz="4400" dirty="0" err="1">
                <a:latin typeface="Arial" charset="0"/>
              </a:rPr>
              <a:t>Mục</a:t>
            </a:r>
            <a:r>
              <a:rPr lang="en-US" altLang="en-US" sz="4400" dirty="0">
                <a:latin typeface="Arial" charset="0"/>
              </a:rPr>
              <a:t> </a:t>
            </a:r>
            <a:r>
              <a:rPr lang="en-US" altLang="en-US" sz="4400" dirty="0" err="1">
                <a:latin typeface="Arial" charset="0"/>
              </a:rPr>
              <a:t>tiêu</a:t>
            </a:r>
            <a:r>
              <a:rPr lang="en-US" altLang="en-US" sz="4400" dirty="0">
                <a:latin typeface="Arial" charset="0"/>
              </a:rPr>
              <a:t> </a:t>
            </a:r>
            <a:r>
              <a:rPr lang="en-US" altLang="en-US" sz="4400" dirty="0" err="1">
                <a:latin typeface="Arial" charset="0"/>
              </a:rPr>
              <a:t>dài</a:t>
            </a:r>
            <a:r>
              <a:rPr lang="en-US" altLang="en-US" sz="4400" dirty="0">
                <a:latin typeface="Arial" charset="0"/>
              </a:rPr>
              <a:t> </a:t>
            </a:r>
            <a:r>
              <a:rPr lang="en-US" altLang="en-US" sz="4400" dirty="0" err="1">
                <a:latin typeface="Arial" charset="0"/>
              </a:rPr>
              <a:t>hạn</a:t>
            </a:r>
            <a:r>
              <a:rPr lang="en-US" altLang="en-US" sz="4400" dirty="0">
                <a:latin typeface="Arial" charset="0"/>
              </a:rPr>
              <a:t> </a:t>
            </a:r>
            <a:r>
              <a:rPr lang="en-US" altLang="en-US" sz="4400" dirty="0" err="1">
                <a:latin typeface="Arial" charset="0"/>
              </a:rPr>
              <a:t>điều</a:t>
            </a:r>
            <a:r>
              <a:rPr lang="en-US" altLang="en-US" sz="4400" dirty="0">
                <a:latin typeface="Arial" charset="0"/>
              </a:rPr>
              <a:t> </a:t>
            </a:r>
            <a:r>
              <a:rPr lang="en-US" altLang="en-US" sz="4400" dirty="0" err="1">
                <a:latin typeface="Arial" charset="0"/>
              </a:rPr>
              <a:t>trị</a:t>
            </a:r>
            <a:r>
              <a:rPr lang="en-US" altLang="en-US" sz="4400" dirty="0">
                <a:latin typeface="Arial" charset="0"/>
              </a:rPr>
              <a:t> COPD</a:t>
            </a:r>
          </a:p>
        </p:txBody>
      </p:sp>
      <p:sp>
        <p:nvSpPr>
          <p:cNvPr id="37891" name="Pladsholder til indhold 2"/>
          <p:cNvSpPr>
            <a:spLocks noGrp="1"/>
          </p:cNvSpPr>
          <p:nvPr>
            <p:ph idx="1"/>
          </p:nvPr>
        </p:nvSpPr>
        <p:spPr>
          <a:xfrm>
            <a:off x="838200" y="1917700"/>
            <a:ext cx="10287000" cy="4330700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US" altLang="en-US" b="1" dirty="0" err="1">
                <a:latin typeface="Arial" charset="0"/>
                <a:cs typeface="Times New Roman" pitchFamily="18" charset="0"/>
              </a:rPr>
              <a:t>Giảm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triệu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chứng</a:t>
            </a:r>
            <a:endParaRPr lang="da-DK" altLang="en-US" b="1" dirty="0"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dirty="0" err="1">
                <a:latin typeface="Arial" charset="0"/>
                <a:cs typeface="Times New Roman" pitchFamily="18" charset="0"/>
              </a:rPr>
              <a:t>Cải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thiện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khả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năng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gắng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sức</a:t>
            </a:r>
            <a:endParaRPr lang="da-DK" altLang="en-US" dirty="0"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da-DK" altLang="en-US" dirty="0">
                <a:latin typeface="Arial" charset="0"/>
                <a:cs typeface="Times New Roman" pitchFamily="18" charset="0"/>
              </a:rPr>
              <a:t>Cải thiện tình trạng sức khỏe</a:t>
            </a:r>
          </a:p>
          <a:p>
            <a:pPr eaLnBrk="1" hangingPunct="1">
              <a:buClr>
                <a:schemeClr val="tx1"/>
              </a:buClr>
            </a:pPr>
            <a:endParaRPr lang="da-DK" altLang="en-US" sz="1400" dirty="0"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dirty="0" err="1">
                <a:latin typeface="Arial" charset="0"/>
                <a:cs typeface="Times New Roman" pitchFamily="18" charset="0"/>
              </a:rPr>
              <a:t>Ngăn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chặn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bệnh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tiến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triển</a:t>
            </a:r>
            <a:endParaRPr lang="da-DK" altLang="en-US" dirty="0"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b="1" dirty="0" err="1">
                <a:latin typeface="Arial" charset="0"/>
                <a:cs typeface="Times New Roman" pitchFamily="18" charset="0"/>
              </a:rPr>
              <a:t>Ngừa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và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điều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trị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đợt</a:t>
            </a:r>
            <a:r>
              <a:rPr lang="en-US" altLang="en-US" b="1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b="1" dirty="0" err="1">
                <a:latin typeface="Arial" charset="0"/>
                <a:cs typeface="Times New Roman" pitchFamily="18" charset="0"/>
              </a:rPr>
              <a:t>cấp</a:t>
            </a:r>
            <a:endParaRPr lang="da-DK" altLang="en-US" b="1" dirty="0">
              <a:latin typeface="Arial" charset="0"/>
              <a:cs typeface="Times New Roman" pitchFamily="18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US" altLang="en-US" dirty="0" err="1">
                <a:latin typeface="Arial" charset="0"/>
                <a:cs typeface="Times New Roman" pitchFamily="18" charset="0"/>
              </a:rPr>
              <a:t>Giảm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nguy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cơ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tử</a:t>
            </a:r>
            <a:r>
              <a:rPr lang="en-US" altLang="en-US" dirty="0">
                <a:latin typeface="Arial" charset="0"/>
                <a:cs typeface="Times New Roman" pitchFamily="18" charset="0"/>
              </a:rPr>
              <a:t> </a:t>
            </a:r>
            <a:r>
              <a:rPr lang="en-US" altLang="en-US" dirty="0" err="1">
                <a:latin typeface="Arial" charset="0"/>
                <a:cs typeface="Times New Roman" pitchFamily="18" charset="0"/>
              </a:rPr>
              <a:t>vong</a:t>
            </a:r>
            <a:endParaRPr lang="da-DK" altLang="en-US" dirty="0">
              <a:latin typeface="Arial" charset="0"/>
              <a:cs typeface="Times New Roman" pitchFamily="18" charset="0"/>
            </a:endParaRPr>
          </a:p>
        </p:txBody>
      </p:sp>
      <p:grpSp>
        <p:nvGrpSpPr>
          <p:cNvPr id="37892" name="Group 10"/>
          <p:cNvGrpSpPr>
            <a:grpSpLocks/>
          </p:cNvGrpSpPr>
          <p:nvPr/>
        </p:nvGrpSpPr>
        <p:grpSpPr bwMode="auto">
          <a:xfrm>
            <a:off x="8039100" y="2063750"/>
            <a:ext cx="2387600" cy="3473450"/>
            <a:chOff x="6781800" y="1814379"/>
            <a:chExt cx="2385774" cy="3474140"/>
          </a:xfrm>
        </p:grpSpPr>
        <p:sp>
          <p:nvSpPr>
            <p:cNvPr id="4" name="Højre klammeparentes 3"/>
            <p:cNvSpPr/>
            <p:nvPr/>
          </p:nvSpPr>
          <p:spPr>
            <a:xfrm>
              <a:off x="6781800" y="1814379"/>
              <a:ext cx="306154" cy="1436973"/>
            </a:xfrm>
            <a:prstGeom prst="rightBrace">
              <a:avLst/>
            </a:prstGeom>
            <a:noFill/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da-DK">
                <a:latin typeface="Times New Roman" pitchFamily="18" charset="0"/>
              </a:endParaRPr>
            </a:p>
          </p:txBody>
        </p:sp>
        <p:sp>
          <p:nvSpPr>
            <p:cNvPr id="5" name="Højre klammeparentes 4"/>
            <p:cNvSpPr/>
            <p:nvPr/>
          </p:nvSpPr>
          <p:spPr>
            <a:xfrm>
              <a:off x="6781800" y="3851547"/>
              <a:ext cx="306154" cy="1436972"/>
            </a:xfrm>
            <a:prstGeom prst="rightBrace">
              <a:avLst/>
            </a:prstGeom>
            <a:noFill/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da-DK">
                <a:latin typeface="Times New Roman" pitchFamily="18" charset="0"/>
              </a:endParaRPr>
            </a:p>
          </p:txBody>
        </p:sp>
        <p:sp>
          <p:nvSpPr>
            <p:cNvPr id="37895" name="Tekstfelt 5"/>
            <p:cNvSpPr txBox="1">
              <a:spLocks noChangeArrowheads="1"/>
            </p:cNvSpPr>
            <p:nvPr/>
          </p:nvSpPr>
          <p:spPr bwMode="auto">
            <a:xfrm>
              <a:off x="7162800" y="2065593"/>
              <a:ext cx="2004774" cy="95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a-DK" altLang="en-US" sz="2800">
                  <a:solidFill>
                    <a:srgbClr val="FFFF00"/>
                  </a:solidFill>
                  <a:latin typeface="Arial" charset="0"/>
                  <a:cs typeface="Arial" charset="0"/>
                </a:rPr>
                <a:t>Giảm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a-DK" altLang="en-US" sz="2800">
                  <a:solidFill>
                    <a:srgbClr val="FFFF00"/>
                  </a:solidFill>
                  <a:latin typeface="Arial" charset="0"/>
                  <a:cs typeface="Arial" charset="0"/>
                </a:rPr>
                <a:t>triệu chứng</a:t>
              </a:r>
            </a:p>
          </p:txBody>
        </p:sp>
        <p:sp>
          <p:nvSpPr>
            <p:cNvPr id="37896" name="Tekstfelt 6"/>
            <p:cNvSpPr txBox="1">
              <a:spLocks noChangeArrowheads="1"/>
            </p:cNvSpPr>
            <p:nvPr/>
          </p:nvSpPr>
          <p:spPr bwMode="auto">
            <a:xfrm>
              <a:off x="7315202" y="4088231"/>
              <a:ext cx="1670113" cy="954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da-DK" altLang="en-US" sz="2800">
                  <a:solidFill>
                    <a:srgbClr val="FFFF00"/>
                  </a:solidFill>
                  <a:latin typeface="Arial" charset="0"/>
                  <a:cs typeface="Arial" charset="0"/>
                </a:rPr>
                <a:t>Giảm nguy cơ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D9E9BD-709B-43DD-11A6-A62A3373921E}"/>
              </a:ext>
            </a:extLst>
          </p:cNvPr>
          <p:cNvSpPr txBox="1"/>
          <p:nvPr/>
        </p:nvSpPr>
        <p:spPr>
          <a:xfrm>
            <a:off x="7331112" y="6324600"/>
            <a:ext cx="2595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GOLD 2023; Bộ Y tế 2023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0"/>
            <a:ext cx="9906000" cy="1143000"/>
          </a:xfrm>
        </p:spPr>
        <p:txBody>
          <a:bodyPr/>
          <a:lstStyle/>
          <a:p>
            <a:r>
              <a:rPr lang="en-US" sz="4400" dirty="0" err="1"/>
              <a:t>Các</a:t>
            </a:r>
            <a:r>
              <a:rPr lang="en-US" sz="4400" dirty="0"/>
              <a:t> </a:t>
            </a:r>
            <a:r>
              <a:rPr lang="en-US" sz="4400" dirty="0" err="1"/>
              <a:t>thuốc</a:t>
            </a:r>
            <a:r>
              <a:rPr lang="en-US" sz="4400" dirty="0"/>
              <a:t> </a:t>
            </a:r>
            <a:r>
              <a:rPr lang="en-US" sz="4400" dirty="0" err="1"/>
              <a:t>điều</a:t>
            </a:r>
            <a:r>
              <a:rPr lang="en-US" sz="4400" dirty="0"/>
              <a:t> </a:t>
            </a:r>
            <a:r>
              <a:rPr lang="en-US" sz="4400" dirty="0" err="1"/>
              <a:t>trị</a:t>
            </a:r>
            <a:r>
              <a:rPr lang="en-US" sz="4400" dirty="0"/>
              <a:t> COPD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10896600" cy="5135562"/>
          </a:xfrm>
        </p:spPr>
        <p:txBody>
          <a:bodyPr/>
          <a:lstStyle/>
          <a:p>
            <a:r>
              <a:rPr lang="en-US" dirty="0"/>
              <a:t>SABA: Salbutamol</a:t>
            </a:r>
          </a:p>
          <a:p>
            <a:r>
              <a:rPr lang="en-US" dirty="0"/>
              <a:t>SABA/SAMA: </a:t>
            </a:r>
            <a:r>
              <a:rPr lang="en-US" dirty="0" err="1"/>
              <a:t>Fenoterol</a:t>
            </a:r>
            <a:r>
              <a:rPr lang="en-US" dirty="0"/>
              <a:t>/ipratropium; salbutamol/ipratropium</a:t>
            </a:r>
          </a:p>
          <a:p>
            <a:r>
              <a:rPr lang="en-US" dirty="0"/>
              <a:t>LAMA: tiotropium,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glycopyrronium</a:t>
            </a:r>
            <a:endParaRPr lang="en-US" dirty="0"/>
          </a:p>
          <a:p>
            <a:r>
              <a:rPr lang="en-US" dirty="0"/>
              <a:t>LABA: </a:t>
            </a:r>
            <a:r>
              <a:rPr lang="en-US" dirty="0" err="1"/>
              <a:t>Indacaterol</a:t>
            </a:r>
            <a:endParaRPr lang="en-US" dirty="0"/>
          </a:p>
          <a:p>
            <a:r>
              <a:rPr lang="en-US" dirty="0"/>
              <a:t>LAMA/LABA: 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Indacaterol/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glycopyrronium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;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Olodaterol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Arial"/>
                <a:ea typeface="MS Mincho"/>
              </a:rPr>
              <a:t>/tiotropium; Umeclidinium/vilanterol</a:t>
            </a:r>
            <a:endParaRPr lang="en-US" dirty="0"/>
          </a:p>
          <a:p>
            <a:r>
              <a:rPr lang="en-US" dirty="0"/>
              <a:t>ICS/LABA: Budesonide/Formoterol; Fluticasone/Salmeterol</a:t>
            </a:r>
          </a:p>
        </p:txBody>
      </p:sp>
    </p:spTree>
    <p:extLst>
      <p:ext uri="{BB962C8B-B14F-4D97-AF65-F5344CB8AC3E}">
        <p14:creationId xmlns:p14="http://schemas.microsoft.com/office/powerpoint/2010/main" val="340129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E51657-7639-47E4-B7A8-CB9A4C1960A6}"/>
              </a:ext>
            </a:extLst>
          </p:cNvPr>
          <p:cNvSpPr/>
          <p:nvPr/>
        </p:nvSpPr>
        <p:spPr>
          <a:xfrm>
            <a:off x="4267200" y="1290937"/>
            <a:ext cx="7404652" cy="46166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10515600" cy="1143000"/>
          </a:xfrm>
        </p:spPr>
        <p:txBody>
          <a:bodyPr/>
          <a:lstStyle/>
          <a:p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ban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COPD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91237" y="1752601"/>
            <a:ext cx="11595962" cy="4648200"/>
            <a:chOff x="157366" y="1971569"/>
            <a:chExt cx="6905067" cy="4089772"/>
          </a:xfrm>
        </p:grpSpPr>
        <p:sp>
          <p:nvSpPr>
            <p:cNvPr id="100355" name="Rectangle 3"/>
            <p:cNvSpPr>
              <a:spLocks noChangeArrowheads="1"/>
            </p:cNvSpPr>
            <p:nvPr/>
          </p:nvSpPr>
          <p:spPr bwMode="invGray">
            <a:xfrm>
              <a:off x="4610099" y="3676650"/>
              <a:ext cx="2324101" cy="1600200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56" name="Rectangle 4"/>
            <p:cNvSpPr>
              <a:spLocks noChangeArrowheads="1"/>
            </p:cNvSpPr>
            <p:nvPr/>
          </p:nvSpPr>
          <p:spPr bwMode="invGray">
            <a:xfrm>
              <a:off x="2400300" y="3676650"/>
              <a:ext cx="2160588" cy="16002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57" name="Rectangle 5"/>
            <p:cNvSpPr>
              <a:spLocks noChangeArrowheads="1"/>
            </p:cNvSpPr>
            <p:nvPr/>
          </p:nvSpPr>
          <p:spPr bwMode="invGray">
            <a:xfrm>
              <a:off x="4610100" y="2025650"/>
              <a:ext cx="2324100" cy="16002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58" name="Rectangle 6"/>
            <p:cNvSpPr>
              <a:spLocks noChangeArrowheads="1"/>
            </p:cNvSpPr>
            <p:nvPr/>
          </p:nvSpPr>
          <p:spPr bwMode="invGray">
            <a:xfrm>
              <a:off x="2400300" y="2025650"/>
              <a:ext cx="2160588" cy="1600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59" name="Text Box 955"/>
            <p:cNvSpPr txBox="1">
              <a:spLocks noChangeArrowheads="1"/>
            </p:cNvSpPr>
            <p:nvPr/>
          </p:nvSpPr>
          <p:spPr bwMode="white">
            <a:xfrm>
              <a:off x="4536758" y="4013537"/>
              <a:ext cx="2465560" cy="1056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thuốc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GPQ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tác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dài</a:t>
              </a:r>
              <a:endPara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LABA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hoặc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LAMA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0" name="Text Box 955"/>
            <p:cNvSpPr txBox="1">
              <a:spLocks noChangeArrowheads="1"/>
            </p:cNvSpPr>
            <p:nvPr/>
          </p:nvSpPr>
          <p:spPr bwMode="white">
            <a:xfrm>
              <a:off x="4687887" y="1971569"/>
              <a:ext cx="2295524" cy="1706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LAMA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LAMA + LABA*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ICS + LABA**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* 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CAT ≥ 20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Nếu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 BCAT/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máu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≥ 300</a:t>
              </a:r>
            </a:p>
          </p:txBody>
        </p:sp>
        <p:sp>
          <p:nvSpPr>
            <p:cNvPr id="100361" name="Text Box 955"/>
            <p:cNvSpPr txBox="1">
              <a:spLocks noChangeArrowheads="1"/>
            </p:cNvSpPr>
            <p:nvPr/>
          </p:nvSpPr>
          <p:spPr bwMode="white">
            <a:xfrm>
              <a:off x="2468577" y="4049977"/>
              <a:ext cx="1723429" cy="73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thuốc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gi</a:t>
              </a:r>
              <a:r>
                <a:rPr lang="en-US" altLang="en-US" sz="2400" b="1" dirty="0" err="1">
                  <a:latin typeface="Arial" panose="020B0604020202020204" pitchFamily="34" charset="0"/>
                </a:rPr>
                <a:t>ãn</a:t>
              </a:r>
              <a:r>
                <a:rPr lang="en-US" altLang="en-US" sz="2400" b="1" dirty="0">
                  <a:latin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</a:rPr>
                <a:t>phế</a:t>
              </a:r>
              <a:r>
                <a:rPr lang="en-US" altLang="en-US" sz="2400" b="1" dirty="0">
                  <a:latin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</a:rPr>
                <a:t>quản</a:t>
              </a:r>
              <a:r>
                <a:rPr lang="en-US" altLang="en-US" sz="2400" b="1" dirty="0">
                  <a:latin typeface="Arial" panose="020B0604020202020204" pitchFamily="34" charset="0"/>
                </a:rPr>
                <a:t> (GPQ)</a:t>
              </a:r>
              <a:endPara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2" name="Text Box 955"/>
            <p:cNvSpPr txBox="1">
              <a:spLocks noChangeArrowheads="1"/>
            </p:cNvSpPr>
            <p:nvPr/>
          </p:nvSpPr>
          <p:spPr bwMode="white">
            <a:xfrm>
              <a:off x="2468578" y="2594134"/>
              <a:ext cx="1460500" cy="406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LAMA</a:t>
              </a:r>
            </a:p>
          </p:txBody>
        </p:sp>
        <p:sp>
          <p:nvSpPr>
            <p:cNvPr id="100363" name="Text Box 111"/>
            <p:cNvSpPr txBox="1">
              <a:spLocks noChangeArrowheads="1"/>
            </p:cNvSpPr>
            <p:nvPr/>
          </p:nvSpPr>
          <p:spPr bwMode="black">
            <a:xfrm>
              <a:off x="157366" y="2239750"/>
              <a:ext cx="2160587" cy="1706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≥ 2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đợt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cấp</a:t>
              </a:r>
              <a:r>
                <a:rPr lang="en-US" altLang="en-US" sz="2400" b="1" dirty="0">
                  <a:latin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không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nhập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≥ 1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đợt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cấp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nhập</a:t>
              </a: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viện</a:t>
              </a:r>
              <a:endPara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endParaRPr lang="en-US" alt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5" name="Text Box 111"/>
            <p:cNvSpPr txBox="1">
              <a:spLocks noChangeArrowheads="1"/>
            </p:cNvSpPr>
            <p:nvPr/>
          </p:nvSpPr>
          <p:spPr bwMode="black">
            <a:xfrm>
              <a:off x="437692" y="4009802"/>
              <a:ext cx="1895475" cy="138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marR="0" lvl="0" indent="0" algn="ctr" defTabSz="914400" eaLnBrk="0" latinLnBrk="0" hangingPunct="0">
                <a:lnSpc>
                  <a:spcPct val="100000"/>
                </a:lnSpc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en-US" altLang="en-US" sz="2400" dirty="0"/>
                <a:t> 0 </a:t>
              </a:r>
              <a:r>
                <a:rPr lang="en-US" altLang="en-US" sz="2400" dirty="0" err="1"/>
                <a:t>hoặc</a:t>
              </a:r>
              <a:r>
                <a:rPr lang="en-US" altLang="en-US" sz="2400" dirty="0"/>
                <a:t> 1 </a:t>
              </a:r>
              <a:r>
                <a:rPr lang="en-US" altLang="en-US" sz="2400" dirty="0" err="1"/>
                <a:t>đợt</a:t>
              </a:r>
              <a:r>
                <a:rPr lang="en-US" altLang="en-US" sz="2400" dirty="0"/>
                <a:t> </a:t>
              </a:r>
              <a:r>
                <a:rPr lang="en-US" altLang="en-US" sz="2400" dirty="0" err="1"/>
                <a:t>cấp</a:t>
              </a:r>
              <a:r>
                <a:rPr lang="en-US" altLang="en-US" sz="2400" dirty="0"/>
                <a:t> </a:t>
              </a:r>
            </a:p>
            <a:p>
              <a:pPr algn="r"/>
              <a:r>
                <a:rPr lang="en-US" altLang="en-US" sz="2400" dirty="0" err="1"/>
                <a:t>không</a:t>
              </a:r>
              <a:r>
                <a:rPr lang="en-US" altLang="en-US" sz="2400" dirty="0"/>
                <a:t> </a:t>
              </a:r>
              <a:r>
                <a:rPr lang="en-US" altLang="en-US" sz="2400" dirty="0" err="1"/>
                <a:t>nhập</a:t>
              </a:r>
              <a:r>
                <a:rPr lang="en-US" altLang="en-US" sz="2400" dirty="0"/>
                <a:t> </a:t>
              </a:r>
              <a:r>
                <a:rPr lang="en-US" altLang="en-US" sz="2400" dirty="0" err="1"/>
                <a:t>viện</a:t>
              </a:r>
              <a:endParaRPr lang="en-US" altLang="en-US" sz="2400" dirty="0"/>
            </a:p>
          </p:txBody>
        </p:sp>
        <p:sp>
          <p:nvSpPr>
            <p:cNvPr id="100367" name="Text Box 955"/>
            <p:cNvSpPr txBox="1">
              <a:spLocks noChangeArrowheads="1"/>
            </p:cNvSpPr>
            <p:nvPr/>
          </p:nvSpPr>
          <p:spPr bwMode="auto">
            <a:xfrm>
              <a:off x="2675034" y="5330179"/>
              <a:ext cx="1528778" cy="731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mMRC 0-1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CAT&lt; 10 </a:t>
              </a:r>
            </a:p>
          </p:txBody>
        </p:sp>
        <p:sp>
          <p:nvSpPr>
            <p:cNvPr id="100369" name="AutoShape 17"/>
            <p:cNvSpPr>
              <a:spLocks noChangeArrowheads="1"/>
            </p:cNvSpPr>
            <p:nvPr/>
          </p:nvSpPr>
          <p:spPr bwMode="gray">
            <a:xfrm>
              <a:off x="2405062" y="4625975"/>
              <a:ext cx="642938" cy="642938"/>
            </a:xfrm>
            <a:prstGeom prst="rtTriangle">
              <a:avLst/>
            </a:prstGeom>
            <a:solidFill>
              <a:srgbClr val="FFFFFF"/>
            </a:solidFill>
            <a:ln w="19050" algn="ctr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54119" y="4840500"/>
              <a:ext cx="481012" cy="4062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 </a:t>
              </a:r>
            </a:p>
          </p:txBody>
        </p:sp>
        <p:sp>
          <p:nvSpPr>
            <p:cNvPr id="100371" name="AutoShape 19"/>
            <p:cNvSpPr>
              <a:spLocks noChangeArrowheads="1"/>
            </p:cNvSpPr>
            <p:nvPr/>
          </p:nvSpPr>
          <p:spPr bwMode="gray">
            <a:xfrm flipH="1">
              <a:off x="6291262" y="4625975"/>
              <a:ext cx="642938" cy="642938"/>
            </a:xfrm>
            <a:prstGeom prst="rtTriangle">
              <a:avLst/>
            </a:prstGeom>
            <a:solidFill>
              <a:srgbClr val="FFFFFF"/>
            </a:solidFill>
            <a:ln w="19050" algn="ctr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72" name="AutoShape 20"/>
            <p:cNvSpPr>
              <a:spLocks noChangeArrowheads="1"/>
            </p:cNvSpPr>
            <p:nvPr/>
          </p:nvSpPr>
          <p:spPr bwMode="gray">
            <a:xfrm flipH="1" flipV="1">
              <a:off x="6291262" y="2024063"/>
              <a:ext cx="642938" cy="642937"/>
            </a:xfrm>
            <a:prstGeom prst="rtTriangle">
              <a:avLst/>
            </a:prstGeom>
            <a:solidFill>
              <a:srgbClr val="FFFFFF"/>
            </a:solidFill>
            <a:ln w="19050" algn="ctr">
              <a:solidFill>
                <a:srgbClr val="FEB0F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524625" y="1990725"/>
              <a:ext cx="485775" cy="4062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  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452833" y="4844946"/>
              <a:ext cx="609600" cy="4062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 </a:t>
              </a:r>
            </a:p>
          </p:txBody>
        </p:sp>
        <p:sp>
          <p:nvSpPr>
            <p:cNvPr id="100375" name="AutoShape 23"/>
            <p:cNvSpPr>
              <a:spLocks noChangeArrowheads="1"/>
            </p:cNvSpPr>
            <p:nvPr/>
          </p:nvSpPr>
          <p:spPr bwMode="gray">
            <a:xfrm flipV="1">
              <a:off x="2405062" y="2039938"/>
              <a:ext cx="642938" cy="642937"/>
            </a:xfrm>
            <a:prstGeom prst="rtTriangle">
              <a:avLst/>
            </a:prstGeom>
            <a:solidFill>
              <a:srgbClr val="FFFFFF"/>
            </a:solidFill>
            <a:ln w="19050" algn="ctr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362200" y="2019300"/>
              <a:ext cx="450850" cy="406201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  </a:t>
              </a:r>
            </a:p>
          </p:txBody>
        </p:sp>
      </p:grpSp>
      <p:sp>
        <p:nvSpPr>
          <p:cNvPr id="24" name="Text Box 955"/>
          <p:cNvSpPr txBox="1">
            <a:spLocks noChangeArrowheads="1"/>
          </p:cNvSpPr>
          <p:nvPr/>
        </p:nvSpPr>
        <p:spPr bwMode="auto">
          <a:xfrm>
            <a:off x="8915400" y="5569803"/>
            <a:ext cx="17954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marR="0" lvl="0" indent="0" algn="ctr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en-US" altLang="en-US" sz="2400" dirty="0" err="1"/>
              <a:t>mMRC</a:t>
            </a:r>
            <a:r>
              <a:rPr lang="en-US" altLang="en-US" sz="2400" dirty="0"/>
              <a:t> ≥ 2</a:t>
            </a:r>
          </a:p>
          <a:p>
            <a:r>
              <a:rPr lang="en-US" altLang="en-US" sz="2400" dirty="0"/>
              <a:t>  CAT ≥ 10 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927C9E31-42CF-47F1-A72A-C24C426B9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1260296"/>
            <a:ext cx="701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>
                <a:latin typeface="Arial" panose="020B0604020202020204" pitchFamily="34" charset="0"/>
              </a:rPr>
              <a:t>SABA </a:t>
            </a:r>
            <a:r>
              <a:rPr lang="en-US" sz="2800" dirty="0" err="1">
                <a:latin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</a:rPr>
              <a:t>/</a:t>
            </a:r>
            <a:r>
              <a:rPr lang="en-US" sz="2800" dirty="0" err="1">
                <a:latin typeface="Arial" panose="020B0604020202020204" pitchFamily="34" charset="0"/>
              </a:rPr>
              <a:t>hoặc</a:t>
            </a:r>
            <a:r>
              <a:rPr lang="en-US" sz="2800" dirty="0">
                <a:latin typeface="Arial" panose="020B0604020202020204" pitchFamily="34" charset="0"/>
              </a:rPr>
              <a:t> SAMA </a:t>
            </a:r>
            <a:r>
              <a:rPr lang="en-US" sz="2800" dirty="0" err="1">
                <a:latin typeface="Arial" panose="020B0604020202020204" pitchFamily="34" charset="0"/>
              </a:rPr>
              <a:t>khi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cần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70AEA0-2979-24C5-3F46-10EF629687FE}"/>
              </a:ext>
            </a:extLst>
          </p:cNvPr>
          <p:cNvSpPr txBox="1"/>
          <p:nvPr/>
        </p:nvSpPr>
        <p:spPr>
          <a:xfrm>
            <a:off x="6703007" y="6400800"/>
            <a:ext cx="25959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GOLD 2022; Bộ Y tế 2023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186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ChangeArrowheads="1"/>
          </p:cNvSpPr>
          <p:nvPr/>
        </p:nvSpPr>
        <p:spPr bwMode="invGray">
          <a:xfrm>
            <a:off x="4235423" y="2026726"/>
            <a:ext cx="6101327" cy="181869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FFFA65-3746-4F6E-9906-5D3B3C3E2C39}"/>
              </a:ext>
            </a:extLst>
          </p:cNvPr>
          <p:cNvSpPr txBox="1"/>
          <p:nvPr/>
        </p:nvSpPr>
        <p:spPr>
          <a:xfrm>
            <a:off x="917945" y="6442594"/>
            <a:ext cx="1670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GOLD 2024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7A09565-D2E4-8E15-8909-DC15250F80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5302" y="152400"/>
            <a:ext cx="11080898" cy="1143000"/>
          </a:xfrm>
        </p:spPr>
        <p:txBody>
          <a:bodyPr>
            <a:normAutofit/>
          </a:bodyPr>
          <a:lstStyle/>
          <a:p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ban </a:t>
            </a:r>
            <a:r>
              <a:rPr lang="en-US" altLang="en-US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 theo GOLD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2BCBBD-B875-71BE-36E7-9447D1EA73EF}"/>
              </a:ext>
            </a:extLst>
          </p:cNvPr>
          <p:cNvGrpSpPr/>
          <p:nvPr/>
        </p:nvGrpSpPr>
        <p:grpSpPr>
          <a:xfrm>
            <a:off x="206829" y="1547139"/>
            <a:ext cx="10129921" cy="5126506"/>
            <a:chOff x="206829" y="1547139"/>
            <a:chExt cx="10129921" cy="5126506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3FE36C5-92DE-BFF6-9162-6A73B3B8C864}"/>
                </a:ext>
              </a:extLst>
            </p:cNvPr>
            <p:cNvSpPr/>
            <p:nvPr/>
          </p:nvSpPr>
          <p:spPr>
            <a:xfrm>
              <a:off x="7163573" y="3910673"/>
              <a:ext cx="3173177" cy="176339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A57D01A-1366-24E5-6480-8E07653BAC8E}"/>
                </a:ext>
              </a:extLst>
            </p:cNvPr>
            <p:cNvSpPr/>
            <p:nvPr/>
          </p:nvSpPr>
          <p:spPr>
            <a:xfrm>
              <a:off x="4229010" y="3910673"/>
              <a:ext cx="2885117" cy="1802162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9E51657-7639-47E4-B7A8-CB9A4C1960A6}"/>
                </a:ext>
              </a:extLst>
            </p:cNvPr>
            <p:cNvSpPr/>
            <p:nvPr/>
          </p:nvSpPr>
          <p:spPr>
            <a:xfrm>
              <a:off x="4267200" y="1589711"/>
              <a:ext cx="6015762" cy="364913"/>
            </a:xfrm>
            <a:prstGeom prst="round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359" name="Text Box 955"/>
            <p:cNvSpPr txBox="1">
              <a:spLocks noChangeArrowheads="1"/>
            </p:cNvSpPr>
            <p:nvPr/>
          </p:nvSpPr>
          <p:spPr bwMode="white">
            <a:xfrm>
              <a:off x="7265690" y="4806294"/>
              <a:ext cx="30172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3200" b="1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LABA + LAMA</a:t>
              </a:r>
              <a:endParaRPr lang="en-US" altLang="en-US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1" name="Text Box 955"/>
            <p:cNvSpPr txBox="1">
              <a:spLocks noChangeArrowheads="1"/>
            </p:cNvSpPr>
            <p:nvPr/>
          </p:nvSpPr>
          <p:spPr bwMode="white">
            <a:xfrm>
              <a:off x="4278456" y="4596846"/>
              <a:ext cx="278610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en-US" altLang="en-US" sz="3200" b="1" err="1">
                  <a:latin typeface="Arial" panose="020B0604020202020204" pitchFamily="34" charset="0"/>
                  <a:cs typeface="Arial" panose="020B0604020202020204" pitchFamily="34" charset="0"/>
                </a:rPr>
                <a:t>thuốc</a:t>
              </a:r>
              <a:r>
                <a:rPr lang="en-US" altLang="en-US" sz="3200" b="1">
                  <a:latin typeface="Arial" panose="020B0604020202020204" pitchFamily="34" charset="0"/>
                  <a:cs typeface="Arial" panose="020B0604020202020204" pitchFamily="34" charset="0"/>
                </a:rPr>
                <a:t> giãn phế quản</a:t>
              </a:r>
              <a:r>
                <a:rPr lang="en-US" altLang="en-US" sz="32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US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3" name="Text Box 111"/>
            <p:cNvSpPr txBox="1">
              <a:spLocks noChangeArrowheads="1"/>
            </p:cNvSpPr>
            <p:nvPr/>
          </p:nvSpPr>
          <p:spPr bwMode="black">
            <a:xfrm>
              <a:off x="544286" y="2346260"/>
              <a:ext cx="369113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defRPr/>
              </a:pPr>
              <a:r>
                <a:rPr lang="en-US" altLang="en-US" sz="2800">
                  <a:latin typeface="Arial" panose="020B0604020202020204" pitchFamily="34" charset="0"/>
                  <a:cs typeface="Arial" panose="020B0604020202020204" pitchFamily="34" charset="0"/>
                </a:rPr>
                <a:t>≥ 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2 </a:t>
              </a:r>
              <a:r>
                <a:rPr lang="en-US" alt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đợt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cấp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800" err="1">
                  <a:latin typeface="Arial" panose="020B0604020202020204" pitchFamily="34" charset="0"/>
                  <a:cs typeface="Arial" panose="020B0604020202020204" pitchFamily="34" charset="0"/>
                </a:rPr>
                <a:t>không</a:t>
              </a:r>
              <a:r>
                <a:rPr lang="en-US" altLang="en-US" sz="2800">
                  <a:latin typeface="Arial" panose="020B0604020202020204" pitchFamily="34" charset="0"/>
                  <a:cs typeface="Arial" panose="020B0604020202020204" pitchFamily="34" charset="0"/>
                </a:rPr>
                <a:t> nv</a:t>
              </a:r>
              <a:endParaRPr lang="en-US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 eaLnBrk="1" hangingPunct="1">
                <a:spcBef>
                  <a:spcPct val="50000"/>
                </a:spcBef>
                <a:defRPr/>
              </a:pPr>
              <a:r>
                <a:rPr lang="en-US" altLang="en-US" sz="2800">
                  <a:latin typeface="Arial" panose="020B0604020202020204" pitchFamily="34" charset="0"/>
                  <a:cs typeface="Arial" panose="020B0604020202020204" pitchFamily="34" charset="0"/>
                </a:rPr>
                <a:t>≥ 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1 </a:t>
              </a:r>
              <a:r>
                <a:rPr lang="en-US" altLang="en-US" sz="28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đợt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800" err="1">
                  <a:latin typeface="Arial" panose="020B0604020202020204" pitchFamily="34" charset="0"/>
                  <a:cs typeface="Arial" panose="020B0604020202020204" pitchFamily="34" charset="0"/>
                </a:rPr>
                <a:t>cấp</a:t>
              </a:r>
              <a:r>
                <a:rPr lang="en-US" altLang="en-US" sz="2800">
                  <a:latin typeface="Arial" panose="020B0604020202020204" pitchFamily="34" charset="0"/>
                  <a:cs typeface="Arial" panose="020B0604020202020204" pitchFamily="34" charset="0"/>
                </a:rPr>
                <a:t> nhập viện</a:t>
              </a:r>
              <a:endParaRPr lang="en-US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365" name="Text Box 111"/>
            <p:cNvSpPr txBox="1">
              <a:spLocks noChangeArrowheads="1"/>
            </p:cNvSpPr>
            <p:nvPr/>
          </p:nvSpPr>
          <p:spPr bwMode="black">
            <a:xfrm>
              <a:off x="903771" y="4349233"/>
              <a:ext cx="331190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marR="0" lvl="0" indent="0" algn="ctr" defTabSz="914400" eaLnBrk="0" latinLnBrk="0" hangingPunct="0">
                <a:lnSpc>
                  <a:spcPct val="100000"/>
                </a:lnSpc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pPr algn="r"/>
              <a:r>
                <a:rPr lang="en-US" altLang="en-US" sz="2800" b="0" dirty="0"/>
                <a:t> 0 </a:t>
              </a:r>
              <a:r>
                <a:rPr lang="en-US" altLang="en-US" sz="2800" b="0" dirty="0" err="1"/>
                <a:t>hoặc</a:t>
              </a:r>
              <a:r>
                <a:rPr lang="en-US" altLang="en-US" sz="2800" b="0" dirty="0"/>
                <a:t> 1 </a:t>
              </a:r>
              <a:r>
                <a:rPr lang="en-US" altLang="en-US" sz="2800" b="0" dirty="0" err="1"/>
                <a:t>đợt</a:t>
              </a:r>
              <a:r>
                <a:rPr lang="en-US" altLang="en-US" sz="2800" b="0" dirty="0"/>
                <a:t> </a:t>
              </a:r>
              <a:r>
                <a:rPr lang="en-US" altLang="en-US" sz="2800" b="0" dirty="0" err="1"/>
                <a:t>cấp</a:t>
              </a:r>
              <a:r>
                <a:rPr lang="en-US" altLang="en-US" sz="2800" b="0" dirty="0"/>
                <a:t> </a:t>
              </a:r>
            </a:p>
            <a:p>
              <a:pPr algn="r"/>
              <a:r>
                <a:rPr lang="en-US" altLang="en-US" sz="2800" b="0" dirty="0" err="1"/>
                <a:t>không</a:t>
              </a:r>
              <a:r>
                <a:rPr lang="en-US" altLang="en-US" sz="2800" b="0" dirty="0"/>
                <a:t> </a:t>
              </a:r>
              <a:r>
                <a:rPr lang="en-US" altLang="en-US" sz="2800" b="0" dirty="0" err="1"/>
                <a:t>nhập</a:t>
              </a:r>
              <a:r>
                <a:rPr lang="en-US" altLang="en-US" sz="2800" b="0" dirty="0"/>
                <a:t> </a:t>
              </a:r>
              <a:r>
                <a:rPr lang="en-US" altLang="en-US" sz="2800" b="0" dirty="0" err="1"/>
                <a:t>viện</a:t>
              </a:r>
              <a:endParaRPr lang="en-US" altLang="en-US" sz="2800" b="0" dirty="0"/>
            </a:p>
          </p:txBody>
        </p:sp>
        <p:sp>
          <p:nvSpPr>
            <p:cNvPr id="100367" name="Text Box 955"/>
            <p:cNvSpPr txBox="1">
              <a:spLocks noChangeArrowheads="1"/>
            </p:cNvSpPr>
            <p:nvPr/>
          </p:nvSpPr>
          <p:spPr bwMode="auto">
            <a:xfrm>
              <a:off x="4583207" y="5719538"/>
              <a:ext cx="205945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mMRC 0-1</a:t>
              </a:r>
            </a:p>
            <a:p>
              <a:pPr algn="ctr">
                <a:defRPr/>
              </a:pPr>
              <a:r>
                <a:rPr lang="en-US" altLang="en-US" sz="2800">
                  <a:latin typeface="Arial" panose="020B0604020202020204" pitchFamily="34" charset="0"/>
                  <a:cs typeface="Arial" panose="020B0604020202020204" pitchFamily="34" charset="0"/>
                </a:rPr>
                <a:t>CAT &lt; </a:t>
              </a:r>
              <a:r>
                <a:rPr lang="en-US" alt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10 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163573" y="3938579"/>
              <a:ext cx="177840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en-US" sz="28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 B </a:t>
              </a:r>
              <a:endParaRPr lang="en-US" alt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 Box 955"/>
            <p:cNvSpPr txBox="1">
              <a:spLocks noChangeArrowheads="1"/>
            </p:cNvSpPr>
            <p:nvPr/>
          </p:nvSpPr>
          <p:spPr bwMode="auto">
            <a:xfrm>
              <a:off x="7656190" y="5702202"/>
              <a:ext cx="205945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marR="0" lvl="0" indent="0" algn="ctr" defTabSz="914400" eaLnBrk="0" latinLnBrk="0" hangingPunct="0">
                <a:lnSpc>
                  <a:spcPct val="100000"/>
                </a:lnSpc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800" b="0" dirty="0" err="1"/>
                <a:t>mMRC</a:t>
              </a:r>
              <a:r>
                <a:rPr lang="en-US" altLang="en-US" sz="2800" b="0" dirty="0"/>
                <a:t> ≥ 2</a:t>
              </a:r>
            </a:p>
            <a:p>
              <a:r>
                <a:rPr lang="en-US" altLang="en-US" sz="2800" b="0" dirty="0"/>
                <a:t>  CAT ≥ 10 </a:t>
              </a:r>
            </a:p>
          </p:txBody>
        </p:sp>
        <p:sp>
          <p:nvSpPr>
            <p:cNvPr id="27" name="Text Box 111"/>
            <p:cNvSpPr txBox="1">
              <a:spLocks noChangeArrowheads="1"/>
            </p:cNvSpPr>
            <p:nvPr/>
          </p:nvSpPr>
          <p:spPr bwMode="black">
            <a:xfrm>
              <a:off x="206829" y="1584261"/>
              <a:ext cx="41141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en-US" altLang="en-US" sz="2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alt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Tiền</a:t>
              </a:r>
              <a:r>
                <a:rPr lang="en-US" alt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căn</a:t>
              </a:r>
              <a:r>
                <a:rPr lang="en-US" alt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800" b="1" err="1">
                  <a:latin typeface="Arial" panose="020B0604020202020204" pitchFamily="34" charset="0"/>
                  <a:cs typeface="Arial" panose="020B0604020202020204" pitchFamily="34" charset="0"/>
                </a:rPr>
                <a:t>đợt</a:t>
              </a:r>
              <a:r>
                <a:rPr lang="en-US" altLang="en-US" sz="2800" b="1">
                  <a:latin typeface="Arial" panose="020B0604020202020204" pitchFamily="34" charset="0"/>
                  <a:cs typeface="Arial" panose="020B0604020202020204" pitchFamily="34" charset="0"/>
                </a:rPr>
                <a:t> cấp</a:t>
              </a:r>
              <a:endPara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927C9E31-42CF-47F1-A72A-C24C426B9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5800" y="1547139"/>
              <a:ext cx="55626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latin typeface="Arial" panose="020B0604020202020204" pitchFamily="34" charset="0"/>
                </a:rPr>
                <a:t>SABA </a:t>
              </a:r>
              <a:r>
                <a:rPr lang="en-US" sz="2400" dirty="0" err="1">
                  <a:latin typeface="Arial" panose="020B0604020202020204" pitchFamily="34" charset="0"/>
                </a:rPr>
                <a:t>và</a:t>
              </a:r>
              <a:r>
                <a:rPr lang="en-US" sz="2400" dirty="0">
                  <a:latin typeface="Arial" panose="020B0604020202020204" pitchFamily="34" charset="0"/>
                </a:rPr>
                <a:t>/</a:t>
              </a:r>
              <a:r>
                <a:rPr lang="en-US" sz="2400" dirty="0" err="1">
                  <a:latin typeface="Arial" panose="020B0604020202020204" pitchFamily="34" charset="0"/>
                </a:rPr>
                <a:t>hoặc</a:t>
              </a:r>
              <a:r>
                <a:rPr lang="en-US" sz="2400" dirty="0">
                  <a:latin typeface="Arial" panose="020B0604020202020204" pitchFamily="34" charset="0"/>
                </a:rPr>
                <a:t> SAMA </a:t>
              </a:r>
              <a:r>
                <a:rPr lang="en-US" sz="2400" dirty="0" err="1">
                  <a:latin typeface="Arial" panose="020B0604020202020204" pitchFamily="34" charset="0"/>
                </a:rPr>
                <a:t>khi</a:t>
              </a:r>
              <a:r>
                <a:rPr lang="en-US" sz="2400" dirty="0">
                  <a:latin typeface="Arial" panose="020B0604020202020204" pitchFamily="34" charset="0"/>
                </a:rPr>
                <a:t> </a:t>
              </a:r>
              <a:r>
                <a:rPr lang="en-US" sz="2400" dirty="0" err="1">
                  <a:latin typeface="Arial" panose="020B0604020202020204" pitchFamily="34" charset="0"/>
                </a:rPr>
                <a:t>cần</a:t>
              </a:r>
              <a:endParaRPr 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72484BB-C2A4-2104-7D78-1FFF88C9340C}"/>
                </a:ext>
              </a:extLst>
            </p:cNvPr>
            <p:cNvSpPr/>
            <p:nvPr/>
          </p:nvSpPr>
          <p:spPr>
            <a:xfrm>
              <a:off x="4229010" y="2026489"/>
              <a:ext cx="6107740" cy="1777856"/>
            </a:xfrm>
            <a:prstGeom prst="roundRect">
              <a:avLst/>
            </a:prstGeom>
            <a:solidFill>
              <a:srgbClr val="0000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360" name="Text Box 955"/>
            <p:cNvSpPr txBox="1">
              <a:spLocks noChangeArrowheads="1"/>
            </p:cNvSpPr>
            <p:nvPr/>
          </p:nvSpPr>
          <p:spPr bwMode="white">
            <a:xfrm>
              <a:off x="5624623" y="2107618"/>
              <a:ext cx="4582633" cy="16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defRPr/>
              </a:pPr>
              <a:r>
                <a:rPr lang="en-US" altLang="en-US" sz="3200" b="1">
                  <a:latin typeface="Arial" panose="020B0604020202020204" pitchFamily="34" charset="0"/>
                  <a:cs typeface="Arial" panose="020B0604020202020204" pitchFamily="34" charset="0"/>
                </a:rPr>
                <a:t>LABA + LAMA</a:t>
              </a:r>
              <a:endPara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en-US" altLang="en-US" sz="2400" b="1">
                  <a:latin typeface="Arial" panose="020B0604020202020204" pitchFamily="34" charset="0"/>
                  <a:cs typeface="Arial" panose="020B0604020202020204" pitchFamily="34" charset="0"/>
                </a:rPr>
                <a:t>Xem xét LABA + LAMA + ICS </a:t>
              </a:r>
              <a:r>
                <a:rPr lang="en-US" altLang="en-US" sz="2400">
                  <a:latin typeface="Arial" panose="020B0604020202020204" pitchFamily="34" charset="0"/>
                  <a:cs typeface="Arial" panose="020B0604020202020204" pitchFamily="34" charset="0"/>
                </a:rPr>
                <a:t>nếu BCAT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altLang="en-US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máu</a:t>
              </a:r>
              <a:r>
                <a:rPr lang="en-US" alt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en-US" sz="2400">
                  <a:latin typeface="Arial" panose="020B0604020202020204" pitchFamily="34" charset="0"/>
                  <a:cs typeface="Arial" panose="020B0604020202020204" pitchFamily="34" charset="0"/>
                </a:rPr>
                <a:t>≥ 300/µL</a:t>
              </a:r>
              <a:endParaRPr lang="en-US" alt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264103" y="2050656"/>
              <a:ext cx="15519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 E  </a:t>
              </a:r>
              <a:endParaRPr lang="en-US" alt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6D3DB57-5518-5909-9BE4-88375CF3EAB4}"/>
                </a:ext>
              </a:extLst>
            </p:cNvPr>
            <p:cNvSpPr/>
            <p:nvPr/>
          </p:nvSpPr>
          <p:spPr>
            <a:xfrm>
              <a:off x="4229010" y="3938579"/>
              <a:ext cx="158699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en-US" sz="28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 A </a:t>
              </a:r>
              <a:endParaRPr lang="en-US" altLang="en-US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404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D0911-D3F3-48C9-9B06-74F3D4404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81000"/>
            <a:ext cx="11480800" cy="1295400"/>
          </a:xfrm>
        </p:spPr>
        <p:txBody>
          <a:bodyPr>
            <a:noAutofit/>
          </a:bodyPr>
          <a:lstStyle/>
          <a:p>
            <a:r>
              <a:rPr lang="en-US" sz="4400" dirty="0" err="1"/>
              <a:t>Cân</a:t>
            </a:r>
            <a:r>
              <a:rPr lang="en-US" sz="4400" dirty="0"/>
              <a:t> </a:t>
            </a:r>
            <a:r>
              <a:rPr lang="en-US" sz="4400" dirty="0" err="1"/>
              <a:t>nhắc</a:t>
            </a:r>
            <a:r>
              <a:rPr lang="en-US" sz="4400" dirty="0"/>
              <a:t> </a:t>
            </a:r>
            <a:r>
              <a:rPr lang="en-US" sz="4400" err="1"/>
              <a:t>dùng</a:t>
            </a:r>
            <a:r>
              <a:rPr lang="en-US" sz="4400"/>
              <a:t> ICS cùng LABDs khi </a:t>
            </a:r>
            <a:r>
              <a:rPr lang="en-US" sz="4400" dirty="0" err="1"/>
              <a:t>khởi</a:t>
            </a:r>
            <a:r>
              <a:rPr lang="en-US" sz="4400" dirty="0"/>
              <a:t> </a:t>
            </a:r>
            <a:r>
              <a:rPr lang="en-US" sz="4400" err="1"/>
              <a:t>trị</a:t>
            </a:r>
            <a:r>
              <a:rPr lang="en-US" sz="4400"/>
              <a:t> COPD: điều trị theo kiểu hình</a:t>
            </a:r>
            <a:endParaRPr lang="en-US" sz="4400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FE369B9-8AFE-43F8-90E0-948D5793F3B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1000" y="2057400"/>
          <a:ext cx="11404599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0339">
                  <a:extLst>
                    <a:ext uri="{9D8B030D-6E8A-4147-A177-3AD203B41FA5}">
                      <a16:colId xmlns:a16="http://schemas.microsoft.com/office/drawing/2014/main" val="2189571523"/>
                    </a:ext>
                  </a:extLst>
                </a:gridCol>
                <a:gridCol w="3732847">
                  <a:extLst>
                    <a:ext uri="{9D8B030D-6E8A-4147-A177-3AD203B41FA5}">
                      <a16:colId xmlns:a16="http://schemas.microsoft.com/office/drawing/2014/main" val="2198279887"/>
                    </a:ext>
                  </a:extLst>
                </a:gridCol>
                <a:gridCol w="3501413">
                  <a:extLst>
                    <a:ext uri="{9D8B030D-6E8A-4147-A177-3AD203B41FA5}">
                      <a16:colId xmlns:a16="http://schemas.microsoft.com/office/drawing/2014/main" val="2649883259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RẤT ỦNG HỘ</a:t>
                      </a:r>
                      <a:endParaRPr lang="en-US" sz="3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ỦNG HỘ</a:t>
                      </a:r>
                      <a:endParaRPr lang="en-US" sz="32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noProof="0"/>
                        <a:t>KHÔNG ỦNG HỘ</a:t>
                      </a:r>
                      <a:endParaRPr lang="en-US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540552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2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đợt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hoặc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nhập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viện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LABDs</a:t>
                      </a:r>
                    </a:p>
                  </a:txBody>
                  <a:tcPr marL="68580" marR="68580" marT="34290" marB="3429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đợt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LABDs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Viêm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tái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lại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891322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BCAT/máu ≥ 300/µL</a:t>
                      </a:r>
                      <a:endParaRPr lang="en-US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BCAT/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máu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100- 300/µL</a:t>
                      </a: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BCAT/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&lt; 100/µL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71595"/>
                  </a:ext>
                </a:extLst>
              </a:tr>
              <a:tr h="708660"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Tiền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hen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hoặc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đang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mắc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hen</a:t>
                      </a:r>
                    </a:p>
                  </a:txBody>
                  <a:tcPr marL="68580" marR="68580" marT="34290" marB="3429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Tiền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nhiễm vi khuẩn 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lao</a:t>
                      </a:r>
                    </a:p>
                  </a:txBody>
                  <a:tcPr marL="68580" marR="68580" marT="34290" marB="3429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15464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617DA-9CAF-4E20-A751-3741FD6A11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116E8-527A-471F-8E7C-0D58F5CD3988}" type="slidenum">
              <a:rPr lang="en-US" smtClean="0"/>
              <a:t>26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0E676E-9703-4714-BC50-D46070AE54B0}"/>
              </a:ext>
            </a:extLst>
          </p:cNvPr>
          <p:cNvSpPr txBox="1"/>
          <p:nvPr/>
        </p:nvSpPr>
        <p:spPr>
          <a:xfrm>
            <a:off x="4711618" y="6213773"/>
            <a:ext cx="5499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Alvar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Agusti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et al.  Eur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Repir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J 2019; 52:1801219</a:t>
            </a:r>
          </a:p>
          <a:p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GOLD 2024; Bộ y tế 2023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5119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3736"/>
            <a:ext cx="11073809" cy="588264"/>
          </a:xfrm>
        </p:spPr>
        <p:txBody>
          <a:bodyPr>
            <a:no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err="1"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tiếp theo GOLD 2022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24ABF09D-7CE9-4D52-8B4B-30006316225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143" y="1817622"/>
            <a:ext cx="7696200" cy="4107523"/>
          </a:xfrm>
        </p:spPr>
      </p:pic>
      <p:sp>
        <p:nvSpPr>
          <p:cNvPr id="10" name="TextBox 9"/>
          <p:cNvSpPr txBox="1"/>
          <p:nvPr/>
        </p:nvSpPr>
        <p:spPr>
          <a:xfrm>
            <a:off x="685800" y="5925145"/>
            <a:ext cx="10972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*Xem xét nếu BCAT/máu ≥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300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/</a:t>
            </a:r>
            <a:r>
              <a:rPr kumimoji="0" lang="el-G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μ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 hoặc BCAT/máu ≥ 100 /</a:t>
            </a:r>
            <a:r>
              <a:rPr kumimoji="0" lang="el-G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μ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 + ≥ 2 đợt cấp trung bình/1 đợt cấp phải nhập viện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**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Xem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xét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rút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ICS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hoặc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đổi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đtrị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viêm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phổi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chỉ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định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ICS ban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đầu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không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phù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thiếu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ứng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090FF4-419E-4E8F-A248-DF285DEF32B6}"/>
              </a:ext>
            </a:extLst>
          </p:cNvPr>
          <p:cNvSpPr txBox="1"/>
          <p:nvPr/>
        </p:nvSpPr>
        <p:spPr>
          <a:xfrm>
            <a:off x="533400" y="894292"/>
            <a:ext cx="1059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bệnh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nhân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ứng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điều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tr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ư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ớc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tiếp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tục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trì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bệnh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nhận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đáp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ứng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điều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tr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ư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ớc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đó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856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3479"/>
            <a:ext cx="11073809" cy="588264"/>
          </a:xfrm>
        </p:spPr>
        <p:txBody>
          <a:bodyPr>
            <a:noAutofit/>
          </a:bodyPr>
          <a:lstStyle/>
          <a:p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err="1">
                <a:latin typeface="Arial" panose="020B0604020202020204" pitchFamily="34" charset="0"/>
                <a:cs typeface="Arial" panose="020B0604020202020204" pitchFamily="34" charset="0"/>
              </a:rPr>
              <a:t>nối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 tiếp theo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GOLD 2024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6012233"/>
            <a:ext cx="1097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*Một bình hít thì tiện lợi và hiệu quả hơn nhiều bình hít. **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Xem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xét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rút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ICS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nếu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có viêm phổi hoặc tác dụng phụ đáng kể khác. Nếu BCAT/máu ≥ 300 /</a:t>
            </a:r>
            <a:r>
              <a:rPr kumimoji="0" lang="el-GR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μ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L, rút ICS có thể gây tăng đợt cấp.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090FF4-419E-4E8F-A248-DF285DEF32B6}"/>
              </a:ext>
            </a:extLst>
          </p:cNvPr>
          <p:cNvSpPr txBox="1"/>
          <p:nvPr/>
        </p:nvSpPr>
        <p:spPr>
          <a:xfrm>
            <a:off x="533400" y="959605"/>
            <a:ext cx="105918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sz="2800" dirty="0" err="1">
                <a:solidFill>
                  <a:schemeClr val="tx1"/>
                </a:solidFill>
              </a:rPr>
              <a:t>Nếu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bệnh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nhân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đáp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ứng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với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điều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err="1">
                <a:solidFill>
                  <a:schemeClr val="tx1"/>
                </a:solidFill>
              </a:rPr>
              <a:t>trị</a:t>
            </a:r>
            <a:r>
              <a:rPr lang="en-US" sz="2800">
                <a:solidFill>
                  <a:schemeClr val="tx1"/>
                </a:solidFill>
              </a:rPr>
              <a:t> tr</a:t>
            </a:r>
            <a:r>
              <a:rPr lang="vi-VN" sz="2800" dirty="0">
                <a:solidFill>
                  <a:schemeClr val="tx1"/>
                </a:solidFill>
              </a:rPr>
              <a:t>ư</a:t>
            </a:r>
            <a:r>
              <a:rPr lang="en-US" sz="2800" dirty="0" err="1">
                <a:solidFill>
                  <a:schemeClr val="tx1"/>
                </a:solidFill>
              </a:rPr>
              <a:t>ớc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đó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tiếp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tục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duy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trì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Nếu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bệnh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nhận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không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đáp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ứng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với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điều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err="1">
                <a:solidFill>
                  <a:schemeClr val="tx1"/>
                </a:solidFill>
              </a:rPr>
              <a:t>trị</a:t>
            </a:r>
            <a:r>
              <a:rPr lang="en-US" sz="2800">
                <a:solidFill>
                  <a:schemeClr val="tx1"/>
                </a:solidFill>
              </a:rPr>
              <a:t> tr</a:t>
            </a:r>
            <a:r>
              <a:rPr lang="vi-VN" sz="2800" dirty="0">
                <a:solidFill>
                  <a:schemeClr val="tx1"/>
                </a:solidFill>
              </a:rPr>
              <a:t>ư</a:t>
            </a:r>
            <a:r>
              <a:rPr lang="en-US" sz="2800" dirty="0" err="1">
                <a:solidFill>
                  <a:schemeClr val="tx1"/>
                </a:solidFill>
              </a:rPr>
              <a:t>ớc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đó</a:t>
            </a:r>
            <a:endParaRPr lang="en-US" sz="2800" dirty="0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E2D0B34-832E-16AA-C11A-6CE2B6EB0932}"/>
              </a:ext>
            </a:extLst>
          </p:cNvPr>
          <p:cNvGrpSpPr/>
          <p:nvPr/>
        </p:nvGrpSpPr>
        <p:grpSpPr>
          <a:xfrm>
            <a:off x="1981200" y="1928525"/>
            <a:ext cx="8046720" cy="3969870"/>
            <a:chOff x="1946753" y="1840282"/>
            <a:chExt cx="8046720" cy="396987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BFA9C2-576E-EF6B-B489-AD2057926F11}"/>
                </a:ext>
              </a:extLst>
            </p:cNvPr>
            <p:cNvGrpSpPr/>
            <p:nvPr/>
          </p:nvGrpSpPr>
          <p:grpSpPr>
            <a:xfrm>
              <a:off x="1946753" y="1840282"/>
              <a:ext cx="8046720" cy="3969870"/>
              <a:chOff x="1946753" y="1840282"/>
              <a:chExt cx="8046720" cy="3969870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D4CF792-9D9B-828F-B9A0-7FDF108404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46753" y="1840282"/>
                <a:ext cx="8046720" cy="3969870"/>
              </a:xfrm>
              <a:prstGeom prst="rect">
                <a:avLst/>
              </a:prstGeom>
            </p:spPr>
          </p:pic>
          <p:sp>
            <p:nvSpPr>
              <p:cNvPr id="4" name="TextBox 29">
                <a:extLst>
                  <a:ext uri="{FF2B5EF4-FFF2-40B4-BE49-F238E27FC236}">
                    <a16:creationId xmlns:a16="http://schemas.microsoft.com/office/drawing/2014/main" id="{8F0F811D-246D-4223-5CA2-762C3837ECFC}"/>
                  </a:ext>
                </a:extLst>
              </p:cNvPr>
              <p:cNvSpPr txBox="1"/>
              <p:nvPr/>
            </p:nvSpPr>
            <p:spPr>
              <a:xfrm>
                <a:off x="2092144" y="3782685"/>
                <a:ext cx="3011484" cy="1774113"/>
              </a:xfrm>
              <a:prstGeom prst="rect">
                <a:avLst/>
              </a:prstGeom>
              <a:solidFill>
                <a:schemeClr val="tx1">
                  <a:lumMod val="8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vi-V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61622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Xem xét đổi dụng cụ hít hoặc đổi phân tử thuốc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vi-V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61622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Tiến hành hoặc tăng cường phương pháp điều trị không thuốc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vi-V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61622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Đánh giá (điều trị) nguyên nhân khác gây khó thở</a:t>
                </a:r>
                <a:r>
                  <a:rPr kumimoji="0" lang="en-GB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161622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 </a:t>
                </a:r>
                <a:endParaRPr kumimoji="0" lang="en-GB" sz="16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161622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CA2A666-BB6D-9735-F382-D1157DB5A037}"/>
                </a:ext>
              </a:extLst>
            </p:cNvPr>
            <p:cNvGrpSpPr/>
            <p:nvPr/>
          </p:nvGrpSpPr>
          <p:grpSpPr>
            <a:xfrm>
              <a:off x="5644994" y="2396201"/>
              <a:ext cx="4147590" cy="3379488"/>
              <a:chOff x="5644994" y="2396201"/>
              <a:chExt cx="4147590" cy="3379488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79649DF-6DD7-1753-DA1A-9B62252D48F1}"/>
                  </a:ext>
                </a:extLst>
              </p:cNvPr>
              <p:cNvSpPr txBox="1"/>
              <p:nvPr/>
            </p:nvSpPr>
            <p:spPr>
              <a:xfrm>
                <a:off x="7667137" y="2803571"/>
                <a:ext cx="1401303" cy="27699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</a:defRPr>
                </a:lvl1pPr>
              </a:lstStyle>
              <a:p>
                <a:r>
                  <a:rPr lang="en-US" sz="1200"/>
                  <a:t>BCAT/máu ≥300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4659278-3BE4-C14B-92EF-9D8A47E58122}"/>
                  </a:ext>
                </a:extLst>
              </p:cNvPr>
              <p:cNvSpPr txBox="1"/>
              <p:nvPr/>
            </p:nvSpPr>
            <p:spPr>
              <a:xfrm>
                <a:off x="5970113" y="2396201"/>
                <a:ext cx="1352576" cy="27699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>
                    <a:solidFill>
                      <a:schemeClr val="bg1"/>
                    </a:solidFill>
                    <a:latin typeface="Arial" panose="020B0604020202020204" pitchFamily="34" charset="0"/>
                  </a:rPr>
                  <a:t>BCAT/máu &lt;300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480CA75-FDF3-6EB2-49B7-C0BDF7C64A59}"/>
                  </a:ext>
                </a:extLst>
              </p:cNvPr>
              <p:cNvSpPr txBox="1"/>
              <p:nvPr/>
            </p:nvSpPr>
            <p:spPr>
              <a:xfrm>
                <a:off x="5644994" y="3429000"/>
                <a:ext cx="816428" cy="4001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</a:defRPr>
                </a:lvl1pPr>
              </a:lstStyle>
              <a:p>
                <a:r>
                  <a:rPr lang="en-US"/>
                  <a:t>BCAT/máu </a:t>
                </a:r>
              </a:p>
              <a:p>
                <a:r>
                  <a:rPr lang="en-US"/>
                  <a:t>&lt;100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C85D3ED-312A-F7FD-8642-F712350B76DB}"/>
                  </a:ext>
                </a:extLst>
              </p:cNvPr>
              <p:cNvSpPr txBox="1"/>
              <p:nvPr/>
            </p:nvSpPr>
            <p:spPr>
              <a:xfrm>
                <a:off x="6397624" y="3460611"/>
                <a:ext cx="816428" cy="40011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</a:defRPr>
                </a:lvl1pPr>
              </a:lstStyle>
              <a:p>
                <a:r>
                  <a:rPr lang="en-US"/>
                  <a:t>BCAT/máu </a:t>
                </a:r>
              </a:p>
              <a:p>
                <a:r>
                  <a:rPr lang="en-US"/>
                  <a:t>≥100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4F42556-79CC-7E7F-E202-8134B105054D}"/>
                  </a:ext>
                </a:extLst>
              </p:cNvPr>
              <p:cNvSpPr txBox="1"/>
              <p:nvPr/>
            </p:nvSpPr>
            <p:spPr>
              <a:xfrm>
                <a:off x="5808655" y="5342825"/>
                <a:ext cx="2230831" cy="24622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</a:defRPr>
                </a:lvl1pPr>
              </a:lstStyle>
              <a:p>
                <a:r>
                  <a:rPr lang="en-US"/>
                  <a:t>FEV1&lt;50% và viêm phế quản mạn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303D14B-22FD-C6EE-9BD6-8954E3B83E28}"/>
                  </a:ext>
                </a:extLst>
              </p:cNvPr>
              <p:cNvSpPr txBox="1"/>
              <p:nvPr/>
            </p:nvSpPr>
            <p:spPr>
              <a:xfrm>
                <a:off x="8250863" y="5314024"/>
                <a:ext cx="1541721" cy="4616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00">
                    <a:solidFill>
                      <a:schemeClr val="bg1"/>
                    </a:solidFill>
                    <a:latin typeface="Arial" panose="020B0604020202020204" pitchFamily="34" charset="0"/>
                  </a:defRPr>
                </a:lvl1pPr>
              </a:lstStyle>
              <a:p>
                <a:r>
                  <a:rPr lang="en-US" sz="1200"/>
                  <a:t>Ưu tiên đã ngưng hút thuốc lá</a:t>
                </a: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2A7127E-1374-83F1-9488-5326B575A6F6}"/>
              </a:ext>
            </a:extLst>
          </p:cNvPr>
          <p:cNvSpPr txBox="1"/>
          <p:nvPr/>
        </p:nvSpPr>
        <p:spPr>
          <a:xfrm>
            <a:off x="9462395" y="6385412"/>
            <a:ext cx="2182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GOLD 2024</a:t>
            </a:r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5C790D-F49F-79D2-11E4-8806F8F90A81}"/>
              </a:ext>
            </a:extLst>
          </p:cNvPr>
          <p:cNvSpPr txBox="1"/>
          <p:nvPr/>
        </p:nvSpPr>
        <p:spPr>
          <a:xfrm>
            <a:off x="4034081" y="2443849"/>
            <a:ext cx="1657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 thở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6A0252-EBC9-3809-351B-8E23435370C8}"/>
              </a:ext>
            </a:extLst>
          </p:cNvPr>
          <p:cNvSpPr txBox="1"/>
          <p:nvPr/>
        </p:nvSpPr>
        <p:spPr>
          <a:xfrm>
            <a:off x="8362362" y="2474392"/>
            <a:ext cx="16572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Đợt cấp</a:t>
            </a:r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350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5D400CC-2840-B6A0-180F-D8ACA445E170}"/>
              </a:ext>
            </a:extLst>
          </p:cNvPr>
          <p:cNvSpPr txBox="1">
            <a:spLocks/>
          </p:cNvSpPr>
          <p:nvPr/>
        </p:nvSpPr>
        <p:spPr bwMode="auto">
          <a:xfrm>
            <a:off x="517716" y="2669254"/>
            <a:ext cx="11376025" cy="1007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an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endParaRPr lang="en-US" b="1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ICS/LABA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COPD</a:t>
            </a:r>
          </a:p>
        </p:txBody>
      </p:sp>
    </p:spTree>
    <p:extLst>
      <p:ext uri="{BB962C8B-B14F-4D97-AF65-F5344CB8AC3E}">
        <p14:creationId xmlns:p14="http://schemas.microsoft.com/office/powerpoint/2010/main" val="3873298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095FC-DA65-4298-3580-676E452D3FF4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Chẩn đoán xác định 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92296-2FF4-16FA-7C9B-A0C07655F7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Dựa vào: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Tiền sử bản thân và gia đình: hen hoặc bệnh dị ứng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Triệu chứng lâm sàng điển hình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Hô hấp ký: tắc nghẽn đường dẫn khí có hồi phục hoặc thay đổi theo thời gian</a:t>
            </a:r>
            <a:endParaRPr 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Quốc gia thu nhập thấp-trung bình: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Không khuyến khích chẩn đoán chỉ dựa vào TCLS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Xem xét dùng PEF đánh giá dao động giới hạn luồng khí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9A900C-B994-C2B2-7CD0-10D47A698854}"/>
              </a:ext>
            </a:extLst>
          </p:cNvPr>
          <p:cNvSpPr txBox="1"/>
          <p:nvPr/>
        </p:nvSpPr>
        <p:spPr>
          <a:xfrm>
            <a:off x="8305800" y="6468666"/>
            <a:ext cx="2046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GINA 2023</a:t>
            </a:r>
            <a:endParaRPr kumimoji="0" lang="en-A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1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94A1306-75AF-4A0D-A65E-01AA932C8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582670"/>
          </a:xfrm>
        </p:spPr>
        <p:txBody>
          <a:bodyPr>
            <a:normAutofit fontScale="90000"/>
          </a:bodyPr>
          <a:lstStyle/>
          <a:p>
            <a:r>
              <a:rPr lang="en-US"/>
              <a:t>Bud/Form cải thiện FEV</a:t>
            </a:r>
            <a:r>
              <a:rPr lang="en-US" baseline="-25000"/>
              <a:t>1</a:t>
            </a:r>
            <a:r>
              <a:rPr lang="en-US"/>
              <a:t> nhanh hơn so </a:t>
            </a:r>
            <a:r>
              <a:rPr lang="en-US" dirty="0" err="1"/>
              <a:t>với</a:t>
            </a:r>
            <a:r>
              <a:rPr lang="en-US" dirty="0"/>
              <a:t> Flu/Sal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DA9580-27A5-4433-B567-DC942EFBF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DE0EC6-B736-4FEB-B613-227AED7B303D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649929F-ACA5-4C97-8ECB-9E4E51DEC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967" y="6311901"/>
            <a:ext cx="51922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>
                <a:latin typeface="Arial" panose="020B0604020202020204" pitchFamily="34" charset="0"/>
              </a:rPr>
              <a:t>Lindberg et al, </a:t>
            </a:r>
            <a:r>
              <a:rPr lang="en-US" sz="1600" kern="0">
                <a:latin typeface="Arial" panose="020B0604020202020204" pitchFamily="34" charset="0"/>
              </a:rPr>
              <a:t>Respirology 2007; 12: 732–739</a:t>
            </a:r>
            <a:endParaRPr lang="en-GB" sz="1600" kern="0" dirty="0">
              <a:latin typeface="Arial" panose="020B0604020202020204" pitchFamily="34" charset="0"/>
            </a:endParaRPr>
          </a:p>
        </p:txBody>
      </p:sp>
      <p:sp>
        <p:nvSpPr>
          <p:cNvPr id="22" name="Text Box 70">
            <a:extLst>
              <a:ext uri="{FF2B5EF4-FFF2-40B4-BE49-F238E27FC236}">
                <a16:creationId xmlns:a16="http://schemas.microsoft.com/office/drawing/2014/main" id="{084312FE-E5A2-7BF3-258F-B069E3DC8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1" y="6227109"/>
            <a:ext cx="3200400" cy="40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AU" sz="2000" b="1" dirty="0">
                <a:solidFill>
                  <a:srgbClr val="FFFF00"/>
                </a:solidFill>
              </a:rPr>
              <a:t> FEV</a:t>
            </a:r>
            <a:r>
              <a:rPr lang="en-AU" sz="2000" b="1" baseline="-25000" dirty="0">
                <a:solidFill>
                  <a:srgbClr val="FFFF00"/>
                </a:solidFill>
              </a:rPr>
              <a:t>1</a:t>
            </a:r>
            <a:r>
              <a:rPr lang="en-AU" sz="2000" b="1" dirty="0">
                <a:solidFill>
                  <a:srgbClr val="FFFF00"/>
                </a:solidFill>
              </a:rPr>
              <a:t> </a:t>
            </a:r>
            <a:r>
              <a:rPr lang="en-AU" sz="2000" b="1">
                <a:solidFill>
                  <a:srgbClr val="FFFF00"/>
                </a:solidFill>
              </a:rPr>
              <a:t>ban đầu 30-70%</a:t>
            </a:r>
            <a:endParaRPr lang="en-AU" sz="2000" b="1" dirty="0">
              <a:solidFill>
                <a:srgbClr val="FFFF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26509F-D3CD-9744-FBDA-10B4B3948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1128712"/>
            <a:ext cx="8953500" cy="460057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0A070FB-CBC6-088F-4F27-39F063B29B00}"/>
              </a:ext>
            </a:extLst>
          </p:cNvPr>
          <p:cNvGrpSpPr/>
          <p:nvPr/>
        </p:nvGrpSpPr>
        <p:grpSpPr>
          <a:xfrm>
            <a:off x="1143002" y="1114424"/>
            <a:ext cx="9143998" cy="5046959"/>
            <a:chOff x="1143002" y="1114424"/>
            <a:chExt cx="9143998" cy="504695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6FBE32D-7EFA-5935-B939-98A4F546D42E}"/>
                </a:ext>
              </a:extLst>
            </p:cNvPr>
            <p:cNvSpPr txBox="1"/>
            <p:nvPr/>
          </p:nvSpPr>
          <p:spPr>
            <a:xfrm>
              <a:off x="1619250" y="5761273"/>
              <a:ext cx="33242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latin typeface="Arial" panose="020B0604020202020204" pitchFamily="34" charset="0"/>
                </a:rPr>
                <a:t>Thời gian (phút)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C865030-B4CE-C7C5-EB2E-D698CB348045}"/>
                </a:ext>
              </a:extLst>
            </p:cNvPr>
            <p:cNvSpPr txBox="1"/>
            <p:nvPr/>
          </p:nvSpPr>
          <p:spPr>
            <a:xfrm>
              <a:off x="6324600" y="5715000"/>
              <a:ext cx="33242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>
                  <a:latin typeface="Arial" panose="020B0604020202020204" pitchFamily="34" charset="0"/>
                </a:rPr>
                <a:t>Thời gian (phút)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85EC6E-4E8F-6CFE-273F-47C4FC82B935}"/>
                </a:ext>
              </a:extLst>
            </p:cNvPr>
            <p:cNvSpPr txBox="1"/>
            <p:nvPr/>
          </p:nvSpPr>
          <p:spPr>
            <a:xfrm rot="16200000">
              <a:off x="-926453" y="3183879"/>
              <a:ext cx="4600576" cy="46166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Arial" panose="020B0604020202020204" pitchFamily="34" charset="0"/>
                </a:rPr>
                <a:t>% FEV</a:t>
              </a:r>
              <a:r>
                <a:rPr lang="en-US" sz="2400" baseline="-25000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  <a:r>
                <a:rPr lang="en-US" sz="2400">
                  <a:solidFill>
                    <a:schemeClr val="bg1"/>
                  </a:solidFill>
                  <a:latin typeface="Arial" panose="020B0604020202020204" pitchFamily="34" charset="0"/>
                </a:rPr>
                <a:t> trên mức ban đầu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646692-3CB4-9E9F-90EE-32F848E634E7}"/>
                </a:ext>
              </a:extLst>
            </p:cNvPr>
            <p:cNvSpPr txBox="1"/>
            <p:nvPr/>
          </p:nvSpPr>
          <p:spPr>
            <a:xfrm>
              <a:off x="6925561" y="1295400"/>
              <a:ext cx="3361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</a:rPr>
                <a:t>Bud/For MDI 160/4.5 µg 2 nhát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748D007-2EB0-6C15-A93A-429BC9E8571C}"/>
                </a:ext>
              </a:extLst>
            </p:cNvPr>
            <p:cNvSpPr txBox="1"/>
            <p:nvPr/>
          </p:nvSpPr>
          <p:spPr>
            <a:xfrm>
              <a:off x="6742814" y="3886200"/>
              <a:ext cx="3324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</a:rPr>
                <a:t>Giả dược MDI 2 nhát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BBBBAFD-DB33-AE40-8F82-74094BE91708}"/>
                </a:ext>
              </a:extLst>
            </p:cNvPr>
            <p:cNvSpPr txBox="1"/>
            <p:nvPr/>
          </p:nvSpPr>
          <p:spPr>
            <a:xfrm>
              <a:off x="6962775" y="2590800"/>
              <a:ext cx="3324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</a:rPr>
                <a:t>Salbutamol MDI 100 µg 2 nhát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7CF9183-B555-FF65-01B4-1E3CA481BFDF}"/>
                </a:ext>
              </a:extLst>
            </p:cNvPr>
            <p:cNvSpPr txBox="1"/>
            <p:nvPr/>
          </p:nvSpPr>
          <p:spPr>
            <a:xfrm>
              <a:off x="2590801" y="3011269"/>
              <a:ext cx="19811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Arial" panose="020B0604020202020204" pitchFamily="34" charset="0"/>
                </a:rPr>
                <a:t>Flu/Sal MDI 250/25 µg 2 nhát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4039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26B7F-6714-43A9-BF68-6825FC780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ICS </a:t>
            </a:r>
            <a:r>
              <a:rPr lang="en-US" sz="4400" dirty="0" err="1"/>
              <a:t>nên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 </a:t>
            </a:r>
            <a:r>
              <a:rPr lang="en-US" sz="4400" dirty="0" err="1"/>
              <a:t>dùng</a:t>
            </a:r>
            <a:r>
              <a:rPr lang="en-US" sz="4400" dirty="0"/>
              <a:t> </a:t>
            </a:r>
            <a:r>
              <a:rPr lang="en-US" sz="4400" dirty="0" err="1"/>
              <a:t>với</a:t>
            </a:r>
            <a:r>
              <a:rPr lang="en-US" sz="4400" dirty="0"/>
              <a:t> </a:t>
            </a:r>
            <a:r>
              <a:rPr lang="en-US" sz="4400" dirty="0" err="1"/>
              <a:t>liều</a:t>
            </a:r>
            <a:r>
              <a:rPr lang="en-US" sz="4400" dirty="0"/>
              <a:t> </a:t>
            </a:r>
            <a:r>
              <a:rPr lang="en-US" sz="4400" dirty="0" err="1"/>
              <a:t>thấp</a:t>
            </a:r>
            <a:r>
              <a:rPr lang="en-US" sz="4400" dirty="0"/>
              <a:t> </a:t>
            </a:r>
            <a:r>
              <a:rPr lang="en-US" sz="4400" dirty="0" err="1"/>
              <a:t>đến</a:t>
            </a:r>
            <a:r>
              <a:rPr lang="en-US" sz="4400" dirty="0"/>
              <a:t> </a:t>
            </a:r>
            <a:r>
              <a:rPr lang="en-US" sz="4400" dirty="0" err="1"/>
              <a:t>trung</a:t>
            </a:r>
            <a:r>
              <a:rPr lang="en-US" sz="4400" dirty="0"/>
              <a:t> </a:t>
            </a:r>
            <a:r>
              <a:rPr lang="en-US" sz="4400" dirty="0" err="1"/>
              <a:t>bình</a:t>
            </a:r>
            <a:r>
              <a:rPr lang="en-US" sz="4400" dirty="0"/>
              <a:t> ở </a:t>
            </a:r>
            <a:r>
              <a:rPr lang="en-US" sz="4400" dirty="0" err="1"/>
              <a:t>bệnh</a:t>
            </a:r>
            <a:r>
              <a:rPr lang="en-US" sz="4400" dirty="0"/>
              <a:t> </a:t>
            </a:r>
            <a:r>
              <a:rPr lang="en-US" sz="4400" dirty="0" err="1"/>
              <a:t>nhân</a:t>
            </a:r>
            <a:r>
              <a:rPr lang="en-US" sz="4400" dirty="0"/>
              <a:t> COPD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40EECA-2BDA-4F95-9716-34397C8268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520" y="1524001"/>
            <a:ext cx="4754880" cy="4834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140133-C2AB-4268-AC7A-5D202767CF1A}"/>
              </a:ext>
            </a:extLst>
          </p:cNvPr>
          <p:cNvSpPr txBox="1"/>
          <p:nvPr/>
        </p:nvSpPr>
        <p:spPr>
          <a:xfrm>
            <a:off x="1828800" y="6443246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Izquierdo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JL et al. International Journal of COPD 2018;13:3539–3547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3820E-D47E-445C-9626-65B0C7B952CB}"/>
              </a:ext>
            </a:extLst>
          </p:cNvPr>
          <p:cNvSpPr txBox="1"/>
          <p:nvPr/>
        </p:nvSpPr>
        <p:spPr>
          <a:xfrm>
            <a:off x="8153400" y="548640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Beclometasone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dipropionate</a:t>
            </a:r>
          </a:p>
        </p:txBody>
      </p:sp>
    </p:spTree>
    <p:extLst>
      <p:ext uri="{BB962C8B-B14F-4D97-AF65-F5344CB8AC3E}">
        <p14:creationId xmlns:p14="http://schemas.microsoft.com/office/powerpoint/2010/main" val="40112936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BAD3D-C115-492D-9631-7B486567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4638"/>
            <a:ext cx="11201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Bud/For </a:t>
            </a:r>
            <a:r>
              <a:rPr lang="en-US" sz="3600" dirty="0" err="1"/>
              <a:t>ít</a:t>
            </a:r>
            <a:r>
              <a:rPr lang="en-US" sz="3600" dirty="0"/>
              <a:t> </a:t>
            </a:r>
            <a:r>
              <a:rPr lang="en-US" sz="3600" dirty="0" err="1"/>
              <a:t>bị</a:t>
            </a:r>
            <a:r>
              <a:rPr lang="en-US" sz="3600" dirty="0"/>
              <a:t> </a:t>
            </a:r>
            <a:r>
              <a:rPr lang="en-US" sz="3600" dirty="0" err="1"/>
              <a:t>đợt</a:t>
            </a:r>
            <a:r>
              <a:rPr lang="en-US" sz="3600" dirty="0"/>
              <a:t> </a:t>
            </a:r>
            <a:r>
              <a:rPr lang="en-US" sz="3600" dirty="0" err="1"/>
              <a:t>cấp</a:t>
            </a:r>
            <a:r>
              <a:rPr lang="en-US" sz="3600" dirty="0"/>
              <a:t> </a:t>
            </a:r>
            <a:r>
              <a:rPr lang="en-US" sz="3600" dirty="0" err="1"/>
              <a:t>nặng</a:t>
            </a:r>
            <a:r>
              <a:rPr lang="en-US" sz="3600" dirty="0"/>
              <a:t> </a:t>
            </a:r>
            <a:r>
              <a:rPr lang="en-US" sz="3600" dirty="0" err="1"/>
              <a:t>và</a:t>
            </a:r>
            <a:r>
              <a:rPr lang="en-US" sz="3600" dirty="0"/>
              <a:t> </a:t>
            </a:r>
            <a:r>
              <a:rPr lang="en-US" sz="3600" dirty="0" err="1"/>
              <a:t>ít</a:t>
            </a:r>
            <a:r>
              <a:rPr lang="en-US" sz="3600" dirty="0"/>
              <a:t> </a:t>
            </a:r>
            <a:r>
              <a:rPr lang="en-US" sz="3600" dirty="0" err="1"/>
              <a:t>bị</a:t>
            </a:r>
            <a:r>
              <a:rPr lang="en-US" sz="3600" dirty="0"/>
              <a:t> </a:t>
            </a:r>
            <a:r>
              <a:rPr lang="en-US" sz="3600" dirty="0" err="1"/>
              <a:t>viêm</a:t>
            </a:r>
            <a:r>
              <a:rPr lang="en-US" sz="3600" dirty="0"/>
              <a:t> </a:t>
            </a:r>
            <a:r>
              <a:rPr lang="en-US" sz="3600" dirty="0" err="1"/>
              <a:t>phổi</a:t>
            </a:r>
            <a:r>
              <a:rPr lang="en-US" sz="3600" dirty="0"/>
              <a:t> h</a:t>
            </a:r>
            <a:r>
              <a:rPr lang="vi-VN" sz="3600" dirty="0"/>
              <a:t>ơ</a:t>
            </a:r>
            <a:r>
              <a:rPr lang="en-US" sz="3600" dirty="0"/>
              <a:t>n Flu/Sal ở bn COPD </a:t>
            </a:r>
            <a:r>
              <a:rPr lang="en-US" sz="3600" dirty="0" err="1"/>
              <a:t>tại</a:t>
            </a:r>
            <a:r>
              <a:rPr lang="en-US" sz="3600" dirty="0"/>
              <a:t> </a:t>
            </a:r>
            <a:r>
              <a:rPr lang="en-US" sz="3600" dirty="0" err="1"/>
              <a:t>Đài</a:t>
            </a:r>
            <a:r>
              <a:rPr lang="en-US" sz="3600" dirty="0"/>
              <a:t> Loan 2004-2011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9FEEABD-72C4-4B26-8F2E-D452FD24243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04800" y="2662428"/>
          <a:ext cx="11658600" cy="3433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179067685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2466536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32555997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97327539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801061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Flu/Sal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Bud/For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aRR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KTC 95%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9142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Đợt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nặng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1.07-1.10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632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Nhập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viện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vì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đợt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1.08-1.13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58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cứu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vì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đợt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trung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bình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1.07-1.11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321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Viêm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phổi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mỗi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100 ng</a:t>
                      </a:r>
                      <a:r>
                        <a:rPr lang="vi-VN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ư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ời-năm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1.08-1.20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74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Tử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mỗi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100 ng</a:t>
                      </a:r>
                      <a:r>
                        <a:rPr lang="vi-VN" sz="2400" dirty="0">
                          <a:latin typeface="+mn-lt"/>
                          <a:cs typeface="Arial" panose="020B0604020202020204" pitchFamily="34" charset="0"/>
                        </a:rPr>
                        <a:t>ư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ời-năm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1.01-1.17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36879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B53046B-861C-47A5-ABB4-1FBF0CBE67EF}"/>
              </a:ext>
            </a:extLst>
          </p:cNvPr>
          <p:cNvSpPr txBox="1"/>
          <p:nvPr/>
        </p:nvSpPr>
        <p:spPr>
          <a:xfrm>
            <a:off x="5524500" y="6324600"/>
            <a:ext cx="6438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0" i="0" u="none" strike="noStrike" baseline="0" dirty="0">
                <a:latin typeface="Arial" panose="020B0604020202020204" pitchFamily="34" charset="0"/>
              </a:rPr>
              <a:t>Yang et al. International Journal of COPD 2017:12 2477–2485</a:t>
            </a:r>
            <a:endParaRPr lang="en-US" sz="160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B8678-5FE9-406D-893C-BCC4E522A9DA}"/>
              </a:ext>
            </a:extLst>
          </p:cNvPr>
          <p:cNvSpPr txBox="1"/>
          <p:nvPr/>
        </p:nvSpPr>
        <p:spPr>
          <a:xfrm>
            <a:off x="381000" y="1600200"/>
            <a:ext cx="1158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</a:rPr>
              <a:t>7295 </a:t>
            </a:r>
            <a:r>
              <a:rPr lang="en-US" sz="2800" dirty="0" err="1">
                <a:latin typeface="Arial" panose="020B0604020202020204" pitchFamily="34" charset="0"/>
              </a:rPr>
              <a:t>bệnh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nhân</a:t>
            </a:r>
            <a:r>
              <a:rPr lang="en-US" sz="2800" dirty="0">
                <a:latin typeface="Arial" panose="020B0604020202020204" pitchFamily="34" charset="0"/>
              </a:rPr>
              <a:t> COPD </a:t>
            </a:r>
            <a:r>
              <a:rPr lang="en-US" sz="2800" dirty="0" err="1">
                <a:latin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mỗi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nhóm</a:t>
            </a:r>
            <a:r>
              <a:rPr lang="en-US" sz="2800" dirty="0">
                <a:latin typeface="Arial" panose="020B0604020202020204" pitchFamily="34" charset="0"/>
              </a:rPr>
              <a:t> (</a:t>
            </a:r>
            <a:r>
              <a:rPr lang="en-US" sz="2800" dirty="0" err="1">
                <a:latin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bắt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cặp</a:t>
            </a:r>
            <a:r>
              <a:rPr lang="en-US" sz="2800" dirty="0">
                <a:latin typeface="Arial" panose="020B0604020202020204" pitchFamily="34" charset="0"/>
              </a:rPr>
              <a:t>) đ</a:t>
            </a:r>
            <a:r>
              <a:rPr lang="vi-VN" sz="2800" dirty="0">
                <a:latin typeface="Arial" panose="020B0604020202020204" pitchFamily="34" charset="0"/>
              </a:rPr>
              <a:t>ư</a:t>
            </a:r>
            <a:r>
              <a:rPr lang="en-US" sz="2800" dirty="0" err="1">
                <a:latin typeface="Arial" panose="020B0604020202020204" pitchFamily="34" charset="0"/>
              </a:rPr>
              <a:t>ợc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trích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xuất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bộ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dữ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liệu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Bảo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hiểm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quốc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gia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</a:rPr>
              <a:t>Đài</a:t>
            </a:r>
            <a:r>
              <a:rPr lang="en-US" sz="2800" dirty="0">
                <a:latin typeface="Arial" panose="020B0604020202020204" pitchFamily="34" charset="0"/>
              </a:rPr>
              <a:t> Loan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C225C3-0A04-1D66-781A-C77AE50E4E7C}"/>
              </a:ext>
            </a:extLst>
          </p:cNvPr>
          <p:cNvSpPr txBox="1"/>
          <p:nvPr/>
        </p:nvSpPr>
        <p:spPr>
          <a:xfrm>
            <a:off x="228601" y="6214030"/>
            <a:ext cx="6097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*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Dữ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liệu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từ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nghiên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cứu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đời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thực</a:t>
            </a:r>
            <a:endParaRPr lang="en-US" sz="2400" i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779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BAD3D-C115-492D-9631-7B486567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4638"/>
            <a:ext cx="11201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Bud/For </a:t>
            </a:r>
            <a:r>
              <a:rPr lang="en-US" sz="3600" dirty="0" err="1"/>
              <a:t>ít</a:t>
            </a:r>
            <a:r>
              <a:rPr lang="en-US" sz="3600" dirty="0"/>
              <a:t> </a:t>
            </a:r>
            <a:r>
              <a:rPr lang="en-US" sz="3600" dirty="0" err="1"/>
              <a:t>bị</a:t>
            </a:r>
            <a:r>
              <a:rPr lang="en-US" sz="3600" dirty="0"/>
              <a:t> </a:t>
            </a:r>
            <a:r>
              <a:rPr lang="en-US" sz="3600" dirty="0" err="1"/>
              <a:t>đợt</a:t>
            </a:r>
            <a:r>
              <a:rPr lang="en-US" sz="3600" dirty="0"/>
              <a:t> </a:t>
            </a:r>
            <a:r>
              <a:rPr lang="en-US" sz="3600" dirty="0" err="1"/>
              <a:t>cấp</a:t>
            </a:r>
            <a:r>
              <a:rPr lang="en-US" sz="3600" dirty="0"/>
              <a:t> </a:t>
            </a:r>
            <a:r>
              <a:rPr lang="en-US" sz="3600" dirty="0" err="1"/>
              <a:t>nặng</a:t>
            </a:r>
            <a:r>
              <a:rPr lang="en-US" sz="3600" dirty="0"/>
              <a:t> </a:t>
            </a:r>
            <a:r>
              <a:rPr lang="en-US" sz="3600" dirty="0" err="1"/>
              <a:t>và</a:t>
            </a:r>
            <a:r>
              <a:rPr lang="en-US" sz="3600" dirty="0"/>
              <a:t> </a:t>
            </a:r>
            <a:r>
              <a:rPr lang="en-US" sz="3600" dirty="0" err="1"/>
              <a:t>ít</a:t>
            </a:r>
            <a:r>
              <a:rPr lang="en-US" sz="3600" dirty="0"/>
              <a:t> </a:t>
            </a:r>
            <a:r>
              <a:rPr lang="en-US" sz="3600" dirty="0" err="1"/>
              <a:t>bị</a:t>
            </a:r>
            <a:r>
              <a:rPr lang="en-US" sz="3600" dirty="0"/>
              <a:t> </a:t>
            </a:r>
            <a:r>
              <a:rPr lang="en-US" sz="3600" dirty="0" err="1"/>
              <a:t>viêm</a:t>
            </a:r>
            <a:r>
              <a:rPr lang="en-US" sz="3600" dirty="0"/>
              <a:t> </a:t>
            </a:r>
            <a:r>
              <a:rPr lang="en-US" sz="3600" dirty="0" err="1"/>
              <a:t>phổi</a:t>
            </a:r>
            <a:r>
              <a:rPr lang="en-US" sz="3600" dirty="0"/>
              <a:t> h</a:t>
            </a:r>
            <a:r>
              <a:rPr lang="vi-VN" sz="3600" dirty="0"/>
              <a:t>ơ</a:t>
            </a:r>
            <a:r>
              <a:rPr lang="en-US" sz="3600" dirty="0"/>
              <a:t>n Flu/Sal ở bn COPD </a:t>
            </a:r>
            <a:r>
              <a:rPr lang="en-US" sz="3600" dirty="0" err="1"/>
              <a:t>tại</a:t>
            </a:r>
            <a:r>
              <a:rPr lang="en-US" sz="3600" dirty="0"/>
              <a:t> </a:t>
            </a:r>
            <a:r>
              <a:rPr lang="en-US" sz="3600" dirty="0" err="1"/>
              <a:t>Đài</a:t>
            </a:r>
            <a:r>
              <a:rPr lang="en-US" sz="3600" dirty="0"/>
              <a:t> Loan 2014-2017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53046B-861C-47A5-ABB4-1FBF0CBE67EF}"/>
              </a:ext>
            </a:extLst>
          </p:cNvPr>
          <p:cNvSpPr txBox="1"/>
          <p:nvPr/>
        </p:nvSpPr>
        <p:spPr>
          <a:xfrm>
            <a:off x="3200400" y="6324600"/>
            <a:ext cx="899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0" i="0" u="none" strike="noStrike" baseline="0" dirty="0">
                <a:latin typeface="Arial" panose="020B0604020202020204" pitchFamily="34" charset="0"/>
              </a:rPr>
              <a:t>Wang et al. CHEST 2021;160:1255-1270</a:t>
            </a:r>
            <a:endParaRPr lang="en-US" sz="160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B8678-5FE9-406D-893C-BCC4E522A9DA}"/>
              </a:ext>
            </a:extLst>
          </p:cNvPr>
          <p:cNvSpPr txBox="1"/>
          <p:nvPr/>
        </p:nvSpPr>
        <p:spPr>
          <a:xfrm>
            <a:off x="381000" y="1729047"/>
            <a:ext cx="1158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Arial" panose="020B0604020202020204" pitchFamily="34" charset="0"/>
              </a:rPr>
              <a:t>Bệnh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nhân</a:t>
            </a:r>
            <a:r>
              <a:rPr lang="en-US" sz="2400" dirty="0">
                <a:latin typeface="Arial" panose="020B0604020202020204" pitchFamily="34" charset="0"/>
              </a:rPr>
              <a:t> COPD </a:t>
            </a:r>
            <a:r>
              <a:rPr lang="en-US" sz="2400" dirty="0" err="1">
                <a:latin typeface="Arial" panose="020B0604020202020204" pitchFamily="34" charset="0"/>
              </a:rPr>
              <a:t>cho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mỗi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nhóm</a:t>
            </a:r>
            <a:r>
              <a:rPr lang="en-US" sz="2400" dirty="0">
                <a:latin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bắt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cặp</a:t>
            </a:r>
            <a:r>
              <a:rPr lang="en-US" sz="2400" dirty="0">
                <a:latin typeface="Arial" panose="020B0604020202020204" pitchFamily="34" charset="0"/>
              </a:rPr>
              <a:t>) đ</a:t>
            </a:r>
            <a:r>
              <a:rPr lang="vi-VN" sz="2400" dirty="0">
                <a:latin typeface="Arial" panose="020B0604020202020204" pitchFamily="34" charset="0"/>
              </a:rPr>
              <a:t>ư</a:t>
            </a:r>
            <a:r>
              <a:rPr lang="en-US" sz="2400" dirty="0" err="1">
                <a:latin typeface="Arial" panose="020B0604020202020204" pitchFamily="34" charset="0"/>
              </a:rPr>
              <a:t>ợc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trích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xuất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từ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dữ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liệu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Bảo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hiểm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quốc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gia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</a:rPr>
              <a:t>Đài</a:t>
            </a:r>
            <a:r>
              <a:rPr lang="en-US" sz="2400" dirty="0">
                <a:latin typeface="Arial" panose="020B0604020202020204" pitchFamily="34" charset="0"/>
              </a:rPr>
              <a:t> Loan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3526004-5102-2A07-7D30-9F457E7361B6}"/>
              </a:ext>
            </a:extLst>
          </p:cNvPr>
          <p:cNvGrpSpPr/>
          <p:nvPr/>
        </p:nvGrpSpPr>
        <p:grpSpPr>
          <a:xfrm>
            <a:off x="898295" y="2580279"/>
            <a:ext cx="9947756" cy="3435355"/>
            <a:chOff x="753440" y="2554307"/>
            <a:chExt cx="10972800" cy="378934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7DE8633-0FDE-FAF7-E366-B5A3B4A7D9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8490" y="2554307"/>
              <a:ext cx="8667750" cy="376237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8F4674F-2887-8B05-830B-851A91503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3440" y="2562225"/>
              <a:ext cx="2305050" cy="3781425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2C09689-36B3-C590-FA54-B862E9031F43}"/>
              </a:ext>
            </a:extLst>
          </p:cNvPr>
          <p:cNvSpPr txBox="1"/>
          <p:nvPr/>
        </p:nvSpPr>
        <p:spPr>
          <a:xfrm>
            <a:off x="228601" y="6278080"/>
            <a:ext cx="6097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*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Dữ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liệu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từ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nghiên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cứu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đời</a:t>
            </a:r>
            <a:r>
              <a:rPr lang="en-US" sz="2400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i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thực</a:t>
            </a:r>
            <a:endParaRPr lang="en-US" sz="2400" i="1" dirty="0"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98589A-FB65-F705-03D1-57C41CF69D75}"/>
              </a:ext>
            </a:extLst>
          </p:cNvPr>
          <p:cNvSpPr/>
          <p:nvPr/>
        </p:nvSpPr>
        <p:spPr>
          <a:xfrm>
            <a:off x="3058490" y="2732568"/>
            <a:ext cx="2608885" cy="330513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368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BAD3D-C115-492D-9631-7B4865678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4638"/>
            <a:ext cx="11201400" cy="1143000"/>
          </a:xfrm>
        </p:spPr>
        <p:txBody>
          <a:bodyPr/>
          <a:lstStyle/>
          <a:p>
            <a:r>
              <a:rPr lang="en-US" sz="3600" dirty="0"/>
              <a:t>Bud/</a:t>
            </a:r>
            <a:r>
              <a:rPr lang="en-US" sz="3600"/>
              <a:t>For ít </a:t>
            </a:r>
            <a:r>
              <a:rPr lang="en-US" sz="3600" dirty="0" err="1"/>
              <a:t>bị</a:t>
            </a:r>
            <a:r>
              <a:rPr lang="en-US" sz="3600" dirty="0"/>
              <a:t> </a:t>
            </a:r>
            <a:r>
              <a:rPr lang="en-US" sz="3600" dirty="0" err="1"/>
              <a:t>viêm</a:t>
            </a:r>
            <a:r>
              <a:rPr lang="en-US" sz="3600" dirty="0"/>
              <a:t> </a:t>
            </a:r>
            <a:r>
              <a:rPr lang="en-US" sz="3600" dirty="0" err="1"/>
              <a:t>phổi</a:t>
            </a:r>
            <a:r>
              <a:rPr lang="en-US" sz="3600" dirty="0"/>
              <a:t> h</a:t>
            </a:r>
            <a:r>
              <a:rPr lang="vi-VN" sz="3600" dirty="0"/>
              <a:t>ơ</a:t>
            </a:r>
            <a:r>
              <a:rPr lang="en-US" sz="3600" dirty="0"/>
              <a:t>n Flu/Sal ở bn COPD </a:t>
            </a:r>
            <a:r>
              <a:rPr lang="en-US" sz="3600" err="1"/>
              <a:t>tại</a:t>
            </a:r>
            <a:r>
              <a:rPr lang="en-US" sz="3600"/>
              <a:t> Hàn Quốc qua 13 năm (2005-2018)</a:t>
            </a:r>
            <a:endParaRPr lang="en-US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53046B-861C-47A5-ABB4-1FBF0CBE67EF}"/>
              </a:ext>
            </a:extLst>
          </p:cNvPr>
          <p:cNvSpPr txBox="1"/>
          <p:nvPr/>
        </p:nvSpPr>
        <p:spPr>
          <a:xfrm>
            <a:off x="990600" y="6324600"/>
            <a:ext cx="899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u="none" strike="noStrike" baseline="0">
                <a:latin typeface="Arial" panose="020B0604020202020204" pitchFamily="34" charset="0"/>
              </a:rPr>
              <a:t>Choi et </a:t>
            </a:r>
            <a:r>
              <a:rPr lang="en-US" sz="1600" b="0" i="0" u="none" strike="noStrike" baseline="0" dirty="0">
                <a:latin typeface="Arial" panose="020B0604020202020204" pitchFamily="34" charset="0"/>
              </a:rPr>
              <a:t>al. International Journal of </a:t>
            </a:r>
            <a:r>
              <a:rPr lang="en-US" sz="1600" b="0" i="0" u="none" strike="noStrike" baseline="0">
                <a:latin typeface="Arial" panose="020B0604020202020204" pitchFamily="34" charset="0"/>
              </a:rPr>
              <a:t>COPD 2021:16 3229–3237</a:t>
            </a:r>
            <a:endParaRPr lang="en-US" sz="160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B8678-5FE9-406D-893C-BCC4E522A9DA}"/>
              </a:ext>
            </a:extLst>
          </p:cNvPr>
          <p:cNvSpPr txBox="1"/>
          <p:nvPr/>
        </p:nvSpPr>
        <p:spPr>
          <a:xfrm>
            <a:off x="8007640" y="1798637"/>
            <a:ext cx="3883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</a:rPr>
              <a:t>Nguy cơ viêm phổi nhập viện liên quan Fluticasone propionate so với Budesonide với cùng mức liều tích lũy</a:t>
            </a:r>
            <a:endParaRPr lang="en-US" sz="2400" dirty="0">
              <a:latin typeface="Arial" panose="020B0604020202020204" pitchFamily="34" charset="0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109FAFE-7EFC-7897-9C1A-C99EC07C6D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798637"/>
            <a:ext cx="6784896" cy="4525963"/>
          </a:xfrm>
        </p:spPr>
      </p:pic>
    </p:spTree>
    <p:extLst>
      <p:ext uri="{BB962C8B-B14F-4D97-AF65-F5344CB8AC3E}">
        <p14:creationId xmlns:p14="http://schemas.microsoft.com/office/powerpoint/2010/main" val="26498725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754" name="Title 3">
            <a:extLst>
              <a:ext uri="{FF2B5EF4-FFF2-40B4-BE49-F238E27FC236}">
                <a16:creationId xmlns:a16="http://schemas.microsoft.com/office/drawing/2014/main" id="{EA8CD285-BBAC-4E8A-857E-ACE7B8D12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903" y="217869"/>
            <a:ext cx="10091737" cy="615553"/>
          </a:xfrm>
        </p:spPr>
        <p:txBody>
          <a:bodyPr/>
          <a:lstStyle/>
          <a:p>
            <a:pPr algn="ctr">
              <a:defRPr/>
            </a:pPr>
            <a:r>
              <a:rPr lang="en-GB" altLang="en-US" sz="4800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GB" altLang="en-US" sz="4800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4800" dirty="0" err="1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GB" altLang="en-US" sz="4800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73123" name="Content Placeholder 9">
            <a:extLst>
              <a:ext uri="{FF2B5EF4-FFF2-40B4-BE49-F238E27FC236}">
                <a16:creationId xmlns:a16="http://schemas.microsoft.com/office/drawing/2014/main" id="{E2FF9F33-2FF4-4B68-9E9C-87A86C91A184}"/>
              </a:ext>
            </a:extLst>
          </p:cNvPr>
          <p:cNvSpPr>
            <a:spLocks noGrp="1" noChangeArrowheads="1"/>
          </p:cNvSpPr>
          <p:nvPr>
            <p:ph sz="quarter" idx="12"/>
          </p:nvPr>
        </p:nvSpPr>
        <p:spPr bwMode="auto">
          <a:xfrm>
            <a:off x="487362" y="1163471"/>
            <a:ext cx="11217275" cy="48711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GINA 2023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ưu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ICS/FORM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cắt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SABA đ</a:t>
            </a:r>
            <a:r>
              <a:rPr lang="vi-VN" sz="2800" dirty="0">
                <a:cs typeface="Arial" panose="020B0604020202020204" pitchFamily="34" charset="0"/>
              </a:rPr>
              <a:t>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thuần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Bud/Form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hít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(MART </a:t>
            </a:r>
            <a:r>
              <a:rPr lang="en-US" alt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AIR):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vi-V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Đơn giản hóa chế độ dùng thuốc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Cung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ICS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đợt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hen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liều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ICS </a:t>
            </a:r>
            <a:r>
              <a:rPr lang="en-U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thấp</a:t>
            </a:r>
            <a:r>
              <a:rPr lang="vi-V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7663" lvl="1" indent="-347663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COPD</a:t>
            </a: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747713" lvl="2" indent="-34766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vi-VN">
                <a:latin typeface="Arial" panose="020B0604020202020204" pitchFamily="34" charset="0"/>
                <a:cs typeface="Arial" panose="020B0604020202020204" pitchFamily="34" charset="0"/>
              </a:rPr>
              <a:t>ICS/LABA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vi-VN">
                <a:latin typeface="Arial" panose="020B0604020202020204" pitchFamily="34" charset="0"/>
                <a:cs typeface="Arial" panose="020B0604020202020204" pitchFamily="34" charset="0"/>
              </a:rPr>
              <a:t> nhiều đợt cấp và/hoặc BCAT/máu cao hoặc có yếu tố hen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7713" lvl="2" indent="-34766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Dữ liệu đời thực: Bud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Form 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ít đợt cấp hơn và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ít viêm phổi hơn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so với Flu/Sal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GB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C6DB24-42B7-3C8B-1D2B-BC9BC3948875}"/>
              </a:ext>
            </a:extLst>
          </p:cNvPr>
          <p:cNvSpPr txBox="1"/>
          <p:nvPr/>
        </p:nvSpPr>
        <p:spPr>
          <a:xfrm>
            <a:off x="212598" y="6364692"/>
            <a:ext cx="1161973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1. GINA 2023; 2</a:t>
            </a:r>
            <a:r>
              <a:rPr lang="en-GB" sz="1050" dirty="0">
                <a:latin typeface="Arial" panose="020B0604020202020204" pitchFamily="34" charset="0"/>
              </a:rPr>
              <a:t>. Beasley R, et al. N </a:t>
            </a:r>
            <a:r>
              <a:rPr lang="en-GB" sz="1050" dirty="0" err="1">
                <a:latin typeface="Arial" panose="020B0604020202020204" pitchFamily="34" charset="0"/>
              </a:rPr>
              <a:t>Engl</a:t>
            </a:r>
            <a:r>
              <a:rPr lang="en-GB" sz="1050" dirty="0">
                <a:latin typeface="Arial" panose="020B0604020202020204" pitchFamily="34" charset="0"/>
              </a:rPr>
              <a:t> J Med. 2019;380:2020-2030; </a:t>
            </a:r>
            <a:r>
              <a:rPr lang="en-US" sz="1050" dirty="0">
                <a:latin typeface="Arial" panose="020B0604020202020204" pitchFamily="34" charset="0"/>
              </a:rPr>
              <a:t>3. Kuna P, Peters MJ, Manjra AI, et al. Int J Clin </a:t>
            </a:r>
            <a:r>
              <a:rPr lang="en-US" sz="1050" dirty="0" err="1">
                <a:latin typeface="Arial" panose="020B0604020202020204" pitchFamily="34" charset="0"/>
              </a:rPr>
              <a:t>Pract</a:t>
            </a:r>
            <a:r>
              <a:rPr lang="en-US" sz="1050" dirty="0">
                <a:latin typeface="Arial" panose="020B0604020202020204" pitchFamily="34" charset="0"/>
              </a:rPr>
              <a:t>. 2007;61:725–736; </a:t>
            </a:r>
            <a:r>
              <a:rPr lang="fr-FR" sz="1050" dirty="0">
                <a:latin typeface="Arial" panose="020B0604020202020204" pitchFamily="34" charset="0"/>
              </a:rPr>
              <a:t>4. Bousquet J, Boulet LP, Peters MJ, et al. </a:t>
            </a:r>
            <a:r>
              <a:rPr lang="fr-FR" sz="1050" dirty="0" err="1">
                <a:latin typeface="Arial" panose="020B0604020202020204" pitchFamily="34" charset="0"/>
              </a:rPr>
              <a:t>Respir</a:t>
            </a:r>
            <a:r>
              <a:rPr lang="fr-FR" sz="1050" dirty="0">
                <a:latin typeface="Arial" panose="020B0604020202020204" pitchFamily="34" charset="0"/>
              </a:rPr>
              <a:t> Med. 2007;101:2437–2446; 5. </a:t>
            </a:r>
            <a:r>
              <a:rPr lang="en-NZ" sz="1050" dirty="0">
                <a:latin typeface="Arial" panose="020B0604020202020204" pitchFamily="34" charset="0"/>
              </a:rPr>
              <a:t>Bateman ED, et al. J Allergy Clin Immunol 2014; 6. </a:t>
            </a:r>
            <a:r>
              <a:rPr lang="en-US" sz="1050" b="0" i="0" u="none" strike="noStrike" baseline="0" dirty="0">
                <a:latin typeface="Arial" panose="020B0604020202020204" pitchFamily="34" charset="0"/>
              </a:rPr>
              <a:t>Yang et al. International Journal of COPD 2017:12 2477–2485</a:t>
            </a:r>
            <a:endParaRPr lang="en-GB" sz="1050" dirty="0">
              <a:latin typeface="Arial" panose="020B0604020202020204" pitchFamily="34" charset="0"/>
            </a:endParaRPr>
          </a:p>
          <a:p>
            <a:endParaRPr lang="en-US" sz="10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095FC-DA65-4298-3580-676E452D3FF4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Triệu chứng lâm sàng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8C87D62-3309-CED5-DEB1-82E3EB8FAA7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7455" y="1474736"/>
          <a:ext cx="11523643" cy="4386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9440">
                  <a:extLst>
                    <a:ext uri="{9D8B030D-6E8A-4147-A177-3AD203B41FA5}">
                      <a16:colId xmlns:a16="http://schemas.microsoft.com/office/drawing/2014/main" val="1669610967"/>
                    </a:ext>
                  </a:extLst>
                </a:gridCol>
                <a:gridCol w="4964203">
                  <a:extLst>
                    <a:ext uri="{9D8B030D-6E8A-4147-A177-3AD203B41FA5}">
                      <a16:colId xmlns:a16="http://schemas.microsoft.com/office/drawing/2014/main" val="1942994029"/>
                    </a:ext>
                  </a:extLst>
                </a:gridCol>
              </a:tblGrid>
              <a:tr h="541216">
                <a:tc>
                  <a:txBody>
                    <a:bodyPr/>
                    <a:lstStyle/>
                    <a:p>
                      <a:r>
                        <a:rPr lang="en-AU" sz="2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 chứng đặc trưng cho hen</a:t>
                      </a:r>
                      <a:endParaRPr 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 chứng ít nghĩ tới hen</a:t>
                      </a:r>
                      <a:endParaRPr 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63906"/>
                  </a:ext>
                </a:extLst>
              </a:tr>
              <a:tr h="3845022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 nhiều hơn 1 trong các triệu chứng sau: ho, khò khè, khó thở, nặng ngực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Thường nặng lên vào ban đêm hoặc gần sáng; </a:t>
                      </a:r>
                      <a:r>
                        <a:rPr lang="vi-VN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giảm đi khi dùng </a:t>
                      </a:r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SABA </a:t>
                      </a:r>
                      <a:r>
                        <a:rPr lang="vi-VN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oặc</a:t>
                      </a:r>
                      <a:r>
                        <a:rPr lang="vi-VN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tự hết</a:t>
                      </a:r>
                      <a:endParaRPr lang="en-AU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Thường khởi phát do nhiễm siêu vi, gắng sức, tiếp xúc dị nguyên, thay đổi thời tiết, xúc cảm, tiếp xúc khói bụi hoặc mùi lạ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Thay đổi theo thời gian về tần suất và độ nặng</a:t>
                      </a:r>
                      <a:endParaRPr lang="en-US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 đơn thuần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Khạc đàm mạn tính</a:t>
                      </a:r>
                      <a:endParaRPr lang="en-AU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Khó thở kèm chóng mặt, hoa mắt, tê tay chân, thở dài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Đau ngực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Khó thở khi gắng sức kèm thở ồn ào</a:t>
                      </a:r>
                    </a:p>
                    <a:p>
                      <a:pPr marL="342900" indent="-34290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2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Hay thở dài, thở thiếu hơi</a:t>
                      </a:r>
                      <a:endParaRPr lang="en-US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1590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707923C-C699-059D-04C8-D77967EAD538}"/>
              </a:ext>
            </a:extLst>
          </p:cNvPr>
          <p:cNvSpPr txBox="1"/>
          <p:nvPr/>
        </p:nvSpPr>
        <p:spPr>
          <a:xfrm>
            <a:off x="8305800" y="6468666"/>
            <a:ext cx="2046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GINA 2023</a:t>
            </a:r>
            <a:endParaRPr kumimoji="0" lang="en-A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0656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095FC-DA65-4298-3580-676E452D3FF4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400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 hấp ký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92296-2FF4-16FA-7C9B-A0C07655F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675" y="1230713"/>
            <a:ext cx="11171103" cy="477260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nghẽn</a:t>
            </a:r>
            <a:r>
              <a:rPr lang="vi-VN" dirty="0"/>
              <a:t>: FEV</a:t>
            </a:r>
            <a:r>
              <a:rPr lang="vi-VN" baseline="-25000" dirty="0"/>
              <a:t>1</a:t>
            </a:r>
            <a:r>
              <a:rPr lang="vi-VN" dirty="0"/>
              <a:t>/FVC &lt; LLN (75-80% NL; 90% TE)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FEV</a:t>
            </a:r>
            <a:r>
              <a:rPr lang="vi-VN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≥200 ml và ≥12%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/>
              <a:t>PEF</a:t>
            </a:r>
            <a:r>
              <a:rPr lang="en-US" dirty="0"/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dao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vi-VN" dirty="0"/>
              <a:t>  ≥ 20%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vi-VN" dirty="0"/>
              <a:t>Tiêu chuẩn đáp ứng với thuốc giãn phế quản: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FEV</a:t>
            </a:r>
            <a:r>
              <a:rPr lang="vi-VN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tăng ≥200 ml và tăng ≥12%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(TE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tăng ≥12%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vi-VN" dirty="0"/>
              <a:t>PEF tăng ≥ 20%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hen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FEV</a:t>
            </a:r>
            <a:r>
              <a:rPr lang="vi-VN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≥200 ml và ≥12%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4-6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tuần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ICS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tuần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OCS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D0A9D4-C628-1DA7-2CF9-312F5699F5FB}"/>
              </a:ext>
            </a:extLst>
          </p:cNvPr>
          <p:cNvSpPr txBox="1"/>
          <p:nvPr/>
        </p:nvSpPr>
        <p:spPr>
          <a:xfrm>
            <a:off x="4284921" y="6343562"/>
            <a:ext cx="5805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Louis R et al. Eur Respir J 2022; 60: 2101585; GINA 2023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60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2042885" y="355602"/>
            <a:ext cx="8229600" cy="914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vi-VN" dirty="0">
                <a:latin typeface="+mn-lt"/>
              </a:rPr>
              <a:t>Đường cong lưu lượng – thể tích của </a:t>
            </a:r>
            <a:r>
              <a:rPr lang="en-US" dirty="0" err="1">
                <a:latin typeface="+mn-lt"/>
              </a:rPr>
              <a:t>người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bị</a:t>
            </a:r>
            <a:r>
              <a:rPr lang="en-US" dirty="0">
                <a:latin typeface="+mn-lt"/>
              </a:rPr>
              <a:t> hen</a:t>
            </a:r>
            <a:endParaRPr lang="en-US" altLang="en-US" b="1" dirty="0">
              <a:latin typeface="+mn-lt"/>
            </a:endParaRP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2667000" y="1524001"/>
            <a:ext cx="6324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2170" name="Text Box 10"/>
          <p:cNvSpPr txBox="1">
            <a:spLocks noChangeArrowheads="1"/>
          </p:cNvSpPr>
          <p:nvPr/>
        </p:nvSpPr>
        <p:spPr bwMode="auto">
          <a:xfrm>
            <a:off x="4495800" y="1752601"/>
            <a:ext cx="320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1" b="24088"/>
          <a:stretch/>
        </p:blipFill>
        <p:spPr bwMode="auto">
          <a:xfrm>
            <a:off x="1542143" y="1717845"/>
            <a:ext cx="9144000" cy="464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B7AF0-E9E9-4FD6-B9C4-73BE1BA52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946" y="152400"/>
            <a:ext cx="11364686" cy="1107996"/>
          </a:xfrm>
        </p:spPr>
        <p:txBody>
          <a:bodyPr/>
          <a:lstStyle/>
          <a:p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ức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triệu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hen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AU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36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693455C-42E8-46CD-80CE-058B5295FC7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88274" y="1184362"/>
          <a:ext cx="1056785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8123">
                  <a:extLst>
                    <a:ext uri="{9D8B030D-6E8A-4147-A177-3AD203B41FA5}">
                      <a16:colId xmlns:a16="http://schemas.microsoft.com/office/drawing/2014/main" val="3458479495"/>
                    </a:ext>
                  </a:extLst>
                </a:gridCol>
                <a:gridCol w="853365">
                  <a:extLst>
                    <a:ext uri="{9D8B030D-6E8A-4147-A177-3AD203B41FA5}">
                      <a16:colId xmlns:a16="http://schemas.microsoft.com/office/drawing/2014/main" val="693045900"/>
                    </a:ext>
                  </a:extLst>
                </a:gridCol>
                <a:gridCol w="1232965">
                  <a:extLst>
                    <a:ext uri="{9D8B030D-6E8A-4147-A177-3AD203B41FA5}">
                      <a16:colId xmlns:a16="http://schemas.microsoft.com/office/drawing/2014/main" val="2655666778"/>
                    </a:ext>
                  </a:extLst>
                </a:gridCol>
                <a:gridCol w="1497802">
                  <a:extLst>
                    <a:ext uri="{9D8B030D-6E8A-4147-A177-3AD203B41FA5}">
                      <a16:colId xmlns:a16="http://schemas.microsoft.com/office/drawing/2014/main" val="3690709606"/>
                    </a:ext>
                  </a:extLst>
                </a:gridCol>
                <a:gridCol w="1450720">
                  <a:extLst>
                    <a:ext uri="{9D8B030D-6E8A-4147-A177-3AD203B41FA5}">
                      <a16:colId xmlns:a16="http://schemas.microsoft.com/office/drawing/2014/main" val="1908803565"/>
                    </a:ext>
                  </a:extLst>
                </a:gridCol>
                <a:gridCol w="2204877">
                  <a:extLst>
                    <a:ext uri="{9D8B030D-6E8A-4147-A177-3AD203B41FA5}">
                      <a16:colId xmlns:a16="http://schemas.microsoft.com/office/drawing/2014/main" val="1528308610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chứng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hen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tại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en-AU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Mức</a:t>
                      </a:r>
                      <a:r>
                        <a:rPr kumimoji="0" lang="en-A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AU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</a:t>
                      </a:r>
                      <a:r>
                        <a:rPr kumimoji="0" lang="en-A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AU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kiểm</a:t>
                      </a:r>
                      <a:r>
                        <a:rPr kumimoji="0" lang="en-A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AU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soát</a:t>
                      </a:r>
                      <a:r>
                        <a:rPr kumimoji="0" lang="en-A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hen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4314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u="sng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AU" sz="2400" u="sng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lang="en-AU" sz="2400" u="sng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tuần</a:t>
                      </a:r>
                      <a:r>
                        <a:rPr lang="en-AU" sz="2400" u="sng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qua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bệnh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nhân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A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hoàn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toàn</a:t>
                      </a:r>
                      <a:endParaRPr lang="en-US" sz="2400" b="1" dirty="0">
                        <a:solidFill>
                          <a:srgbClr val="134679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KS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phần</a:t>
                      </a:r>
                      <a:endParaRPr lang="en-US" sz="2400" b="1" dirty="0">
                        <a:solidFill>
                          <a:srgbClr val="134679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kiểm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soát</a:t>
                      </a:r>
                      <a:endParaRPr lang="en-US" sz="2400" b="1" dirty="0">
                        <a:solidFill>
                          <a:srgbClr val="134679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17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u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Tr.ch</a:t>
                      </a:r>
                      <a:r>
                        <a:rPr lang="en-US" sz="2400" u="non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ứng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hen ban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ngày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2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tuần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AU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dấu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hiệu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nào</a:t>
                      </a:r>
                      <a:endParaRPr lang="en-US" sz="24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A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1-2</a:t>
                      </a:r>
                      <a:r>
                        <a:rPr lang="en-AU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dấu</a:t>
                      </a:r>
                      <a:r>
                        <a:rPr lang="en-AU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hiệu</a:t>
                      </a:r>
                      <a:endParaRPr lang="en-US" sz="24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A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3-4</a:t>
                      </a:r>
                      <a:r>
                        <a:rPr lang="en-AU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dấu</a:t>
                      </a:r>
                      <a:r>
                        <a:rPr lang="en-AU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hiệu</a:t>
                      </a:r>
                      <a:endParaRPr lang="en-US" sz="24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192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u="non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Thức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giấc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ban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đêm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 hen?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13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u="non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Dùng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u="none" baseline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SABA </a:t>
                      </a:r>
                      <a:r>
                        <a:rPr lang="en-AU" sz="2400" u="none" baseline="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cắt</a:t>
                      </a:r>
                      <a:r>
                        <a:rPr lang="en-AU" sz="2400" u="none" baseline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u="none" baseline="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cơn</a:t>
                      </a:r>
                      <a:r>
                        <a:rPr lang="en-AU" sz="2400" u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2 </a:t>
                      </a:r>
                      <a:r>
                        <a:rPr lang="en-AU" sz="2400" u="non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AU" sz="2400" u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u="none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tuần</a:t>
                      </a:r>
                      <a:r>
                        <a:rPr lang="en-AU" sz="24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7081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Giới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hạn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hoạt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2400" baseline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AU" sz="24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do hen</a:t>
                      </a:r>
                      <a:r>
                        <a:rPr lang="en-A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u="non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</a:t>
                      </a:r>
                      <a:endParaRPr lang="en-US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75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07420D-1C56-4174-BC7C-F6C5A991C953}"/>
              </a:ext>
            </a:extLst>
          </p:cNvPr>
          <p:cNvSpPr txBox="1"/>
          <p:nvPr/>
        </p:nvSpPr>
        <p:spPr>
          <a:xfrm>
            <a:off x="8825022" y="6477000"/>
            <a:ext cx="1690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b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GINA 2023</a:t>
            </a:r>
            <a:endParaRPr lang="en-US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27EDE71A-3FDF-4D26-93C9-5C6E9F5AC032}"/>
              </a:ext>
            </a:extLst>
          </p:cNvPr>
          <p:cNvSpPr/>
          <p:nvPr/>
        </p:nvSpPr>
        <p:spPr>
          <a:xfrm>
            <a:off x="6144490" y="2522521"/>
            <a:ext cx="304800" cy="3212068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4D3D6E-0C3D-44DE-AC1C-5D9097BBD8D8}"/>
              </a:ext>
            </a:extLst>
          </p:cNvPr>
          <p:cNvSpPr txBox="1"/>
          <p:nvPr/>
        </p:nvSpPr>
        <p:spPr>
          <a:xfrm>
            <a:off x="778475" y="5770603"/>
            <a:ext cx="1097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Arial" panose="020B0604020202020204" pitchFamily="34" charset="0"/>
              </a:rPr>
              <a:t>ICS-formoterol khi cần: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không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dùng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đánh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giá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kiểm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Arial" panose="020B0604020202020204" pitchFamily="34" charset="0"/>
              </a:rPr>
              <a:t>soát</a:t>
            </a: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err="1">
                <a:solidFill>
                  <a:srgbClr val="FFFF00"/>
                </a:solidFill>
                <a:latin typeface="Arial" panose="020B0604020202020204" pitchFamily="34" charset="0"/>
              </a:rPr>
              <a:t>triệu</a:t>
            </a:r>
            <a:r>
              <a:rPr lang="en-US" sz="2400">
                <a:solidFill>
                  <a:srgbClr val="FFFF00"/>
                </a:solidFill>
                <a:latin typeface="Arial" panose="020B0604020202020204" pitchFamily="34" charset="0"/>
              </a:rPr>
              <a:t> chứng; liều trung bình mỗi 4 tuần: điều chỉnh liều duy trì</a:t>
            </a:r>
            <a:endParaRPr lang="en-US" sz="24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843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48281-2B5A-46F5-8279-3A833F653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382" y="330011"/>
            <a:ext cx="10717619" cy="959822"/>
          </a:xfrm>
        </p:spPr>
        <p:txBody>
          <a:bodyPr/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khắc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đợt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0DE29-101F-4AE7-BFB2-A273455D7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284" y="1359204"/>
            <a:ext cx="10983432" cy="346798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/>
              <a:t>T</a:t>
            </a:r>
            <a:r>
              <a:rPr lang="vi-VN" sz="2800"/>
              <a:t>huốc: </a:t>
            </a:r>
            <a:endParaRPr lang="en-US" sz="2800"/>
          </a:p>
          <a:p>
            <a:pPr lvl="1">
              <a:buFont typeface="Arial" panose="020B0604020202020204" pitchFamily="34" charset="0"/>
              <a:buChar char="•"/>
            </a:pPr>
            <a:r>
              <a:rPr lang="vi-VN" sz="2400">
                <a:solidFill>
                  <a:srgbClr val="FFFF00"/>
                </a:solidFill>
              </a:rPr>
              <a:t>Sử dụng nhiều</a:t>
            </a:r>
            <a:r>
              <a:rPr lang="en-US" sz="2400">
                <a:solidFill>
                  <a:srgbClr val="FFFF00"/>
                </a:solidFill>
              </a:rPr>
              <a:t> </a:t>
            </a:r>
            <a:r>
              <a:rPr lang="vi-VN" sz="2400">
                <a:solidFill>
                  <a:srgbClr val="FFFF00"/>
                </a:solidFill>
              </a:rPr>
              <a:t>SABA (nhập viện tăng nếu ≥ 3 bình </a:t>
            </a:r>
            <a:r>
              <a:rPr lang="en-US" sz="2400">
                <a:solidFill>
                  <a:srgbClr val="FFFF00"/>
                </a:solidFill>
              </a:rPr>
              <a:t>SABA</a:t>
            </a:r>
            <a:r>
              <a:rPr lang="vi-VN" sz="2400">
                <a:solidFill>
                  <a:srgbClr val="FFFF00"/>
                </a:solidFill>
              </a:rPr>
              <a:t>/năm</a:t>
            </a:r>
            <a:r>
              <a:rPr lang="en-US" sz="2400">
                <a:solidFill>
                  <a:srgbClr val="FFFF00"/>
                </a:solidFill>
              </a:rPr>
              <a:t>, </a:t>
            </a:r>
            <a:r>
              <a:rPr lang="vi-VN" sz="2400">
                <a:solidFill>
                  <a:srgbClr val="FFFF00"/>
                </a:solidFill>
              </a:rPr>
              <a:t>tử vong tăng nếu ≥ 1</a:t>
            </a:r>
            <a:r>
              <a:rPr lang="en-US" sz="2400">
                <a:solidFill>
                  <a:srgbClr val="FFFF00"/>
                </a:solidFill>
              </a:rPr>
              <a:t>2</a:t>
            </a:r>
            <a:r>
              <a:rPr lang="vi-VN" sz="2400">
                <a:solidFill>
                  <a:srgbClr val="FFFF00"/>
                </a:solidFill>
              </a:rPr>
              <a:t> bình </a:t>
            </a:r>
            <a:r>
              <a:rPr lang="en-US" sz="2400">
                <a:solidFill>
                  <a:srgbClr val="FFFF00"/>
                </a:solidFill>
              </a:rPr>
              <a:t>SABA</a:t>
            </a:r>
            <a:r>
              <a:rPr lang="vi-VN" sz="2400">
                <a:solidFill>
                  <a:srgbClr val="FFFF00"/>
                </a:solidFill>
              </a:rPr>
              <a:t>/</a:t>
            </a:r>
            <a:r>
              <a:rPr lang="en-US" sz="2400">
                <a:solidFill>
                  <a:srgbClr val="FFFF00"/>
                </a:solidFill>
              </a:rPr>
              <a:t>năm</a:t>
            </a:r>
            <a:r>
              <a:rPr lang="vi-VN" sz="2400">
                <a:solidFill>
                  <a:srgbClr val="FFFF00"/>
                </a:solidFill>
              </a:rPr>
              <a:t>)</a:t>
            </a:r>
            <a:endParaRPr lang="en-US" sz="2400">
              <a:solidFill>
                <a:srgbClr val="FFFF00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vi-VN" sz="2400"/>
              <a:t>ICS không được chỉ định</a:t>
            </a:r>
            <a:endParaRPr lang="en-US" sz="2400"/>
          </a:p>
          <a:p>
            <a:pPr lvl="1">
              <a:buFont typeface="Arial" panose="020B0604020202020204" pitchFamily="34" charset="0"/>
              <a:buChar char="•"/>
            </a:pPr>
            <a:r>
              <a:rPr lang="vi-VN" sz="2400"/>
              <a:t>Kém tuân thủ ICS</a:t>
            </a:r>
            <a:endParaRPr lang="en-US" sz="2400"/>
          </a:p>
          <a:p>
            <a:pPr lvl="1">
              <a:buFont typeface="Arial" panose="020B0604020202020204" pitchFamily="34" charset="0"/>
              <a:buChar char="•"/>
            </a:pPr>
            <a:r>
              <a:rPr lang="vi-VN" sz="2400"/>
              <a:t>Kỹ thuật hít không đúng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vi-VN" sz="2400"/>
              <a:t>Bệnh đồng mắc: béo phì, viêm mũi mạn tính, GERD, trầm cảm, có thai;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vi-VN" sz="2400"/>
              <a:t>Phơi nhiễm: khói thuốc; tiếp xúc với dị nguyên; ô nhiễm không khí;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vi-VN" sz="2400"/>
              <a:t>Chức năng phổi: FEV</a:t>
            </a:r>
            <a:r>
              <a:rPr lang="vi-VN" sz="2400" baseline="-25000"/>
              <a:t>1</a:t>
            </a:r>
            <a:r>
              <a:rPr lang="vi-VN" sz="2400"/>
              <a:t> thấp, đặc biệt nếu &lt;60% dự đoán; biến đổi nhiều;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vi-VN" sz="2400"/>
              <a:t>Một số xét nghiệm khác: tăng bạch cầu ái toan trong đ</a:t>
            </a:r>
            <a:r>
              <a:rPr lang="en-US" sz="2400"/>
              <a:t>à</a:t>
            </a:r>
            <a:r>
              <a:rPr lang="vi-VN" sz="2400"/>
              <a:t>m/máu, tăng FENO</a:t>
            </a:r>
            <a:endParaRPr lang="vi-VN" sz="3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6CE4EF-4BB0-4FC3-91E4-97FDA40A7AD6}"/>
              </a:ext>
            </a:extLst>
          </p:cNvPr>
          <p:cNvSpPr txBox="1"/>
          <p:nvPr/>
        </p:nvSpPr>
        <p:spPr>
          <a:xfrm>
            <a:off x="1586023" y="6354644"/>
            <a:ext cx="822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</a:rPr>
              <a:t>GINA 2023 ; Williams LK, et al. J Allergy Clin Immunol 2011;128(6):1185-1191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8A598-1CD6-A850-DB44-478892E90632}"/>
              </a:ext>
            </a:extLst>
          </p:cNvPr>
          <p:cNvSpPr txBox="1"/>
          <p:nvPr/>
        </p:nvSpPr>
        <p:spPr>
          <a:xfrm>
            <a:off x="712382" y="5820016"/>
            <a:ext cx="1114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24% tất cả đợt cấp, 60% đợt cấp nhập viện là do tuân thủ kém</a:t>
            </a:r>
          </a:p>
        </p:txBody>
      </p:sp>
    </p:spTree>
    <p:extLst>
      <p:ext uri="{BB962C8B-B14F-4D97-AF65-F5344CB8AC3E}">
        <p14:creationId xmlns:p14="http://schemas.microsoft.com/office/powerpoint/2010/main" val="64470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57E7E-5C87-2074-7A5B-1AE298941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Chi phí điều trị trung bình của BN có đợt cấp gấp 3-5 lần BN không có đợt cấp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6CBB4DD-57FF-64A0-14A9-5F01E63849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2407" y="1591579"/>
            <a:ext cx="8229600" cy="41148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F87D3A-08D9-834A-3B3F-D01EE8BF54F7}"/>
              </a:ext>
            </a:extLst>
          </p:cNvPr>
          <p:cNvSpPr txBox="1"/>
          <p:nvPr/>
        </p:nvSpPr>
        <p:spPr>
          <a:xfrm>
            <a:off x="2625796" y="5706379"/>
            <a:ext cx="276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</a:rPr>
              <a:t>Không có đợt cấp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D16580-374B-C9C6-422E-9999FD3A2461}"/>
              </a:ext>
            </a:extLst>
          </p:cNvPr>
          <p:cNvSpPr txBox="1"/>
          <p:nvPr/>
        </p:nvSpPr>
        <p:spPr>
          <a:xfrm>
            <a:off x="5347732" y="5706379"/>
            <a:ext cx="2764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</a:rPr>
              <a:t>Đợt cấp không thở oxy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FC01B2-7AF8-3811-3604-233D0AFDF7E3}"/>
              </a:ext>
            </a:extLst>
          </p:cNvPr>
          <p:cNvSpPr txBox="1"/>
          <p:nvPr/>
        </p:nvSpPr>
        <p:spPr>
          <a:xfrm>
            <a:off x="8069668" y="5709780"/>
            <a:ext cx="2764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</a:rPr>
              <a:t>Đợt cấp phải thở oxy hoặc thở máy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08340A-9723-1E9F-5D75-64A521DF9083}"/>
              </a:ext>
            </a:extLst>
          </p:cNvPr>
          <p:cNvSpPr txBox="1"/>
          <p:nvPr/>
        </p:nvSpPr>
        <p:spPr>
          <a:xfrm>
            <a:off x="350874" y="6273213"/>
            <a:ext cx="6741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latin typeface="Arial" panose="020B0604020202020204" pitchFamily="34" charset="0"/>
              </a:rPr>
              <a:t>Phạm Huy Tuấn Kiệt và cs. Tạp chí Y học Việt Nam 2021; 503: 169–72</a:t>
            </a:r>
          </a:p>
        </p:txBody>
      </p:sp>
    </p:spTree>
    <p:extLst>
      <p:ext uri="{BB962C8B-B14F-4D97-AF65-F5344CB8AC3E}">
        <p14:creationId xmlns:p14="http://schemas.microsoft.com/office/powerpoint/2010/main" val="2706010126"/>
      </p:ext>
    </p:extLst>
  </p:cSld>
  <p:clrMapOvr>
    <a:masterClrMapping/>
  </p:clrMapOvr>
</p:sld>
</file>

<file path=ppt/theme/theme1.xml><?xml version="1.0" encoding="utf-8"?>
<a:theme xmlns:a="http://schemas.openxmlformats.org/drawingml/2006/main" name="Trinh chie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nh chieu" id="{13173246-A136-47B7-9F91-F1542334CC18}" vid="{5345C75F-9717-44C2-9E77-F16A2F733929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T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rinh chie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nh chieu" id="{13173246-A136-47B7-9F91-F1542334CC18}" vid="{5345C75F-9717-44C2-9E77-F16A2F733929}"/>
    </a:ext>
  </a:extLst>
</a:theme>
</file>

<file path=ppt/theme/theme5.xml><?xml version="1.0" encoding="utf-8"?>
<a:theme xmlns:a="http://schemas.openxmlformats.org/drawingml/2006/main" name="2_Trinh chie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inh chieu" id="{13173246-A136-47B7-9F91-F1542334CC18}" vid="{5345C75F-9717-44C2-9E77-F16A2F733929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Trinh chieu</Template>
  <TotalTime>1928</TotalTime>
  <Words>4152</Words>
  <Application>Microsoft Office PowerPoint</Application>
  <PresentationFormat>Widescreen</PresentationFormat>
  <Paragraphs>475</Paragraphs>
  <Slides>35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ArialMT</vt:lpstr>
      <vt:lpstr>Calibri</vt:lpstr>
      <vt:lpstr>Calibri Light</vt:lpstr>
      <vt:lpstr>Times New Roman</vt:lpstr>
      <vt:lpstr>Wingdings</vt:lpstr>
      <vt:lpstr>Trinh chieu</vt:lpstr>
      <vt:lpstr>1_Custom Design</vt:lpstr>
      <vt:lpstr>CT presentation</vt:lpstr>
      <vt:lpstr>1_Trinh chieu</vt:lpstr>
      <vt:lpstr>2_Trinh chieu</vt:lpstr>
      <vt:lpstr>CẬP NHẬT HƯỚNG DẪN CHẨN ĐOÁN VÀ ĐIỀU TRỊ BỆNH LÝ HÔ HẤP:  HEN VÀ COPD</vt:lpstr>
      <vt:lpstr>CẬP NHẬT HƯỚNG DẪN  VÀ ĐIỀU TRỊ HEN</vt:lpstr>
      <vt:lpstr>Chẩn đoán xác định hen</vt:lpstr>
      <vt:lpstr>Triệu chứng lâm sàng</vt:lpstr>
      <vt:lpstr>Hô hấp ký</vt:lpstr>
      <vt:lpstr>Đường cong lưu lượng – thể tích của người bị hen</vt:lpstr>
      <vt:lpstr>Đánh giá mức độ kiểm soát triệu chứng hen hiện tại</vt:lpstr>
      <vt:lpstr>Yếu tố nguy cơ có thể khắc phục được của đợt cấp hen</vt:lpstr>
      <vt:lpstr>Chi phí điều trị trung bình của BN có đợt cấp gấp 3-5 lần BN không có đợt cấp</vt:lpstr>
      <vt:lpstr>Mục tiêu dài hạn của điều trị hen theo GINA 2023</vt:lpstr>
      <vt:lpstr>Liệu phát MART và AIR: đơn giản hóa điều trị bằng 1 bình hít</vt:lpstr>
      <vt:lpstr>Phác đồ điều trị hen ở người lớn  theo GINA 2023</vt:lpstr>
      <vt:lpstr>Phác đồ điều trị hen ở người lớn theo GINA 2023</vt:lpstr>
      <vt:lpstr>Budesonide/formoterol khởi phát tác dụng nhanh tương đương salbutamol</vt:lpstr>
      <vt:lpstr>PowerPoint Presentation</vt:lpstr>
      <vt:lpstr>PowerPoint Presentation</vt:lpstr>
      <vt:lpstr>So hiệu quả giảm đợt cấp khi cắt cơn bằng ICS/FOR so với SABA tùy theo kiểu đtrị duy trì</vt:lpstr>
      <vt:lpstr>CẬP NHẬT HƯỚNG DẪN  CHẨN ĐOÁN VÀ ĐIỀU TRỊ BỆNH PHỔI TẮC NGHẼN MẠN TÍNH</vt:lpstr>
      <vt:lpstr>Chẩn đoán xác định COPD</vt:lpstr>
      <vt:lpstr>Phân nhóm bn COPD theo Bộ y tế 2023</vt:lpstr>
      <vt:lpstr>Phân nhóm bệnh nhân COPD theo GOLD 2024</vt:lpstr>
      <vt:lpstr>Mục tiêu dài hạn điều trị COPD</vt:lpstr>
      <vt:lpstr>Các thuốc điều trị COPD </vt:lpstr>
      <vt:lpstr>Chế độ điều trị thuốc ban đầu cho COPD</vt:lpstr>
      <vt:lpstr>Chế độ điều trị thuốc ban đầu theo GOLD</vt:lpstr>
      <vt:lpstr>Cân nhắc dùng ICS cùng LABDs khi khởi trị COPD: điều trị theo kiểu hình</vt:lpstr>
      <vt:lpstr>Chế độ điều trị thuốc nối tiếp theo GOLD 2022</vt:lpstr>
      <vt:lpstr>Chế độ điều trị thuốc nối tiếp theo GOLD 2024</vt:lpstr>
      <vt:lpstr>PowerPoint Presentation</vt:lpstr>
      <vt:lpstr>Bud/Form cải thiện FEV1 nhanh hơn so với Flu/Sal</vt:lpstr>
      <vt:lpstr>ICS nên được dùng với liều thấp đến trung bình ở bệnh nhân COPD </vt:lpstr>
      <vt:lpstr>Bud/For ít bị đợt cấp nặng và ít bị viêm phổi hơn Flu/Sal ở bn COPD tại Đài Loan 2004-2011</vt:lpstr>
      <vt:lpstr>Bud/For ít bị đợt cấp nặng và ít bị viêm phổi hơn Flu/Sal ở bn COPD tại Đài Loan 2014-2017</vt:lpstr>
      <vt:lpstr>Bud/For ít bị viêm phổi hơn Flu/Sal ở bn COPD tại Hàn Quốc qua 13 năm (2005-2018)</vt:lpstr>
      <vt:lpstr>Kết luận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CẬP NHẬT ĐIỀU TRỊ HEN THEO GINA 2020</dc:title>
  <dc:creator>Tho Nguyen</dc:creator>
  <cp:lastModifiedBy>Tran Van Huu</cp:lastModifiedBy>
  <cp:revision>229</cp:revision>
  <cp:lastPrinted>2023-05-18T12:18:51Z</cp:lastPrinted>
  <dcterms:created xsi:type="dcterms:W3CDTF">2020-05-07T14:33:53Z</dcterms:created>
  <dcterms:modified xsi:type="dcterms:W3CDTF">2023-11-28T21:38:09Z</dcterms:modified>
</cp:coreProperties>
</file>