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3"/>
  </p:notesMasterIdLst>
  <p:sldIdLst>
    <p:sldId id="292" r:id="rId3"/>
    <p:sldId id="259" r:id="rId4"/>
    <p:sldId id="297" r:id="rId5"/>
    <p:sldId id="298" r:id="rId6"/>
    <p:sldId id="299" r:id="rId7"/>
    <p:sldId id="301" r:id="rId8"/>
    <p:sldId id="332" r:id="rId9"/>
    <p:sldId id="302" r:id="rId10"/>
    <p:sldId id="303" r:id="rId11"/>
    <p:sldId id="309" r:id="rId12"/>
    <p:sldId id="310" r:id="rId13"/>
    <p:sldId id="311" r:id="rId14"/>
    <p:sldId id="333" r:id="rId15"/>
    <p:sldId id="335" r:id="rId16"/>
    <p:sldId id="334" r:id="rId17"/>
    <p:sldId id="338" r:id="rId18"/>
    <p:sldId id="337" r:id="rId19"/>
    <p:sldId id="340" r:id="rId20"/>
    <p:sldId id="329" r:id="rId21"/>
    <p:sldId id="286"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06D4"/>
    <a:srgbClr val="0053FA"/>
    <a:srgbClr val="000000"/>
    <a:srgbClr val="FFFFFF"/>
    <a:srgbClr val="EAEAEA"/>
    <a:srgbClr val="FAE2F0"/>
    <a:srgbClr val="FFFF00"/>
    <a:srgbClr val="808080"/>
    <a:srgbClr val="5F5F5F"/>
    <a:srgbClr val="DBEF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91" autoAdjust="0"/>
    <p:restoredTop sz="94660"/>
  </p:normalViewPr>
  <p:slideViewPr>
    <p:cSldViewPr>
      <p:cViewPr varScale="1">
        <p:scale>
          <a:sx n="68" d="100"/>
          <a:sy n="68" d="100"/>
        </p:scale>
        <p:origin x="1194" y="6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0"/>
      <c:rAngAx val="0"/>
    </c:view3D>
    <c:floor>
      <c:thickness val="0"/>
    </c:floor>
    <c:sideWall>
      <c:thickness val="0"/>
    </c:sideWall>
    <c:backWall>
      <c:thickness val="0"/>
    </c:backWall>
    <c:plotArea>
      <c:layout/>
      <c:pie3DChart>
        <c:varyColors val="1"/>
        <c:dLbls>
          <c:showLegendKey val="0"/>
          <c:showVal val="0"/>
          <c:showCatName val="0"/>
          <c:showSerName val="0"/>
          <c:showPercent val="0"/>
          <c:showBubbleSize val="0"/>
          <c:showLeaderLines val="0"/>
        </c:dLbls>
      </c:pie3DChart>
      <c:spPr>
        <a:scene3d>
          <a:camera prst="orthographicFront"/>
          <a:lightRig rig="threePt" dir="t"/>
        </a:scene3d>
        <a:sp3d prstMaterial="dkEdge"/>
      </c:spPr>
    </c:plotArea>
    <c:legend>
      <c:legendPos val="r"/>
      <c:overlay val="0"/>
    </c:legend>
    <c:plotVisOnly val="1"/>
    <c:dispBlanksAs val="gap"/>
    <c:showDLblsOverMax val="0"/>
  </c:chart>
  <c:externalData r:id="rId1">
    <c:autoUpdate val="0"/>
  </c:externalData>
  <c:userShapes r:id="rId2"/>
</c:chartSpace>
</file>

<file path=ppt/drawings/_rels/drawing1.xml.rels><?xml version="1.0" encoding="UTF-8" standalone="yes"?>
<Relationships xmlns="http://schemas.openxmlformats.org/package/2006/relationships"><Relationship Id="rId1" Type="http://schemas.openxmlformats.org/officeDocument/2006/relationships/image" Target="../media/image9.png"/></Relationships>
</file>

<file path=ppt/drawings/drawing1.xml><?xml version="1.0" encoding="utf-8"?>
<c:userShapes xmlns:c="http://schemas.openxmlformats.org/drawingml/2006/chart">
  <cdr:relSizeAnchor xmlns:cdr="http://schemas.openxmlformats.org/drawingml/2006/chartDrawing">
    <cdr:from>
      <cdr:x>0</cdr:x>
      <cdr:y>0</cdr:y>
    </cdr:from>
    <cdr:to>
      <cdr:x>1</cdr:x>
      <cdr:y>1</cdr:y>
    </cdr:to>
    <cdr:pic>
      <cdr:nvPicPr>
        <cdr:cNvPr id="2" name="chart">
          <a:extLst xmlns:a="http://schemas.openxmlformats.org/drawingml/2006/main">
            <a:ext uri="{FF2B5EF4-FFF2-40B4-BE49-F238E27FC236}">
              <a16:creationId xmlns:a16="http://schemas.microsoft.com/office/drawing/2014/main" id="{6557F1F8-CCE2-3019-FFFE-652A238E60C1}"/>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1066800" y="-2057400"/>
          <a:ext cx="6934200" cy="4267200"/>
        </a:xfrm>
        <a:prstGeom xmlns:a="http://schemas.openxmlformats.org/drawingml/2006/main" prst="rect">
          <a:avLst/>
        </a:prstGeom>
      </cdr:spPr>
    </cdr:pic>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81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EDFC78AF-2179-462A-BCD8-96DA41FB11DE}" type="slidenum">
              <a:rPr lang="en-US"/>
              <a:pPr/>
              <a:t>‹#›</a:t>
            </a:fld>
            <a:endParaRPr lang="en-US"/>
          </a:p>
        </p:txBody>
      </p:sp>
    </p:spTree>
    <p:extLst>
      <p:ext uri="{BB962C8B-B14F-4D97-AF65-F5344CB8AC3E}">
        <p14:creationId xmlns:p14="http://schemas.microsoft.com/office/powerpoint/2010/main" val="202838038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53252"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55E61D1-3D76-49FC-B40B-4B608C8A76CE}" type="slidenum">
              <a:rPr lang="en-US" altLang="en-US">
                <a:solidFill>
                  <a:prstClr val="black"/>
                </a:solidFill>
              </a:rPr>
              <a:pPr/>
              <a:t>1</a:t>
            </a:fld>
            <a:endParaRPr lang="en-US" altLang="en-US">
              <a:solidFill>
                <a:prstClr val="black"/>
              </a:solidFill>
            </a:endParaRPr>
          </a:p>
        </p:txBody>
      </p:sp>
    </p:spTree>
    <p:extLst>
      <p:ext uri="{BB962C8B-B14F-4D97-AF65-F5344CB8AC3E}">
        <p14:creationId xmlns:p14="http://schemas.microsoft.com/office/powerpoint/2010/main" val="27298804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DFC78AF-2179-462A-BCD8-96DA41FB11DE}"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536659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Bình thường sau mổ, trong những ngày đầu, người bệnh đều thấy đau, và cơn đau đó sẽ giảm dần theo thời gian. Đau tại vết mổ thường chấm dứt trong vòng 3-4 ngày sau mổ. Trong nhóm bệnh của chúng tôi, trong vòng 24 giờ đầu sau mổ, tất cả người bệnh có đau, trong đó có 1 người bệnh (51,6%) đau nhiều, đa số NB có đau vừa phải 64 trường hợp chiếm 91,4%. Kết quả này tương đồng với nghiên cứu của Phạm Thị Hoa [7] có 85,6% người bệnh có điểm đau   ≤ 3 và 14,4 % NB có điểm đau từ 4 -5 trong 24 giờ đầu. Ngày 03, 17 người bệnh không còn cảm giác đau chiếm tỉ lệ 24,29%, 75,71% còn đau nhẹ, không có NB đau vừa và tình trạng rất đau không xuất hiện sau 24 giờ. Có 33 người bệnh có đau vùng bụng rồi lan lên vai chiếm 47,1%. Kết quả này có thấp hơn so với Phạm Thị Hoa [7] với 68,9% người bệnh không còn cảm giác đau, 31,1% đau ít, khác biệt này do cỡ mẫu nghiên cứu khác nhau.</a:t>
            </a:r>
          </a:p>
          <a:p>
            <a:r>
              <a:rPr lang="vi-VN" dirty="0"/>
              <a:t>Buồn nôn và nôn: Có 18 trường hợp nôn và buồn nôn chiếm 25,7%. </a:t>
            </a:r>
          </a:p>
          <a:p>
            <a:r>
              <a:rPr lang="vi-VN" dirty="0"/>
              <a:t>Ống dẫn lưu dưới gan: sau phẫu thuật có 52,86% (37) NB có đặt ODL, trong đó 9/37 NB được rút ODL &lt;48 giờ, 14/37 NB rút ODL từ ngày 03 sau mổ và 14/37 NB rút ODL sau 72 giờ.</a:t>
            </a:r>
          </a:p>
          <a:p>
            <a:r>
              <a:rPr lang="vi-VN" dirty="0"/>
              <a:t>Nhu động ruột sau mổ: có 65,3% NB trung tiện trước 24 giờ sau phẫu thuật, 35,7% NB trung tiện trở lại vào ngày thứ 02, còn lại 10% NB trung tiện sau 48 giờ.	</a:t>
            </a:r>
          </a:p>
          <a:p>
            <a:r>
              <a:rPr lang="vi-VN" dirty="0"/>
              <a:t>Tình trạng ăn uống sau mổ có 11 (15,7) NB chán ăn sau mổ.</a:t>
            </a:r>
          </a:p>
          <a:p>
            <a:endParaRPr lang="en-US" dirty="0"/>
          </a:p>
        </p:txBody>
      </p:sp>
      <p:sp>
        <p:nvSpPr>
          <p:cNvPr id="4" name="Slide Number Placeholder 3"/>
          <p:cNvSpPr>
            <a:spLocks noGrp="1"/>
          </p:cNvSpPr>
          <p:nvPr>
            <p:ph type="sldNum" sz="quarter" idx="5"/>
          </p:nvPr>
        </p:nvSpPr>
        <p:spPr/>
        <p:txBody>
          <a:bodyPr/>
          <a:lstStyle/>
          <a:p>
            <a:fld id="{EDFC78AF-2179-462A-BCD8-96DA41FB11DE}" type="slidenum">
              <a:rPr lang="en-US" smtClean="0"/>
              <a:pPr/>
              <a:t>13</a:t>
            </a:fld>
            <a:endParaRPr lang="en-US"/>
          </a:p>
        </p:txBody>
      </p:sp>
    </p:spTree>
    <p:extLst>
      <p:ext uri="{BB962C8B-B14F-4D97-AF65-F5344CB8AC3E}">
        <p14:creationId xmlns:p14="http://schemas.microsoft.com/office/powerpoint/2010/main" val="1393840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DFC78AF-2179-462A-BCD8-96DA41FB11DE}"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452605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101" name="Rectangle 29"/>
          <p:cNvSpPr>
            <a:spLocks noChangeArrowheads="1"/>
          </p:cNvSpPr>
          <p:nvPr/>
        </p:nvSpPr>
        <p:spPr bwMode="hidden">
          <a:xfrm rot="-21600000">
            <a:off x="0" y="4830763"/>
            <a:ext cx="9170988" cy="1809750"/>
          </a:xfrm>
          <a:prstGeom prst="rect">
            <a:avLst/>
          </a:prstGeom>
          <a:gradFill rotWithShape="1">
            <a:gsLst>
              <a:gs pos="0">
                <a:srgbClr val="000066">
                  <a:gamma/>
                  <a:tint val="0"/>
                  <a:invGamma/>
                  <a:alpha val="0"/>
                </a:srgbClr>
              </a:gs>
              <a:gs pos="50000">
                <a:srgbClr val="000066">
                  <a:alpha val="50000"/>
                </a:srgbClr>
              </a:gs>
              <a:gs pos="100000">
                <a:srgbClr val="000066">
                  <a:gamma/>
                  <a:tint val="0"/>
                  <a:invGamma/>
                  <a:alpha val="0"/>
                </a:srgbClr>
              </a:gs>
            </a:gsLst>
            <a:lin ang="5400000" scaled="1"/>
          </a:gradFill>
          <a:ln w="9525">
            <a:noFill/>
            <a:miter lim="800000"/>
            <a:headEnd/>
            <a:tailEnd/>
          </a:ln>
          <a:effectLst/>
        </p:spPr>
        <p:txBody>
          <a:bodyPr wrap="none" anchor="ctr"/>
          <a:lstStyle/>
          <a:p>
            <a:endParaRPr lang="en-US"/>
          </a:p>
        </p:txBody>
      </p:sp>
      <p:sp>
        <p:nvSpPr>
          <p:cNvPr id="3102" name="Rectangle 30"/>
          <p:cNvSpPr>
            <a:spLocks noChangeArrowheads="1"/>
          </p:cNvSpPr>
          <p:nvPr/>
        </p:nvSpPr>
        <p:spPr bwMode="gray">
          <a:xfrm>
            <a:off x="0" y="5291138"/>
            <a:ext cx="9144000" cy="876300"/>
          </a:xfrm>
          <a:prstGeom prst="rect">
            <a:avLst/>
          </a:prstGeom>
          <a:gradFill rotWithShape="1">
            <a:gsLst>
              <a:gs pos="0">
                <a:schemeClr val="tx1">
                  <a:alpha val="27000"/>
                </a:schemeClr>
              </a:gs>
              <a:gs pos="100000">
                <a:schemeClr val="tx1">
                  <a:gamma/>
                  <a:shade val="72941"/>
                  <a:invGamma/>
                  <a:alpha val="89999"/>
                </a:schemeClr>
              </a:gs>
            </a:gsLst>
            <a:lin ang="0" scaled="1"/>
          </a:gradFill>
          <a:ln w="9525">
            <a:noFill/>
            <a:miter lim="800000"/>
            <a:headEnd/>
            <a:tailEnd/>
          </a:ln>
          <a:effectLst/>
        </p:spPr>
        <p:txBody>
          <a:bodyPr wrap="none" anchor="ctr"/>
          <a:lstStyle/>
          <a:p>
            <a:endParaRPr lang="en-US"/>
          </a:p>
        </p:txBody>
      </p:sp>
      <p:sp>
        <p:nvSpPr>
          <p:cNvPr id="3104" name="Oval 32"/>
          <p:cNvSpPr>
            <a:spLocks noChangeArrowheads="1"/>
          </p:cNvSpPr>
          <p:nvPr/>
        </p:nvSpPr>
        <p:spPr bwMode="gray">
          <a:xfrm>
            <a:off x="201613" y="4481513"/>
            <a:ext cx="1133475" cy="1157287"/>
          </a:xfrm>
          <a:prstGeom prst="ellipse">
            <a:avLst/>
          </a:prstGeom>
          <a:blipFill dpi="0" rotWithShape="1">
            <a:blip r:embed="rId2" cstate="print"/>
            <a:srcRect/>
            <a:stretch>
              <a:fillRect/>
            </a:stretch>
          </a:blipFill>
          <a:ln w="38100">
            <a:solidFill>
              <a:srgbClr val="FFFFFF"/>
            </a:solidFill>
            <a:round/>
            <a:headEnd/>
            <a:tailEnd/>
          </a:ln>
          <a:effectLst>
            <a:outerShdw dist="71842" dir="2700000" algn="ctr" rotWithShape="0">
              <a:srgbClr val="000000">
                <a:alpha val="50000"/>
              </a:srgbClr>
            </a:outerShdw>
          </a:effectLst>
        </p:spPr>
        <p:txBody>
          <a:bodyPr wrap="none" anchor="ctr"/>
          <a:lstStyle/>
          <a:p>
            <a:endParaRPr lang="en-US"/>
          </a:p>
        </p:txBody>
      </p:sp>
      <p:sp>
        <p:nvSpPr>
          <p:cNvPr id="3105" name="Oval 33"/>
          <p:cNvSpPr>
            <a:spLocks noChangeArrowheads="1"/>
          </p:cNvSpPr>
          <p:nvPr/>
        </p:nvSpPr>
        <p:spPr bwMode="gray">
          <a:xfrm>
            <a:off x="1562100" y="4481513"/>
            <a:ext cx="1133475" cy="1157287"/>
          </a:xfrm>
          <a:prstGeom prst="ellipse">
            <a:avLst/>
          </a:prstGeom>
          <a:blipFill dpi="0" rotWithShape="1">
            <a:blip r:embed="rId3" cstate="print"/>
            <a:srcRect/>
            <a:stretch>
              <a:fillRect/>
            </a:stretch>
          </a:blipFill>
          <a:ln w="38100">
            <a:solidFill>
              <a:srgbClr val="FFFFFF"/>
            </a:solidFill>
            <a:round/>
            <a:headEnd/>
            <a:tailEnd/>
          </a:ln>
          <a:effectLst>
            <a:outerShdw dist="71842" dir="2700000" algn="ctr" rotWithShape="0">
              <a:srgbClr val="000000">
                <a:alpha val="50000"/>
              </a:srgbClr>
            </a:outerShdw>
          </a:effectLst>
        </p:spPr>
        <p:txBody>
          <a:bodyPr wrap="none" anchor="ctr"/>
          <a:lstStyle/>
          <a:p>
            <a:endParaRPr lang="en-US"/>
          </a:p>
        </p:txBody>
      </p:sp>
      <p:sp>
        <p:nvSpPr>
          <p:cNvPr id="3074" name="Rectangle 2"/>
          <p:cNvSpPr>
            <a:spLocks noGrp="1" noChangeArrowheads="1"/>
          </p:cNvSpPr>
          <p:nvPr>
            <p:ph type="ctrTitle"/>
          </p:nvPr>
        </p:nvSpPr>
        <p:spPr bwMode="gray">
          <a:xfrm>
            <a:off x="201613" y="5181600"/>
            <a:ext cx="8688387" cy="1066800"/>
          </a:xfrm>
        </p:spPr>
        <p:txBody>
          <a:bodyPr/>
          <a:lstStyle>
            <a:lvl1pPr algn="r">
              <a:defRPr sz="4600"/>
            </a:lvl1pPr>
          </a:lstStyle>
          <a:p>
            <a:r>
              <a:rPr lang="en-US"/>
              <a:t>Click to edit Master title style</a:t>
            </a:r>
          </a:p>
        </p:txBody>
      </p:sp>
      <p:sp>
        <p:nvSpPr>
          <p:cNvPr id="3075" name="Rectangle 3"/>
          <p:cNvSpPr>
            <a:spLocks noGrp="1" noChangeArrowheads="1"/>
          </p:cNvSpPr>
          <p:nvPr>
            <p:ph type="subTitle" idx="1"/>
          </p:nvPr>
        </p:nvSpPr>
        <p:spPr>
          <a:xfrm>
            <a:off x="3886200" y="6210300"/>
            <a:ext cx="5003800" cy="533400"/>
          </a:xfrm>
        </p:spPr>
        <p:txBody>
          <a:bodyPr/>
          <a:lstStyle>
            <a:lvl1pPr marL="0" indent="0" algn="r">
              <a:buFontTx/>
              <a:buNone/>
              <a:defRPr sz="1600" i="1">
                <a:latin typeface="Times New Roman" pitchFamily="18" charset="0"/>
              </a:defRPr>
            </a:lvl1pPr>
          </a:lstStyle>
          <a:p>
            <a:r>
              <a:rPr lang="en-US"/>
              <a:t>Click to edit Master subtitle style</a:t>
            </a:r>
          </a:p>
        </p:txBody>
      </p:sp>
      <p:sp>
        <p:nvSpPr>
          <p:cNvPr id="3076" name="Rectangle 4"/>
          <p:cNvSpPr>
            <a:spLocks noGrp="1" noChangeArrowheads="1"/>
          </p:cNvSpPr>
          <p:nvPr>
            <p:ph type="dt" sz="half" idx="2"/>
          </p:nvPr>
        </p:nvSpPr>
        <p:spPr>
          <a:xfrm>
            <a:off x="457200" y="6389688"/>
            <a:ext cx="1600200" cy="331787"/>
          </a:xfrm>
        </p:spPr>
        <p:txBody>
          <a:bodyPr/>
          <a:lstStyle>
            <a:lvl1pPr>
              <a:defRPr>
                <a:solidFill>
                  <a:schemeClr val="tx1"/>
                </a:solidFill>
              </a:defRPr>
            </a:lvl1pPr>
          </a:lstStyle>
          <a:p>
            <a:endParaRPr lang="en-US"/>
          </a:p>
        </p:txBody>
      </p:sp>
      <p:sp>
        <p:nvSpPr>
          <p:cNvPr id="3077" name="Rectangle 5"/>
          <p:cNvSpPr>
            <a:spLocks noGrp="1" noChangeArrowheads="1"/>
          </p:cNvSpPr>
          <p:nvPr>
            <p:ph type="ftr" sz="quarter" idx="3"/>
          </p:nvPr>
        </p:nvSpPr>
        <p:spPr>
          <a:xfrm>
            <a:off x="2262188" y="6389688"/>
            <a:ext cx="1828800" cy="331787"/>
          </a:xfrm>
        </p:spPr>
        <p:txBody>
          <a:bodyPr/>
          <a:lstStyle>
            <a:lvl1pPr>
              <a:defRPr>
                <a:solidFill>
                  <a:schemeClr val="tx1"/>
                </a:solidFill>
              </a:defRPr>
            </a:lvl1pPr>
          </a:lstStyle>
          <a:p>
            <a:endParaRPr lang="en-US"/>
          </a:p>
        </p:txBody>
      </p:sp>
      <p:sp>
        <p:nvSpPr>
          <p:cNvPr id="3078" name="Rectangle 6"/>
          <p:cNvSpPr>
            <a:spLocks noGrp="1" noChangeArrowheads="1"/>
          </p:cNvSpPr>
          <p:nvPr>
            <p:ph type="sldNum" sz="quarter" idx="4"/>
          </p:nvPr>
        </p:nvSpPr>
        <p:spPr>
          <a:xfrm>
            <a:off x="4343400" y="6389688"/>
            <a:ext cx="1447800" cy="331787"/>
          </a:xfrm>
        </p:spPr>
        <p:txBody>
          <a:bodyPr/>
          <a:lstStyle>
            <a:lvl1pPr>
              <a:defRPr>
                <a:solidFill>
                  <a:schemeClr val="tx1"/>
                </a:solidFill>
              </a:defRPr>
            </a:lvl1pPr>
          </a:lstStyle>
          <a:p>
            <a:fld id="{C9F06B24-ED03-4E12-96D9-686C9A44BA85}" type="slidenum">
              <a:rPr lang="en-US"/>
              <a:pPr/>
              <a:t>‹#›</a:t>
            </a:fld>
            <a:endParaRPr lang="en-US"/>
          </a:p>
        </p:txBody>
      </p:sp>
      <p:pic>
        <p:nvPicPr>
          <p:cNvPr id="3110" name="Picture 38" descr="1"/>
          <p:cNvPicPr>
            <a:picLocks noChangeAspect="1" noChangeArrowheads="1"/>
          </p:cNvPicPr>
          <p:nvPr/>
        </p:nvPicPr>
        <p:blipFill>
          <a:blip r:embed="rId4"/>
          <a:srcRect/>
          <a:stretch>
            <a:fillRect/>
          </a:stretch>
        </p:blipFill>
        <p:spPr bwMode="gray">
          <a:xfrm>
            <a:off x="1371600" y="381000"/>
            <a:ext cx="6019800" cy="4565650"/>
          </a:xfrm>
          <a:prstGeom prst="rect">
            <a:avLst/>
          </a:prstGeom>
          <a:noFill/>
        </p:spPr>
      </p:pic>
      <p:sp>
        <p:nvSpPr>
          <p:cNvPr id="3113" name="Text Box 41"/>
          <p:cNvSpPr txBox="1">
            <a:spLocks noChangeArrowheads="1"/>
          </p:cNvSpPr>
          <p:nvPr/>
        </p:nvSpPr>
        <p:spPr bwMode="black">
          <a:xfrm>
            <a:off x="76200" y="95250"/>
            <a:ext cx="1303338" cy="427038"/>
          </a:xfrm>
          <a:prstGeom prst="rect">
            <a:avLst/>
          </a:prstGeom>
          <a:noFill/>
          <a:ln w="9525">
            <a:noFill/>
            <a:miter lim="800000"/>
            <a:headEnd/>
            <a:tailEnd/>
          </a:ln>
          <a:effectLst>
            <a:outerShdw dist="17961" dir="2700000" algn="ctr" rotWithShape="0">
              <a:srgbClr val="000000">
                <a:alpha val="50000"/>
              </a:srgbClr>
            </a:outerShdw>
          </a:effectLst>
        </p:spPr>
        <p:txBody>
          <a:bodyPr wrap="none">
            <a:spAutoFit/>
          </a:bodyPr>
          <a:lstStyle/>
          <a:p>
            <a:r>
              <a:rPr lang="en-US" sz="2200">
                <a:solidFill>
                  <a:srgbClr val="FFFFFF"/>
                </a:solidFill>
                <a:latin typeface="Arial Black" pitchFamily="34" charset="0"/>
              </a:rPr>
              <a:t>L/O/G/O</a:t>
            </a:r>
          </a:p>
        </p:txBody>
      </p:sp>
      <p:sp>
        <p:nvSpPr>
          <p:cNvPr id="13" name="TextBox 12"/>
          <p:cNvSpPr txBox="1"/>
          <p:nvPr userDrawn="1"/>
        </p:nvSpPr>
        <p:spPr>
          <a:xfrm>
            <a:off x="0" y="6627168"/>
            <a:ext cx="1691489" cy="230832"/>
          </a:xfrm>
          <a:prstGeom prst="rect">
            <a:avLst/>
          </a:prstGeom>
          <a:noFill/>
        </p:spPr>
        <p:txBody>
          <a:bodyPr wrap="none" rtlCol="0">
            <a:spAutoFit/>
          </a:bodyPr>
          <a:lstStyle/>
          <a:p>
            <a:r>
              <a:rPr lang="en-US" sz="900" kern="1200">
                <a:solidFill>
                  <a:schemeClr val="tx1"/>
                </a:solidFill>
                <a:latin typeface="Arial" charset="0"/>
                <a:ea typeface="+mn-ea"/>
                <a:cs typeface="+mn-cs"/>
              </a:rPr>
              <a:t>http://dichvudanhvanban.com</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04A984D-D566-49D6-AE5A-77E6B135542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47650"/>
            <a:ext cx="2057400" cy="587851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47650"/>
            <a:ext cx="6019800" cy="58785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7E328C2-AC7B-4F6C-8B8B-0AB33F6A65F4}"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7650"/>
            <a:ext cx="5943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756C9A20-D188-4DED-A8F7-573B442E56C4}"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3"/>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defRPr/>
            </a:pPr>
            <a:endParaRPr lang="en-US">
              <a:solidFill>
                <a:prstClr val="white"/>
              </a:solidFill>
            </a:endParaRPr>
          </a:p>
        </p:txBody>
      </p:sp>
      <p:sp>
        <p:nvSpPr>
          <p:cNvPr id="5" name="Freeform 4"/>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a:solidFill>
                <a:prstClr val="white"/>
              </a:solidFill>
            </a:endParaRPr>
          </a:p>
        </p:txBody>
      </p:sp>
      <p:sp>
        <p:nvSpPr>
          <p:cNvPr id="9" name="Title 8"/>
          <p:cNvSpPr>
            <a:spLocks noGrp="1"/>
          </p:cNvSpPr>
          <p:nvPr>
            <p:ph type="ctrTitle"/>
          </p:nvPr>
        </p:nvSpPr>
        <p:spPr>
          <a:xfrm>
            <a:off x="429064" y="3337560"/>
            <a:ext cx="6480048" cy="2301240"/>
          </a:xfrm>
        </p:spPr>
        <p:txBody>
          <a:bodyPr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en-US"/>
              <a:t>Click to edit Master title style</a:t>
            </a:r>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6" name="Date Placeholder 29"/>
          <p:cNvSpPr>
            <a:spLocks noGrp="1"/>
          </p:cNvSpPr>
          <p:nvPr>
            <p:ph type="dt" sz="half" idx="10"/>
          </p:nvPr>
        </p:nvSpPr>
        <p:spPr/>
        <p:txBody>
          <a:bodyPr/>
          <a:lstStyle>
            <a:lvl1pPr>
              <a:defRPr/>
            </a:lvl1pPr>
          </a:lstStyle>
          <a:p>
            <a:pPr>
              <a:defRPr/>
            </a:pPr>
            <a:endParaRPr lang="en-US">
              <a:solidFill>
                <a:srgbClr val="D4D2D0">
                  <a:shade val="50000"/>
                </a:srgbClr>
              </a:solidFill>
            </a:endParaRPr>
          </a:p>
        </p:txBody>
      </p:sp>
      <p:sp>
        <p:nvSpPr>
          <p:cNvPr id="7" name="Footer Placeholder 18"/>
          <p:cNvSpPr>
            <a:spLocks noGrp="1"/>
          </p:cNvSpPr>
          <p:nvPr>
            <p:ph type="ftr" sz="quarter" idx="11"/>
          </p:nvPr>
        </p:nvSpPr>
        <p:spPr/>
        <p:txBody>
          <a:bodyPr/>
          <a:lstStyle>
            <a:lvl1pPr>
              <a:defRPr/>
            </a:lvl1pPr>
          </a:lstStyle>
          <a:p>
            <a:pPr>
              <a:defRPr/>
            </a:pPr>
            <a:endParaRPr lang="en-US">
              <a:solidFill>
                <a:srgbClr val="D4D2D0">
                  <a:shade val="50000"/>
                </a:srgbClr>
              </a:solidFill>
            </a:endParaRPr>
          </a:p>
        </p:txBody>
      </p:sp>
      <p:sp>
        <p:nvSpPr>
          <p:cNvPr id="8" name="Slide Number Placeholder 26"/>
          <p:cNvSpPr>
            <a:spLocks noGrp="1"/>
          </p:cNvSpPr>
          <p:nvPr>
            <p:ph type="sldNum" sz="quarter" idx="12"/>
          </p:nvPr>
        </p:nvSpPr>
        <p:spPr/>
        <p:txBody>
          <a:bodyPr/>
          <a:lstStyle>
            <a:lvl1pPr>
              <a:defRPr/>
            </a:lvl1pPr>
          </a:lstStyle>
          <a:p>
            <a:pPr>
              <a:defRPr/>
            </a:pPr>
            <a:fld id="{FB77F878-A5E6-479B-A64D-F906B6A5CD92}" type="slidenum">
              <a:rPr lang="en-US"/>
              <a:pPr>
                <a:defRPr/>
              </a:pPr>
              <a:t>‹#›</a:t>
            </a:fld>
            <a:endParaRPr lang="en-US"/>
          </a:p>
        </p:txBody>
      </p:sp>
    </p:spTree>
    <p:extLst>
      <p:ext uri="{BB962C8B-B14F-4D97-AF65-F5344CB8AC3E}">
        <p14:creationId xmlns:p14="http://schemas.microsoft.com/office/powerpoint/2010/main" val="995658131"/>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endParaRPr lang="en-US">
              <a:solidFill>
                <a:srgbClr val="D4D2D0">
                  <a:shade val="5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D4D2D0">
                  <a:shade val="5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417FED56-EDC2-4AA6-B26D-C2AA81CFCDEA}" type="slidenum">
              <a:rPr lang="en-US"/>
              <a:pPr>
                <a:defRPr/>
              </a:pPr>
              <a:t>‹#›</a:t>
            </a:fld>
            <a:endParaRPr lang="en-US"/>
          </a:p>
        </p:txBody>
      </p:sp>
    </p:spTree>
    <p:extLst>
      <p:ext uri="{BB962C8B-B14F-4D97-AF65-F5344CB8AC3E}">
        <p14:creationId xmlns:p14="http://schemas.microsoft.com/office/powerpoint/2010/main" val="32584822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Freeform 3"/>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defRPr/>
            </a:pPr>
            <a:endParaRPr lang="en-US">
              <a:solidFill>
                <a:prstClr val="white"/>
              </a:solidFill>
            </a:endParaRPr>
          </a:p>
        </p:txBody>
      </p:sp>
      <p:sp>
        <p:nvSpPr>
          <p:cNvPr id="5" name="Freeform 4"/>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a:solidFill>
                <a:prstClr val="white"/>
              </a:solidFill>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en-US"/>
              <a:t>Click to edit Master title style</a:t>
            </a:r>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endParaRPr lang="en-US">
              <a:solidFill>
                <a:srgbClr val="D4D2D0">
                  <a:shade val="50000"/>
                </a:srgbClr>
              </a:solidFill>
            </a:endParaRPr>
          </a:p>
        </p:txBody>
      </p:sp>
      <p:sp>
        <p:nvSpPr>
          <p:cNvPr id="7" name="Footer Placeholder 4"/>
          <p:cNvSpPr>
            <a:spLocks noGrp="1"/>
          </p:cNvSpPr>
          <p:nvPr>
            <p:ph type="ftr" sz="quarter" idx="11"/>
          </p:nvPr>
        </p:nvSpPr>
        <p:spPr/>
        <p:txBody>
          <a:bodyPr/>
          <a:lstStyle>
            <a:lvl1pPr>
              <a:defRPr/>
            </a:lvl1pPr>
          </a:lstStyle>
          <a:p>
            <a:pPr>
              <a:defRPr/>
            </a:pPr>
            <a:endParaRPr lang="en-US">
              <a:solidFill>
                <a:srgbClr val="D4D2D0">
                  <a:shade val="50000"/>
                </a:srgbClr>
              </a:solidFill>
            </a:endParaRPr>
          </a:p>
        </p:txBody>
      </p:sp>
      <p:sp>
        <p:nvSpPr>
          <p:cNvPr id="8" name="Slide Number Placeholder 5"/>
          <p:cNvSpPr>
            <a:spLocks noGrp="1"/>
          </p:cNvSpPr>
          <p:nvPr>
            <p:ph type="sldNum" sz="quarter" idx="12"/>
          </p:nvPr>
        </p:nvSpPr>
        <p:spPr/>
        <p:txBody>
          <a:bodyPr/>
          <a:lstStyle>
            <a:lvl1pPr>
              <a:defRPr/>
            </a:lvl1pPr>
          </a:lstStyle>
          <a:p>
            <a:pPr>
              <a:defRPr/>
            </a:pPr>
            <a:fld id="{8FFCD6F3-0BC9-45AD-88B1-99BD69F943E5}" type="slidenum">
              <a:rPr lang="en-US"/>
              <a:pPr>
                <a:defRPr/>
              </a:pPr>
              <a:t>‹#›</a:t>
            </a:fld>
            <a:endParaRPr lang="en-US"/>
          </a:p>
        </p:txBody>
      </p:sp>
    </p:spTree>
    <p:extLst>
      <p:ext uri="{BB962C8B-B14F-4D97-AF65-F5344CB8AC3E}">
        <p14:creationId xmlns:p14="http://schemas.microsoft.com/office/powerpoint/2010/main" val="103091422"/>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endParaRPr lang="en-US">
              <a:solidFill>
                <a:srgbClr val="D4D2D0">
                  <a:shade val="50000"/>
                </a:srgbClr>
              </a:solidFill>
            </a:endParaRPr>
          </a:p>
        </p:txBody>
      </p:sp>
      <p:sp>
        <p:nvSpPr>
          <p:cNvPr id="6" name="Footer Placeholder 21"/>
          <p:cNvSpPr>
            <a:spLocks noGrp="1"/>
          </p:cNvSpPr>
          <p:nvPr>
            <p:ph type="ftr" sz="quarter" idx="11"/>
          </p:nvPr>
        </p:nvSpPr>
        <p:spPr/>
        <p:txBody>
          <a:bodyPr/>
          <a:lstStyle>
            <a:lvl1pPr>
              <a:defRPr/>
            </a:lvl1pPr>
          </a:lstStyle>
          <a:p>
            <a:pPr>
              <a:defRPr/>
            </a:pPr>
            <a:endParaRPr lang="en-US">
              <a:solidFill>
                <a:srgbClr val="D4D2D0">
                  <a:shade val="50000"/>
                </a:srgbClr>
              </a:solidFill>
            </a:endParaRPr>
          </a:p>
        </p:txBody>
      </p:sp>
      <p:sp>
        <p:nvSpPr>
          <p:cNvPr id="7" name="Slide Number Placeholder 17"/>
          <p:cNvSpPr>
            <a:spLocks noGrp="1"/>
          </p:cNvSpPr>
          <p:nvPr>
            <p:ph type="sldNum" sz="quarter" idx="12"/>
          </p:nvPr>
        </p:nvSpPr>
        <p:spPr/>
        <p:txBody>
          <a:bodyPr/>
          <a:lstStyle>
            <a:lvl1pPr>
              <a:defRPr/>
            </a:lvl1pPr>
          </a:lstStyle>
          <a:p>
            <a:pPr>
              <a:defRPr/>
            </a:pPr>
            <a:fld id="{2C1C2963-ACD0-48AE-8B0C-EFF68C4F7EE0}" type="slidenum">
              <a:rPr lang="en-US"/>
              <a:pPr>
                <a:defRPr/>
              </a:pPr>
              <a:t>‹#›</a:t>
            </a:fld>
            <a:endParaRPr lang="en-US"/>
          </a:p>
        </p:txBody>
      </p:sp>
    </p:spTree>
    <p:extLst>
      <p:ext uri="{BB962C8B-B14F-4D97-AF65-F5344CB8AC3E}">
        <p14:creationId xmlns:p14="http://schemas.microsoft.com/office/powerpoint/2010/main" val="23686678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5486400"/>
            <a:ext cx="4040188"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5" y="5486400"/>
            <a:ext cx="4041775"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pPr>
              <a:defRPr/>
            </a:pPr>
            <a:endParaRPr lang="en-US">
              <a:solidFill>
                <a:srgbClr val="D4D2D0">
                  <a:shade val="50000"/>
                </a:srgbClr>
              </a:solidFill>
            </a:endParaRPr>
          </a:p>
        </p:txBody>
      </p:sp>
      <p:sp>
        <p:nvSpPr>
          <p:cNvPr id="8" name="Footer Placeholder 7"/>
          <p:cNvSpPr>
            <a:spLocks noGrp="1"/>
          </p:cNvSpPr>
          <p:nvPr>
            <p:ph type="ftr" sz="quarter" idx="11"/>
          </p:nvPr>
        </p:nvSpPr>
        <p:spPr/>
        <p:txBody>
          <a:bodyPr/>
          <a:lstStyle>
            <a:lvl1pPr>
              <a:defRPr/>
            </a:lvl1pPr>
          </a:lstStyle>
          <a:p>
            <a:pPr>
              <a:defRPr/>
            </a:pPr>
            <a:endParaRPr lang="en-US">
              <a:solidFill>
                <a:srgbClr val="D4D2D0">
                  <a:shade val="50000"/>
                </a:srgbClr>
              </a:solidFill>
            </a:endParaRPr>
          </a:p>
        </p:txBody>
      </p:sp>
      <p:sp>
        <p:nvSpPr>
          <p:cNvPr id="9" name="Slide Number Placeholder 8"/>
          <p:cNvSpPr>
            <a:spLocks noGrp="1"/>
          </p:cNvSpPr>
          <p:nvPr>
            <p:ph type="sldNum" sz="quarter" idx="12"/>
          </p:nvPr>
        </p:nvSpPr>
        <p:spPr/>
        <p:txBody>
          <a:bodyPr/>
          <a:lstStyle>
            <a:lvl1pPr>
              <a:defRPr/>
            </a:lvl1pPr>
          </a:lstStyle>
          <a:p>
            <a:pPr>
              <a:defRPr/>
            </a:pPr>
            <a:fld id="{0861C931-021F-428D-BEB6-A176D6141109}" type="slidenum">
              <a:rPr lang="en-US"/>
              <a:pPr>
                <a:defRPr/>
              </a:pPr>
              <a:t>‹#›</a:t>
            </a:fld>
            <a:endParaRPr lang="en-US"/>
          </a:p>
        </p:txBody>
      </p:sp>
    </p:spTree>
    <p:extLst>
      <p:ext uri="{BB962C8B-B14F-4D97-AF65-F5344CB8AC3E}">
        <p14:creationId xmlns:p14="http://schemas.microsoft.com/office/powerpoint/2010/main" val="35870425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lstStyle>
            <a:lvl1pPr algn="l">
              <a:defRPr sz="4600"/>
            </a:lvl1pPr>
          </a:lstStyle>
          <a:p>
            <a:r>
              <a:rPr lang="en-US"/>
              <a:t>Click to edit Master title style</a:t>
            </a:r>
          </a:p>
        </p:txBody>
      </p:sp>
      <p:sp>
        <p:nvSpPr>
          <p:cNvPr id="3" name="Date Placeholder 9"/>
          <p:cNvSpPr>
            <a:spLocks noGrp="1"/>
          </p:cNvSpPr>
          <p:nvPr>
            <p:ph type="dt" sz="half" idx="10"/>
          </p:nvPr>
        </p:nvSpPr>
        <p:spPr/>
        <p:txBody>
          <a:bodyPr/>
          <a:lstStyle>
            <a:lvl1pPr>
              <a:defRPr/>
            </a:lvl1pPr>
          </a:lstStyle>
          <a:p>
            <a:pPr>
              <a:defRPr/>
            </a:pPr>
            <a:endParaRPr lang="en-US">
              <a:solidFill>
                <a:srgbClr val="D4D2D0">
                  <a:shade val="50000"/>
                </a:srgbClr>
              </a:solidFill>
            </a:endParaRPr>
          </a:p>
        </p:txBody>
      </p:sp>
      <p:sp>
        <p:nvSpPr>
          <p:cNvPr id="4" name="Footer Placeholder 21"/>
          <p:cNvSpPr>
            <a:spLocks noGrp="1"/>
          </p:cNvSpPr>
          <p:nvPr>
            <p:ph type="ftr" sz="quarter" idx="11"/>
          </p:nvPr>
        </p:nvSpPr>
        <p:spPr/>
        <p:txBody>
          <a:bodyPr/>
          <a:lstStyle>
            <a:lvl1pPr>
              <a:defRPr/>
            </a:lvl1pPr>
          </a:lstStyle>
          <a:p>
            <a:pPr>
              <a:defRPr/>
            </a:pPr>
            <a:endParaRPr lang="en-US">
              <a:solidFill>
                <a:srgbClr val="D4D2D0">
                  <a:shade val="50000"/>
                </a:srgbClr>
              </a:solidFill>
            </a:endParaRPr>
          </a:p>
        </p:txBody>
      </p:sp>
      <p:sp>
        <p:nvSpPr>
          <p:cNvPr id="5" name="Slide Number Placeholder 17"/>
          <p:cNvSpPr>
            <a:spLocks noGrp="1"/>
          </p:cNvSpPr>
          <p:nvPr>
            <p:ph type="sldNum" sz="quarter" idx="12"/>
          </p:nvPr>
        </p:nvSpPr>
        <p:spPr/>
        <p:txBody>
          <a:bodyPr/>
          <a:lstStyle>
            <a:lvl1pPr>
              <a:defRPr/>
            </a:lvl1pPr>
          </a:lstStyle>
          <a:p>
            <a:pPr>
              <a:defRPr/>
            </a:pPr>
            <a:fld id="{9A9ADB09-D1D1-4E40-A1CE-785534EAA7C0}" type="slidenum">
              <a:rPr lang="en-US"/>
              <a:pPr>
                <a:defRPr/>
              </a:pPr>
              <a:t>‹#›</a:t>
            </a:fld>
            <a:endParaRPr lang="en-US"/>
          </a:p>
        </p:txBody>
      </p:sp>
    </p:spTree>
    <p:extLst>
      <p:ext uri="{BB962C8B-B14F-4D97-AF65-F5344CB8AC3E}">
        <p14:creationId xmlns:p14="http://schemas.microsoft.com/office/powerpoint/2010/main" val="32070283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en-US">
              <a:solidFill>
                <a:srgbClr val="D4D2D0">
                  <a:shade val="50000"/>
                </a:srgbClr>
              </a:solidFill>
            </a:endParaRPr>
          </a:p>
        </p:txBody>
      </p:sp>
      <p:sp>
        <p:nvSpPr>
          <p:cNvPr id="3" name="Footer Placeholder 21"/>
          <p:cNvSpPr>
            <a:spLocks noGrp="1"/>
          </p:cNvSpPr>
          <p:nvPr>
            <p:ph type="ftr" sz="quarter" idx="11"/>
          </p:nvPr>
        </p:nvSpPr>
        <p:spPr/>
        <p:txBody>
          <a:bodyPr/>
          <a:lstStyle>
            <a:lvl1pPr>
              <a:defRPr/>
            </a:lvl1pPr>
          </a:lstStyle>
          <a:p>
            <a:pPr>
              <a:defRPr/>
            </a:pPr>
            <a:endParaRPr lang="en-US">
              <a:solidFill>
                <a:srgbClr val="D4D2D0">
                  <a:shade val="50000"/>
                </a:srgbClr>
              </a:solidFill>
            </a:endParaRPr>
          </a:p>
        </p:txBody>
      </p:sp>
      <p:sp>
        <p:nvSpPr>
          <p:cNvPr id="4" name="Slide Number Placeholder 17"/>
          <p:cNvSpPr>
            <a:spLocks noGrp="1"/>
          </p:cNvSpPr>
          <p:nvPr>
            <p:ph type="sldNum" sz="quarter" idx="12"/>
          </p:nvPr>
        </p:nvSpPr>
        <p:spPr/>
        <p:txBody>
          <a:bodyPr/>
          <a:lstStyle>
            <a:lvl1pPr>
              <a:defRPr/>
            </a:lvl1pPr>
          </a:lstStyle>
          <a:p>
            <a:pPr>
              <a:defRPr/>
            </a:pPr>
            <a:fld id="{04D0C8C3-359D-4142-8AC2-715CD56BCCC3}" type="slidenum">
              <a:rPr lang="en-US"/>
              <a:pPr>
                <a:defRPr/>
              </a:pPr>
              <a:t>‹#›</a:t>
            </a:fld>
            <a:endParaRPr lang="en-US"/>
          </a:p>
        </p:txBody>
      </p:sp>
    </p:spTree>
    <p:extLst>
      <p:ext uri="{BB962C8B-B14F-4D97-AF65-F5344CB8AC3E}">
        <p14:creationId xmlns:p14="http://schemas.microsoft.com/office/powerpoint/2010/main" val="40066963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80DA9E3-96B1-491C-96C6-945D18BB500A}"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lang="en-US"/>
              <a:t>Click to edit Master title style</a:t>
            </a:r>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pPr>
              <a:defRPr/>
            </a:pPr>
            <a:endParaRPr lang="en-US">
              <a:solidFill>
                <a:srgbClr val="D4D2D0">
                  <a:shade val="50000"/>
                </a:srgbClr>
              </a:solidFill>
            </a:endParaRPr>
          </a:p>
        </p:txBody>
      </p:sp>
      <p:sp>
        <p:nvSpPr>
          <p:cNvPr id="6" name="Footer Placeholder 5"/>
          <p:cNvSpPr>
            <a:spLocks noGrp="1"/>
          </p:cNvSpPr>
          <p:nvPr>
            <p:ph type="ftr" sz="quarter" idx="11"/>
          </p:nvPr>
        </p:nvSpPr>
        <p:spPr/>
        <p:txBody>
          <a:bodyPr/>
          <a:lstStyle>
            <a:lvl1pPr>
              <a:defRPr/>
            </a:lvl1pPr>
          </a:lstStyle>
          <a:p>
            <a:pPr>
              <a:defRPr/>
            </a:pPr>
            <a:endParaRPr lang="en-US">
              <a:solidFill>
                <a:srgbClr val="D4D2D0">
                  <a:shade val="50000"/>
                </a:srgbClr>
              </a:solidFill>
            </a:endParaRPr>
          </a:p>
        </p:txBody>
      </p:sp>
      <p:sp>
        <p:nvSpPr>
          <p:cNvPr id="7" name="Slide Number Placeholder 6"/>
          <p:cNvSpPr>
            <a:spLocks noGrp="1"/>
          </p:cNvSpPr>
          <p:nvPr>
            <p:ph type="sldNum" sz="quarter" idx="12"/>
          </p:nvPr>
        </p:nvSpPr>
        <p:spPr>
          <a:xfrm>
            <a:off x="8156575" y="6421438"/>
            <a:ext cx="762000" cy="365125"/>
          </a:xfrm>
        </p:spPr>
        <p:txBody>
          <a:bodyPr/>
          <a:lstStyle>
            <a:lvl1pPr>
              <a:defRPr/>
            </a:lvl1pPr>
          </a:lstStyle>
          <a:p>
            <a:pPr>
              <a:defRPr/>
            </a:pPr>
            <a:fld id="{36BD490F-3826-48CD-B8EB-E7357D28DA4C}" type="slidenum">
              <a:rPr lang="en-US"/>
              <a:pPr>
                <a:defRPr/>
              </a:pPr>
              <a:t>‹#›</a:t>
            </a:fld>
            <a:endParaRPr lang="en-US"/>
          </a:p>
        </p:txBody>
      </p:sp>
    </p:spTree>
    <p:extLst>
      <p:ext uri="{BB962C8B-B14F-4D97-AF65-F5344CB8AC3E}">
        <p14:creationId xmlns:p14="http://schemas.microsoft.com/office/powerpoint/2010/main" val="42744639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lang="en-US"/>
              <a:t>Click to edit Master title style</a:t>
            </a:r>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normAutofit/>
          </a:bodyPr>
          <a:lstStyle>
            <a:lvl1pPr marL="0" indent="0">
              <a:buNone/>
              <a:defRPr sz="3200"/>
            </a:lvl1pPr>
          </a:lstStyle>
          <a:p>
            <a:pPr lvl="0"/>
            <a:r>
              <a:rPr lang="en-US" noProof="0"/>
              <a:t>Click icon to add picture</a:t>
            </a:r>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solidFill>
                <a:srgbClr val="D4D2D0">
                  <a:shade val="50000"/>
                </a:srgbClr>
              </a:solidFill>
            </a:endParaRPr>
          </a:p>
        </p:txBody>
      </p:sp>
      <p:sp>
        <p:nvSpPr>
          <p:cNvPr id="6" name="Footer Placeholder 5"/>
          <p:cNvSpPr>
            <a:spLocks noGrp="1"/>
          </p:cNvSpPr>
          <p:nvPr>
            <p:ph type="ftr" sz="quarter" idx="11"/>
          </p:nvPr>
        </p:nvSpPr>
        <p:spPr/>
        <p:txBody>
          <a:bodyPr/>
          <a:lstStyle>
            <a:lvl1pPr>
              <a:defRPr/>
            </a:lvl1pPr>
          </a:lstStyle>
          <a:p>
            <a:pPr>
              <a:defRPr/>
            </a:pPr>
            <a:endParaRPr lang="en-US">
              <a:solidFill>
                <a:srgbClr val="D4D2D0">
                  <a:shade val="50000"/>
                </a:srgbClr>
              </a:solidFill>
            </a:endParaRPr>
          </a:p>
        </p:txBody>
      </p:sp>
      <p:sp>
        <p:nvSpPr>
          <p:cNvPr id="7" name="Slide Number Placeholder 6"/>
          <p:cNvSpPr>
            <a:spLocks noGrp="1"/>
          </p:cNvSpPr>
          <p:nvPr>
            <p:ph type="sldNum" sz="quarter" idx="12"/>
          </p:nvPr>
        </p:nvSpPr>
        <p:spPr/>
        <p:txBody>
          <a:bodyPr/>
          <a:lstStyle>
            <a:lvl1pPr>
              <a:defRPr/>
            </a:lvl1pPr>
          </a:lstStyle>
          <a:p>
            <a:pPr>
              <a:defRPr/>
            </a:pPr>
            <a:fld id="{D2158A10-2257-4E22-9E5A-70ED37C6AC24}" type="slidenum">
              <a:rPr lang="en-US"/>
              <a:pPr>
                <a:defRPr/>
              </a:pPr>
              <a:t>‹#›</a:t>
            </a:fld>
            <a:endParaRPr lang="en-US"/>
          </a:p>
        </p:txBody>
      </p:sp>
    </p:spTree>
    <p:extLst>
      <p:ext uri="{BB962C8B-B14F-4D97-AF65-F5344CB8AC3E}">
        <p14:creationId xmlns:p14="http://schemas.microsoft.com/office/powerpoint/2010/main" val="11059945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endParaRPr lang="en-US">
              <a:solidFill>
                <a:srgbClr val="D4D2D0">
                  <a:shade val="5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D4D2D0">
                  <a:shade val="5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D9FF268A-0463-47F1-BF06-AD890658C530}" type="slidenum">
              <a:rPr lang="en-US"/>
              <a:pPr>
                <a:defRPr/>
              </a:pPr>
              <a:t>‹#›</a:t>
            </a:fld>
            <a:endParaRPr lang="en-US"/>
          </a:p>
        </p:txBody>
      </p:sp>
    </p:spTree>
    <p:extLst>
      <p:ext uri="{BB962C8B-B14F-4D97-AF65-F5344CB8AC3E}">
        <p14:creationId xmlns:p14="http://schemas.microsoft.com/office/powerpoint/2010/main" val="37195190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endParaRPr lang="en-US">
              <a:solidFill>
                <a:srgbClr val="D4D2D0">
                  <a:shade val="5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D4D2D0">
                  <a:shade val="5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8364AD35-FE0C-499E-B81D-4A018C1CF7EE}" type="slidenum">
              <a:rPr lang="en-US"/>
              <a:pPr>
                <a:defRPr/>
              </a:pPr>
              <a:t>‹#›</a:t>
            </a:fld>
            <a:endParaRPr lang="en-US"/>
          </a:p>
        </p:txBody>
      </p:sp>
    </p:spTree>
    <p:extLst>
      <p:ext uri="{BB962C8B-B14F-4D97-AF65-F5344CB8AC3E}">
        <p14:creationId xmlns:p14="http://schemas.microsoft.com/office/powerpoint/2010/main" val="31579068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861D073-B264-4931-9E14-20B8D445B216}"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2DAB1DD-872B-4F37-B345-A5D337D99AED}"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9EE860A5-FCC5-4667-9725-2383F7C28594}"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497ACBFB-A3F7-4ACA-BDD3-EFAFAF62C61B}"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752AE477-C3D5-48CC-ACAE-1488B1522F3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79E006B-C71F-4ED1-A6F5-0CA94335F6B2}"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4FF71AE-E037-496A-B4C9-0B778889D3D9}"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0">
          <a:blip r:embed="rId14">
            <a:extLst>
              <a:ext uri="{BEBA8EAE-BF5A-486C-A8C5-ECC9F3942E4B}">
                <a14:imgProps xmlns:a14="http://schemas.microsoft.com/office/drawing/2010/main">
                  <a14:imgLayer r:embed="rId15">
                    <a14:imgEffect>
                      <a14:saturation sat="4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1041" name="Rectangle 17"/>
          <p:cNvSpPr>
            <a:spLocks noChangeArrowheads="1"/>
          </p:cNvSpPr>
          <p:nvPr/>
        </p:nvSpPr>
        <p:spPr bwMode="ltGray">
          <a:xfrm>
            <a:off x="0" y="487363"/>
            <a:ext cx="9144000" cy="727075"/>
          </a:xfrm>
          <a:prstGeom prst="rect">
            <a:avLst/>
          </a:prstGeom>
          <a:gradFill rotWithShape="1">
            <a:gsLst>
              <a:gs pos="0">
                <a:schemeClr val="tx1">
                  <a:gamma/>
                  <a:shade val="72941"/>
                  <a:invGamma/>
                  <a:alpha val="67999"/>
                </a:schemeClr>
              </a:gs>
              <a:gs pos="100000">
                <a:schemeClr val="tx1">
                  <a:alpha val="27000"/>
                </a:schemeClr>
              </a:gs>
            </a:gsLst>
            <a:lin ang="0" scaled="1"/>
          </a:gradFill>
          <a:ln w="9525">
            <a:noFill/>
            <a:miter lim="800000"/>
            <a:headEnd/>
            <a:tailEnd/>
          </a:ln>
          <a:effectLst/>
        </p:spPr>
        <p:txBody>
          <a:bodyPr wrap="none" anchor="ctr"/>
          <a:lstStyle/>
          <a:p>
            <a:endParaRPr lang="en-US"/>
          </a:p>
        </p:txBody>
      </p:sp>
      <p:sp>
        <p:nvSpPr>
          <p:cNvPr id="1043" name="Oval 19"/>
          <p:cNvSpPr>
            <a:spLocks noChangeArrowheads="1"/>
          </p:cNvSpPr>
          <p:nvPr/>
        </p:nvSpPr>
        <p:spPr bwMode="gray">
          <a:xfrm>
            <a:off x="6457950" y="211138"/>
            <a:ext cx="1133475" cy="1157287"/>
          </a:xfrm>
          <a:prstGeom prst="ellipse">
            <a:avLst/>
          </a:prstGeom>
          <a:blipFill dpi="0" rotWithShape="1">
            <a:blip r:embed="rId16" cstate="print"/>
            <a:srcRect/>
            <a:stretch>
              <a:fillRect/>
            </a:stretch>
          </a:blipFill>
          <a:ln w="38100">
            <a:solidFill>
              <a:srgbClr val="FFFFFF"/>
            </a:solidFill>
            <a:round/>
            <a:headEnd/>
            <a:tailEnd/>
          </a:ln>
          <a:effectLst>
            <a:outerShdw dist="81320" dir="3080412" algn="ctr" rotWithShape="0">
              <a:srgbClr val="000000">
                <a:alpha val="50000"/>
              </a:srgbClr>
            </a:outerShdw>
          </a:effectLst>
        </p:spPr>
        <p:txBody>
          <a:bodyPr wrap="none" anchor="ctr"/>
          <a:lstStyle/>
          <a:p>
            <a:endParaRPr lang="en-US"/>
          </a:p>
        </p:txBody>
      </p:sp>
      <p:sp>
        <p:nvSpPr>
          <p:cNvPr id="1044" name="Oval 20"/>
          <p:cNvSpPr>
            <a:spLocks noChangeArrowheads="1"/>
          </p:cNvSpPr>
          <p:nvPr/>
        </p:nvSpPr>
        <p:spPr bwMode="gray">
          <a:xfrm>
            <a:off x="7848600" y="211138"/>
            <a:ext cx="1133475" cy="1157287"/>
          </a:xfrm>
          <a:prstGeom prst="ellipse">
            <a:avLst/>
          </a:prstGeom>
          <a:blipFill dpi="0" rotWithShape="1">
            <a:blip r:embed="rId17" cstate="print"/>
            <a:srcRect/>
            <a:stretch>
              <a:fillRect/>
            </a:stretch>
          </a:blipFill>
          <a:ln w="38100">
            <a:solidFill>
              <a:srgbClr val="FFFFFF"/>
            </a:solidFill>
            <a:round/>
            <a:headEnd/>
            <a:tailEnd/>
          </a:ln>
          <a:effectLst>
            <a:outerShdw dist="81320" dir="3080412" algn="ctr" rotWithShape="0">
              <a:srgbClr val="000000">
                <a:alpha val="50000"/>
              </a:srgbClr>
            </a:outerShdw>
          </a:effectLst>
        </p:spPr>
        <p:txBody>
          <a:bodyPr wrap="none" anchor="ctr"/>
          <a:lstStyle/>
          <a:p>
            <a:endParaRPr lang="en-US"/>
          </a:p>
        </p:txBody>
      </p:sp>
      <p:sp>
        <p:nvSpPr>
          <p:cNvPr id="1026" name="Rectangle 2"/>
          <p:cNvSpPr>
            <a:spLocks noGrp="1" noChangeArrowheads="1"/>
          </p:cNvSpPr>
          <p:nvPr>
            <p:ph type="title"/>
          </p:nvPr>
        </p:nvSpPr>
        <p:spPr bwMode="black">
          <a:xfrm>
            <a:off x="457200" y="247650"/>
            <a:ext cx="5943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gray">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gray">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000000"/>
                </a:solidFill>
              </a:defRPr>
            </a:lvl1pPr>
          </a:lstStyle>
          <a:p>
            <a:endParaRPr lang="en-US"/>
          </a:p>
        </p:txBody>
      </p:sp>
      <p:sp>
        <p:nvSpPr>
          <p:cNvPr id="1029" name="Rectangle 5"/>
          <p:cNvSpPr>
            <a:spLocks noGrp="1" noChangeArrowheads="1"/>
          </p:cNvSpPr>
          <p:nvPr>
            <p:ph type="ftr" sz="quarter" idx="3"/>
          </p:nvPr>
        </p:nvSpPr>
        <p:spPr bwMode="gray">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defRPr>
            </a:lvl1pPr>
          </a:lstStyle>
          <a:p>
            <a:endParaRPr lang="en-US"/>
          </a:p>
        </p:txBody>
      </p:sp>
      <p:sp>
        <p:nvSpPr>
          <p:cNvPr id="1030" name="Rectangle 6"/>
          <p:cNvSpPr>
            <a:spLocks noGrp="1" noChangeArrowheads="1"/>
          </p:cNvSpPr>
          <p:nvPr>
            <p:ph type="sldNum" sz="quarter" idx="4"/>
          </p:nvPr>
        </p:nvSpPr>
        <p:spPr bwMode="gray">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defRPr>
            </a:lvl1pPr>
          </a:lstStyle>
          <a:p>
            <a:fld id="{2C8FD0F5-02A0-4BC6-AF09-587BBE6017B9}" type="slidenum">
              <a:rPr lang="en-US"/>
              <a:pPr/>
              <a:t>‹#›</a:t>
            </a:fld>
            <a:endParaRPr lang="en-US"/>
          </a:p>
        </p:txBody>
      </p:sp>
      <p:sp>
        <p:nvSpPr>
          <p:cNvPr id="10" name="TextBox 9"/>
          <p:cNvSpPr txBox="1"/>
          <p:nvPr/>
        </p:nvSpPr>
        <p:spPr>
          <a:xfrm>
            <a:off x="0" y="6627168"/>
            <a:ext cx="1691489" cy="230832"/>
          </a:xfrm>
          <a:prstGeom prst="rect">
            <a:avLst/>
          </a:prstGeom>
          <a:noFill/>
        </p:spPr>
        <p:txBody>
          <a:bodyPr wrap="none" rtlCol="0">
            <a:spAutoFit/>
          </a:bodyPr>
          <a:lstStyle/>
          <a:p>
            <a:r>
              <a:rPr lang="en-US" sz="900" kern="1200">
                <a:solidFill>
                  <a:schemeClr val="tx1"/>
                </a:solidFill>
                <a:latin typeface="Arial" charset="0"/>
                <a:ea typeface="+mn-ea"/>
                <a:cs typeface="+mn-cs"/>
              </a:rPr>
              <a:t>http://dichvudanhvanban.com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4400" b="1">
          <a:solidFill>
            <a:srgbClr val="FFFFFF"/>
          </a:solidFill>
          <a:latin typeface="+mj-lt"/>
          <a:ea typeface="+mj-ea"/>
          <a:cs typeface="+mj-cs"/>
        </a:defRPr>
      </a:lvl1pPr>
      <a:lvl2pPr algn="l" rtl="0" eaLnBrk="1" fontAlgn="base" hangingPunct="1">
        <a:spcBef>
          <a:spcPct val="0"/>
        </a:spcBef>
        <a:spcAft>
          <a:spcPct val="0"/>
        </a:spcAft>
        <a:defRPr sz="4400" b="1">
          <a:solidFill>
            <a:srgbClr val="FFFFFF"/>
          </a:solidFill>
          <a:latin typeface="Arial" charset="0"/>
        </a:defRPr>
      </a:lvl2pPr>
      <a:lvl3pPr algn="l" rtl="0" eaLnBrk="1" fontAlgn="base" hangingPunct="1">
        <a:spcBef>
          <a:spcPct val="0"/>
        </a:spcBef>
        <a:spcAft>
          <a:spcPct val="0"/>
        </a:spcAft>
        <a:defRPr sz="4400" b="1">
          <a:solidFill>
            <a:srgbClr val="FFFFFF"/>
          </a:solidFill>
          <a:latin typeface="Arial" charset="0"/>
        </a:defRPr>
      </a:lvl3pPr>
      <a:lvl4pPr algn="l" rtl="0" eaLnBrk="1" fontAlgn="base" hangingPunct="1">
        <a:spcBef>
          <a:spcPct val="0"/>
        </a:spcBef>
        <a:spcAft>
          <a:spcPct val="0"/>
        </a:spcAft>
        <a:defRPr sz="4400" b="1">
          <a:solidFill>
            <a:srgbClr val="FFFFFF"/>
          </a:solidFill>
          <a:latin typeface="Arial" charset="0"/>
        </a:defRPr>
      </a:lvl4pPr>
      <a:lvl5pPr algn="l" rtl="0" eaLnBrk="1" fontAlgn="base" hangingPunct="1">
        <a:spcBef>
          <a:spcPct val="0"/>
        </a:spcBef>
        <a:spcAft>
          <a:spcPct val="0"/>
        </a:spcAft>
        <a:defRPr sz="4400" b="1">
          <a:solidFill>
            <a:srgbClr val="FFFFFF"/>
          </a:solidFill>
          <a:latin typeface="Arial" charset="0"/>
        </a:defRPr>
      </a:lvl5pPr>
      <a:lvl6pPr marL="457200" algn="l" rtl="0" eaLnBrk="1" fontAlgn="base" hangingPunct="1">
        <a:spcBef>
          <a:spcPct val="0"/>
        </a:spcBef>
        <a:spcAft>
          <a:spcPct val="0"/>
        </a:spcAft>
        <a:defRPr sz="4400" b="1">
          <a:solidFill>
            <a:srgbClr val="FFFFFF"/>
          </a:solidFill>
          <a:latin typeface="Arial" charset="0"/>
        </a:defRPr>
      </a:lvl6pPr>
      <a:lvl7pPr marL="914400" algn="l" rtl="0" eaLnBrk="1" fontAlgn="base" hangingPunct="1">
        <a:spcBef>
          <a:spcPct val="0"/>
        </a:spcBef>
        <a:spcAft>
          <a:spcPct val="0"/>
        </a:spcAft>
        <a:defRPr sz="4400" b="1">
          <a:solidFill>
            <a:srgbClr val="FFFFFF"/>
          </a:solidFill>
          <a:latin typeface="Arial" charset="0"/>
        </a:defRPr>
      </a:lvl7pPr>
      <a:lvl8pPr marL="1371600" algn="l" rtl="0" eaLnBrk="1" fontAlgn="base" hangingPunct="1">
        <a:spcBef>
          <a:spcPct val="0"/>
        </a:spcBef>
        <a:spcAft>
          <a:spcPct val="0"/>
        </a:spcAft>
        <a:defRPr sz="4400" b="1">
          <a:solidFill>
            <a:srgbClr val="FFFFFF"/>
          </a:solidFill>
          <a:latin typeface="Arial" charset="0"/>
        </a:defRPr>
      </a:lvl8pPr>
      <a:lvl9pPr marL="1828800" algn="l" rtl="0" eaLnBrk="1" fontAlgn="base" hangingPunct="1">
        <a:spcBef>
          <a:spcPct val="0"/>
        </a:spcBef>
        <a:spcAft>
          <a:spcPct val="0"/>
        </a:spcAft>
        <a:defRPr sz="44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rgbClr val="000000"/>
          </a:solidFill>
          <a:latin typeface="+mn-lt"/>
          <a:ea typeface="+mn-ea"/>
          <a:cs typeface="+mn-cs"/>
        </a:defRPr>
      </a:lvl1pPr>
      <a:lvl2pPr marL="742950" indent="-285750" algn="l" rtl="0" eaLnBrk="1" fontAlgn="base" hangingPunct="1">
        <a:spcBef>
          <a:spcPct val="20000"/>
        </a:spcBef>
        <a:spcAft>
          <a:spcPct val="0"/>
        </a:spcAft>
        <a:buChar char="–"/>
        <a:defRPr sz="2800">
          <a:solidFill>
            <a:srgbClr val="000000"/>
          </a:solidFill>
          <a:latin typeface="+mn-lt"/>
        </a:defRPr>
      </a:lvl2pPr>
      <a:lvl3pPr marL="1143000" indent="-228600" algn="l" rtl="0" eaLnBrk="1" fontAlgn="base" hangingPunct="1">
        <a:spcBef>
          <a:spcPct val="20000"/>
        </a:spcBef>
        <a:spcAft>
          <a:spcPct val="0"/>
        </a:spcAft>
        <a:buChar char="•"/>
        <a:defRPr sz="2400">
          <a:solidFill>
            <a:srgbClr val="000000"/>
          </a:solidFill>
          <a:latin typeface="+mn-lt"/>
        </a:defRPr>
      </a:lvl3pPr>
      <a:lvl4pPr marL="1600200" indent="-228600" algn="l" rtl="0" eaLnBrk="1" fontAlgn="base" hangingPunct="1">
        <a:spcBef>
          <a:spcPct val="20000"/>
        </a:spcBef>
        <a:spcAft>
          <a:spcPct val="0"/>
        </a:spcAft>
        <a:buChar char="–"/>
        <a:defRPr sz="2000">
          <a:solidFill>
            <a:srgbClr val="000000"/>
          </a:solidFill>
          <a:latin typeface="+mn-lt"/>
        </a:defRPr>
      </a:lvl4pPr>
      <a:lvl5pPr marL="2057400" indent="-228600" algn="l" rtl="0" eaLnBrk="1" fontAlgn="base" hangingPunct="1">
        <a:spcBef>
          <a:spcPct val="20000"/>
        </a:spcBef>
        <a:spcAft>
          <a:spcPct val="0"/>
        </a:spcAft>
        <a:buChar char="»"/>
        <a:defRPr sz="2000">
          <a:solidFill>
            <a:srgbClr val="000000"/>
          </a:solidFill>
          <a:latin typeface="+mn-lt"/>
        </a:defRPr>
      </a:lvl5pPr>
      <a:lvl6pPr marL="2514600" indent="-228600" algn="l" rtl="0" eaLnBrk="1" fontAlgn="base" hangingPunct="1">
        <a:spcBef>
          <a:spcPct val="20000"/>
        </a:spcBef>
        <a:spcAft>
          <a:spcPct val="0"/>
        </a:spcAft>
        <a:buChar char="»"/>
        <a:defRPr sz="2000">
          <a:solidFill>
            <a:srgbClr val="000000"/>
          </a:solidFill>
          <a:latin typeface="+mn-lt"/>
        </a:defRPr>
      </a:lvl6pPr>
      <a:lvl7pPr marL="2971800" indent="-228600" algn="l" rtl="0" eaLnBrk="1" fontAlgn="base" hangingPunct="1">
        <a:spcBef>
          <a:spcPct val="20000"/>
        </a:spcBef>
        <a:spcAft>
          <a:spcPct val="0"/>
        </a:spcAft>
        <a:buChar char="»"/>
        <a:defRPr sz="2000">
          <a:solidFill>
            <a:srgbClr val="000000"/>
          </a:solidFill>
          <a:latin typeface="+mn-lt"/>
        </a:defRPr>
      </a:lvl7pPr>
      <a:lvl8pPr marL="3429000" indent="-228600" algn="l" rtl="0" eaLnBrk="1" fontAlgn="base" hangingPunct="1">
        <a:spcBef>
          <a:spcPct val="20000"/>
        </a:spcBef>
        <a:spcAft>
          <a:spcPct val="0"/>
        </a:spcAft>
        <a:buChar char="»"/>
        <a:defRPr sz="2000">
          <a:solidFill>
            <a:srgbClr val="000000"/>
          </a:solidFill>
          <a:latin typeface="+mn-lt"/>
        </a:defRPr>
      </a:lvl8pPr>
      <a:lvl9pPr marL="3886200" indent="-228600" algn="l" rtl="0" eaLnBrk="1" fontAlgn="base" hangingPunct="1">
        <a:spcBef>
          <a:spcPct val="20000"/>
        </a:spcBef>
        <a:spcAft>
          <a:spcPct val="0"/>
        </a:spcAft>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extLst>
              <a:ext uri="{BEBA8EAE-BF5A-486C-A8C5-ECC9F3942E4B}">
                <a14:imgProps xmlns:a14="http://schemas.microsoft.com/office/drawing/2010/main">
                  <a14:imgLayer r:embed="rId14">
                    <a14:imgEffect>
                      <a14:saturation sat="4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12" name="Freeform 11"/>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defRPr/>
            </a:pPr>
            <a:endParaRPr lang="en-US">
              <a:solidFill>
                <a:prstClr val="white"/>
              </a:solidFill>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a:solidFill>
                <a:prstClr val="white"/>
              </a:solidFill>
            </a:endParaRPr>
          </a:p>
        </p:txBody>
      </p:sp>
      <p:sp>
        <p:nvSpPr>
          <p:cNvPr id="1028" name="Title Placeholder 8"/>
          <p:cNvSpPr>
            <a:spLocks noGrp="1"/>
          </p:cNvSpPr>
          <p:nvPr>
            <p:ph type="title"/>
          </p:nvPr>
        </p:nvSpPr>
        <p:spPr bwMode="auto">
          <a:xfrm>
            <a:off x="457200" y="274638"/>
            <a:ext cx="746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5720" rIns="45720" bIns="45720" numCol="1" anchor="ctr" anchorCtr="0" compatLnSpc="1">
            <a:prstTxWarp prst="textNoShape">
              <a:avLst/>
            </a:prstTxWarp>
          </a:bodyPr>
          <a:lstStyle/>
          <a:p>
            <a:pPr lvl="0"/>
            <a:r>
              <a:rPr lang="en-US" altLang="en-US"/>
              <a:t>Click to edit Master title style</a:t>
            </a:r>
          </a:p>
        </p:txBody>
      </p:sp>
      <p:sp>
        <p:nvSpPr>
          <p:cNvPr id="1029" name="Text Placeholder 29"/>
          <p:cNvSpPr>
            <a:spLocks noGrp="1"/>
          </p:cNvSpPr>
          <p:nvPr>
            <p:ph type="body" idx="1"/>
          </p:nvPr>
        </p:nvSpPr>
        <p:spPr bwMode="auto">
          <a:xfrm>
            <a:off x="457200" y="1600200"/>
            <a:ext cx="7467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 name="Date Placeholder 9"/>
          <p:cNvSpPr>
            <a:spLocks noGrp="1"/>
          </p:cNvSpPr>
          <p:nvPr>
            <p:ph type="dt" sz="half" idx="2"/>
          </p:nvPr>
        </p:nvSpPr>
        <p:spPr>
          <a:xfrm>
            <a:off x="457200" y="6421438"/>
            <a:ext cx="2133600" cy="365125"/>
          </a:xfrm>
          <a:prstGeom prst="rect">
            <a:avLst/>
          </a:prstGeom>
        </p:spPr>
        <p:txBody>
          <a:bodyPr vert="horz" bIns="0" anchor="b"/>
          <a:lstStyle>
            <a:lvl1pPr algn="l" eaLnBrk="1" latinLnBrk="0" hangingPunct="1">
              <a:defRPr kumimoji="0" sz="1000">
                <a:solidFill>
                  <a:schemeClr val="tx2">
                    <a:shade val="50000"/>
                  </a:schemeClr>
                </a:solidFill>
                <a:latin typeface="Arial" charset="0"/>
              </a:defRPr>
            </a:lvl1pPr>
          </a:lstStyle>
          <a:p>
            <a:pPr>
              <a:defRPr/>
            </a:pPr>
            <a:endParaRPr lang="en-US">
              <a:solidFill>
                <a:srgbClr val="D4D2D0">
                  <a:shade val="50000"/>
                </a:srgbClr>
              </a:solidFill>
            </a:endParaRPr>
          </a:p>
        </p:txBody>
      </p:sp>
      <p:sp>
        <p:nvSpPr>
          <p:cNvPr id="22" name="Footer Placeholder 21"/>
          <p:cNvSpPr>
            <a:spLocks noGrp="1"/>
          </p:cNvSpPr>
          <p:nvPr>
            <p:ph type="ftr" sz="quarter" idx="3"/>
          </p:nvPr>
        </p:nvSpPr>
        <p:spPr>
          <a:xfrm>
            <a:off x="3124200" y="6421438"/>
            <a:ext cx="2895600" cy="365125"/>
          </a:xfrm>
          <a:prstGeom prst="rect">
            <a:avLst/>
          </a:prstGeom>
        </p:spPr>
        <p:txBody>
          <a:bodyPr vert="horz" lIns="0" rIns="0" bIns="0" anchor="b"/>
          <a:lstStyle>
            <a:lvl1pPr algn="ctr" eaLnBrk="1" latinLnBrk="0" hangingPunct="1">
              <a:defRPr kumimoji="0" sz="1000">
                <a:solidFill>
                  <a:schemeClr val="tx2">
                    <a:shade val="50000"/>
                  </a:schemeClr>
                </a:solidFill>
                <a:latin typeface="Arial" charset="0"/>
              </a:defRPr>
            </a:lvl1pPr>
          </a:lstStyle>
          <a:p>
            <a:pPr>
              <a:defRPr/>
            </a:pPr>
            <a:endParaRPr lang="en-US">
              <a:solidFill>
                <a:srgbClr val="D4D2D0">
                  <a:shade val="50000"/>
                </a:srgbClr>
              </a:solidFill>
            </a:endParaRPr>
          </a:p>
        </p:txBody>
      </p:sp>
      <p:sp>
        <p:nvSpPr>
          <p:cNvPr id="18" name="Slide Number Placeholder 17"/>
          <p:cNvSpPr>
            <a:spLocks noGrp="1"/>
          </p:cNvSpPr>
          <p:nvPr>
            <p:ph type="sldNum" sz="quarter" idx="4"/>
          </p:nvPr>
        </p:nvSpPr>
        <p:spPr>
          <a:xfrm>
            <a:off x="8153400" y="6421438"/>
            <a:ext cx="762000" cy="365125"/>
          </a:xfrm>
          <a:prstGeom prst="rect">
            <a:avLst/>
          </a:prstGeom>
        </p:spPr>
        <p:txBody>
          <a:bodyPr vert="horz" wrap="square" lIns="0" tIns="0" rIns="0" bIns="0" numCol="1" anchor="b" anchorCtr="0" compatLnSpc="1">
            <a:prstTxWarp prst="textNoShape">
              <a:avLst/>
            </a:prstTxWarp>
          </a:bodyPr>
          <a:lstStyle>
            <a:lvl1pPr algn="r" eaLnBrk="1" hangingPunct="1">
              <a:defRPr sz="1000">
                <a:solidFill>
                  <a:srgbClr val="9B9A98"/>
                </a:solidFill>
              </a:defRPr>
            </a:lvl1pPr>
          </a:lstStyle>
          <a:p>
            <a:pPr>
              <a:defRPr/>
            </a:pPr>
            <a:fld id="{5E0FC31B-89A4-4609-B299-F2F1E257FC72}" type="slidenum">
              <a:rPr lang="en-US"/>
              <a:pPr>
                <a:defRPr/>
              </a:pPr>
              <a:t>‹#›</a:t>
            </a:fld>
            <a:endParaRPr lang="en-US"/>
          </a:p>
        </p:txBody>
      </p:sp>
    </p:spTree>
    <p:extLst>
      <p:ext uri="{BB962C8B-B14F-4D97-AF65-F5344CB8AC3E}">
        <p14:creationId xmlns:p14="http://schemas.microsoft.com/office/powerpoint/2010/main" val="2441580545"/>
      </p:ext>
    </p:extLst>
  </p:cSld>
  <p:clrMap bg1="dk1" tx1="lt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rtl="0" eaLnBrk="0" fontAlgn="base" hangingPunct="0">
        <a:spcBef>
          <a:spcPct val="0"/>
        </a:spcBef>
        <a:spcAft>
          <a:spcPct val="0"/>
        </a:spcAft>
        <a:defRPr sz="4600" kern="1200">
          <a:solidFill>
            <a:schemeClr val="tx1"/>
          </a:solidFill>
          <a:latin typeface="+mj-lt"/>
          <a:ea typeface="+mj-ea"/>
          <a:cs typeface="+mj-cs"/>
        </a:defRPr>
      </a:lvl1pPr>
      <a:lvl2pPr algn="l" rtl="0" eaLnBrk="0" fontAlgn="base" hangingPunct="0">
        <a:spcBef>
          <a:spcPct val="0"/>
        </a:spcBef>
        <a:spcAft>
          <a:spcPct val="0"/>
        </a:spcAft>
        <a:defRPr sz="4600">
          <a:solidFill>
            <a:schemeClr val="tx1"/>
          </a:solidFill>
          <a:latin typeface="Franklin Gothic Book"/>
        </a:defRPr>
      </a:lvl2pPr>
      <a:lvl3pPr algn="l" rtl="0" eaLnBrk="0" fontAlgn="base" hangingPunct="0">
        <a:spcBef>
          <a:spcPct val="0"/>
        </a:spcBef>
        <a:spcAft>
          <a:spcPct val="0"/>
        </a:spcAft>
        <a:defRPr sz="4600">
          <a:solidFill>
            <a:schemeClr val="tx1"/>
          </a:solidFill>
          <a:latin typeface="Franklin Gothic Book"/>
        </a:defRPr>
      </a:lvl3pPr>
      <a:lvl4pPr algn="l" rtl="0" eaLnBrk="0" fontAlgn="base" hangingPunct="0">
        <a:spcBef>
          <a:spcPct val="0"/>
        </a:spcBef>
        <a:spcAft>
          <a:spcPct val="0"/>
        </a:spcAft>
        <a:defRPr sz="4600">
          <a:solidFill>
            <a:schemeClr val="tx1"/>
          </a:solidFill>
          <a:latin typeface="Franklin Gothic Book"/>
        </a:defRPr>
      </a:lvl4pPr>
      <a:lvl5pPr algn="l" rtl="0" eaLnBrk="0" fontAlgn="base" hangingPunct="0">
        <a:spcBef>
          <a:spcPct val="0"/>
        </a:spcBef>
        <a:spcAft>
          <a:spcPct val="0"/>
        </a:spcAft>
        <a:defRPr sz="4600">
          <a:solidFill>
            <a:schemeClr val="tx1"/>
          </a:solidFill>
          <a:latin typeface="Franklin Gothic Book"/>
        </a:defRPr>
      </a:lvl5pPr>
      <a:lvl6pPr marL="457200" algn="l" rtl="0" fontAlgn="base">
        <a:spcBef>
          <a:spcPct val="0"/>
        </a:spcBef>
        <a:spcAft>
          <a:spcPct val="0"/>
        </a:spcAft>
        <a:defRPr sz="4600">
          <a:solidFill>
            <a:schemeClr val="tx1"/>
          </a:solidFill>
          <a:latin typeface="Franklin Gothic Book"/>
        </a:defRPr>
      </a:lvl6pPr>
      <a:lvl7pPr marL="914400" algn="l" rtl="0" fontAlgn="base">
        <a:spcBef>
          <a:spcPct val="0"/>
        </a:spcBef>
        <a:spcAft>
          <a:spcPct val="0"/>
        </a:spcAft>
        <a:defRPr sz="4600">
          <a:solidFill>
            <a:schemeClr val="tx1"/>
          </a:solidFill>
          <a:latin typeface="Franklin Gothic Book"/>
        </a:defRPr>
      </a:lvl7pPr>
      <a:lvl8pPr marL="1371600" algn="l" rtl="0" fontAlgn="base">
        <a:spcBef>
          <a:spcPct val="0"/>
        </a:spcBef>
        <a:spcAft>
          <a:spcPct val="0"/>
        </a:spcAft>
        <a:defRPr sz="4600">
          <a:solidFill>
            <a:schemeClr val="tx1"/>
          </a:solidFill>
          <a:latin typeface="Franklin Gothic Book"/>
        </a:defRPr>
      </a:lvl8pPr>
      <a:lvl9pPr marL="1828800" algn="l" rtl="0" fontAlgn="base">
        <a:spcBef>
          <a:spcPct val="0"/>
        </a:spcBef>
        <a:spcAft>
          <a:spcPct val="0"/>
        </a:spcAft>
        <a:defRPr sz="4600">
          <a:solidFill>
            <a:schemeClr val="tx1"/>
          </a:solidFill>
          <a:latin typeface="Franklin Gothic Book"/>
        </a:defRPr>
      </a:lvl9pPr>
    </p:titleStyle>
    <p:bodyStyle>
      <a:lvl1pPr marL="419100" indent="-382588" algn="l" rtl="0"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722313" indent="-273050" algn="l" rtl="0" eaLnBrk="0" fontAlgn="base" hangingPunct="0">
        <a:spcBef>
          <a:spcPct val="20000"/>
        </a:spcBef>
        <a:spcAft>
          <a:spcPct val="0"/>
        </a:spcAft>
        <a:buClr>
          <a:schemeClr val="accent1"/>
        </a:buClr>
        <a:buSzPct val="90000"/>
        <a:buFont typeface="Wingdings 2" pitchFamily="18" charset="2"/>
        <a:buChar char=""/>
        <a:defRPr sz="2600" kern="1200">
          <a:solidFill>
            <a:schemeClr val="tx1"/>
          </a:solidFill>
          <a:latin typeface="+mn-lt"/>
          <a:ea typeface="+mn-ea"/>
          <a:cs typeface="+mn-cs"/>
        </a:defRPr>
      </a:lvl2pPr>
      <a:lvl3pPr marL="1004888" indent="-255588" algn="l" rtl="0" eaLnBrk="0" fontAlgn="base" hangingPunct="0">
        <a:spcBef>
          <a:spcPct val="20000"/>
        </a:spcBef>
        <a:spcAft>
          <a:spcPct val="0"/>
        </a:spcAft>
        <a:buClr>
          <a:schemeClr val="accent2"/>
        </a:buClr>
        <a:buSzPct val="85000"/>
        <a:buFont typeface="Arial" charset="0"/>
        <a:buChar char="○"/>
        <a:defRPr sz="2400" kern="1200">
          <a:solidFill>
            <a:schemeClr val="tx1"/>
          </a:solidFill>
          <a:latin typeface="+mn-lt"/>
          <a:ea typeface="+mn-ea"/>
          <a:cs typeface="+mn-cs"/>
        </a:defRPr>
      </a:lvl3pPr>
      <a:lvl4pPr marL="1279525" indent="-236538" algn="l" rtl="0" eaLnBrk="0" fontAlgn="base" hangingPunct="0">
        <a:spcBef>
          <a:spcPct val="20000"/>
        </a:spcBef>
        <a:spcAft>
          <a:spcPct val="0"/>
        </a:spcAft>
        <a:buClr>
          <a:srgbClr val="8D89A4"/>
        </a:buClr>
        <a:buSzPct val="90000"/>
        <a:buFont typeface="Wingdings 2" pitchFamily="18" charset="2"/>
        <a:buChar char=""/>
        <a:defRPr sz="2000" kern="1200">
          <a:solidFill>
            <a:schemeClr val="tx1"/>
          </a:solidFill>
          <a:latin typeface="+mn-lt"/>
          <a:ea typeface="+mn-ea"/>
          <a:cs typeface="+mn-cs"/>
        </a:defRPr>
      </a:lvl4pPr>
      <a:lvl5pPr marL="1489075" indent="-182563" algn="l" rtl="0" eaLnBrk="0" fontAlgn="base" hangingPunct="0">
        <a:spcBef>
          <a:spcPct val="20000"/>
        </a:spcBef>
        <a:spcAft>
          <a:spcPct val="0"/>
        </a:spcAft>
        <a:buClr>
          <a:srgbClr val="748560"/>
        </a:buClr>
        <a:buSzPct val="100000"/>
        <a:buFont typeface="Arial" charset="0"/>
        <a:buChar char="-"/>
        <a:defRPr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700" name="Group 12"/>
          <p:cNvGrpSpPr>
            <a:grpSpLocks/>
          </p:cNvGrpSpPr>
          <p:nvPr/>
        </p:nvGrpSpPr>
        <p:grpSpPr bwMode="auto">
          <a:xfrm>
            <a:off x="-87313" y="-9525"/>
            <a:ext cx="9143489" cy="5893155"/>
            <a:chOff x="-72570" y="5526"/>
            <a:chExt cx="9144000" cy="5892095"/>
          </a:xfrm>
        </p:grpSpPr>
        <p:sp>
          <p:nvSpPr>
            <p:cNvPr id="15" name="Rectangle 14"/>
            <p:cNvSpPr/>
            <p:nvPr/>
          </p:nvSpPr>
          <p:spPr>
            <a:xfrm>
              <a:off x="-72570" y="5526"/>
              <a:ext cx="9144000" cy="112562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lnSpc>
                  <a:spcPct val="150000"/>
                </a:lnSpc>
                <a:defRPr/>
              </a:pPr>
              <a:r>
                <a:rPr lang="en-US" sz="2800" b="1">
                  <a:solidFill>
                    <a:prstClr val="white"/>
                  </a:solidFill>
                  <a:effectLst>
                    <a:glow rad="228600">
                      <a:prstClr val="black">
                        <a:alpha val="40000"/>
                      </a:prstClr>
                    </a:glow>
                    <a:reflection blurRad="6350" stA="55000" endA="300" endPos="45500" dir="5400000" sy="-100000" algn="bl" rotWithShape="0"/>
                  </a:effectLst>
                </a:rPr>
                <a:t>    </a:t>
              </a:r>
              <a:endParaRPr lang="en-US" sz="2800" b="1" dirty="0">
                <a:solidFill>
                  <a:prstClr val="white"/>
                </a:solidFill>
                <a:effectLst>
                  <a:glow rad="228600">
                    <a:prstClr val="black">
                      <a:alpha val="40000"/>
                    </a:prstClr>
                  </a:glow>
                </a:effectLst>
              </a:endParaRPr>
            </a:p>
          </p:txBody>
        </p:sp>
        <p:sp>
          <p:nvSpPr>
            <p:cNvPr id="18" name="Rounded Rectangle 17"/>
            <p:cNvSpPr/>
            <p:nvPr/>
          </p:nvSpPr>
          <p:spPr>
            <a:xfrm>
              <a:off x="243361" y="1432432"/>
              <a:ext cx="8791915" cy="2235507"/>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prst="angle"/>
              </a:sp3d>
            </a:bodyPr>
            <a:lstStyle/>
            <a:p>
              <a:pPr algn="ctr" eaLnBrk="0" hangingPunct="0">
                <a:lnSpc>
                  <a:spcPct val="150000"/>
                </a:lnSpc>
                <a:defRPr/>
              </a:pPr>
              <a:r>
                <a:rPr lang="vi-VN" sz="2600" b="1" dirty="0">
                  <a:solidFill>
                    <a:srgbClr val="0606D4"/>
                  </a:solidFill>
                </a:rPr>
                <a:t>ĐÁNH GIÁ KẾT QUẢ CHĂM SÓC NGƯỜI BỆNH  SAU PHẪU THUẬT NỘI SOI CẮT TÚI MẬT TẠI KHOA NGOẠI BỆNH VIỆN </a:t>
              </a:r>
              <a:r>
                <a:rPr lang="en-US" sz="2600" b="1" dirty="0">
                  <a:solidFill>
                    <a:srgbClr val="0606D4"/>
                  </a:solidFill>
                </a:rPr>
                <a:t>ĐKTT </a:t>
              </a:r>
              <a:r>
                <a:rPr lang="vi-VN" sz="2600" b="1" dirty="0">
                  <a:solidFill>
                    <a:srgbClr val="0606D4"/>
                  </a:solidFill>
                </a:rPr>
                <a:t>AN GIANG</a:t>
              </a:r>
              <a:endParaRPr lang="en-US" sz="2600" b="1" dirty="0">
                <a:solidFill>
                  <a:srgbClr val="0606D4"/>
                </a:solidFill>
                <a:effectLst>
                  <a:glow rad="101600">
                    <a:prstClr val="white">
                      <a:alpha val="60000"/>
                    </a:prstClr>
                  </a:glow>
                </a:effectLst>
              </a:endParaRPr>
            </a:p>
          </p:txBody>
        </p:sp>
        <p:sp>
          <p:nvSpPr>
            <p:cNvPr id="19" name="Rounded Rectangle 18"/>
            <p:cNvSpPr/>
            <p:nvPr/>
          </p:nvSpPr>
          <p:spPr>
            <a:xfrm>
              <a:off x="4815616" y="5165914"/>
              <a:ext cx="3498250" cy="731707"/>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r>
                <a:rPr lang="en-US" sz="2400" b="1" dirty="0" err="1">
                  <a:solidFill>
                    <a:srgbClr val="0606D4"/>
                  </a:solidFill>
                  <a:effectLst>
                    <a:glow rad="101600">
                      <a:prstClr val="white">
                        <a:alpha val="60000"/>
                      </a:prstClr>
                    </a:glow>
                  </a:effectLst>
                </a:rPr>
                <a:t>Phạm</a:t>
              </a:r>
              <a:r>
                <a:rPr lang="en-US" sz="2400" b="1" dirty="0">
                  <a:solidFill>
                    <a:srgbClr val="0606D4"/>
                  </a:solidFill>
                  <a:effectLst>
                    <a:glow rad="101600">
                      <a:prstClr val="white">
                        <a:alpha val="60000"/>
                      </a:prstClr>
                    </a:glow>
                  </a:effectLst>
                </a:rPr>
                <a:t> Hoàng Nam</a:t>
              </a:r>
            </a:p>
          </p:txBody>
        </p:sp>
      </p:grpSp>
      <p:pic>
        <p:nvPicPr>
          <p:cNvPr id="3" name="Content Placeholder 2"/>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49551" y="274638"/>
            <a:ext cx="1134118" cy="112137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9702" name="TextBox 3"/>
          <p:cNvSpPr txBox="1">
            <a:spLocks noChangeArrowheads="1"/>
          </p:cNvSpPr>
          <p:nvPr/>
        </p:nvSpPr>
        <p:spPr bwMode="auto">
          <a:xfrm>
            <a:off x="1787525" y="554038"/>
            <a:ext cx="69707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0" hangingPunct="0"/>
            <a:r>
              <a:rPr lang="en-US" sz="2400" b="1" dirty="0">
                <a:solidFill>
                  <a:srgbClr val="0606D4"/>
                </a:solidFill>
                <a:highlight>
                  <a:srgbClr val="FFFF00"/>
                </a:highlight>
              </a:rPr>
              <a:t>BỆNH VIỆN ĐA KHOA TRUNG TÂM AN GIANG</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4246390"/>
            <a:ext cx="3657600" cy="2542642"/>
          </a:xfrm>
          <a:prstGeom prst="rect">
            <a:avLst/>
          </a:prstGeom>
        </p:spPr>
      </p:pic>
    </p:spTree>
    <p:extLst>
      <p:ext uri="{BB962C8B-B14F-4D97-AF65-F5344CB8AC3E}">
        <p14:creationId xmlns:p14="http://schemas.microsoft.com/office/powerpoint/2010/main" val="4010215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84511" y="295100"/>
            <a:ext cx="6465282" cy="1143000"/>
          </a:xfrm>
        </p:spPr>
        <p:txBody>
          <a:bodyPr/>
          <a:lstStyle/>
          <a:p>
            <a:r>
              <a:rPr lang="en-US" sz="3200" dirty="0"/>
              <a:t>KẾT QUẢ &amp; BÀN LUẬN</a:t>
            </a:r>
          </a:p>
        </p:txBody>
      </p:sp>
      <p:sp>
        <p:nvSpPr>
          <p:cNvPr id="3" name="Text Placeholder 2"/>
          <p:cNvSpPr>
            <a:spLocks noGrp="1"/>
          </p:cNvSpPr>
          <p:nvPr>
            <p:ph type="body" sz="half" idx="1"/>
          </p:nvPr>
        </p:nvSpPr>
        <p:spPr>
          <a:xfrm>
            <a:off x="533400" y="1434583"/>
            <a:ext cx="8229600" cy="470417"/>
          </a:xfrm>
        </p:spPr>
        <p:txBody>
          <a:bodyPr/>
          <a:lstStyle/>
          <a:p>
            <a:pPr marL="0" indent="0" algn="ctr">
              <a:buNone/>
            </a:pPr>
            <a:r>
              <a:rPr lang="en-US" sz="2800" b="1" dirty="0">
                <a:solidFill>
                  <a:srgbClr val="FF0000"/>
                </a:solidFill>
              </a:rPr>
              <a:t>TUỔI</a:t>
            </a:r>
          </a:p>
          <a:p>
            <a:pPr marL="0" indent="0" algn="ctr">
              <a:buNone/>
            </a:pPr>
            <a:endParaRPr lang="en-US" sz="2800" b="1" dirty="0">
              <a:solidFill>
                <a:schemeClr val="tx2">
                  <a:lumMod val="50000"/>
                </a:schemeClr>
              </a:solidFill>
            </a:endParaRPr>
          </a:p>
          <a:p>
            <a:pPr marL="0" indent="0" algn="ctr">
              <a:buNone/>
            </a:pPr>
            <a:endParaRPr lang="en-US" sz="2800" b="1" dirty="0">
              <a:solidFill>
                <a:schemeClr val="tx2">
                  <a:lumMod val="50000"/>
                </a:schemeClr>
              </a:solidFill>
            </a:endParaRPr>
          </a:p>
          <a:p>
            <a:pPr marL="0" indent="0" algn="ctr">
              <a:buNone/>
            </a:pPr>
            <a:endParaRPr lang="en-US" sz="2800" b="1" dirty="0">
              <a:solidFill>
                <a:schemeClr val="tx2">
                  <a:lumMod val="50000"/>
                </a:schemeClr>
              </a:solidFill>
            </a:endParaRPr>
          </a:p>
          <a:p>
            <a:pPr marL="0" indent="0" algn="ctr">
              <a:buNone/>
            </a:pPr>
            <a:endParaRPr lang="en-US" sz="2800" b="1" dirty="0">
              <a:solidFill>
                <a:schemeClr val="tx2">
                  <a:lumMod val="50000"/>
                </a:schemeClr>
              </a:solidFill>
            </a:endParaRPr>
          </a:p>
          <a:p>
            <a:pPr marL="0" indent="0" algn="ctr">
              <a:buNone/>
            </a:pPr>
            <a:endParaRPr lang="en-US" sz="2800" b="1" dirty="0">
              <a:solidFill>
                <a:schemeClr val="tx2">
                  <a:lumMod val="50000"/>
                </a:schemeClr>
              </a:solidFill>
            </a:endParaRPr>
          </a:p>
          <a:p>
            <a:pPr marL="0" indent="0" algn="just">
              <a:buNone/>
            </a:pPr>
            <a:r>
              <a:rPr lang="en-US" sz="2000" dirty="0"/>
              <a:t>      Đ</a:t>
            </a:r>
            <a:r>
              <a:rPr lang="vi-VN" sz="2000" dirty="0"/>
              <a:t>ộ tuổi trung bình là 57,13 ± 15,731 tuổi, nhỏ nhất là 20 tuổi và cao nhất là 82 tuổi. Kết quả này tương đương với mẫu nghiên cứu của Phạm Thị Hoa</a:t>
            </a:r>
            <a:r>
              <a:rPr lang="en-US" sz="2000" dirty="0"/>
              <a:t> </a:t>
            </a:r>
            <a:r>
              <a:rPr lang="en-US" sz="2000" dirty="0" err="1"/>
              <a:t>là</a:t>
            </a:r>
            <a:r>
              <a:rPr lang="vi-VN" sz="2000" dirty="0"/>
              <a:t> 58,27 ± 15,62 và cao hơn so với mẫu nghiên cứu của Nguyễn vũ Phương độ tuổi trung bình khi trình bày là 51 ± 10,2 và Nghiên cứu của Liuyuan Wei cùng cộng sự tuổi trung bình của nhóm nghiên cứu là</a:t>
            </a:r>
            <a:r>
              <a:rPr lang="en-US" sz="2000" dirty="0"/>
              <a:t> </a:t>
            </a:r>
            <a:r>
              <a:rPr lang="vi-VN" sz="2000" dirty="0"/>
              <a:t>42,24 ± 6,29.</a:t>
            </a:r>
            <a:endParaRPr lang="en-US" sz="2000" dirty="0"/>
          </a:p>
        </p:txBody>
      </p:sp>
      <p:graphicFrame>
        <p:nvGraphicFramePr>
          <p:cNvPr id="5" name="Table 4"/>
          <p:cNvGraphicFramePr>
            <a:graphicFrameLocks noGrp="1"/>
          </p:cNvGraphicFramePr>
          <p:nvPr>
            <p:extLst>
              <p:ext uri="{D42A27DB-BD31-4B8C-83A1-F6EECF244321}">
                <p14:modId xmlns:p14="http://schemas.microsoft.com/office/powerpoint/2010/main" val="2567218214"/>
              </p:ext>
            </p:extLst>
          </p:nvPr>
        </p:nvGraphicFramePr>
        <p:xfrm>
          <a:off x="762000" y="2008024"/>
          <a:ext cx="8001000" cy="2198881"/>
        </p:xfrm>
        <a:graphic>
          <a:graphicData uri="http://schemas.openxmlformats.org/drawingml/2006/table">
            <a:tbl>
              <a:tblPr/>
              <a:tblGrid>
                <a:gridCol w="4315146">
                  <a:extLst>
                    <a:ext uri="{9D8B030D-6E8A-4147-A177-3AD203B41FA5}">
                      <a16:colId xmlns:a16="http://schemas.microsoft.com/office/drawing/2014/main" val="20000"/>
                    </a:ext>
                  </a:extLst>
                </a:gridCol>
                <a:gridCol w="3685854">
                  <a:extLst>
                    <a:ext uri="{9D8B030D-6E8A-4147-A177-3AD203B41FA5}">
                      <a16:colId xmlns:a16="http://schemas.microsoft.com/office/drawing/2014/main" val="20001"/>
                    </a:ext>
                  </a:extLst>
                </a:gridCol>
              </a:tblGrid>
              <a:tr h="4615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err="1">
                          <a:ln>
                            <a:noFill/>
                          </a:ln>
                          <a:solidFill>
                            <a:srgbClr val="0000FF"/>
                          </a:solidFill>
                          <a:effectLst/>
                          <a:latin typeface="Arial" charset="0"/>
                          <a:cs typeface="Times New Roman" pitchFamily="18" charset="0"/>
                        </a:rPr>
                        <a:t>Liuyuan</a:t>
                      </a:r>
                      <a:r>
                        <a:rPr kumimoji="0" lang="en-US" sz="2400" b="0" i="0" u="none" strike="noStrike" cap="none" normalizeH="0" baseline="0" dirty="0">
                          <a:ln>
                            <a:noFill/>
                          </a:ln>
                          <a:solidFill>
                            <a:srgbClr val="0000FF"/>
                          </a:solidFill>
                          <a:effectLst/>
                          <a:latin typeface="Arial" charset="0"/>
                          <a:cs typeface="Times New Roman" pitchFamily="18" charset="0"/>
                        </a:rPr>
                        <a:t> Wei </a:t>
                      </a:r>
                    </a:p>
                  </a:txBody>
                  <a:tcPr anchor="ctr" horzOverflow="overflow">
                    <a:lnL w="12700" cap="flat" cmpd="sng" algn="ctr">
                      <a:solidFill>
                        <a:srgbClr val="005682"/>
                      </a:solidFill>
                      <a:prstDash val="solid"/>
                      <a:round/>
                      <a:headEnd type="none" w="med" len="med"/>
                      <a:tailEnd type="none" w="med" len="med"/>
                    </a:lnL>
                    <a:lnR w="12700" cap="flat" cmpd="sng" algn="ctr">
                      <a:solidFill>
                        <a:srgbClr val="005682"/>
                      </a:solidFill>
                      <a:prstDash val="solid"/>
                      <a:round/>
                      <a:headEnd type="none" w="med" len="med"/>
                      <a:tailEnd type="none" w="med" len="med"/>
                    </a:lnR>
                    <a:lnT w="12700" cap="flat" cmpd="sng" algn="ctr">
                      <a:solidFill>
                        <a:srgbClr val="005682"/>
                      </a:solidFill>
                      <a:prstDash val="solid"/>
                      <a:round/>
                      <a:headEnd type="none" w="med" len="med"/>
                      <a:tailEnd type="none" w="med" len="med"/>
                    </a:lnT>
                    <a:lnB w="12700" cap="flat" cmpd="sng" algn="ctr">
                      <a:solidFill>
                        <a:srgbClr val="00568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0000FF"/>
                          </a:solidFill>
                          <a:effectLst/>
                          <a:latin typeface="Arial" charset="0"/>
                          <a:cs typeface="Times New Roman" pitchFamily="18" charset="0"/>
                        </a:rPr>
                        <a:t>42,24 ± 6,29.</a:t>
                      </a:r>
                    </a:p>
                  </a:txBody>
                  <a:tcPr anchor="ctr" horzOverflow="overflow">
                    <a:lnL w="12700" cap="flat" cmpd="sng" algn="ctr">
                      <a:solidFill>
                        <a:srgbClr val="005682"/>
                      </a:solidFill>
                      <a:prstDash val="solid"/>
                      <a:round/>
                      <a:headEnd type="none" w="med" len="med"/>
                      <a:tailEnd type="none" w="med" len="med"/>
                    </a:lnL>
                    <a:lnR w="12700" cap="flat" cmpd="sng" algn="ctr">
                      <a:solidFill>
                        <a:srgbClr val="005682"/>
                      </a:solidFill>
                      <a:prstDash val="solid"/>
                      <a:round/>
                      <a:headEnd type="none" w="med" len="med"/>
                      <a:tailEnd type="none" w="med" len="med"/>
                    </a:lnR>
                    <a:lnT w="12700" cap="flat" cmpd="sng" algn="ctr">
                      <a:solidFill>
                        <a:srgbClr val="005682"/>
                      </a:solidFill>
                      <a:prstDash val="solid"/>
                      <a:round/>
                      <a:headEnd type="none" w="med" len="med"/>
                      <a:tailEnd type="none" w="med" len="med"/>
                    </a:lnT>
                    <a:lnB w="12700" cap="flat" cmpd="sng" algn="ctr">
                      <a:solidFill>
                        <a:srgbClr val="00568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57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err="1">
                          <a:ln>
                            <a:noFill/>
                          </a:ln>
                          <a:solidFill>
                            <a:srgbClr val="0000FF"/>
                          </a:solidFill>
                          <a:effectLst/>
                          <a:latin typeface="Arial" charset="0"/>
                          <a:cs typeface="Times New Roman" pitchFamily="18" charset="0"/>
                        </a:rPr>
                        <a:t>Nguyễn</a:t>
                      </a:r>
                      <a:r>
                        <a:rPr kumimoji="0" lang="en-US" sz="2400" b="0" i="0" u="none" strike="noStrike" cap="none" normalizeH="0" baseline="0" dirty="0">
                          <a:ln>
                            <a:noFill/>
                          </a:ln>
                          <a:solidFill>
                            <a:srgbClr val="0000FF"/>
                          </a:solidFill>
                          <a:effectLst/>
                          <a:latin typeface="Arial" charset="0"/>
                          <a:cs typeface="Times New Roman" pitchFamily="18" charset="0"/>
                        </a:rPr>
                        <a:t> Vũ </a:t>
                      </a:r>
                      <a:r>
                        <a:rPr kumimoji="0" lang="en-US" sz="2400" b="0" i="0" u="none" strike="noStrike" cap="none" normalizeH="0" baseline="0" dirty="0" err="1">
                          <a:ln>
                            <a:noFill/>
                          </a:ln>
                          <a:solidFill>
                            <a:srgbClr val="0000FF"/>
                          </a:solidFill>
                          <a:effectLst/>
                          <a:latin typeface="Arial" charset="0"/>
                          <a:cs typeface="Times New Roman" pitchFamily="18" charset="0"/>
                        </a:rPr>
                        <a:t>Phương</a:t>
                      </a:r>
                      <a:endParaRPr kumimoji="0" lang="en-US" sz="2400" b="0" i="0" u="none" strike="noStrike" cap="none" normalizeH="0" baseline="0" dirty="0">
                        <a:ln>
                          <a:noFill/>
                        </a:ln>
                        <a:solidFill>
                          <a:srgbClr val="0000FF"/>
                        </a:solidFill>
                        <a:effectLst/>
                        <a:latin typeface="Arial" charset="0"/>
                        <a:cs typeface="Times New Roman" pitchFamily="18" charset="0"/>
                      </a:endParaRPr>
                    </a:p>
                  </a:txBody>
                  <a:tcPr anchor="ctr" horzOverflow="overflow">
                    <a:lnL w="12700" cap="flat" cmpd="sng" algn="ctr">
                      <a:solidFill>
                        <a:srgbClr val="005682"/>
                      </a:solidFill>
                      <a:prstDash val="solid"/>
                      <a:round/>
                      <a:headEnd type="none" w="med" len="med"/>
                      <a:tailEnd type="none" w="med" len="med"/>
                    </a:lnL>
                    <a:lnR w="12700" cap="flat" cmpd="sng" algn="ctr">
                      <a:solidFill>
                        <a:srgbClr val="005682"/>
                      </a:solidFill>
                      <a:prstDash val="solid"/>
                      <a:round/>
                      <a:headEnd type="none" w="med" len="med"/>
                      <a:tailEnd type="none" w="med" len="med"/>
                    </a:lnR>
                    <a:lnT w="12700" cap="flat" cmpd="sng" algn="ctr">
                      <a:solidFill>
                        <a:srgbClr val="005682"/>
                      </a:solidFill>
                      <a:prstDash val="solid"/>
                      <a:round/>
                      <a:headEnd type="none" w="med" len="med"/>
                      <a:tailEnd type="none" w="med" len="med"/>
                    </a:lnT>
                    <a:lnB w="12700" cap="flat" cmpd="sng" algn="ctr">
                      <a:solidFill>
                        <a:srgbClr val="00568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0000FF"/>
                          </a:solidFill>
                          <a:effectLst/>
                          <a:latin typeface="Arial" charset="0"/>
                          <a:cs typeface="Times New Roman" pitchFamily="18" charset="0"/>
                        </a:rPr>
                        <a:t>51 ± 10,2 </a:t>
                      </a:r>
                    </a:p>
                  </a:txBody>
                  <a:tcPr anchor="ctr" horzOverflow="overflow">
                    <a:lnL w="12700" cap="flat" cmpd="sng" algn="ctr">
                      <a:solidFill>
                        <a:srgbClr val="005682"/>
                      </a:solidFill>
                      <a:prstDash val="solid"/>
                      <a:round/>
                      <a:headEnd type="none" w="med" len="med"/>
                      <a:tailEnd type="none" w="med" len="med"/>
                    </a:lnL>
                    <a:lnR w="12700" cap="flat" cmpd="sng" algn="ctr">
                      <a:solidFill>
                        <a:srgbClr val="005682"/>
                      </a:solidFill>
                      <a:prstDash val="solid"/>
                      <a:round/>
                      <a:headEnd type="none" w="med" len="med"/>
                      <a:tailEnd type="none" w="med" len="med"/>
                    </a:lnR>
                    <a:lnT w="12700" cap="flat" cmpd="sng" algn="ctr">
                      <a:solidFill>
                        <a:srgbClr val="005682"/>
                      </a:solidFill>
                      <a:prstDash val="solid"/>
                      <a:round/>
                      <a:headEnd type="none" w="med" len="med"/>
                      <a:tailEnd type="none" w="med" len="med"/>
                    </a:lnT>
                    <a:lnB w="12700" cap="flat" cmpd="sng" algn="ctr">
                      <a:solidFill>
                        <a:srgbClr val="00568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err="1">
                          <a:ln>
                            <a:noFill/>
                          </a:ln>
                          <a:solidFill>
                            <a:srgbClr val="0000FF"/>
                          </a:solidFill>
                          <a:effectLst/>
                          <a:latin typeface="Arial" charset="0"/>
                          <a:cs typeface="Times New Roman" pitchFamily="18" charset="0"/>
                        </a:rPr>
                        <a:t>Phạm</a:t>
                      </a:r>
                      <a:r>
                        <a:rPr kumimoji="0" lang="en-US" sz="2400" b="0" i="0" u="none" strike="noStrike" cap="none" normalizeH="0" baseline="0" dirty="0">
                          <a:ln>
                            <a:noFill/>
                          </a:ln>
                          <a:solidFill>
                            <a:srgbClr val="0000FF"/>
                          </a:solidFill>
                          <a:effectLst/>
                          <a:latin typeface="Arial" charset="0"/>
                          <a:cs typeface="Times New Roman" pitchFamily="18" charset="0"/>
                        </a:rPr>
                        <a:t> </a:t>
                      </a:r>
                      <a:r>
                        <a:rPr kumimoji="0" lang="en-US" sz="2400" b="0" i="0" u="none" strike="noStrike" cap="none" normalizeH="0" baseline="0" dirty="0" err="1">
                          <a:ln>
                            <a:noFill/>
                          </a:ln>
                          <a:solidFill>
                            <a:srgbClr val="0000FF"/>
                          </a:solidFill>
                          <a:effectLst/>
                          <a:latin typeface="Arial" charset="0"/>
                          <a:cs typeface="Times New Roman" pitchFamily="18" charset="0"/>
                        </a:rPr>
                        <a:t>Thị</a:t>
                      </a:r>
                      <a:r>
                        <a:rPr kumimoji="0" lang="en-US" sz="2400" b="0" i="0" u="none" strike="noStrike" cap="none" normalizeH="0" baseline="0" dirty="0">
                          <a:ln>
                            <a:noFill/>
                          </a:ln>
                          <a:solidFill>
                            <a:srgbClr val="0000FF"/>
                          </a:solidFill>
                          <a:effectLst/>
                          <a:latin typeface="Arial" charset="0"/>
                          <a:cs typeface="Times New Roman" pitchFamily="18" charset="0"/>
                        </a:rPr>
                        <a:t> Hoa</a:t>
                      </a:r>
                    </a:p>
                  </a:txBody>
                  <a:tcPr anchor="ctr" horzOverflow="overflow">
                    <a:lnL w="12700" cap="flat" cmpd="sng" algn="ctr">
                      <a:solidFill>
                        <a:srgbClr val="005682"/>
                      </a:solidFill>
                      <a:prstDash val="solid"/>
                      <a:round/>
                      <a:headEnd type="none" w="med" len="med"/>
                      <a:tailEnd type="none" w="med" len="med"/>
                    </a:lnL>
                    <a:lnR w="12700" cap="flat" cmpd="sng" algn="ctr">
                      <a:solidFill>
                        <a:srgbClr val="005682"/>
                      </a:solidFill>
                      <a:prstDash val="solid"/>
                      <a:round/>
                      <a:headEnd type="none" w="med" len="med"/>
                      <a:tailEnd type="none" w="med" len="med"/>
                    </a:lnR>
                    <a:lnT w="12700" cap="flat" cmpd="sng" algn="ctr">
                      <a:solidFill>
                        <a:srgbClr val="005682"/>
                      </a:solidFill>
                      <a:prstDash val="solid"/>
                      <a:round/>
                      <a:headEnd type="none" w="med" len="med"/>
                      <a:tailEnd type="none" w="med" len="med"/>
                    </a:lnT>
                    <a:lnB w="12700" cap="flat" cmpd="sng" algn="ctr">
                      <a:solidFill>
                        <a:srgbClr val="00568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0000FF"/>
                          </a:solidFill>
                          <a:effectLst/>
                          <a:latin typeface="Arial" charset="0"/>
                          <a:cs typeface="Times New Roman" pitchFamily="18" charset="0"/>
                        </a:rPr>
                        <a:t>58,27 ± 15,62 </a:t>
                      </a:r>
                    </a:p>
                  </a:txBody>
                  <a:tcPr anchor="ctr" horzOverflow="overflow">
                    <a:lnL w="12700" cap="flat" cmpd="sng" algn="ctr">
                      <a:solidFill>
                        <a:srgbClr val="005682"/>
                      </a:solidFill>
                      <a:prstDash val="solid"/>
                      <a:round/>
                      <a:headEnd type="none" w="med" len="med"/>
                      <a:tailEnd type="none" w="med" len="med"/>
                    </a:lnL>
                    <a:lnR w="12700" cap="flat" cmpd="sng" algn="ctr">
                      <a:solidFill>
                        <a:srgbClr val="005682"/>
                      </a:solidFill>
                      <a:prstDash val="solid"/>
                      <a:round/>
                      <a:headEnd type="none" w="med" len="med"/>
                      <a:tailEnd type="none" w="med" len="med"/>
                    </a:lnR>
                    <a:lnT w="12700" cap="flat" cmpd="sng" algn="ctr">
                      <a:solidFill>
                        <a:srgbClr val="005682"/>
                      </a:solidFill>
                      <a:prstDash val="solid"/>
                      <a:round/>
                      <a:headEnd type="none" w="med" len="med"/>
                      <a:tailEnd type="none" w="med" len="med"/>
                    </a:lnT>
                    <a:lnB w="12700" cap="flat" cmpd="sng" algn="ctr">
                      <a:solidFill>
                        <a:srgbClr val="00568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228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err="1">
                          <a:ln>
                            <a:noFill/>
                          </a:ln>
                          <a:solidFill>
                            <a:srgbClr val="0000FF"/>
                          </a:solidFill>
                          <a:effectLst/>
                          <a:latin typeface="Arial" charset="0"/>
                          <a:cs typeface="Times New Roman" pitchFamily="18" charset="0"/>
                        </a:rPr>
                        <a:t>Chúng</a:t>
                      </a:r>
                      <a:r>
                        <a:rPr kumimoji="0" lang="en-US" sz="2400" b="1" i="0" u="none" strike="noStrike" cap="none" normalizeH="0" baseline="0" dirty="0">
                          <a:ln>
                            <a:noFill/>
                          </a:ln>
                          <a:solidFill>
                            <a:srgbClr val="0000FF"/>
                          </a:solidFill>
                          <a:effectLst/>
                          <a:latin typeface="Arial" charset="0"/>
                          <a:cs typeface="Times New Roman" pitchFamily="18" charset="0"/>
                        </a:rPr>
                        <a:t> </a:t>
                      </a:r>
                      <a:r>
                        <a:rPr kumimoji="0" lang="en-US" sz="2400" b="1" i="0" u="none" strike="noStrike" cap="none" normalizeH="0" baseline="0" dirty="0" err="1">
                          <a:ln>
                            <a:noFill/>
                          </a:ln>
                          <a:solidFill>
                            <a:srgbClr val="0000FF"/>
                          </a:solidFill>
                          <a:effectLst/>
                          <a:latin typeface="Arial" charset="0"/>
                          <a:cs typeface="Times New Roman" pitchFamily="18" charset="0"/>
                        </a:rPr>
                        <a:t>tôi</a:t>
                      </a:r>
                      <a:endParaRPr kumimoji="0" lang="en-US" sz="2400" b="1" i="0" u="none" strike="noStrike" cap="none" normalizeH="0" baseline="0" dirty="0">
                        <a:ln>
                          <a:noFill/>
                        </a:ln>
                        <a:solidFill>
                          <a:srgbClr val="0000FF"/>
                        </a:solidFill>
                        <a:effectLst/>
                        <a:latin typeface="Arial" charset="0"/>
                        <a:cs typeface="Times New Roman" pitchFamily="18" charset="0"/>
                      </a:endParaRPr>
                    </a:p>
                  </a:txBody>
                  <a:tcPr anchor="ctr" horzOverflow="overflow">
                    <a:lnL w="12700" cap="flat" cmpd="sng" algn="ctr">
                      <a:solidFill>
                        <a:srgbClr val="005682"/>
                      </a:solidFill>
                      <a:prstDash val="solid"/>
                      <a:round/>
                      <a:headEnd type="none" w="med" len="med"/>
                      <a:tailEnd type="none" w="med" len="med"/>
                    </a:lnL>
                    <a:lnR w="12700" cap="flat" cmpd="sng" algn="ctr">
                      <a:solidFill>
                        <a:srgbClr val="005682"/>
                      </a:solidFill>
                      <a:prstDash val="solid"/>
                      <a:round/>
                      <a:headEnd type="none" w="med" len="med"/>
                      <a:tailEnd type="none" w="med" len="med"/>
                    </a:lnR>
                    <a:lnT w="12700" cap="flat" cmpd="sng" algn="ctr">
                      <a:solidFill>
                        <a:srgbClr val="005682"/>
                      </a:solidFill>
                      <a:prstDash val="solid"/>
                      <a:round/>
                      <a:headEnd type="none" w="med" len="med"/>
                      <a:tailEnd type="none" w="med" len="med"/>
                    </a:lnT>
                    <a:lnB w="12700" cap="flat" cmpd="sng" algn="ctr">
                      <a:solidFill>
                        <a:srgbClr val="005682"/>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kern="1200" dirty="0">
                          <a:solidFill>
                            <a:srgbClr val="0000FF"/>
                          </a:solidFill>
                          <a:effectLst/>
                          <a:latin typeface="+mn-lt"/>
                          <a:ea typeface="+mn-ea"/>
                          <a:cs typeface="+mn-cs"/>
                        </a:rPr>
                        <a:t>57,13 ± 15,731 (20-82 </a:t>
                      </a:r>
                      <a:r>
                        <a:rPr kumimoji="0" lang="en-US" sz="2400" b="1" kern="1200" dirty="0" err="1">
                          <a:solidFill>
                            <a:srgbClr val="0000FF"/>
                          </a:solidFill>
                          <a:effectLst/>
                          <a:latin typeface="+mn-lt"/>
                          <a:ea typeface="+mn-ea"/>
                          <a:cs typeface="+mn-cs"/>
                        </a:rPr>
                        <a:t>tuổi</a:t>
                      </a:r>
                      <a:r>
                        <a:rPr kumimoji="0" lang="en-US" sz="2400" b="1" kern="1200" dirty="0">
                          <a:solidFill>
                            <a:srgbClr val="0000FF"/>
                          </a:solidFill>
                          <a:effectLst/>
                          <a:latin typeface="+mn-lt"/>
                          <a:ea typeface="+mn-ea"/>
                          <a:cs typeface="+mn-cs"/>
                        </a:rPr>
                        <a:t>)</a:t>
                      </a:r>
                      <a:endParaRPr kumimoji="0" lang="en-US" sz="2400" b="1" i="0" u="none" strike="noStrike" cap="none" normalizeH="0" baseline="0" dirty="0">
                        <a:ln>
                          <a:noFill/>
                        </a:ln>
                        <a:solidFill>
                          <a:srgbClr val="0000FF"/>
                        </a:solidFill>
                        <a:effectLst/>
                        <a:latin typeface="Arial" charset="0"/>
                        <a:cs typeface="Times New Roman" pitchFamily="18" charset="0"/>
                      </a:endParaRPr>
                    </a:p>
                  </a:txBody>
                  <a:tcPr anchor="ctr" horzOverflow="overflow">
                    <a:lnL w="12700" cap="flat" cmpd="sng" algn="ctr">
                      <a:solidFill>
                        <a:srgbClr val="005682"/>
                      </a:solidFill>
                      <a:prstDash val="solid"/>
                      <a:round/>
                      <a:headEnd type="none" w="med" len="med"/>
                      <a:tailEnd type="none" w="med" len="med"/>
                    </a:lnL>
                    <a:lnR w="12700" cap="flat" cmpd="sng" algn="ctr">
                      <a:solidFill>
                        <a:srgbClr val="005682"/>
                      </a:solidFill>
                      <a:prstDash val="solid"/>
                      <a:round/>
                      <a:headEnd type="none" w="med" len="med"/>
                      <a:tailEnd type="none" w="med" len="med"/>
                    </a:lnR>
                    <a:lnT w="12700" cap="flat" cmpd="sng" algn="ctr">
                      <a:solidFill>
                        <a:srgbClr val="005682"/>
                      </a:solidFill>
                      <a:prstDash val="solid"/>
                      <a:round/>
                      <a:headEnd type="none" w="med" len="med"/>
                      <a:tailEnd type="none" w="med" len="med"/>
                    </a:lnT>
                    <a:lnB w="12700" cap="flat" cmpd="sng" algn="ctr">
                      <a:solidFill>
                        <a:srgbClr val="005682"/>
                      </a:solidFill>
                      <a:prstDash val="solid"/>
                      <a:round/>
                      <a:headEnd type="none" w="med" len="med"/>
                      <a:tailEnd type="none" w="med" len="med"/>
                    </a:lnB>
                    <a:lnTlToBr>
                      <a:noFill/>
                    </a:lnTlToBr>
                    <a:lnBlToTr>
                      <a:noFill/>
                    </a:lnBlToTr>
                    <a:solidFill>
                      <a:srgbClr val="D9D9D9"/>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8431922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z="3200"/>
              <a:t>KẾT QUẢ &amp; BÀN LUẬN</a:t>
            </a:r>
          </a:p>
        </p:txBody>
      </p:sp>
      <p:sp>
        <p:nvSpPr>
          <p:cNvPr id="3" name="Text Placeholder 2"/>
          <p:cNvSpPr>
            <a:spLocks noGrp="1"/>
          </p:cNvSpPr>
          <p:nvPr>
            <p:ph idx="1"/>
          </p:nvPr>
        </p:nvSpPr>
        <p:spPr>
          <a:xfrm>
            <a:off x="457200" y="1390650"/>
            <a:ext cx="8229600" cy="5219700"/>
          </a:xfrm>
        </p:spPr>
        <p:txBody>
          <a:bodyPr/>
          <a:lstStyle/>
          <a:p>
            <a:pPr marL="0" indent="0" algn="ctr">
              <a:buNone/>
            </a:pPr>
            <a:r>
              <a:rPr lang="en-US" sz="2800" b="1" dirty="0">
                <a:solidFill>
                  <a:srgbClr val="FF0000"/>
                </a:solidFill>
              </a:rPr>
              <a:t>GIỚI TÍNH (</a:t>
            </a:r>
            <a:r>
              <a:rPr lang="en-US" sz="2800" b="1" dirty="0" err="1">
                <a:solidFill>
                  <a:srgbClr val="FF0000"/>
                </a:solidFill>
              </a:rPr>
              <a:t>nam</a:t>
            </a:r>
            <a:r>
              <a:rPr lang="en-US" sz="2800" b="1" dirty="0">
                <a:solidFill>
                  <a:srgbClr val="FF0000"/>
                </a:solidFill>
              </a:rPr>
              <a:t>/</a:t>
            </a:r>
            <a:r>
              <a:rPr lang="en-US" sz="2800" b="1" dirty="0" err="1">
                <a:solidFill>
                  <a:srgbClr val="FF0000"/>
                </a:solidFill>
              </a:rPr>
              <a:t>nữ</a:t>
            </a:r>
            <a:r>
              <a:rPr lang="en-US" sz="2800" b="1" dirty="0">
                <a:solidFill>
                  <a:srgbClr val="FF0000"/>
                </a:solidFill>
              </a:rPr>
              <a:t>)</a:t>
            </a:r>
          </a:p>
          <a:p>
            <a:pPr marL="0" indent="0" algn="ctr">
              <a:buNone/>
            </a:pPr>
            <a:endParaRPr lang="en-US" b="1" dirty="0">
              <a:solidFill>
                <a:srgbClr val="FF0000"/>
              </a:solidFill>
            </a:endParaRPr>
          </a:p>
          <a:p>
            <a:pPr marL="0" indent="0" algn="ctr">
              <a:buNone/>
            </a:pPr>
            <a:endParaRPr lang="en-US" b="1" dirty="0">
              <a:solidFill>
                <a:schemeClr val="tx2">
                  <a:lumMod val="50000"/>
                </a:schemeClr>
              </a:solidFill>
            </a:endParaRPr>
          </a:p>
          <a:p>
            <a:pPr marL="0" indent="0" algn="ctr">
              <a:buNone/>
            </a:pPr>
            <a:endParaRPr lang="en-US" b="1" dirty="0">
              <a:solidFill>
                <a:schemeClr val="tx2">
                  <a:lumMod val="50000"/>
                </a:schemeClr>
              </a:solidFill>
            </a:endParaRPr>
          </a:p>
          <a:p>
            <a:pPr marL="0" indent="0" algn="ctr">
              <a:buNone/>
            </a:pPr>
            <a:endParaRPr lang="en-US" b="1" dirty="0">
              <a:solidFill>
                <a:schemeClr val="tx2">
                  <a:lumMod val="50000"/>
                </a:schemeClr>
              </a:solidFill>
            </a:endParaRPr>
          </a:p>
          <a:p>
            <a:pPr marL="0" indent="0" algn="ctr">
              <a:buNone/>
            </a:pPr>
            <a:endParaRPr lang="en-US" b="1" dirty="0">
              <a:solidFill>
                <a:schemeClr val="tx2">
                  <a:lumMod val="50000"/>
                </a:schemeClr>
              </a:solidFill>
            </a:endParaRPr>
          </a:p>
          <a:p>
            <a:pPr marL="0" indent="0" algn="just">
              <a:buNone/>
            </a:pPr>
            <a:r>
              <a:rPr lang="en-US" sz="2000" dirty="0"/>
              <a:t>	S</a:t>
            </a:r>
            <a:r>
              <a:rPr lang="vi-VN" sz="2000" dirty="0"/>
              <a:t>ố người bệnh nam là 14 chiếm 20%, người bệnh nữ là 56 chiếm 80%, nhận thấy tỷ lệ nữ giới có phần chiếm ưu thế hơn nhiều so với nam giới. Trong nghiên cứu của Phạm Thị Hoa tỉ lệ nữ giới (56,25%) cao hơn nam giới (43,75%) nhưng không quá lớn, khác biệt này là do cỡ mẫu khác nhau</a:t>
            </a:r>
            <a:r>
              <a:rPr lang="en-US" sz="2000" dirty="0"/>
              <a:t>.</a:t>
            </a:r>
          </a:p>
        </p:txBody>
      </p:sp>
      <p:pic>
        <p:nvPicPr>
          <p:cNvPr id="2" name="Picture 1">
            <a:extLst>
              <a:ext uri="{FF2B5EF4-FFF2-40B4-BE49-F238E27FC236}">
                <a16:creationId xmlns:a16="http://schemas.microsoft.com/office/drawing/2014/main" id="{92222F29-C3D6-C1E5-F7A3-06513BAAD7DB}"/>
              </a:ext>
            </a:extLst>
          </p:cNvPr>
          <p:cNvPicPr>
            <a:picLocks noChangeAspect="1"/>
          </p:cNvPicPr>
          <p:nvPr/>
        </p:nvPicPr>
        <p:blipFill>
          <a:blip r:embed="rId2"/>
          <a:stretch>
            <a:fillRect/>
          </a:stretch>
        </p:blipFill>
        <p:spPr>
          <a:xfrm>
            <a:off x="1752600" y="2086143"/>
            <a:ext cx="5334000" cy="2685714"/>
          </a:xfrm>
          <a:prstGeom prst="rect">
            <a:avLst/>
          </a:prstGeom>
        </p:spPr>
      </p:pic>
    </p:spTree>
    <p:extLst>
      <p:ext uri="{BB962C8B-B14F-4D97-AF65-F5344CB8AC3E}">
        <p14:creationId xmlns:p14="http://schemas.microsoft.com/office/powerpoint/2010/main" val="741455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84511" y="295100"/>
            <a:ext cx="6465282" cy="1143000"/>
          </a:xfrm>
        </p:spPr>
        <p:txBody>
          <a:bodyPr/>
          <a:lstStyle/>
          <a:p>
            <a:r>
              <a:rPr lang="en-US" sz="3200"/>
              <a:t>KẾT QUẢ &amp; BÀN LUẬN</a:t>
            </a:r>
          </a:p>
        </p:txBody>
      </p:sp>
      <p:sp>
        <p:nvSpPr>
          <p:cNvPr id="3" name="Text Placeholder 2"/>
          <p:cNvSpPr>
            <a:spLocks noGrp="1"/>
          </p:cNvSpPr>
          <p:nvPr>
            <p:ph type="body" sz="half" idx="1"/>
          </p:nvPr>
        </p:nvSpPr>
        <p:spPr>
          <a:xfrm>
            <a:off x="0" y="1294977"/>
            <a:ext cx="9144000" cy="912800"/>
          </a:xfrm>
        </p:spPr>
        <p:txBody>
          <a:bodyPr/>
          <a:lstStyle/>
          <a:p>
            <a:pPr marL="0" indent="0" algn="ctr">
              <a:buNone/>
            </a:pPr>
            <a:r>
              <a:rPr lang="en-US" b="1" dirty="0" err="1">
                <a:solidFill>
                  <a:srgbClr val="FF0000"/>
                </a:solidFill>
              </a:rPr>
              <a:t>Nghề</a:t>
            </a:r>
            <a:r>
              <a:rPr lang="en-US" b="1" dirty="0">
                <a:solidFill>
                  <a:srgbClr val="FF0000"/>
                </a:solidFill>
              </a:rPr>
              <a:t> </a:t>
            </a:r>
            <a:r>
              <a:rPr lang="en-US" b="1" dirty="0" err="1">
                <a:solidFill>
                  <a:srgbClr val="FF0000"/>
                </a:solidFill>
              </a:rPr>
              <a:t>nghiệp</a:t>
            </a:r>
            <a:endParaRPr lang="en-US" b="1" dirty="0">
              <a:solidFill>
                <a:srgbClr val="FF0000"/>
              </a:solidFill>
            </a:endParaRPr>
          </a:p>
        </p:txBody>
      </p:sp>
      <p:graphicFrame>
        <p:nvGraphicFramePr>
          <p:cNvPr id="6" name="Chart 5"/>
          <p:cNvGraphicFramePr>
            <a:graphicFrameLocks/>
          </p:cNvGraphicFramePr>
          <p:nvPr>
            <p:extLst>
              <p:ext uri="{D42A27DB-BD31-4B8C-83A1-F6EECF244321}">
                <p14:modId xmlns:p14="http://schemas.microsoft.com/office/powerpoint/2010/main" val="2749523510"/>
              </p:ext>
            </p:extLst>
          </p:nvPr>
        </p:nvGraphicFramePr>
        <p:xfrm>
          <a:off x="838200" y="2057400"/>
          <a:ext cx="7543800" cy="373380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
          <p:cNvSpPr txBox="1"/>
          <p:nvPr/>
        </p:nvSpPr>
        <p:spPr>
          <a:xfrm>
            <a:off x="3886200" y="2514600"/>
            <a:ext cx="609600" cy="45720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10%</a:t>
            </a:r>
          </a:p>
        </p:txBody>
      </p:sp>
      <p:sp>
        <p:nvSpPr>
          <p:cNvPr id="13" name="TextBox 1"/>
          <p:cNvSpPr txBox="1"/>
          <p:nvPr/>
        </p:nvSpPr>
        <p:spPr>
          <a:xfrm>
            <a:off x="2930013" y="4628535"/>
            <a:ext cx="609600" cy="45720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5%</a:t>
            </a:r>
          </a:p>
        </p:txBody>
      </p:sp>
      <p:sp>
        <p:nvSpPr>
          <p:cNvPr id="16" name="TextBox 1"/>
          <p:cNvSpPr txBox="1"/>
          <p:nvPr/>
        </p:nvSpPr>
        <p:spPr>
          <a:xfrm>
            <a:off x="5502121" y="2971800"/>
            <a:ext cx="670560" cy="45720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a:ea typeface="+mn-ea"/>
                <a:cs typeface="+mn-cs"/>
              </a:rPr>
              <a:t>20%</a:t>
            </a:r>
          </a:p>
        </p:txBody>
      </p:sp>
    </p:spTree>
    <p:extLst>
      <p:ext uri="{BB962C8B-B14F-4D97-AF65-F5344CB8AC3E}">
        <p14:creationId xmlns:p14="http://schemas.microsoft.com/office/powerpoint/2010/main" val="956514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4808694-AE71-C167-A3A6-E2CC4FF169F6}"/>
              </a:ext>
            </a:extLst>
          </p:cNvPr>
          <p:cNvSpPr>
            <a:spLocks noGrp="1"/>
          </p:cNvSpPr>
          <p:nvPr>
            <p:ph type="title"/>
          </p:nvPr>
        </p:nvSpPr>
        <p:spPr>
          <a:xfrm>
            <a:off x="228600" y="228600"/>
            <a:ext cx="6172200" cy="1143000"/>
          </a:xfrm>
        </p:spPr>
        <p:txBody>
          <a:bodyPr/>
          <a:lstStyle/>
          <a:p>
            <a:r>
              <a:rPr lang="en-US" sz="3200" dirty="0" err="1"/>
              <a:t>Đặc</a:t>
            </a:r>
            <a:r>
              <a:rPr lang="en-US" sz="3200" dirty="0"/>
              <a:t> </a:t>
            </a:r>
            <a:r>
              <a:rPr lang="en-US" sz="3200" dirty="0" err="1"/>
              <a:t>điểm</a:t>
            </a:r>
            <a:r>
              <a:rPr lang="en-US" sz="3200" dirty="0"/>
              <a:t> </a:t>
            </a:r>
            <a:r>
              <a:rPr lang="en-US" sz="3200" dirty="0" err="1"/>
              <a:t>lâm</a:t>
            </a:r>
            <a:r>
              <a:rPr lang="en-US" sz="3200" dirty="0"/>
              <a:t> </a:t>
            </a:r>
            <a:r>
              <a:rPr lang="en-US" sz="3200" dirty="0" err="1"/>
              <a:t>sàng</a:t>
            </a:r>
            <a:r>
              <a:rPr lang="en-US" sz="3200" dirty="0"/>
              <a:t> </a:t>
            </a:r>
            <a:r>
              <a:rPr lang="en-US" sz="3200" dirty="0" err="1"/>
              <a:t>sau</a:t>
            </a:r>
            <a:r>
              <a:rPr lang="en-US" sz="3200" dirty="0"/>
              <a:t> </a:t>
            </a:r>
            <a:r>
              <a:rPr lang="en-US" sz="3200" dirty="0" err="1"/>
              <a:t>mổ</a:t>
            </a:r>
            <a:endParaRPr lang="en-US" sz="3200" dirty="0"/>
          </a:p>
        </p:txBody>
      </p:sp>
      <p:graphicFrame>
        <p:nvGraphicFramePr>
          <p:cNvPr id="2" name="Table 1">
            <a:extLst>
              <a:ext uri="{FF2B5EF4-FFF2-40B4-BE49-F238E27FC236}">
                <a16:creationId xmlns:a16="http://schemas.microsoft.com/office/drawing/2014/main" id="{3204989C-AC16-FC05-634D-282CB27E92B3}"/>
              </a:ext>
            </a:extLst>
          </p:cNvPr>
          <p:cNvGraphicFramePr>
            <a:graphicFrameLocks noGrp="1"/>
          </p:cNvGraphicFramePr>
          <p:nvPr>
            <p:extLst>
              <p:ext uri="{D42A27DB-BD31-4B8C-83A1-F6EECF244321}">
                <p14:modId xmlns:p14="http://schemas.microsoft.com/office/powerpoint/2010/main" val="1089323018"/>
              </p:ext>
            </p:extLst>
          </p:nvPr>
        </p:nvGraphicFramePr>
        <p:xfrm>
          <a:off x="381001" y="1417320"/>
          <a:ext cx="8534399" cy="5151120"/>
        </p:xfrm>
        <a:graphic>
          <a:graphicData uri="http://schemas.openxmlformats.org/drawingml/2006/table">
            <a:tbl>
              <a:tblPr firstRow="1" firstCol="1" bandRow="1"/>
              <a:tblGrid>
                <a:gridCol w="2115119">
                  <a:extLst>
                    <a:ext uri="{9D8B030D-6E8A-4147-A177-3AD203B41FA5}">
                      <a16:colId xmlns:a16="http://schemas.microsoft.com/office/drawing/2014/main" val="693841379"/>
                    </a:ext>
                  </a:extLst>
                </a:gridCol>
                <a:gridCol w="1562993">
                  <a:extLst>
                    <a:ext uri="{9D8B030D-6E8A-4147-A177-3AD203B41FA5}">
                      <a16:colId xmlns:a16="http://schemas.microsoft.com/office/drawing/2014/main" val="911753137"/>
                    </a:ext>
                  </a:extLst>
                </a:gridCol>
                <a:gridCol w="1562993">
                  <a:extLst>
                    <a:ext uri="{9D8B030D-6E8A-4147-A177-3AD203B41FA5}">
                      <a16:colId xmlns:a16="http://schemas.microsoft.com/office/drawing/2014/main" val="2413675503"/>
                    </a:ext>
                  </a:extLst>
                </a:gridCol>
                <a:gridCol w="931094">
                  <a:extLst>
                    <a:ext uri="{9D8B030D-6E8A-4147-A177-3AD203B41FA5}">
                      <a16:colId xmlns:a16="http://schemas.microsoft.com/office/drawing/2014/main" val="1432318963"/>
                    </a:ext>
                  </a:extLst>
                </a:gridCol>
                <a:gridCol w="784700">
                  <a:extLst>
                    <a:ext uri="{9D8B030D-6E8A-4147-A177-3AD203B41FA5}">
                      <a16:colId xmlns:a16="http://schemas.microsoft.com/office/drawing/2014/main" val="1331794438"/>
                    </a:ext>
                  </a:extLst>
                </a:gridCol>
                <a:gridCol w="1577500">
                  <a:extLst>
                    <a:ext uri="{9D8B030D-6E8A-4147-A177-3AD203B41FA5}">
                      <a16:colId xmlns:a16="http://schemas.microsoft.com/office/drawing/2014/main" val="876991489"/>
                    </a:ext>
                  </a:extLst>
                </a:gridCol>
              </a:tblGrid>
              <a:tr h="487680">
                <a:tc gridSpan="2">
                  <a:txBody>
                    <a:bodyPr/>
                    <a:lstStyle/>
                    <a:p>
                      <a:pPr algn="ctr"/>
                      <a:r>
                        <a:rPr lang="en-US" sz="2400" b="1" dirty="0" err="1">
                          <a:solidFill>
                            <a:srgbClr val="FF0000"/>
                          </a:solidFill>
                          <a:effectLst/>
                          <a:latin typeface="Times New Roman" panose="02020603050405020304" pitchFamily="18" charset="0"/>
                          <a:ea typeface="Calibri" panose="020F0502020204030204" pitchFamily="34" charset="0"/>
                        </a:rPr>
                        <a:t>Đặc</a:t>
                      </a:r>
                      <a:r>
                        <a:rPr lang="en-US" sz="2400" b="1" dirty="0">
                          <a:solidFill>
                            <a:srgbClr val="FF0000"/>
                          </a:solidFill>
                          <a:effectLst/>
                          <a:latin typeface="Times New Roman" panose="02020603050405020304" pitchFamily="18" charset="0"/>
                          <a:ea typeface="Calibri" panose="020F0502020204030204" pitchFamily="34" charset="0"/>
                        </a:rPr>
                        <a:t> </a:t>
                      </a:r>
                      <a:r>
                        <a:rPr lang="en-US" sz="2400" b="1" dirty="0" err="1">
                          <a:solidFill>
                            <a:srgbClr val="FF0000"/>
                          </a:solidFill>
                          <a:effectLst/>
                          <a:latin typeface="Times New Roman" panose="02020603050405020304" pitchFamily="18" charset="0"/>
                          <a:ea typeface="Calibri" panose="020F0502020204030204" pitchFamily="34" charset="0"/>
                        </a:rPr>
                        <a:t>điểm</a:t>
                      </a:r>
                      <a:r>
                        <a:rPr lang="en-US" sz="2400" b="1" dirty="0">
                          <a:solidFill>
                            <a:srgbClr val="FF0000"/>
                          </a:solidFill>
                          <a:effectLst/>
                          <a:latin typeface="Times New Roman" panose="02020603050405020304" pitchFamily="18" charset="0"/>
                          <a:ea typeface="Calibri" panose="020F0502020204030204" pitchFamily="34" charset="0"/>
                        </a:rPr>
                        <a:t> </a:t>
                      </a:r>
                      <a:r>
                        <a:rPr lang="en-US" sz="2400" b="1" dirty="0" err="1">
                          <a:solidFill>
                            <a:srgbClr val="FF0000"/>
                          </a:solidFill>
                          <a:effectLst/>
                          <a:latin typeface="Times New Roman" panose="02020603050405020304" pitchFamily="18" charset="0"/>
                          <a:ea typeface="Calibri" panose="020F0502020204030204" pitchFamily="34" charset="0"/>
                        </a:rPr>
                        <a:t>lâm</a:t>
                      </a:r>
                      <a:r>
                        <a:rPr lang="en-US" sz="2400" b="1" dirty="0">
                          <a:solidFill>
                            <a:srgbClr val="FF0000"/>
                          </a:solidFill>
                          <a:effectLst/>
                          <a:latin typeface="Times New Roman" panose="02020603050405020304" pitchFamily="18" charset="0"/>
                          <a:ea typeface="Calibri" panose="020F0502020204030204" pitchFamily="34" charset="0"/>
                        </a:rPr>
                        <a:t> </a:t>
                      </a:r>
                      <a:r>
                        <a:rPr lang="en-US" sz="2400" b="1" dirty="0" err="1">
                          <a:solidFill>
                            <a:srgbClr val="FF0000"/>
                          </a:solidFill>
                          <a:effectLst/>
                          <a:latin typeface="Times New Roman" panose="02020603050405020304" pitchFamily="18" charset="0"/>
                          <a:ea typeface="Calibri" panose="020F0502020204030204" pitchFamily="34" charset="0"/>
                        </a:rPr>
                        <a:t>sàng</a:t>
                      </a:r>
                      <a:r>
                        <a:rPr lang="en-US" sz="2400" b="1" dirty="0">
                          <a:solidFill>
                            <a:srgbClr val="FF0000"/>
                          </a:solidFill>
                          <a:effectLst/>
                          <a:latin typeface="Times New Roman" panose="02020603050405020304" pitchFamily="18" charset="0"/>
                          <a:ea typeface="Calibri" panose="020F0502020204030204" pitchFamily="34" charset="0"/>
                        </a:rPr>
                        <a:t> </a:t>
                      </a:r>
                      <a:r>
                        <a:rPr lang="en-US" sz="2400" b="1" dirty="0" err="1">
                          <a:solidFill>
                            <a:srgbClr val="FF0000"/>
                          </a:solidFill>
                          <a:effectLst/>
                          <a:latin typeface="Times New Roman" panose="02020603050405020304" pitchFamily="18" charset="0"/>
                          <a:ea typeface="Calibri" panose="020F0502020204030204" pitchFamily="34" charset="0"/>
                        </a:rPr>
                        <a:t>sau</a:t>
                      </a:r>
                      <a:r>
                        <a:rPr lang="en-US" sz="2400" b="1" dirty="0">
                          <a:solidFill>
                            <a:srgbClr val="FF0000"/>
                          </a:solidFill>
                          <a:effectLst/>
                          <a:latin typeface="Times New Roman" panose="02020603050405020304" pitchFamily="18" charset="0"/>
                          <a:ea typeface="Calibri" panose="020F0502020204030204" pitchFamily="34" charset="0"/>
                        </a:rPr>
                        <a:t> </a:t>
                      </a:r>
                      <a:r>
                        <a:rPr lang="en-US" sz="2400" b="1" dirty="0" err="1">
                          <a:solidFill>
                            <a:srgbClr val="FF0000"/>
                          </a:solidFill>
                          <a:effectLst/>
                          <a:latin typeface="Times New Roman" panose="02020603050405020304" pitchFamily="18" charset="0"/>
                          <a:ea typeface="Calibri" panose="020F0502020204030204" pitchFamily="34" charset="0"/>
                        </a:rPr>
                        <a:t>mổ</a:t>
                      </a:r>
                      <a:endParaRPr lang="en-US" sz="24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4">
                  <a:txBody>
                    <a:bodyPr/>
                    <a:lstStyle/>
                    <a:p>
                      <a:pPr algn="ctr"/>
                      <a:r>
                        <a:rPr lang="en-US" sz="1800" b="1">
                          <a:effectLst/>
                          <a:latin typeface="Times New Roman" panose="02020603050405020304" pitchFamily="18" charset="0"/>
                          <a:ea typeface="Calibri" panose="020F0502020204030204" pitchFamily="34" charset="0"/>
                        </a:rPr>
                        <a:t>N=70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27534123"/>
                  </a:ext>
                </a:extLst>
              </a:tr>
              <a:tr h="125095">
                <a:tc rowSpan="3">
                  <a:txBody>
                    <a:bodyPr/>
                    <a:lstStyle/>
                    <a:p>
                      <a:pPr algn="ctr"/>
                      <a:r>
                        <a:rPr lang="en-US" sz="2000" b="1" kern="1400" spc="-50" dirty="0" err="1">
                          <a:effectLst/>
                          <a:latin typeface="Times New Roman" panose="02020603050405020304" pitchFamily="18" charset="0"/>
                          <a:ea typeface="Times New Roman" panose="02020603050405020304" pitchFamily="18" charset="0"/>
                        </a:rPr>
                        <a:t>Đau</a:t>
                      </a:r>
                      <a:r>
                        <a:rPr lang="en-US" sz="2000" b="1" kern="1400" spc="-50" dirty="0">
                          <a:effectLst/>
                          <a:latin typeface="Times New Roman" panose="02020603050405020304" pitchFamily="18" charset="0"/>
                          <a:ea typeface="Times New Roman" panose="02020603050405020304" pitchFamily="18" charset="0"/>
                        </a:rPr>
                        <a:t> </a:t>
                      </a:r>
                      <a:r>
                        <a:rPr lang="en-US" sz="2000" b="1" kern="1400" spc="-50" dirty="0" err="1">
                          <a:effectLst/>
                          <a:latin typeface="Times New Roman" panose="02020603050405020304" pitchFamily="18" charset="0"/>
                          <a:ea typeface="Times New Roman" panose="02020603050405020304" pitchFamily="18" charset="0"/>
                        </a:rPr>
                        <a:t>bụng</a:t>
                      </a:r>
                      <a:r>
                        <a:rPr lang="en-US" sz="2000" b="1" kern="1400" spc="-50" dirty="0">
                          <a:effectLst/>
                          <a:latin typeface="Times New Roman" panose="02020603050405020304" pitchFamily="18" charset="0"/>
                          <a:ea typeface="Times New Roman" panose="02020603050405020304" pitchFamily="18" charset="0"/>
                        </a:rPr>
                        <a:t> </a:t>
                      </a: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r>
                        <a:rPr lang="en-US" sz="1800" b="1" i="1" dirty="0">
                          <a:effectLst/>
                          <a:latin typeface="Times New Roman" panose="02020603050405020304" pitchFamily="18" charset="0"/>
                          <a:ea typeface="Calibri" panose="020F0502020204030204" pitchFamily="34" charset="0"/>
                        </a:rPr>
                        <a:t>n</a:t>
                      </a:r>
                      <a:endParaRPr lang="en-US" sz="1800" b="1" i="1"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a:effectLst/>
                          <a:latin typeface="Times New Roman" panose="02020603050405020304" pitchFamily="18" charset="0"/>
                          <a:ea typeface="Calibri" panose="020F0502020204030204" pitchFamily="34" charset="0"/>
                        </a:rPr>
                        <a:t>Có</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a:r>
                        <a:rPr lang="en-US" sz="1800">
                          <a:effectLst/>
                          <a:latin typeface="Times New Roman" panose="02020603050405020304" pitchFamily="18" charset="0"/>
                          <a:ea typeface="Calibri" panose="020F0502020204030204" pitchFamily="34" charset="0"/>
                        </a:rPr>
                        <a:t>Không</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4241368565"/>
                  </a:ext>
                </a:extLst>
              </a:tr>
              <a:tr h="125095">
                <a:tc vMerge="1">
                  <a:txBody>
                    <a:bodyPr/>
                    <a:lstStyle/>
                    <a:p>
                      <a:endParaRPr lang="en-US"/>
                    </a:p>
                  </a:txBody>
                  <a:tcPr/>
                </a:tc>
                <a:tc vMerge="1">
                  <a:txBody>
                    <a:bodyPr/>
                    <a:lstStyle/>
                    <a:p>
                      <a:endParaRPr lang="en-US"/>
                    </a:p>
                  </a:txBody>
                  <a:tcPr/>
                </a:tc>
                <a:tc gridSpan="2">
                  <a:txBody>
                    <a:bodyPr/>
                    <a:lstStyle/>
                    <a:p>
                      <a:pPr algn="ctr"/>
                      <a:r>
                        <a:rPr lang="en-US" sz="1800">
                          <a:effectLst/>
                          <a:latin typeface="Times New Roman" panose="02020603050405020304" pitchFamily="18" charset="0"/>
                          <a:ea typeface="Calibri" panose="020F0502020204030204" pitchFamily="34" charset="0"/>
                        </a:rPr>
                        <a:t>33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a:r>
                        <a:rPr lang="en-US" sz="1800">
                          <a:effectLst/>
                          <a:latin typeface="Times New Roman" panose="02020603050405020304" pitchFamily="18" charset="0"/>
                          <a:ea typeface="Calibri" panose="020F0502020204030204" pitchFamily="34" charset="0"/>
                        </a:rPr>
                        <a:t>37</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483615405"/>
                  </a:ext>
                </a:extLst>
              </a:tr>
              <a:tr h="125095">
                <a:tc vMerge="1">
                  <a:txBody>
                    <a:bodyPr/>
                    <a:lstStyle/>
                    <a:p>
                      <a:endParaRPr lang="en-US"/>
                    </a:p>
                  </a:txBody>
                  <a:tcPr/>
                </a:tc>
                <a:tc>
                  <a:txBody>
                    <a:bodyPr/>
                    <a:lstStyle/>
                    <a:p>
                      <a:pPr algn="ctr"/>
                      <a:r>
                        <a:rPr lang="en-US" sz="1800" b="1" i="1" dirty="0">
                          <a:effectLst/>
                          <a:latin typeface="Times New Roman" panose="02020603050405020304" pitchFamily="18" charset="0"/>
                          <a:ea typeface="Calibri" panose="020F0502020204030204" pitchFamily="34" charset="0"/>
                        </a:rPr>
                        <a:t>%</a:t>
                      </a:r>
                      <a:endParaRPr lang="en-US" sz="1800" b="1" i="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Times New Roman" panose="02020603050405020304" pitchFamily="18" charset="0"/>
                          <a:ea typeface="Calibri" panose="020F0502020204030204" pitchFamily="34" charset="0"/>
                        </a:rPr>
                        <a:t>47,1</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a:r>
                        <a:rPr lang="en-US" sz="1800">
                          <a:effectLst/>
                          <a:latin typeface="Times New Roman" panose="02020603050405020304" pitchFamily="18" charset="0"/>
                          <a:ea typeface="Calibri" panose="020F0502020204030204" pitchFamily="34" charset="0"/>
                        </a:rPr>
                        <a:t>52,9</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478373604"/>
                  </a:ext>
                </a:extLst>
              </a:tr>
              <a:tr h="125095">
                <a:tc rowSpan="3">
                  <a:txBody>
                    <a:bodyPr/>
                    <a:lstStyle/>
                    <a:p>
                      <a:pPr algn="ctr"/>
                      <a:r>
                        <a:rPr lang="en-US" sz="2000" b="1" dirty="0" err="1">
                          <a:effectLst/>
                          <a:latin typeface="Times New Roman" panose="02020603050405020304" pitchFamily="18" charset="0"/>
                          <a:ea typeface="Calibri" panose="020F0502020204030204" pitchFamily="34" charset="0"/>
                        </a:rPr>
                        <a:t>Nôn</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hoặc</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buồn</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nôn</a:t>
                      </a: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r>
                        <a:rPr lang="en-US" sz="1800" b="1" i="1" dirty="0">
                          <a:effectLst/>
                          <a:latin typeface="Times New Roman" panose="02020603050405020304" pitchFamily="18" charset="0"/>
                          <a:ea typeface="Calibri" panose="020F0502020204030204" pitchFamily="34" charset="0"/>
                        </a:rPr>
                        <a:t>n</a:t>
                      </a:r>
                      <a:endParaRPr lang="en-US" sz="1800" b="1" i="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a:effectLst/>
                          <a:latin typeface="Times New Roman" panose="02020603050405020304" pitchFamily="18" charset="0"/>
                          <a:ea typeface="Calibri" panose="020F0502020204030204" pitchFamily="34" charset="0"/>
                        </a:rPr>
                        <a:t>Có</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a:r>
                        <a:rPr lang="en-US" sz="1800">
                          <a:effectLst/>
                          <a:latin typeface="Times New Roman" panose="02020603050405020304" pitchFamily="18" charset="0"/>
                          <a:ea typeface="Calibri" panose="020F0502020204030204" pitchFamily="34" charset="0"/>
                        </a:rPr>
                        <a:t>Không</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285454016"/>
                  </a:ext>
                </a:extLst>
              </a:tr>
              <a:tr h="125095">
                <a:tc vMerge="1">
                  <a:txBody>
                    <a:bodyPr/>
                    <a:lstStyle/>
                    <a:p>
                      <a:endParaRPr lang="en-US"/>
                    </a:p>
                  </a:txBody>
                  <a:tcPr/>
                </a:tc>
                <a:tc vMerge="1">
                  <a:txBody>
                    <a:bodyPr/>
                    <a:lstStyle/>
                    <a:p>
                      <a:endParaRPr lang="en-US"/>
                    </a:p>
                  </a:txBody>
                  <a:tcPr/>
                </a:tc>
                <a:tc gridSpan="2">
                  <a:txBody>
                    <a:bodyPr/>
                    <a:lstStyle/>
                    <a:p>
                      <a:pPr algn="ctr"/>
                      <a:r>
                        <a:rPr lang="en-US" sz="1800" dirty="0">
                          <a:effectLst/>
                          <a:latin typeface="Times New Roman" panose="02020603050405020304" pitchFamily="18" charset="0"/>
                          <a:ea typeface="Calibri" panose="020F0502020204030204" pitchFamily="34" charset="0"/>
                        </a:rPr>
                        <a:t>18</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a:r>
                        <a:rPr lang="en-US" sz="1800">
                          <a:effectLst/>
                          <a:latin typeface="Times New Roman" panose="02020603050405020304" pitchFamily="18" charset="0"/>
                          <a:ea typeface="Calibri" panose="020F0502020204030204" pitchFamily="34" charset="0"/>
                        </a:rPr>
                        <a:t>52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871802044"/>
                  </a:ext>
                </a:extLst>
              </a:tr>
              <a:tr h="125095">
                <a:tc vMerge="1">
                  <a:txBody>
                    <a:bodyPr/>
                    <a:lstStyle/>
                    <a:p>
                      <a:endParaRPr lang="en-US"/>
                    </a:p>
                  </a:txBody>
                  <a:tcPr/>
                </a:tc>
                <a:tc>
                  <a:txBody>
                    <a:bodyPr/>
                    <a:lstStyle/>
                    <a:p>
                      <a:pPr algn="ctr"/>
                      <a:r>
                        <a:rPr lang="en-US" sz="1800" b="1" i="1" dirty="0">
                          <a:effectLst/>
                          <a:latin typeface="Times New Roman" panose="02020603050405020304" pitchFamily="18" charset="0"/>
                          <a:ea typeface="Calibri" panose="020F0502020204030204" pitchFamily="34" charset="0"/>
                        </a:rPr>
                        <a:t>%</a:t>
                      </a:r>
                      <a:endParaRPr lang="en-US" sz="1800" b="1" i="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Times New Roman" panose="02020603050405020304" pitchFamily="18" charset="0"/>
                          <a:ea typeface="Calibri" panose="020F0502020204030204" pitchFamily="34" charset="0"/>
                        </a:rPr>
                        <a:t>25,7</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a:r>
                        <a:rPr lang="en-US" sz="1800">
                          <a:effectLst/>
                          <a:latin typeface="Times New Roman" panose="02020603050405020304" pitchFamily="18" charset="0"/>
                          <a:ea typeface="Calibri" panose="020F0502020204030204" pitchFamily="34" charset="0"/>
                        </a:rPr>
                        <a:t>74,3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3008688054"/>
                  </a:ext>
                </a:extLst>
              </a:tr>
              <a:tr h="0">
                <a:tc rowSpan="3">
                  <a:txBody>
                    <a:bodyPr/>
                    <a:lstStyle/>
                    <a:p>
                      <a:pPr algn="ctr"/>
                      <a:r>
                        <a:rPr lang="en-US" sz="2000" b="1" dirty="0" err="1">
                          <a:effectLst/>
                          <a:latin typeface="Times New Roman" panose="02020603050405020304" pitchFamily="18" charset="0"/>
                          <a:ea typeface="Calibri" panose="020F0502020204030204" pitchFamily="34" charset="0"/>
                        </a:rPr>
                        <a:t>Ống</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dẫn</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lưu</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dưới</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gan</a:t>
                      </a: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b="1" i="1" dirty="0" err="1">
                          <a:effectLst/>
                          <a:latin typeface="Times New Roman" panose="02020603050405020304" pitchFamily="18" charset="0"/>
                          <a:ea typeface="Calibri" panose="020F0502020204030204" pitchFamily="34" charset="0"/>
                        </a:rPr>
                        <a:t>Thời</a:t>
                      </a:r>
                      <a:r>
                        <a:rPr lang="en-US" sz="1800" b="1" i="1" dirty="0">
                          <a:effectLst/>
                          <a:latin typeface="Times New Roman" panose="02020603050405020304" pitchFamily="18" charset="0"/>
                          <a:ea typeface="Calibri" panose="020F0502020204030204" pitchFamily="34" charset="0"/>
                        </a:rPr>
                        <a:t> </a:t>
                      </a:r>
                      <a:r>
                        <a:rPr lang="en-US" sz="1800" b="1" i="1" dirty="0" err="1">
                          <a:effectLst/>
                          <a:latin typeface="Times New Roman" panose="02020603050405020304" pitchFamily="18" charset="0"/>
                          <a:ea typeface="Calibri" panose="020F0502020204030204" pitchFamily="34" charset="0"/>
                        </a:rPr>
                        <a:t>gian</a:t>
                      </a:r>
                      <a:r>
                        <a:rPr lang="en-US" sz="1800" b="1" i="1" dirty="0">
                          <a:effectLst/>
                          <a:latin typeface="Times New Roman" panose="02020603050405020304" pitchFamily="18" charset="0"/>
                          <a:ea typeface="Calibri" panose="020F0502020204030204" pitchFamily="34" charset="0"/>
                        </a:rPr>
                        <a:t> </a:t>
                      </a:r>
                      <a:r>
                        <a:rPr lang="en-US" sz="1800" b="1" i="1" dirty="0" err="1">
                          <a:effectLst/>
                          <a:latin typeface="Times New Roman" panose="02020603050405020304" pitchFamily="18" charset="0"/>
                          <a:ea typeface="Calibri" panose="020F0502020204030204" pitchFamily="34" charset="0"/>
                        </a:rPr>
                        <a:t>rút</a:t>
                      </a:r>
                      <a:r>
                        <a:rPr lang="en-US" sz="1800" b="1" i="1" dirty="0">
                          <a:effectLst/>
                          <a:latin typeface="Times New Roman" panose="02020603050405020304" pitchFamily="18" charset="0"/>
                          <a:ea typeface="Calibri" panose="020F0502020204030204" pitchFamily="34" charset="0"/>
                        </a:rPr>
                        <a:t> ODL</a:t>
                      </a:r>
                      <a:endParaRPr lang="en-US" sz="1800" b="1" i="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a:effectLst/>
                          <a:latin typeface="Times New Roman" panose="02020603050405020304" pitchFamily="18" charset="0"/>
                          <a:ea typeface="Calibri" panose="020F0502020204030204" pitchFamily="34" charset="0"/>
                        </a:rPr>
                        <a:t>&lt;48h</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Times New Roman" panose="02020603050405020304" pitchFamily="18" charset="0"/>
                          <a:ea typeface="Calibri" panose="020F0502020204030204" pitchFamily="34" charset="0"/>
                        </a:rPr>
                        <a:t>48h – 72h</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a:r>
                        <a:rPr lang="en-US" sz="1800">
                          <a:effectLst/>
                          <a:latin typeface="Times New Roman" panose="02020603050405020304" pitchFamily="18" charset="0"/>
                          <a:ea typeface="Calibri" panose="020F0502020204030204" pitchFamily="34" charset="0"/>
                        </a:rPr>
                        <a:t>&gt; 72h</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8865200"/>
                  </a:ext>
                </a:extLst>
              </a:tr>
              <a:tr h="0">
                <a:tc vMerge="1">
                  <a:txBody>
                    <a:bodyPr/>
                    <a:lstStyle/>
                    <a:p>
                      <a:endParaRPr lang="en-US"/>
                    </a:p>
                  </a:txBody>
                  <a:tcPr/>
                </a:tc>
                <a:tc>
                  <a:txBody>
                    <a:bodyPr/>
                    <a:lstStyle/>
                    <a:p>
                      <a:pPr algn="ctr"/>
                      <a:r>
                        <a:rPr lang="en-US" sz="1800" b="1" i="1" dirty="0">
                          <a:effectLst/>
                          <a:latin typeface="Times New Roman" panose="02020603050405020304" pitchFamily="18" charset="0"/>
                          <a:ea typeface="Calibri" panose="020F0502020204030204" pitchFamily="34" charset="0"/>
                        </a:rPr>
                        <a:t>n</a:t>
                      </a:r>
                      <a:endParaRPr lang="en-US" sz="1800" b="1" i="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a:effectLst/>
                          <a:latin typeface="Times New Roman" panose="02020603050405020304" pitchFamily="18" charset="0"/>
                          <a:ea typeface="Calibri" panose="020F0502020204030204" pitchFamily="34" charset="0"/>
                        </a:rPr>
                        <a:t>9</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Times New Roman" panose="02020603050405020304" pitchFamily="18" charset="0"/>
                          <a:ea typeface="Calibri" panose="020F0502020204030204" pitchFamily="34" charset="0"/>
                        </a:rPr>
                        <a:t>14</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a:r>
                        <a:rPr lang="en-US" sz="1800" dirty="0">
                          <a:effectLst/>
                          <a:latin typeface="Times New Roman" panose="02020603050405020304" pitchFamily="18" charset="0"/>
                          <a:ea typeface="Calibri" panose="020F0502020204030204" pitchFamily="34" charset="0"/>
                        </a:rPr>
                        <a:t>14</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6601397"/>
                  </a:ext>
                </a:extLst>
              </a:tr>
              <a:tr h="0">
                <a:tc vMerge="1">
                  <a:txBody>
                    <a:bodyPr/>
                    <a:lstStyle/>
                    <a:p>
                      <a:endParaRPr lang="en-US"/>
                    </a:p>
                  </a:txBody>
                  <a:tcPr/>
                </a:tc>
                <a:tc>
                  <a:txBody>
                    <a:bodyPr/>
                    <a:lstStyle/>
                    <a:p>
                      <a:pPr algn="ctr"/>
                      <a:r>
                        <a:rPr lang="en-US" sz="1800" b="1" i="1" dirty="0">
                          <a:effectLst/>
                          <a:latin typeface="Times New Roman" panose="02020603050405020304" pitchFamily="18" charset="0"/>
                          <a:ea typeface="Calibri" panose="020F0502020204030204" pitchFamily="34" charset="0"/>
                        </a:rPr>
                        <a:t>%</a:t>
                      </a:r>
                      <a:endParaRPr lang="en-US" sz="1800" b="1" i="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a:effectLst/>
                          <a:latin typeface="Times New Roman" panose="02020603050405020304" pitchFamily="18" charset="0"/>
                          <a:ea typeface="Calibri" panose="020F0502020204030204" pitchFamily="34" charset="0"/>
                        </a:rPr>
                        <a:t>24,3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Times New Roman" panose="02020603050405020304" pitchFamily="18" charset="0"/>
                          <a:ea typeface="Calibri" panose="020F0502020204030204" pitchFamily="34" charset="0"/>
                        </a:rPr>
                        <a:t>37,8</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a:r>
                        <a:rPr lang="en-US" sz="1800" dirty="0">
                          <a:effectLst/>
                          <a:latin typeface="Times New Roman" panose="02020603050405020304" pitchFamily="18" charset="0"/>
                          <a:ea typeface="Calibri" panose="020F0502020204030204" pitchFamily="34" charset="0"/>
                        </a:rPr>
                        <a:t>37,8</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551624"/>
                  </a:ext>
                </a:extLst>
              </a:tr>
              <a:tr h="0">
                <a:tc rowSpan="3">
                  <a:txBody>
                    <a:bodyPr/>
                    <a:lstStyle/>
                    <a:p>
                      <a:pPr algn="ctr"/>
                      <a:r>
                        <a:rPr lang="en-US" sz="2000" b="1" dirty="0">
                          <a:effectLst/>
                          <a:latin typeface="Times New Roman" panose="02020603050405020304" pitchFamily="18" charset="0"/>
                          <a:ea typeface="Calibri" panose="020F0502020204030204" pitchFamily="34" charset="0"/>
                        </a:rPr>
                        <a:t>Nhu </a:t>
                      </a:r>
                      <a:r>
                        <a:rPr lang="en-US" sz="2000" b="1" dirty="0" err="1">
                          <a:effectLst/>
                          <a:latin typeface="Times New Roman" panose="02020603050405020304" pitchFamily="18" charset="0"/>
                          <a:ea typeface="Calibri" panose="020F0502020204030204" pitchFamily="34" charset="0"/>
                        </a:rPr>
                        <a:t>động</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ruột</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sau</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mổ</a:t>
                      </a: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b="1" i="1" dirty="0" err="1">
                          <a:effectLst/>
                          <a:latin typeface="Times New Roman" panose="02020603050405020304" pitchFamily="18" charset="0"/>
                          <a:ea typeface="Calibri" panose="020F0502020204030204" pitchFamily="34" charset="0"/>
                        </a:rPr>
                        <a:t>Thời</a:t>
                      </a:r>
                      <a:r>
                        <a:rPr lang="en-US" sz="1800" b="1" i="1" dirty="0">
                          <a:effectLst/>
                          <a:latin typeface="Times New Roman" panose="02020603050405020304" pitchFamily="18" charset="0"/>
                          <a:ea typeface="Calibri" panose="020F0502020204030204" pitchFamily="34" charset="0"/>
                        </a:rPr>
                        <a:t> </a:t>
                      </a:r>
                      <a:r>
                        <a:rPr lang="en-US" sz="1800" b="1" i="1" dirty="0" err="1">
                          <a:effectLst/>
                          <a:latin typeface="Times New Roman" panose="02020603050405020304" pitchFamily="18" charset="0"/>
                          <a:ea typeface="Calibri" panose="020F0502020204030204" pitchFamily="34" charset="0"/>
                        </a:rPr>
                        <a:t>gian</a:t>
                      </a:r>
                      <a:r>
                        <a:rPr lang="en-US" sz="1800" b="1" i="1" dirty="0">
                          <a:effectLst/>
                          <a:latin typeface="Times New Roman" panose="02020603050405020304" pitchFamily="18" charset="0"/>
                          <a:ea typeface="Calibri" panose="020F0502020204030204" pitchFamily="34" charset="0"/>
                        </a:rPr>
                        <a:t> </a:t>
                      </a:r>
                      <a:r>
                        <a:rPr lang="en-US" sz="1800" b="1" i="1" dirty="0" err="1">
                          <a:effectLst/>
                          <a:latin typeface="Times New Roman" panose="02020603050405020304" pitchFamily="18" charset="0"/>
                          <a:ea typeface="Calibri" panose="020F0502020204030204" pitchFamily="34" charset="0"/>
                        </a:rPr>
                        <a:t>trung</a:t>
                      </a:r>
                      <a:r>
                        <a:rPr lang="en-US" sz="1800" b="1" i="1" dirty="0">
                          <a:effectLst/>
                          <a:latin typeface="Times New Roman" panose="02020603050405020304" pitchFamily="18" charset="0"/>
                          <a:ea typeface="Calibri" panose="020F0502020204030204" pitchFamily="34" charset="0"/>
                        </a:rPr>
                        <a:t> </a:t>
                      </a:r>
                      <a:r>
                        <a:rPr lang="en-US" sz="1800" b="1" i="1" dirty="0" err="1">
                          <a:effectLst/>
                          <a:latin typeface="Times New Roman" panose="02020603050405020304" pitchFamily="18" charset="0"/>
                          <a:ea typeface="Calibri" panose="020F0502020204030204" pitchFamily="34" charset="0"/>
                        </a:rPr>
                        <a:t>tiện</a:t>
                      </a:r>
                      <a:endParaRPr lang="en-US" sz="1800" b="1" i="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a:effectLst/>
                          <a:latin typeface="Times New Roman" panose="02020603050405020304" pitchFamily="18" charset="0"/>
                          <a:ea typeface="Calibri" panose="020F0502020204030204" pitchFamily="34" charset="0"/>
                        </a:rPr>
                        <a:t>&lt;24h</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a:effectLst/>
                          <a:latin typeface="Times New Roman" panose="02020603050405020304" pitchFamily="18" charset="0"/>
                          <a:ea typeface="Calibri" panose="020F0502020204030204" pitchFamily="34" charset="0"/>
                        </a:rPr>
                        <a:t>24h – 48h</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a:r>
                        <a:rPr lang="en-US" sz="1800" dirty="0">
                          <a:effectLst/>
                          <a:latin typeface="Times New Roman" panose="02020603050405020304" pitchFamily="18" charset="0"/>
                          <a:ea typeface="Calibri" panose="020F0502020204030204" pitchFamily="34" charset="0"/>
                        </a:rPr>
                        <a:t>&gt; 48h</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5490691"/>
                  </a:ext>
                </a:extLst>
              </a:tr>
              <a:tr h="176530">
                <a:tc vMerge="1">
                  <a:txBody>
                    <a:bodyPr/>
                    <a:lstStyle/>
                    <a:p>
                      <a:endParaRPr lang="en-US"/>
                    </a:p>
                  </a:txBody>
                  <a:tcPr/>
                </a:tc>
                <a:tc>
                  <a:txBody>
                    <a:bodyPr/>
                    <a:lstStyle/>
                    <a:p>
                      <a:pPr algn="ctr"/>
                      <a:r>
                        <a:rPr lang="en-US" sz="1800" b="1" i="1" dirty="0">
                          <a:effectLst/>
                          <a:latin typeface="Times New Roman" panose="02020603050405020304" pitchFamily="18" charset="0"/>
                          <a:ea typeface="Calibri" panose="020F0502020204030204" pitchFamily="34" charset="0"/>
                        </a:rPr>
                        <a:t>n</a:t>
                      </a:r>
                      <a:endParaRPr lang="en-US" sz="1800" b="1" i="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a:effectLst/>
                          <a:latin typeface="Times New Roman" panose="02020603050405020304" pitchFamily="18" charset="0"/>
                          <a:ea typeface="Calibri" panose="020F0502020204030204" pitchFamily="34" charset="0"/>
                        </a:rPr>
                        <a:t>38</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a:effectLst/>
                          <a:latin typeface="Times New Roman" panose="02020603050405020304" pitchFamily="18" charset="0"/>
                          <a:ea typeface="Calibri" panose="020F0502020204030204" pitchFamily="34" charset="0"/>
                        </a:rPr>
                        <a:t>25</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a:r>
                        <a:rPr lang="en-US" sz="1800" dirty="0">
                          <a:effectLst/>
                          <a:latin typeface="Times New Roman" panose="02020603050405020304" pitchFamily="18" charset="0"/>
                          <a:ea typeface="Calibri" panose="020F0502020204030204" pitchFamily="34" charset="0"/>
                        </a:rPr>
                        <a:t>7</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0710170"/>
                  </a:ext>
                </a:extLst>
              </a:tr>
              <a:tr h="147955">
                <a:tc vMerge="1">
                  <a:txBody>
                    <a:bodyPr/>
                    <a:lstStyle/>
                    <a:p>
                      <a:endParaRPr lang="en-US"/>
                    </a:p>
                  </a:txBody>
                  <a:tcPr/>
                </a:tc>
                <a:tc>
                  <a:txBody>
                    <a:bodyPr/>
                    <a:lstStyle/>
                    <a:p>
                      <a:pPr algn="ctr"/>
                      <a:r>
                        <a:rPr lang="en-US" sz="1800" b="1" i="1" dirty="0">
                          <a:effectLst/>
                          <a:latin typeface="Times New Roman" panose="02020603050405020304" pitchFamily="18" charset="0"/>
                          <a:ea typeface="Calibri" panose="020F0502020204030204" pitchFamily="34" charset="0"/>
                        </a:rPr>
                        <a:t>%</a:t>
                      </a:r>
                      <a:endParaRPr lang="en-US" sz="1800" b="1" i="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a:effectLst/>
                          <a:latin typeface="Times New Roman" panose="02020603050405020304" pitchFamily="18" charset="0"/>
                          <a:ea typeface="Calibri" panose="020F0502020204030204" pitchFamily="34" charset="0"/>
                        </a:rPr>
                        <a:t>65,29</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a:effectLst/>
                          <a:latin typeface="Times New Roman" panose="02020603050405020304" pitchFamily="18" charset="0"/>
                          <a:ea typeface="Calibri" panose="020F0502020204030204" pitchFamily="34" charset="0"/>
                        </a:rPr>
                        <a:t>35,71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a:r>
                        <a:rPr lang="en-US" sz="1800" dirty="0">
                          <a:effectLst/>
                          <a:latin typeface="Times New Roman" panose="02020603050405020304" pitchFamily="18" charset="0"/>
                          <a:ea typeface="Calibri" panose="020F0502020204030204" pitchFamily="34" charset="0"/>
                        </a:rPr>
                        <a:t>10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9515292"/>
                  </a:ext>
                </a:extLst>
              </a:tr>
              <a:tr h="146050">
                <a:tc rowSpan="3">
                  <a:txBody>
                    <a:bodyPr/>
                    <a:lstStyle/>
                    <a:p>
                      <a:pPr algn="ctr"/>
                      <a:r>
                        <a:rPr lang="en-US" sz="2000" b="1" dirty="0" err="1">
                          <a:effectLst/>
                          <a:latin typeface="Times New Roman" panose="02020603050405020304" pitchFamily="18" charset="0"/>
                          <a:ea typeface="Calibri" panose="020F0502020204030204" pitchFamily="34" charset="0"/>
                        </a:rPr>
                        <a:t>Tình</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trạng</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ăn</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uống</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sau</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mổ</a:t>
                      </a: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r>
                        <a:rPr lang="en-US" sz="1800" b="1" i="1" dirty="0">
                          <a:effectLst/>
                          <a:latin typeface="Times New Roman" panose="02020603050405020304" pitchFamily="18" charset="0"/>
                          <a:ea typeface="Calibri" panose="020F0502020204030204" pitchFamily="34" charset="0"/>
                        </a:rPr>
                        <a:t>n</a:t>
                      </a:r>
                      <a:endParaRPr lang="en-US" sz="1800" b="1" i="1"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a:effectLst/>
                          <a:latin typeface="Times New Roman" panose="02020603050405020304" pitchFamily="18" charset="0"/>
                          <a:ea typeface="Calibri" panose="020F0502020204030204" pitchFamily="34" charset="0"/>
                        </a:rPr>
                        <a:t>Chán ăn</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a:effectLst/>
                          <a:latin typeface="Times New Roman" panose="02020603050405020304" pitchFamily="18" charset="0"/>
                          <a:ea typeface="Calibri" panose="020F0502020204030204" pitchFamily="34" charset="0"/>
                        </a:rPr>
                        <a:t>Ăn khá</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a:r>
                        <a:rPr lang="en-US" sz="1800" dirty="0" err="1">
                          <a:effectLst/>
                          <a:latin typeface="Times New Roman" panose="02020603050405020304" pitchFamily="18" charset="0"/>
                          <a:ea typeface="Calibri" panose="020F0502020204030204" pitchFamily="34" charset="0"/>
                        </a:rPr>
                        <a:t>Ăn</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tốt</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2076570"/>
                  </a:ext>
                </a:extLst>
              </a:tr>
              <a:tr h="182245">
                <a:tc vMerge="1">
                  <a:txBody>
                    <a:bodyPr/>
                    <a:lstStyle/>
                    <a:p>
                      <a:endParaRPr lang="en-US"/>
                    </a:p>
                  </a:txBody>
                  <a:tcPr/>
                </a:tc>
                <a:tc vMerge="1">
                  <a:txBody>
                    <a:bodyPr/>
                    <a:lstStyle/>
                    <a:p>
                      <a:endParaRPr lang="en-US"/>
                    </a:p>
                  </a:txBody>
                  <a:tcPr/>
                </a:tc>
                <a:tc>
                  <a:txBody>
                    <a:bodyPr/>
                    <a:lstStyle/>
                    <a:p>
                      <a:pPr algn="ctr"/>
                      <a:r>
                        <a:rPr lang="en-US" sz="1800">
                          <a:effectLst/>
                          <a:latin typeface="Times New Roman" panose="02020603050405020304" pitchFamily="18" charset="0"/>
                          <a:ea typeface="Calibri" panose="020F0502020204030204" pitchFamily="34" charset="0"/>
                        </a:rPr>
                        <a:t>11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a:effectLst/>
                          <a:latin typeface="Times New Roman" panose="02020603050405020304" pitchFamily="18" charset="0"/>
                          <a:ea typeface="Calibri" panose="020F0502020204030204" pitchFamily="34" charset="0"/>
                        </a:rPr>
                        <a:t>48</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a:r>
                        <a:rPr lang="en-US" sz="1800" dirty="0">
                          <a:effectLst/>
                          <a:latin typeface="Times New Roman" panose="02020603050405020304" pitchFamily="18" charset="0"/>
                          <a:ea typeface="Calibri" panose="020F0502020204030204" pitchFamily="34" charset="0"/>
                        </a:rPr>
                        <a:t>11</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779463"/>
                  </a:ext>
                </a:extLst>
              </a:tr>
              <a:tr h="165100">
                <a:tc vMerge="1">
                  <a:txBody>
                    <a:bodyPr/>
                    <a:lstStyle/>
                    <a:p>
                      <a:endParaRPr lang="en-US"/>
                    </a:p>
                  </a:txBody>
                  <a:tcPr/>
                </a:tc>
                <a:tc>
                  <a:txBody>
                    <a:bodyPr/>
                    <a:lstStyle/>
                    <a:p>
                      <a:pPr algn="ctr"/>
                      <a:r>
                        <a:rPr lang="en-US" sz="1800" b="1" i="1" dirty="0">
                          <a:effectLst/>
                          <a:latin typeface="Times New Roman" panose="02020603050405020304" pitchFamily="18" charset="0"/>
                          <a:ea typeface="Calibri" panose="020F0502020204030204" pitchFamily="34" charset="0"/>
                        </a:rPr>
                        <a:t>%</a:t>
                      </a:r>
                      <a:endParaRPr lang="en-US" sz="1800" b="1" i="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a:effectLst/>
                          <a:latin typeface="Times New Roman" panose="02020603050405020304" pitchFamily="18" charset="0"/>
                          <a:ea typeface="Calibri" panose="020F0502020204030204" pitchFamily="34" charset="0"/>
                        </a:rPr>
                        <a:t>15,7</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a:effectLst/>
                          <a:latin typeface="Times New Roman" panose="02020603050405020304" pitchFamily="18" charset="0"/>
                          <a:ea typeface="Calibri" panose="020F0502020204030204" pitchFamily="34" charset="0"/>
                        </a:rPr>
                        <a:t>68,6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a:r>
                        <a:rPr lang="en-US" sz="1800" dirty="0">
                          <a:effectLst/>
                          <a:latin typeface="Times New Roman" panose="02020603050405020304" pitchFamily="18" charset="0"/>
                          <a:ea typeface="Calibri" panose="020F0502020204030204" pitchFamily="34" charset="0"/>
                        </a:rPr>
                        <a:t>15,7</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151506"/>
                  </a:ext>
                </a:extLst>
              </a:tr>
            </a:tbl>
          </a:graphicData>
        </a:graphic>
      </p:graphicFrame>
    </p:spTree>
    <p:extLst>
      <p:ext uri="{BB962C8B-B14F-4D97-AF65-F5344CB8AC3E}">
        <p14:creationId xmlns:p14="http://schemas.microsoft.com/office/powerpoint/2010/main" val="7590143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4E3671-9865-C20B-57E8-5077BDFC2E16}"/>
              </a:ext>
            </a:extLst>
          </p:cNvPr>
          <p:cNvSpPr>
            <a:spLocks noGrp="1"/>
          </p:cNvSpPr>
          <p:nvPr>
            <p:ph type="title"/>
          </p:nvPr>
        </p:nvSpPr>
        <p:spPr/>
        <p:txBody>
          <a:bodyPr/>
          <a:lstStyle/>
          <a:p>
            <a:r>
              <a:rPr lang="en-US" sz="3200" dirty="0" err="1"/>
              <a:t>Tình</a:t>
            </a:r>
            <a:r>
              <a:rPr lang="en-US" sz="3200" dirty="0"/>
              <a:t> </a:t>
            </a:r>
            <a:r>
              <a:rPr lang="en-US" sz="3200" dirty="0" err="1"/>
              <a:t>trạng</a:t>
            </a:r>
            <a:r>
              <a:rPr lang="en-US" sz="3200" dirty="0"/>
              <a:t> </a:t>
            </a:r>
            <a:r>
              <a:rPr lang="en-US" sz="3200" dirty="0" err="1"/>
              <a:t>đau</a:t>
            </a:r>
            <a:r>
              <a:rPr lang="en-US" sz="3200" dirty="0"/>
              <a:t> </a:t>
            </a:r>
            <a:r>
              <a:rPr lang="en-US" sz="3200" dirty="0" err="1"/>
              <a:t>vết</a:t>
            </a:r>
            <a:r>
              <a:rPr lang="en-US" sz="3200" dirty="0"/>
              <a:t> </a:t>
            </a:r>
            <a:r>
              <a:rPr lang="en-US" sz="3200" dirty="0" err="1"/>
              <a:t>mổ</a:t>
            </a:r>
            <a:endParaRPr lang="en-US" sz="3200" dirty="0"/>
          </a:p>
        </p:txBody>
      </p:sp>
      <p:sp>
        <p:nvSpPr>
          <p:cNvPr id="10" name="Content Placeholder 9">
            <a:extLst>
              <a:ext uri="{FF2B5EF4-FFF2-40B4-BE49-F238E27FC236}">
                <a16:creationId xmlns:a16="http://schemas.microsoft.com/office/drawing/2014/main" id="{982255CD-F510-AD4A-486C-74F2B664A8AD}"/>
              </a:ext>
            </a:extLst>
          </p:cNvPr>
          <p:cNvSpPr>
            <a:spLocks noGrp="1"/>
          </p:cNvSpPr>
          <p:nvPr>
            <p:ph idx="1"/>
          </p:nvPr>
        </p:nvSpPr>
        <p:spPr>
          <a:xfrm>
            <a:off x="268457" y="1524000"/>
            <a:ext cx="8458200" cy="5086350"/>
          </a:xfrm>
        </p:spPr>
        <p:txBody>
          <a:bodyPr/>
          <a:lstStyle/>
          <a:p>
            <a:endParaRPr lang="en-US" dirty="0"/>
          </a:p>
          <a:p>
            <a:endParaRPr lang="en-US" dirty="0"/>
          </a:p>
          <a:p>
            <a:endParaRPr lang="en-US" dirty="0"/>
          </a:p>
          <a:p>
            <a:endParaRPr lang="en-US" dirty="0"/>
          </a:p>
          <a:p>
            <a:pPr marL="0" indent="0" algn="just">
              <a:buNone/>
            </a:pPr>
            <a:r>
              <a:rPr lang="en-US" sz="2000" dirty="0"/>
              <a:t>   - Trong </a:t>
            </a:r>
            <a:r>
              <a:rPr lang="vi-VN" sz="2000" dirty="0"/>
              <a:t>24 giờ đầu</a:t>
            </a:r>
            <a:r>
              <a:rPr lang="en-US" sz="2000" dirty="0"/>
              <a:t>,</a:t>
            </a:r>
            <a:r>
              <a:rPr lang="vi-VN" sz="2000" dirty="0"/>
              <a:t> </a:t>
            </a:r>
            <a:r>
              <a:rPr lang="en-US" sz="2000" dirty="0"/>
              <a:t>100% NB </a:t>
            </a:r>
            <a:r>
              <a:rPr lang="vi-VN" sz="2000" dirty="0"/>
              <a:t>có đau, đa số NB có đau vừa phải chiếm 91,4%.</a:t>
            </a:r>
            <a:r>
              <a:rPr lang="en-US" sz="2000" dirty="0"/>
              <a:t> </a:t>
            </a:r>
          </a:p>
          <a:p>
            <a:pPr marL="0" indent="0" algn="just">
              <a:buNone/>
            </a:pPr>
            <a:r>
              <a:rPr lang="en-US" sz="2000" dirty="0"/>
              <a:t>   - </a:t>
            </a:r>
            <a:r>
              <a:rPr lang="vi-VN" sz="2000" dirty="0"/>
              <a:t>Ngày 03, </a:t>
            </a:r>
            <a:r>
              <a:rPr lang="en-US" sz="2000" dirty="0" err="1"/>
              <a:t>có</a:t>
            </a:r>
            <a:r>
              <a:rPr lang="en-US" sz="2000" dirty="0"/>
              <a:t> </a:t>
            </a:r>
            <a:r>
              <a:rPr lang="vi-VN" sz="2000" dirty="0"/>
              <a:t>17 người bệnh không còn cảm giác đau chiếm tỉ lệ 24,29%, 75,71% còn đau nhẹ, không có NB đau vừa và tình trạng rất đau không xuất hiện sau 24 giờ. Kết quả này có thấp hơn so với Phạm Thị Hoa với 68,9% người bệnh không còn cảm giác đau, 31,1% đau ít, khác biệt này do cỡ mẫu nghiên cứu khác nhau.</a:t>
            </a:r>
            <a:endParaRPr lang="en-US" sz="2000" dirty="0"/>
          </a:p>
        </p:txBody>
      </p:sp>
      <p:graphicFrame>
        <p:nvGraphicFramePr>
          <p:cNvPr id="2" name="Table 1">
            <a:extLst>
              <a:ext uri="{FF2B5EF4-FFF2-40B4-BE49-F238E27FC236}">
                <a16:creationId xmlns:a16="http://schemas.microsoft.com/office/drawing/2014/main" id="{5F8D64C8-B561-4CF1-75A1-13BD21392252}"/>
              </a:ext>
            </a:extLst>
          </p:cNvPr>
          <p:cNvGraphicFramePr>
            <a:graphicFrameLocks noGrp="1"/>
          </p:cNvGraphicFramePr>
          <p:nvPr>
            <p:extLst>
              <p:ext uri="{D42A27DB-BD31-4B8C-83A1-F6EECF244321}">
                <p14:modId xmlns:p14="http://schemas.microsoft.com/office/powerpoint/2010/main" val="3438648720"/>
              </p:ext>
            </p:extLst>
          </p:nvPr>
        </p:nvGraphicFramePr>
        <p:xfrm>
          <a:off x="457200" y="1524000"/>
          <a:ext cx="8269458" cy="2285998"/>
        </p:xfrm>
        <a:graphic>
          <a:graphicData uri="http://schemas.openxmlformats.org/drawingml/2006/table">
            <a:tbl>
              <a:tblPr firstRow="1" firstCol="1" bandRow="1"/>
              <a:tblGrid>
                <a:gridCol w="1829604">
                  <a:extLst>
                    <a:ext uri="{9D8B030D-6E8A-4147-A177-3AD203B41FA5}">
                      <a16:colId xmlns:a16="http://schemas.microsoft.com/office/drawing/2014/main" val="2365219386"/>
                    </a:ext>
                  </a:extLst>
                </a:gridCol>
                <a:gridCol w="1031473">
                  <a:extLst>
                    <a:ext uri="{9D8B030D-6E8A-4147-A177-3AD203B41FA5}">
                      <a16:colId xmlns:a16="http://schemas.microsoft.com/office/drawing/2014/main" val="4126691810"/>
                    </a:ext>
                  </a:extLst>
                </a:gridCol>
                <a:gridCol w="1031473">
                  <a:extLst>
                    <a:ext uri="{9D8B030D-6E8A-4147-A177-3AD203B41FA5}">
                      <a16:colId xmlns:a16="http://schemas.microsoft.com/office/drawing/2014/main" val="147164107"/>
                    </a:ext>
                  </a:extLst>
                </a:gridCol>
                <a:gridCol w="1031473">
                  <a:extLst>
                    <a:ext uri="{9D8B030D-6E8A-4147-A177-3AD203B41FA5}">
                      <a16:colId xmlns:a16="http://schemas.microsoft.com/office/drawing/2014/main" val="2342905843"/>
                    </a:ext>
                  </a:extLst>
                </a:gridCol>
                <a:gridCol w="1031473">
                  <a:extLst>
                    <a:ext uri="{9D8B030D-6E8A-4147-A177-3AD203B41FA5}">
                      <a16:colId xmlns:a16="http://schemas.microsoft.com/office/drawing/2014/main" val="3316320151"/>
                    </a:ext>
                  </a:extLst>
                </a:gridCol>
                <a:gridCol w="1156981">
                  <a:extLst>
                    <a:ext uri="{9D8B030D-6E8A-4147-A177-3AD203B41FA5}">
                      <a16:colId xmlns:a16="http://schemas.microsoft.com/office/drawing/2014/main" val="89131740"/>
                    </a:ext>
                  </a:extLst>
                </a:gridCol>
                <a:gridCol w="1156981">
                  <a:extLst>
                    <a:ext uri="{9D8B030D-6E8A-4147-A177-3AD203B41FA5}">
                      <a16:colId xmlns:a16="http://schemas.microsoft.com/office/drawing/2014/main" val="1305568701"/>
                    </a:ext>
                  </a:extLst>
                </a:gridCol>
              </a:tblGrid>
              <a:tr h="467249">
                <a:tc rowSpan="2">
                  <a:txBody>
                    <a:bodyPr/>
                    <a:lstStyle/>
                    <a:p>
                      <a:r>
                        <a:rPr lang="en-US" sz="2000" b="1" dirty="0" err="1">
                          <a:solidFill>
                            <a:srgbClr val="FF0000"/>
                          </a:solidFill>
                          <a:effectLst/>
                          <a:latin typeface="+mn-lt"/>
                          <a:ea typeface="Calibri" panose="020F0502020204030204" pitchFamily="34" charset="0"/>
                        </a:rPr>
                        <a:t>Tình</a:t>
                      </a:r>
                      <a:r>
                        <a:rPr lang="en-US" sz="2000" b="1" dirty="0">
                          <a:solidFill>
                            <a:srgbClr val="FF0000"/>
                          </a:solidFill>
                          <a:effectLst/>
                          <a:latin typeface="+mn-lt"/>
                          <a:ea typeface="Calibri" panose="020F0502020204030204" pitchFamily="34" charset="0"/>
                        </a:rPr>
                        <a:t> </a:t>
                      </a:r>
                      <a:r>
                        <a:rPr lang="en-US" sz="2000" b="1" dirty="0" err="1">
                          <a:solidFill>
                            <a:srgbClr val="FF0000"/>
                          </a:solidFill>
                          <a:effectLst/>
                          <a:latin typeface="+mn-lt"/>
                          <a:ea typeface="Calibri" panose="020F0502020204030204" pitchFamily="34" charset="0"/>
                        </a:rPr>
                        <a:t>trạng</a:t>
                      </a:r>
                      <a:r>
                        <a:rPr lang="en-US" sz="2000" b="1" dirty="0">
                          <a:solidFill>
                            <a:srgbClr val="FF0000"/>
                          </a:solidFill>
                          <a:effectLst/>
                          <a:latin typeface="+mn-lt"/>
                          <a:ea typeface="Calibri" panose="020F0502020204030204" pitchFamily="34" charset="0"/>
                        </a:rPr>
                        <a:t> </a:t>
                      </a:r>
                      <a:r>
                        <a:rPr lang="en-US" sz="2000" b="1" dirty="0" err="1">
                          <a:solidFill>
                            <a:srgbClr val="FF0000"/>
                          </a:solidFill>
                          <a:effectLst/>
                          <a:latin typeface="+mn-lt"/>
                          <a:ea typeface="Calibri" panose="020F0502020204030204" pitchFamily="34" charset="0"/>
                        </a:rPr>
                        <a:t>đau</a:t>
                      </a:r>
                      <a:r>
                        <a:rPr lang="en-US" sz="2000" b="1" dirty="0">
                          <a:solidFill>
                            <a:srgbClr val="FF0000"/>
                          </a:solidFill>
                          <a:effectLst/>
                          <a:latin typeface="+mn-lt"/>
                          <a:ea typeface="Calibri" panose="020F0502020204030204" pitchFamily="34" charset="0"/>
                        </a:rPr>
                        <a:t> </a:t>
                      </a:r>
                      <a:r>
                        <a:rPr lang="en-US" sz="2000" b="1" dirty="0" err="1">
                          <a:solidFill>
                            <a:srgbClr val="FF0000"/>
                          </a:solidFill>
                          <a:effectLst/>
                          <a:latin typeface="+mn-lt"/>
                          <a:ea typeface="Calibri" panose="020F0502020204030204" pitchFamily="34" charset="0"/>
                        </a:rPr>
                        <a:t>vết</a:t>
                      </a:r>
                      <a:r>
                        <a:rPr lang="en-US" sz="2000" b="1" dirty="0">
                          <a:solidFill>
                            <a:srgbClr val="FF0000"/>
                          </a:solidFill>
                          <a:effectLst/>
                          <a:latin typeface="+mn-lt"/>
                          <a:ea typeface="Calibri" panose="020F0502020204030204" pitchFamily="34" charset="0"/>
                        </a:rPr>
                        <a:t> </a:t>
                      </a:r>
                      <a:r>
                        <a:rPr lang="en-US" sz="2000" b="1" dirty="0" err="1">
                          <a:solidFill>
                            <a:srgbClr val="FF0000"/>
                          </a:solidFill>
                          <a:effectLst/>
                          <a:latin typeface="+mn-lt"/>
                          <a:ea typeface="Calibri" panose="020F0502020204030204" pitchFamily="34" charset="0"/>
                        </a:rPr>
                        <a:t>mổ</a:t>
                      </a:r>
                      <a:endParaRPr lang="en-US" sz="2000" dirty="0">
                        <a:solidFill>
                          <a:srgbClr val="FF0000"/>
                        </a:solidFill>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2000" b="1" dirty="0">
                          <a:solidFill>
                            <a:srgbClr val="FF0000"/>
                          </a:solidFill>
                          <a:effectLst/>
                          <a:latin typeface="+mn-lt"/>
                          <a:ea typeface="Calibri" panose="020F0502020204030204" pitchFamily="34" charset="0"/>
                        </a:rPr>
                        <a:t>&lt; 24 </a:t>
                      </a:r>
                      <a:r>
                        <a:rPr lang="en-US" sz="2000" b="1" dirty="0" err="1">
                          <a:solidFill>
                            <a:srgbClr val="FF0000"/>
                          </a:solidFill>
                          <a:effectLst/>
                          <a:latin typeface="+mn-lt"/>
                          <a:ea typeface="Calibri" panose="020F0502020204030204" pitchFamily="34" charset="0"/>
                        </a:rPr>
                        <a:t>giờ</a:t>
                      </a:r>
                      <a:endParaRPr lang="en-US" sz="2000" dirty="0">
                        <a:solidFill>
                          <a:srgbClr val="FF0000"/>
                        </a:solidFill>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a:r>
                        <a:rPr lang="en-US" sz="2000" b="1" dirty="0">
                          <a:solidFill>
                            <a:srgbClr val="FF0000"/>
                          </a:solidFill>
                          <a:effectLst/>
                          <a:latin typeface="+mn-lt"/>
                          <a:ea typeface="Calibri" panose="020F0502020204030204" pitchFamily="34" charset="0"/>
                        </a:rPr>
                        <a:t>25 – 48 </a:t>
                      </a:r>
                      <a:r>
                        <a:rPr lang="en-US" sz="2000" b="1" dirty="0" err="1">
                          <a:solidFill>
                            <a:srgbClr val="FF0000"/>
                          </a:solidFill>
                          <a:effectLst/>
                          <a:latin typeface="+mn-lt"/>
                          <a:ea typeface="Calibri" panose="020F0502020204030204" pitchFamily="34" charset="0"/>
                        </a:rPr>
                        <a:t>giờ</a:t>
                      </a:r>
                      <a:endParaRPr lang="en-US" sz="2000" dirty="0">
                        <a:solidFill>
                          <a:srgbClr val="FF0000"/>
                        </a:solidFill>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a:r>
                        <a:rPr lang="en-US" sz="2000" b="1" dirty="0">
                          <a:solidFill>
                            <a:srgbClr val="FF0000"/>
                          </a:solidFill>
                          <a:effectLst/>
                          <a:latin typeface="+mn-lt"/>
                          <a:ea typeface="Calibri" panose="020F0502020204030204" pitchFamily="34" charset="0"/>
                        </a:rPr>
                        <a:t>49 – 72 </a:t>
                      </a:r>
                      <a:r>
                        <a:rPr lang="en-US" sz="2000" b="1" dirty="0" err="1">
                          <a:solidFill>
                            <a:srgbClr val="FF0000"/>
                          </a:solidFill>
                          <a:effectLst/>
                          <a:latin typeface="+mn-lt"/>
                          <a:ea typeface="Calibri" panose="020F0502020204030204" pitchFamily="34" charset="0"/>
                        </a:rPr>
                        <a:t>giờ</a:t>
                      </a:r>
                      <a:endParaRPr lang="en-US" sz="2000" dirty="0">
                        <a:solidFill>
                          <a:srgbClr val="FF0000"/>
                        </a:solidFill>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3083816321"/>
                  </a:ext>
                </a:extLst>
              </a:tr>
              <a:tr h="371789">
                <a:tc vMerge="1">
                  <a:txBody>
                    <a:bodyPr/>
                    <a:lstStyle/>
                    <a:p>
                      <a:endParaRPr lang="en-US"/>
                    </a:p>
                  </a:txBody>
                  <a:tcPr/>
                </a:tc>
                <a:tc>
                  <a:txBody>
                    <a:bodyPr/>
                    <a:lstStyle/>
                    <a:p>
                      <a:pPr algn="ctr"/>
                      <a:r>
                        <a:rPr lang="en-US" sz="2000" b="1">
                          <a:effectLst/>
                          <a:latin typeface="+mn-lt"/>
                          <a:ea typeface="Calibri" panose="020F0502020204030204" pitchFamily="34" charset="0"/>
                        </a:rPr>
                        <a:t>n</a:t>
                      </a:r>
                      <a:endParaRPr lang="en-US" sz="200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b="1" dirty="0">
                          <a:effectLst/>
                          <a:latin typeface="+mn-lt"/>
                          <a:ea typeface="Calibri" panose="020F0502020204030204" pitchFamily="34" charset="0"/>
                        </a:rPr>
                        <a:t>%</a:t>
                      </a:r>
                      <a:endParaRPr lang="en-US" sz="20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b="1">
                          <a:effectLst/>
                          <a:latin typeface="+mn-lt"/>
                          <a:ea typeface="Calibri" panose="020F0502020204030204" pitchFamily="34" charset="0"/>
                        </a:rPr>
                        <a:t>n</a:t>
                      </a:r>
                      <a:endParaRPr lang="en-US" sz="200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b="1">
                          <a:effectLst/>
                          <a:latin typeface="+mn-lt"/>
                          <a:ea typeface="Calibri" panose="020F0502020204030204" pitchFamily="34" charset="0"/>
                        </a:rPr>
                        <a:t>%</a:t>
                      </a:r>
                      <a:endParaRPr lang="en-US" sz="200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b="1">
                          <a:effectLst/>
                          <a:latin typeface="+mn-lt"/>
                          <a:ea typeface="Calibri" panose="020F0502020204030204" pitchFamily="34" charset="0"/>
                        </a:rPr>
                        <a:t>n</a:t>
                      </a:r>
                      <a:endParaRPr lang="en-US" sz="200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b="1">
                          <a:effectLst/>
                          <a:latin typeface="+mn-lt"/>
                          <a:ea typeface="Calibri" panose="020F0502020204030204" pitchFamily="34" charset="0"/>
                        </a:rPr>
                        <a:t>%</a:t>
                      </a:r>
                      <a:endParaRPr lang="en-US" sz="200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6993439"/>
                  </a:ext>
                </a:extLst>
              </a:tr>
              <a:tr h="361740">
                <a:tc>
                  <a:txBody>
                    <a:bodyPr/>
                    <a:lstStyle/>
                    <a:p>
                      <a:r>
                        <a:rPr lang="en-US" sz="2000" b="1" dirty="0" err="1">
                          <a:effectLst/>
                          <a:latin typeface="+mn-lt"/>
                          <a:ea typeface="Calibri" panose="020F0502020204030204" pitchFamily="34" charset="0"/>
                        </a:rPr>
                        <a:t>Không</a:t>
                      </a:r>
                      <a:r>
                        <a:rPr lang="en-US" sz="2000" b="1" dirty="0">
                          <a:effectLst/>
                          <a:latin typeface="+mn-lt"/>
                          <a:ea typeface="Calibri" panose="020F0502020204030204" pitchFamily="34" charset="0"/>
                        </a:rPr>
                        <a:t> </a:t>
                      </a:r>
                      <a:r>
                        <a:rPr lang="en-US" sz="2000" b="1" dirty="0" err="1">
                          <a:effectLst/>
                          <a:latin typeface="+mn-lt"/>
                          <a:ea typeface="Calibri" panose="020F0502020204030204" pitchFamily="34" charset="0"/>
                        </a:rPr>
                        <a:t>đau</a:t>
                      </a:r>
                      <a:endParaRPr lang="en-US" sz="2000" b="1"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dirty="0">
                          <a:effectLst/>
                          <a:latin typeface="+mn-lt"/>
                          <a:ea typeface="Times New Roman" panose="02020603050405020304" pitchFamily="18" charset="0"/>
                        </a:rPr>
                        <a:t>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dirty="0">
                          <a:effectLst/>
                          <a:latin typeface="+mn-lt"/>
                          <a:ea typeface="Times New Roman" panose="02020603050405020304" pitchFamily="18" charset="0"/>
                        </a:rPr>
                        <a:t>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17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24,29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0831937"/>
                  </a:ext>
                </a:extLst>
              </a:tr>
              <a:tr h="361740">
                <a:tc>
                  <a:txBody>
                    <a:bodyPr/>
                    <a:lstStyle/>
                    <a:p>
                      <a:r>
                        <a:rPr lang="en-US" sz="2000" b="1" dirty="0" err="1">
                          <a:effectLst/>
                          <a:latin typeface="+mn-lt"/>
                          <a:ea typeface="Calibri" panose="020F0502020204030204" pitchFamily="34" charset="0"/>
                        </a:rPr>
                        <a:t>Đau</a:t>
                      </a:r>
                      <a:r>
                        <a:rPr lang="en-US" sz="2000" b="1" dirty="0">
                          <a:effectLst/>
                          <a:latin typeface="+mn-lt"/>
                          <a:ea typeface="Calibri" panose="020F0502020204030204" pitchFamily="34" charset="0"/>
                        </a:rPr>
                        <a:t> </a:t>
                      </a:r>
                      <a:r>
                        <a:rPr lang="en-US" sz="2000" b="1" dirty="0" err="1">
                          <a:effectLst/>
                          <a:latin typeface="+mn-lt"/>
                          <a:ea typeface="Calibri" panose="020F0502020204030204" pitchFamily="34" charset="0"/>
                        </a:rPr>
                        <a:t>nhẹ</a:t>
                      </a:r>
                      <a:endParaRPr lang="en-US" sz="2000" b="1"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dirty="0">
                          <a:effectLst/>
                          <a:latin typeface="+mn-lt"/>
                          <a:ea typeface="Times New Roman" panose="02020603050405020304" pitchFamily="18" charset="0"/>
                        </a:rPr>
                        <a:t>7,14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64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91,43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53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75,71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8442090"/>
                  </a:ext>
                </a:extLst>
              </a:tr>
              <a:tr h="361740">
                <a:tc>
                  <a:txBody>
                    <a:bodyPr/>
                    <a:lstStyle/>
                    <a:p>
                      <a:r>
                        <a:rPr lang="en-US" sz="2000" b="1" dirty="0" err="1">
                          <a:effectLst/>
                          <a:latin typeface="+mn-lt"/>
                          <a:ea typeface="Calibri" panose="020F0502020204030204" pitchFamily="34" charset="0"/>
                        </a:rPr>
                        <a:t>Đau</a:t>
                      </a:r>
                      <a:r>
                        <a:rPr lang="en-US" sz="2000" b="1" dirty="0">
                          <a:effectLst/>
                          <a:latin typeface="+mn-lt"/>
                          <a:ea typeface="Calibri" panose="020F0502020204030204" pitchFamily="34" charset="0"/>
                        </a:rPr>
                        <a:t> </a:t>
                      </a:r>
                      <a:r>
                        <a:rPr lang="en-US" sz="2000" b="1" dirty="0" err="1">
                          <a:effectLst/>
                          <a:latin typeface="+mn-lt"/>
                          <a:ea typeface="Calibri" panose="020F0502020204030204" pitchFamily="34" charset="0"/>
                        </a:rPr>
                        <a:t>vừa</a:t>
                      </a:r>
                      <a:r>
                        <a:rPr lang="en-US" sz="2000" b="1" dirty="0">
                          <a:effectLst/>
                          <a:latin typeface="+mn-lt"/>
                          <a:ea typeface="Calibri" panose="020F0502020204030204" pitchFamily="34" charset="0"/>
                        </a:rPr>
                        <a:t> </a:t>
                      </a:r>
                      <a:r>
                        <a:rPr lang="en-US" sz="2000" b="1" dirty="0" err="1">
                          <a:effectLst/>
                          <a:latin typeface="+mn-lt"/>
                          <a:ea typeface="Calibri" panose="020F0502020204030204" pitchFamily="34" charset="0"/>
                        </a:rPr>
                        <a:t>phải</a:t>
                      </a:r>
                      <a:endParaRPr lang="en-US" sz="2000" b="1"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64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91,43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dirty="0">
                          <a:effectLst/>
                          <a:latin typeface="+mn-lt"/>
                          <a:ea typeface="Times New Roman" panose="02020603050405020304" pitchFamily="18" charset="0"/>
                        </a:rPr>
                        <a:t>8,57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8700201"/>
                  </a:ext>
                </a:extLst>
              </a:tr>
              <a:tr h="361740">
                <a:tc>
                  <a:txBody>
                    <a:bodyPr/>
                    <a:lstStyle/>
                    <a:p>
                      <a:r>
                        <a:rPr lang="en-US" sz="2000" b="1" dirty="0" err="1">
                          <a:effectLst/>
                          <a:latin typeface="+mn-lt"/>
                          <a:ea typeface="Calibri" panose="020F0502020204030204" pitchFamily="34" charset="0"/>
                        </a:rPr>
                        <a:t>Đau</a:t>
                      </a:r>
                      <a:r>
                        <a:rPr lang="en-US" sz="2000" b="1" dirty="0">
                          <a:effectLst/>
                          <a:latin typeface="+mn-lt"/>
                          <a:ea typeface="Calibri" panose="020F0502020204030204" pitchFamily="34" charset="0"/>
                        </a:rPr>
                        <a:t> </a:t>
                      </a:r>
                      <a:r>
                        <a:rPr lang="en-US" sz="2000" b="1" dirty="0" err="1">
                          <a:effectLst/>
                          <a:latin typeface="+mn-lt"/>
                          <a:ea typeface="Calibri" panose="020F0502020204030204" pitchFamily="34" charset="0"/>
                        </a:rPr>
                        <a:t>dữ</a:t>
                      </a:r>
                      <a:r>
                        <a:rPr lang="en-US" sz="2000" b="1" dirty="0">
                          <a:effectLst/>
                          <a:latin typeface="+mn-lt"/>
                          <a:ea typeface="Calibri" panose="020F0502020204030204" pitchFamily="34" charset="0"/>
                        </a:rPr>
                        <a:t> </a:t>
                      </a:r>
                      <a:r>
                        <a:rPr lang="en-US" sz="2000" b="1" dirty="0" err="1">
                          <a:effectLst/>
                          <a:latin typeface="+mn-lt"/>
                          <a:ea typeface="Calibri" panose="020F0502020204030204" pitchFamily="34" charset="0"/>
                        </a:rPr>
                        <a:t>dội</a:t>
                      </a:r>
                      <a:endParaRPr lang="en-US" sz="2000" b="1"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1,43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a:effectLst/>
                          <a:latin typeface="+mn-lt"/>
                          <a:ea typeface="Times New Roman" panose="02020603050405020304" pitchFamily="18" charset="0"/>
                        </a:rPr>
                        <a:t>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2000" dirty="0">
                          <a:effectLst/>
                          <a:latin typeface="+mn-lt"/>
                          <a:ea typeface="Times New Roman" panose="02020603050405020304" pitchFamily="18" charset="0"/>
                        </a:rPr>
                        <a:t>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0968954"/>
                  </a:ext>
                </a:extLst>
              </a:tr>
            </a:tbl>
          </a:graphicData>
        </a:graphic>
      </p:graphicFrame>
    </p:spTree>
    <p:extLst>
      <p:ext uri="{BB962C8B-B14F-4D97-AF65-F5344CB8AC3E}">
        <p14:creationId xmlns:p14="http://schemas.microsoft.com/office/powerpoint/2010/main" val="39650439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BD6F9F6-09A6-27DE-1744-8BEDFA65DFA7}"/>
              </a:ext>
            </a:extLst>
          </p:cNvPr>
          <p:cNvSpPr>
            <a:spLocks noGrp="1"/>
          </p:cNvSpPr>
          <p:nvPr>
            <p:ph type="title"/>
          </p:nvPr>
        </p:nvSpPr>
        <p:spPr/>
        <p:txBody>
          <a:bodyPr/>
          <a:lstStyle/>
          <a:p>
            <a:r>
              <a:rPr lang="en-US" dirty="0" err="1"/>
              <a:t>Hoạt</a:t>
            </a:r>
            <a:r>
              <a:rPr lang="en-US" dirty="0"/>
              <a:t> </a:t>
            </a:r>
            <a:r>
              <a:rPr lang="en-US" dirty="0" err="1"/>
              <a:t>động</a:t>
            </a:r>
            <a:r>
              <a:rPr lang="en-US" dirty="0"/>
              <a:t> </a:t>
            </a:r>
            <a:r>
              <a:rPr lang="en-US" dirty="0" err="1"/>
              <a:t>chăm</a:t>
            </a:r>
            <a:r>
              <a:rPr lang="en-US" dirty="0"/>
              <a:t> </a:t>
            </a:r>
            <a:r>
              <a:rPr lang="en-US" dirty="0" err="1"/>
              <a:t>sóc</a:t>
            </a:r>
            <a:endParaRPr lang="en-US" dirty="0"/>
          </a:p>
        </p:txBody>
      </p:sp>
      <p:graphicFrame>
        <p:nvGraphicFramePr>
          <p:cNvPr id="9" name="Table 8">
            <a:extLst>
              <a:ext uri="{FF2B5EF4-FFF2-40B4-BE49-F238E27FC236}">
                <a16:creationId xmlns:a16="http://schemas.microsoft.com/office/drawing/2014/main" id="{910C0A5C-68D6-42D2-3369-F4C816A471D9}"/>
              </a:ext>
            </a:extLst>
          </p:cNvPr>
          <p:cNvGraphicFramePr>
            <a:graphicFrameLocks noGrp="1"/>
          </p:cNvGraphicFramePr>
          <p:nvPr>
            <p:extLst>
              <p:ext uri="{D42A27DB-BD31-4B8C-83A1-F6EECF244321}">
                <p14:modId xmlns:p14="http://schemas.microsoft.com/office/powerpoint/2010/main" val="2400924556"/>
              </p:ext>
            </p:extLst>
          </p:nvPr>
        </p:nvGraphicFramePr>
        <p:xfrm>
          <a:off x="266700" y="1390650"/>
          <a:ext cx="8610600" cy="5252858"/>
        </p:xfrm>
        <a:graphic>
          <a:graphicData uri="http://schemas.openxmlformats.org/drawingml/2006/table">
            <a:tbl>
              <a:tblPr firstRow="1" firstCol="1" bandRow="1"/>
              <a:tblGrid>
                <a:gridCol w="2367915">
                  <a:extLst>
                    <a:ext uri="{9D8B030D-6E8A-4147-A177-3AD203B41FA5}">
                      <a16:colId xmlns:a16="http://schemas.microsoft.com/office/drawing/2014/main" val="58039402"/>
                    </a:ext>
                  </a:extLst>
                </a:gridCol>
                <a:gridCol w="1556385">
                  <a:extLst>
                    <a:ext uri="{9D8B030D-6E8A-4147-A177-3AD203B41FA5}">
                      <a16:colId xmlns:a16="http://schemas.microsoft.com/office/drawing/2014/main" val="4226328272"/>
                    </a:ext>
                  </a:extLst>
                </a:gridCol>
                <a:gridCol w="1170306">
                  <a:extLst>
                    <a:ext uri="{9D8B030D-6E8A-4147-A177-3AD203B41FA5}">
                      <a16:colId xmlns:a16="http://schemas.microsoft.com/office/drawing/2014/main" val="3288275374"/>
                    </a:ext>
                  </a:extLst>
                </a:gridCol>
                <a:gridCol w="357889">
                  <a:extLst>
                    <a:ext uri="{9D8B030D-6E8A-4147-A177-3AD203B41FA5}">
                      <a16:colId xmlns:a16="http://schemas.microsoft.com/office/drawing/2014/main" val="616650916"/>
                    </a:ext>
                  </a:extLst>
                </a:gridCol>
                <a:gridCol w="646681">
                  <a:extLst>
                    <a:ext uri="{9D8B030D-6E8A-4147-A177-3AD203B41FA5}">
                      <a16:colId xmlns:a16="http://schemas.microsoft.com/office/drawing/2014/main" val="4260538283"/>
                    </a:ext>
                  </a:extLst>
                </a:gridCol>
                <a:gridCol w="215265">
                  <a:extLst>
                    <a:ext uri="{9D8B030D-6E8A-4147-A177-3AD203B41FA5}">
                      <a16:colId xmlns:a16="http://schemas.microsoft.com/office/drawing/2014/main" val="3276483391"/>
                    </a:ext>
                  </a:extLst>
                </a:gridCol>
                <a:gridCol w="717107">
                  <a:extLst>
                    <a:ext uri="{9D8B030D-6E8A-4147-A177-3AD203B41FA5}">
                      <a16:colId xmlns:a16="http://schemas.microsoft.com/office/drawing/2014/main" val="3983241773"/>
                    </a:ext>
                  </a:extLst>
                </a:gridCol>
                <a:gridCol w="359218">
                  <a:extLst>
                    <a:ext uri="{9D8B030D-6E8A-4147-A177-3AD203B41FA5}">
                      <a16:colId xmlns:a16="http://schemas.microsoft.com/office/drawing/2014/main" val="1274616888"/>
                    </a:ext>
                  </a:extLst>
                </a:gridCol>
                <a:gridCol w="1219834">
                  <a:extLst>
                    <a:ext uri="{9D8B030D-6E8A-4147-A177-3AD203B41FA5}">
                      <a16:colId xmlns:a16="http://schemas.microsoft.com/office/drawing/2014/main" val="1698579557"/>
                    </a:ext>
                  </a:extLst>
                </a:gridCol>
              </a:tblGrid>
              <a:tr h="514350">
                <a:tc gridSpan="2">
                  <a:txBody>
                    <a:bodyPr/>
                    <a:lstStyle/>
                    <a:p>
                      <a:pPr algn="ctr"/>
                      <a:r>
                        <a:rPr lang="en-US" sz="2200" b="1" dirty="0" err="1">
                          <a:solidFill>
                            <a:srgbClr val="FF0000"/>
                          </a:solidFill>
                          <a:effectLst/>
                          <a:latin typeface="+mn-lt"/>
                          <a:ea typeface="Calibri" panose="020F0502020204030204" pitchFamily="34" charset="0"/>
                          <a:cs typeface="Times New Roman" panose="02020603050405020304" pitchFamily="18" charset="0"/>
                        </a:rPr>
                        <a:t>Hoạt</a:t>
                      </a:r>
                      <a:r>
                        <a:rPr lang="en-US" sz="2200" b="1" dirty="0">
                          <a:solidFill>
                            <a:srgbClr val="FF0000"/>
                          </a:solidFill>
                          <a:effectLst/>
                          <a:latin typeface="+mn-lt"/>
                          <a:ea typeface="Calibri" panose="020F0502020204030204" pitchFamily="34" charset="0"/>
                          <a:cs typeface="Times New Roman" panose="02020603050405020304" pitchFamily="18" charset="0"/>
                        </a:rPr>
                        <a:t> </a:t>
                      </a:r>
                      <a:r>
                        <a:rPr lang="en-US" sz="2200" b="1" dirty="0" err="1">
                          <a:solidFill>
                            <a:srgbClr val="FF0000"/>
                          </a:solidFill>
                          <a:effectLst/>
                          <a:latin typeface="+mn-lt"/>
                          <a:ea typeface="Calibri" panose="020F0502020204030204" pitchFamily="34" charset="0"/>
                          <a:cs typeface="Times New Roman" panose="02020603050405020304" pitchFamily="18" charset="0"/>
                        </a:rPr>
                        <a:t>động</a:t>
                      </a:r>
                      <a:r>
                        <a:rPr lang="en-US" sz="2200" b="1" dirty="0">
                          <a:solidFill>
                            <a:srgbClr val="FF0000"/>
                          </a:solidFill>
                          <a:effectLst/>
                          <a:latin typeface="+mn-lt"/>
                          <a:ea typeface="Calibri" panose="020F0502020204030204" pitchFamily="34" charset="0"/>
                          <a:cs typeface="Times New Roman" panose="02020603050405020304" pitchFamily="18" charset="0"/>
                        </a:rPr>
                        <a:t> </a:t>
                      </a:r>
                      <a:r>
                        <a:rPr lang="en-US" sz="2200" b="1" dirty="0" err="1">
                          <a:solidFill>
                            <a:srgbClr val="FF0000"/>
                          </a:solidFill>
                          <a:effectLst/>
                          <a:latin typeface="+mn-lt"/>
                          <a:ea typeface="Calibri" panose="020F0502020204030204" pitchFamily="34" charset="0"/>
                          <a:cs typeface="Times New Roman" panose="02020603050405020304" pitchFamily="18" charset="0"/>
                        </a:rPr>
                        <a:t>chăm</a:t>
                      </a:r>
                      <a:r>
                        <a:rPr lang="en-US" sz="2200" b="1" dirty="0">
                          <a:solidFill>
                            <a:srgbClr val="FF0000"/>
                          </a:solidFill>
                          <a:effectLst/>
                          <a:latin typeface="+mn-lt"/>
                          <a:ea typeface="Calibri" panose="020F0502020204030204" pitchFamily="34" charset="0"/>
                          <a:cs typeface="Times New Roman" panose="02020603050405020304" pitchFamily="18" charset="0"/>
                        </a:rPr>
                        <a:t> </a:t>
                      </a:r>
                      <a:r>
                        <a:rPr lang="en-US" sz="2200" b="1" dirty="0" err="1">
                          <a:solidFill>
                            <a:srgbClr val="FF0000"/>
                          </a:solidFill>
                          <a:effectLst/>
                          <a:latin typeface="+mn-lt"/>
                          <a:ea typeface="Calibri" panose="020F0502020204030204" pitchFamily="34" charset="0"/>
                          <a:cs typeface="Times New Roman" panose="02020603050405020304" pitchFamily="18" charset="0"/>
                        </a:rPr>
                        <a:t>sóc</a:t>
                      </a:r>
                      <a:endParaRPr lang="en-US" sz="2200" dirty="0">
                        <a:solidFill>
                          <a:srgbClr val="FF0000"/>
                        </a:solidFill>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7">
                  <a:txBody>
                    <a:bodyPr/>
                    <a:lstStyle/>
                    <a:p>
                      <a:pPr algn="ctr"/>
                      <a:r>
                        <a:rPr lang="en-US" sz="1800" b="1" dirty="0">
                          <a:effectLst/>
                          <a:latin typeface="+mn-lt"/>
                          <a:ea typeface="Calibri" panose="020F0502020204030204" pitchFamily="34" charset="0"/>
                          <a:cs typeface="Times New Roman" panose="02020603050405020304" pitchFamily="18" charset="0"/>
                        </a:rPr>
                        <a:t>N=70</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41811849"/>
                  </a:ext>
                </a:extLst>
              </a:tr>
              <a:tr h="557471">
                <a:tc rowSpan="3">
                  <a:txBody>
                    <a:bodyPr/>
                    <a:lstStyle/>
                    <a:p>
                      <a:pPr algn="ctr"/>
                      <a:r>
                        <a:rPr lang="en-US" sz="1800" b="1" dirty="0" err="1">
                          <a:effectLst/>
                          <a:latin typeface="+mn-lt"/>
                          <a:ea typeface="Calibri" panose="020F0502020204030204" pitchFamily="34" charset="0"/>
                          <a:cs typeface="Times New Roman" panose="02020603050405020304" pitchFamily="18" charset="0"/>
                        </a:rPr>
                        <a:t>Thay</a:t>
                      </a:r>
                      <a:r>
                        <a:rPr lang="en-US" sz="1800" b="1" dirty="0">
                          <a:effectLst/>
                          <a:latin typeface="+mn-lt"/>
                          <a:ea typeface="Calibri" panose="020F0502020204030204" pitchFamily="34" charset="0"/>
                          <a:cs typeface="Times New Roman" panose="02020603050405020304" pitchFamily="18" charset="0"/>
                        </a:rPr>
                        <a:t> </a:t>
                      </a:r>
                      <a:r>
                        <a:rPr lang="en-US" sz="1800" b="1" dirty="0" err="1">
                          <a:effectLst/>
                          <a:latin typeface="+mn-lt"/>
                          <a:ea typeface="Calibri" panose="020F0502020204030204" pitchFamily="34" charset="0"/>
                          <a:cs typeface="Times New Roman" panose="02020603050405020304" pitchFamily="18" charset="0"/>
                        </a:rPr>
                        <a:t>băng</a:t>
                      </a:r>
                      <a:r>
                        <a:rPr lang="en-US" sz="1800" b="1" dirty="0">
                          <a:effectLst/>
                          <a:latin typeface="+mn-lt"/>
                          <a:ea typeface="Calibri" panose="020F0502020204030204" pitchFamily="34" charset="0"/>
                          <a:cs typeface="Times New Roman" panose="02020603050405020304" pitchFamily="18" charset="0"/>
                        </a:rPr>
                        <a:t> </a:t>
                      </a:r>
                      <a:r>
                        <a:rPr lang="en-US" sz="1800" b="1" dirty="0" err="1">
                          <a:effectLst/>
                          <a:latin typeface="+mn-lt"/>
                          <a:ea typeface="Calibri" panose="020F0502020204030204" pitchFamily="34" charset="0"/>
                          <a:cs typeface="Times New Roman" panose="02020603050405020304" pitchFamily="18" charset="0"/>
                        </a:rPr>
                        <a:t>vết</a:t>
                      </a:r>
                      <a:r>
                        <a:rPr lang="en-US" sz="1800" b="1" dirty="0">
                          <a:effectLst/>
                          <a:latin typeface="+mn-lt"/>
                          <a:ea typeface="Calibri" panose="020F0502020204030204" pitchFamily="34" charset="0"/>
                          <a:cs typeface="Times New Roman" panose="02020603050405020304" pitchFamily="18" charset="0"/>
                        </a:rPr>
                        <a:t> </a:t>
                      </a:r>
                      <a:r>
                        <a:rPr lang="en-US" sz="1800" b="1" dirty="0" err="1">
                          <a:effectLst/>
                          <a:latin typeface="+mn-lt"/>
                          <a:ea typeface="Calibri" panose="020F0502020204030204" pitchFamily="34" charset="0"/>
                          <a:cs typeface="Times New Roman" panose="02020603050405020304" pitchFamily="18" charset="0"/>
                        </a:rPr>
                        <a:t>mổ</a:t>
                      </a:r>
                      <a:r>
                        <a:rPr lang="en-US" sz="1800" b="1" dirty="0">
                          <a:effectLst/>
                          <a:latin typeface="+mn-lt"/>
                          <a:ea typeface="Calibri" panose="020F0502020204030204" pitchFamily="34" charset="0"/>
                          <a:cs typeface="Times New Roman" panose="02020603050405020304" pitchFamily="18" charset="0"/>
                        </a:rPr>
                        <a:t>, </a:t>
                      </a:r>
                      <a:r>
                        <a:rPr lang="en-US" sz="1800" b="1" dirty="0" err="1">
                          <a:effectLst/>
                          <a:latin typeface="+mn-lt"/>
                          <a:ea typeface="Calibri" panose="020F0502020204030204" pitchFamily="34" charset="0"/>
                          <a:cs typeface="Times New Roman" panose="02020603050405020304" pitchFamily="18" charset="0"/>
                        </a:rPr>
                        <a:t>chân</a:t>
                      </a:r>
                      <a:r>
                        <a:rPr lang="en-US" sz="1800" b="1" dirty="0">
                          <a:effectLst/>
                          <a:latin typeface="+mn-lt"/>
                          <a:ea typeface="Calibri" panose="020F0502020204030204" pitchFamily="34" charset="0"/>
                          <a:cs typeface="Times New Roman" panose="02020603050405020304" pitchFamily="18" charset="0"/>
                        </a:rPr>
                        <a:t> </a:t>
                      </a:r>
                      <a:r>
                        <a:rPr lang="en-US" sz="1800" b="1" dirty="0" err="1">
                          <a:effectLst/>
                          <a:latin typeface="+mn-lt"/>
                          <a:ea typeface="Calibri" panose="020F0502020204030204" pitchFamily="34" charset="0"/>
                          <a:cs typeface="Times New Roman" panose="02020603050405020304" pitchFamily="18" charset="0"/>
                        </a:rPr>
                        <a:t>ống</a:t>
                      </a:r>
                      <a:r>
                        <a:rPr lang="en-US" sz="1800" b="1" dirty="0">
                          <a:effectLst/>
                          <a:latin typeface="+mn-lt"/>
                          <a:ea typeface="Calibri" panose="020F0502020204030204" pitchFamily="34" charset="0"/>
                          <a:cs typeface="Times New Roman" panose="02020603050405020304" pitchFamily="18" charset="0"/>
                        </a:rPr>
                        <a:t> </a:t>
                      </a:r>
                      <a:r>
                        <a:rPr lang="en-US" sz="1800" b="1" dirty="0" err="1">
                          <a:effectLst/>
                          <a:latin typeface="+mn-lt"/>
                          <a:ea typeface="Calibri" panose="020F0502020204030204" pitchFamily="34" charset="0"/>
                          <a:cs typeface="Times New Roman" panose="02020603050405020304" pitchFamily="18" charset="0"/>
                        </a:rPr>
                        <a:t>dẫn</a:t>
                      </a:r>
                      <a:r>
                        <a:rPr lang="en-US" sz="1800" b="1" dirty="0">
                          <a:effectLst/>
                          <a:latin typeface="+mn-lt"/>
                          <a:ea typeface="Calibri" panose="020F0502020204030204" pitchFamily="34" charset="0"/>
                          <a:cs typeface="Times New Roman" panose="02020603050405020304" pitchFamily="18" charset="0"/>
                        </a:rPr>
                        <a:t> </a:t>
                      </a:r>
                      <a:r>
                        <a:rPr lang="en-US" sz="1800" b="1" dirty="0" err="1">
                          <a:effectLst/>
                          <a:latin typeface="+mn-lt"/>
                          <a:ea typeface="Calibri" panose="020F0502020204030204" pitchFamily="34" charset="0"/>
                          <a:cs typeface="Times New Roman" panose="02020603050405020304" pitchFamily="18" charset="0"/>
                        </a:rPr>
                        <a:t>lưu</a:t>
                      </a:r>
                      <a:endParaRPr lang="en-US" sz="1800" b="1"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b="1" i="1" dirty="0" err="1">
                          <a:effectLst/>
                          <a:latin typeface="+mn-lt"/>
                          <a:ea typeface="Calibri" panose="020F0502020204030204" pitchFamily="34" charset="0"/>
                          <a:cs typeface="Times New Roman" panose="02020603050405020304" pitchFamily="18" charset="0"/>
                        </a:rPr>
                        <a:t>Tần</a:t>
                      </a:r>
                      <a:r>
                        <a:rPr lang="en-US" sz="1800" b="1" i="1" dirty="0">
                          <a:effectLst/>
                          <a:latin typeface="+mn-lt"/>
                          <a:ea typeface="Calibri" panose="020F0502020204030204" pitchFamily="34" charset="0"/>
                          <a:cs typeface="Times New Roman" panose="02020603050405020304" pitchFamily="18" charset="0"/>
                        </a:rPr>
                        <a:t> </a:t>
                      </a:r>
                      <a:r>
                        <a:rPr lang="en-US" sz="1800" b="1" i="1" dirty="0" err="1">
                          <a:effectLst/>
                          <a:latin typeface="+mn-lt"/>
                          <a:ea typeface="Calibri" panose="020F0502020204030204" pitchFamily="34" charset="0"/>
                          <a:cs typeface="Times New Roman" panose="02020603050405020304" pitchFamily="18" charset="0"/>
                        </a:rPr>
                        <a:t>suất</a:t>
                      </a:r>
                      <a:r>
                        <a:rPr lang="en-US" sz="1800" b="1" i="1" dirty="0">
                          <a:effectLst/>
                          <a:latin typeface="+mn-lt"/>
                          <a:ea typeface="Calibri" panose="020F0502020204030204" pitchFamily="34" charset="0"/>
                          <a:cs typeface="Times New Roman" panose="02020603050405020304" pitchFamily="18" charset="0"/>
                        </a:rPr>
                        <a:t> </a:t>
                      </a:r>
                      <a:r>
                        <a:rPr lang="en-US" sz="1800" b="1" i="1" dirty="0" err="1">
                          <a:effectLst/>
                          <a:latin typeface="+mn-lt"/>
                          <a:ea typeface="Calibri" panose="020F0502020204030204" pitchFamily="34" charset="0"/>
                          <a:cs typeface="Times New Roman" panose="02020603050405020304" pitchFamily="18" charset="0"/>
                        </a:rPr>
                        <a:t>thay</a:t>
                      </a:r>
                      <a:r>
                        <a:rPr lang="en-US" sz="1800" b="1" i="1" dirty="0">
                          <a:effectLst/>
                          <a:latin typeface="+mn-lt"/>
                          <a:ea typeface="Calibri" panose="020F0502020204030204" pitchFamily="34" charset="0"/>
                          <a:cs typeface="Times New Roman" panose="02020603050405020304" pitchFamily="18" charset="0"/>
                        </a:rPr>
                        <a:t> </a:t>
                      </a:r>
                      <a:r>
                        <a:rPr lang="en-US" sz="1800" b="1" i="1" dirty="0" err="1">
                          <a:effectLst/>
                          <a:latin typeface="+mn-lt"/>
                          <a:ea typeface="Calibri" panose="020F0502020204030204" pitchFamily="34" charset="0"/>
                          <a:cs typeface="Times New Roman" panose="02020603050405020304" pitchFamily="18" charset="0"/>
                        </a:rPr>
                        <a:t>băng</a:t>
                      </a:r>
                      <a:endParaRPr lang="en-US" sz="1800" b="1" i="1"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err="1">
                          <a:effectLst/>
                          <a:latin typeface="+mn-lt"/>
                          <a:ea typeface="Calibri" panose="020F0502020204030204" pitchFamily="34" charset="0"/>
                          <a:cs typeface="Times New Roman" panose="02020603050405020304" pitchFamily="18" charset="0"/>
                        </a:rPr>
                        <a:t>Mỗi</a:t>
                      </a:r>
                      <a:r>
                        <a:rPr lang="en-US" sz="1800" dirty="0">
                          <a:effectLst/>
                          <a:latin typeface="+mn-lt"/>
                          <a:ea typeface="Calibri" panose="020F0502020204030204" pitchFamily="34" charset="0"/>
                          <a:cs typeface="Times New Roman" panose="02020603050405020304" pitchFamily="18" charset="0"/>
                        </a:rPr>
                        <a:t> </a:t>
                      </a:r>
                      <a:r>
                        <a:rPr lang="en-US" sz="1800" dirty="0" err="1">
                          <a:effectLst/>
                          <a:latin typeface="+mn-lt"/>
                          <a:ea typeface="Calibri" panose="020F0502020204030204" pitchFamily="34" charset="0"/>
                          <a:cs typeface="Times New Roman" panose="02020603050405020304" pitchFamily="18" charset="0"/>
                        </a:rPr>
                        <a:t>ngày</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r>
                        <a:rPr lang="en-US" sz="1800" dirty="0">
                          <a:effectLst/>
                          <a:latin typeface="+mn-lt"/>
                          <a:ea typeface="Calibri" panose="020F0502020204030204" pitchFamily="34" charset="0"/>
                          <a:cs typeface="Times New Roman" panose="02020603050405020304" pitchFamily="18" charset="0"/>
                        </a:rPr>
                        <a:t>2 </a:t>
                      </a:r>
                      <a:r>
                        <a:rPr lang="en-US" sz="1800" dirty="0" err="1">
                          <a:effectLst/>
                          <a:latin typeface="+mn-lt"/>
                          <a:ea typeface="Calibri" panose="020F0502020204030204" pitchFamily="34" charset="0"/>
                          <a:cs typeface="Times New Roman" panose="02020603050405020304" pitchFamily="18" charset="0"/>
                        </a:rPr>
                        <a:t>ngày</a:t>
                      </a:r>
                      <a:r>
                        <a:rPr lang="en-US" sz="1800" dirty="0">
                          <a:effectLst/>
                          <a:latin typeface="+mn-lt"/>
                          <a:ea typeface="Calibri" panose="020F0502020204030204" pitchFamily="34" charset="0"/>
                          <a:cs typeface="Times New Roman" panose="02020603050405020304" pitchFamily="18" charset="0"/>
                        </a:rPr>
                        <a:t>/</a:t>
                      </a:r>
                      <a:r>
                        <a:rPr lang="en-US" sz="1800" dirty="0" err="1">
                          <a:effectLst/>
                          <a:latin typeface="+mn-lt"/>
                          <a:ea typeface="Calibri" panose="020F0502020204030204" pitchFamily="34" charset="0"/>
                          <a:cs typeface="Times New Roman" panose="02020603050405020304" pitchFamily="18" charset="0"/>
                        </a:rPr>
                        <a:t>lần</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a:r>
                        <a:rPr lang="en-US" sz="1800" dirty="0">
                          <a:effectLst/>
                          <a:latin typeface="Times New Roman" panose="02020603050405020304" pitchFamily="18" charset="0"/>
                          <a:ea typeface="Calibri" panose="020F0502020204030204" pitchFamily="34" charset="0"/>
                        </a:rPr>
                        <a:t>Khi </a:t>
                      </a:r>
                      <a:r>
                        <a:rPr lang="en-US" sz="1800" dirty="0" err="1">
                          <a:effectLst/>
                          <a:latin typeface="Times New Roman" panose="02020603050405020304" pitchFamily="18" charset="0"/>
                          <a:ea typeface="Calibri" panose="020F0502020204030204" pitchFamily="34" charset="0"/>
                        </a:rPr>
                        <a:t>rỉ</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dịch</a:t>
                      </a:r>
                      <a:endParaRPr lang="en-US" sz="1800" dirty="0">
                        <a:effectLst/>
                        <a:latin typeface="Times New Roman" panose="02020603050405020304" pitchFamily="18" charset="0"/>
                        <a:ea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cs typeface="Times New Roman" panose="02020603050405020304" pitchFamily="18" charset="0"/>
                        </a:rPr>
                        <a:t>Khi </a:t>
                      </a:r>
                      <a:r>
                        <a:rPr lang="en-US" sz="1800" dirty="0" err="1">
                          <a:effectLst/>
                          <a:latin typeface="+mn-lt"/>
                          <a:ea typeface="Calibri" panose="020F0502020204030204" pitchFamily="34" charset="0"/>
                          <a:cs typeface="Times New Roman" panose="02020603050405020304" pitchFamily="18" charset="0"/>
                        </a:rPr>
                        <a:t>rỉ</a:t>
                      </a:r>
                      <a:r>
                        <a:rPr lang="en-US" sz="1800" dirty="0">
                          <a:effectLst/>
                          <a:latin typeface="+mn-lt"/>
                          <a:ea typeface="Calibri" panose="020F0502020204030204" pitchFamily="34" charset="0"/>
                          <a:cs typeface="Times New Roman" panose="02020603050405020304" pitchFamily="18" charset="0"/>
                        </a:rPr>
                        <a:t> </a:t>
                      </a:r>
                      <a:r>
                        <a:rPr lang="en-US" sz="1800" dirty="0" err="1">
                          <a:effectLst/>
                          <a:latin typeface="+mn-lt"/>
                          <a:ea typeface="Calibri" panose="020F0502020204030204" pitchFamily="34" charset="0"/>
                          <a:cs typeface="Times New Roman" panose="02020603050405020304" pitchFamily="18" charset="0"/>
                        </a:rPr>
                        <a:t>dịch</a:t>
                      </a:r>
                      <a:endParaRPr lang="en-US" sz="1800" dirty="0">
                        <a:latin typeface="+mn-lt"/>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a:r>
                        <a:rPr lang="en-US" sz="1800" dirty="0">
                          <a:effectLst/>
                          <a:latin typeface="+mn-lt"/>
                          <a:ea typeface="Calibri" panose="020F0502020204030204" pitchFamily="34" charset="0"/>
                          <a:cs typeface="Times New Roman" panose="02020603050405020304" pitchFamily="18" charset="0"/>
                        </a:rPr>
                        <a:t>Khi </a:t>
                      </a:r>
                      <a:r>
                        <a:rPr lang="en-US" sz="1800" dirty="0" err="1">
                          <a:effectLst/>
                          <a:latin typeface="+mn-lt"/>
                          <a:ea typeface="Calibri" panose="020F0502020204030204" pitchFamily="34" charset="0"/>
                          <a:cs typeface="Times New Roman" panose="02020603050405020304" pitchFamily="18" charset="0"/>
                        </a:rPr>
                        <a:t>ra</a:t>
                      </a:r>
                      <a:r>
                        <a:rPr lang="en-US" sz="1800" dirty="0">
                          <a:effectLst/>
                          <a:latin typeface="+mn-lt"/>
                          <a:ea typeface="Calibri" panose="020F0502020204030204" pitchFamily="34" charset="0"/>
                          <a:cs typeface="Times New Roman" panose="02020603050405020304" pitchFamily="18" charset="0"/>
                        </a:rPr>
                        <a:t> </a:t>
                      </a:r>
                      <a:r>
                        <a:rPr lang="en-US" sz="1800" dirty="0" err="1">
                          <a:effectLst/>
                          <a:latin typeface="+mn-lt"/>
                          <a:ea typeface="Calibri" panose="020F0502020204030204" pitchFamily="34" charset="0"/>
                          <a:cs typeface="Times New Roman" panose="02020603050405020304" pitchFamily="18" charset="0"/>
                        </a:rPr>
                        <a:t>viện</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0810089"/>
                  </a:ext>
                </a:extLst>
              </a:tr>
              <a:tr h="278736">
                <a:tc vMerge="1">
                  <a:txBody>
                    <a:bodyPr/>
                    <a:lstStyle/>
                    <a:p>
                      <a:endParaRPr lang="en-US"/>
                    </a:p>
                  </a:txBody>
                  <a:tcPr/>
                </a:tc>
                <a:tc>
                  <a:txBody>
                    <a:bodyPr/>
                    <a:lstStyle/>
                    <a:p>
                      <a:pPr algn="ctr"/>
                      <a:r>
                        <a:rPr lang="en-US" sz="1800" b="1" i="1" dirty="0">
                          <a:effectLst/>
                          <a:latin typeface="+mn-lt"/>
                          <a:ea typeface="Calibri" panose="020F0502020204030204" pitchFamily="34" charset="0"/>
                          <a:cs typeface="Times New Roman" panose="02020603050405020304" pitchFamily="18" charset="0"/>
                        </a:rPr>
                        <a:t>n</a:t>
                      </a:r>
                      <a:endParaRPr lang="en-US" sz="1800" b="1" i="1"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a:effectLst/>
                          <a:latin typeface="+mn-lt"/>
                          <a:ea typeface="Calibri" panose="020F0502020204030204" pitchFamily="34" charset="0"/>
                          <a:cs typeface="Times New Roman" panose="02020603050405020304" pitchFamily="18" charset="0"/>
                        </a:rPr>
                        <a:t>25</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r>
                        <a:rPr lang="en-US" sz="1800" dirty="0">
                          <a:effectLst/>
                          <a:latin typeface="+mn-lt"/>
                          <a:ea typeface="Calibri" panose="020F0502020204030204" pitchFamily="34" charset="0"/>
                          <a:cs typeface="Times New Roman" panose="02020603050405020304" pitchFamily="18" charset="0"/>
                        </a:rPr>
                        <a:t>37</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a:r>
                        <a:rPr lang="en-US" sz="1800">
                          <a:effectLst/>
                          <a:latin typeface="Times New Roman" panose="02020603050405020304" pitchFamily="18" charset="0"/>
                          <a:ea typeface="Calibri" panose="020F0502020204030204" pitchFamily="34" charset="0"/>
                        </a:rPr>
                        <a:t>0</a:t>
                      </a:r>
                      <a:endParaRPr lang="en-US" sz="1800">
                        <a:effectLst/>
                        <a:latin typeface="Times New Roman" panose="02020603050405020304" pitchFamily="18" charset="0"/>
                        <a:ea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cs typeface="Times New Roman" panose="02020603050405020304" pitchFamily="18" charset="0"/>
                        </a:rPr>
                        <a:t>0</a:t>
                      </a:r>
                      <a:endParaRPr lang="en-US" sz="1800" dirty="0">
                        <a:latin typeface="+mn-lt"/>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a:r>
                        <a:rPr lang="en-US" sz="1800" dirty="0">
                          <a:effectLst/>
                          <a:latin typeface="+mn-lt"/>
                          <a:ea typeface="Calibri" panose="020F0502020204030204" pitchFamily="34" charset="0"/>
                          <a:cs typeface="Times New Roman" panose="02020603050405020304" pitchFamily="18" charset="0"/>
                        </a:rPr>
                        <a:t>8</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147374"/>
                  </a:ext>
                </a:extLst>
              </a:tr>
              <a:tr h="278736">
                <a:tc vMerge="1">
                  <a:txBody>
                    <a:bodyPr/>
                    <a:lstStyle/>
                    <a:p>
                      <a:endParaRPr lang="en-US"/>
                    </a:p>
                  </a:txBody>
                  <a:tcPr/>
                </a:tc>
                <a:tc>
                  <a:txBody>
                    <a:bodyPr/>
                    <a:lstStyle/>
                    <a:p>
                      <a:pPr algn="ctr"/>
                      <a:r>
                        <a:rPr lang="en-US" sz="1800" b="1" i="1" dirty="0">
                          <a:effectLst/>
                          <a:latin typeface="+mn-lt"/>
                          <a:ea typeface="Calibri" panose="020F0502020204030204" pitchFamily="34" charset="0"/>
                          <a:cs typeface="Times New Roman" panose="02020603050405020304" pitchFamily="18" charset="0"/>
                        </a:rPr>
                        <a:t>%</a:t>
                      </a:r>
                      <a:endParaRPr lang="en-US" sz="1800" b="1" i="1"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a:effectLst/>
                          <a:latin typeface="+mn-lt"/>
                          <a:ea typeface="Calibri" panose="020F0502020204030204" pitchFamily="34" charset="0"/>
                          <a:cs typeface="Times New Roman" panose="02020603050405020304" pitchFamily="18" charset="0"/>
                        </a:rPr>
                        <a:t>35,71</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r>
                        <a:rPr lang="en-US" sz="1800" dirty="0">
                          <a:effectLst/>
                          <a:latin typeface="+mn-lt"/>
                          <a:ea typeface="Calibri" panose="020F0502020204030204" pitchFamily="34" charset="0"/>
                          <a:cs typeface="Times New Roman" panose="02020603050405020304" pitchFamily="18" charset="0"/>
                        </a:rPr>
                        <a:t>52,86</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a:r>
                        <a:rPr lang="en-US" sz="1800">
                          <a:effectLst/>
                          <a:latin typeface="Times New Roman" panose="02020603050405020304" pitchFamily="18" charset="0"/>
                          <a:ea typeface="Calibri" panose="020F0502020204030204" pitchFamily="34" charset="0"/>
                        </a:rPr>
                        <a:t>0</a:t>
                      </a:r>
                      <a:endParaRPr lang="en-US" sz="1800">
                        <a:effectLst/>
                        <a:latin typeface="Times New Roman" panose="02020603050405020304" pitchFamily="18" charset="0"/>
                        <a:ea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cs typeface="Times New Roman" panose="02020603050405020304" pitchFamily="18" charset="0"/>
                        </a:rPr>
                        <a:t>0</a:t>
                      </a:r>
                      <a:endParaRPr lang="en-US" sz="1800" dirty="0">
                        <a:latin typeface="+mn-lt"/>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a:r>
                        <a:rPr lang="en-US" sz="1800" dirty="0">
                          <a:effectLst/>
                          <a:latin typeface="+mn-lt"/>
                          <a:ea typeface="Calibri" panose="020F0502020204030204" pitchFamily="34" charset="0"/>
                          <a:cs typeface="Times New Roman" panose="02020603050405020304" pitchFamily="18" charset="0"/>
                        </a:rPr>
                        <a:t>11,43</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3965215"/>
                  </a:ext>
                </a:extLst>
              </a:tr>
              <a:tr h="557471">
                <a:tc rowSpan="3">
                  <a:txBody>
                    <a:bodyPr/>
                    <a:lstStyle/>
                    <a:p>
                      <a:pPr algn="ctr"/>
                      <a:r>
                        <a:rPr lang="en-US" sz="1800" b="1" dirty="0" err="1">
                          <a:effectLst/>
                          <a:latin typeface="+mn-lt"/>
                          <a:ea typeface="Calibri" panose="020F0502020204030204" pitchFamily="34" charset="0"/>
                          <a:cs typeface="Times New Roman" panose="02020603050405020304" pitchFamily="18" charset="0"/>
                        </a:rPr>
                        <a:t>Vận</a:t>
                      </a:r>
                      <a:r>
                        <a:rPr lang="en-US" sz="1800" b="1" dirty="0">
                          <a:effectLst/>
                          <a:latin typeface="+mn-lt"/>
                          <a:ea typeface="Calibri" panose="020F0502020204030204" pitchFamily="34" charset="0"/>
                          <a:cs typeface="Times New Roman" panose="02020603050405020304" pitchFamily="18" charset="0"/>
                        </a:rPr>
                        <a:t> </a:t>
                      </a:r>
                      <a:r>
                        <a:rPr lang="en-US" sz="1800" b="1" dirty="0" err="1">
                          <a:effectLst/>
                          <a:latin typeface="+mn-lt"/>
                          <a:ea typeface="Calibri" panose="020F0502020204030204" pitchFamily="34" charset="0"/>
                          <a:cs typeface="Times New Roman" panose="02020603050405020304" pitchFamily="18" charset="0"/>
                        </a:rPr>
                        <a:t>động</a:t>
                      </a:r>
                      <a:r>
                        <a:rPr lang="en-US" sz="1800" b="1" dirty="0">
                          <a:effectLst/>
                          <a:latin typeface="+mn-lt"/>
                          <a:ea typeface="Calibri" panose="020F0502020204030204" pitchFamily="34" charset="0"/>
                          <a:cs typeface="Times New Roman" panose="02020603050405020304" pitchFamily="18" charset="0"/>
                        </a:rPr>
                        <a:t>, </a:t>
                      </a:r>
                      <a:r>
                        <a:rPr lang="en-US" sz="1800" b="1" dirty="0" err="1">
                          <a:effectLst/>
                          <a:latin typeface="+mn-lt"/>
                          <a:ea typeface="Calibri" panose="020F0502020204030204" pitchFamily="34" charset="0"/>
                          <a:cs typeface="Times New Roman" panose="02020603050405020304" pitchFamily="18" charset="0"/>
                        </a:rPr>
                        <a:t>đi</a:t>
                      </a:r>
                      <a:r>
                        <a:rPr lang="en-US" sz="1800" b="1" dirty="0">
                          <a:effectLst/>
                          <a:latin typeface="+mn-lt"/>
                          <a:ea typeface="Calibri" panose="020F0502020204030204" pitchFamily="34" charset="0"/>
                          <a:cs typeface="Times New Roman" panose="02020603050405020304" pitchFamily="18" charset="0"/>
                        </a:rPr>
                        <a:t> </a:t>
                      </a:r>
                      <a:r>
                        <a:rPr lang="en-US" sz="1800" b="1" dirty="0" err="1">
                          <a:effectLst/>
                          <a:latin typeface="+mn-lt"/>
                          <a:ea typeface="Calibri" panose="020F0502020204030204" pitchFamily="34" charset="0"/>
                          <a:cs typeface="Times New Roman" panose="02020603050405020304" pitchFamily="18" charset="0"/>
                        </a:rPr>
                        <a:t>lại</a:t>
                      </a:r>
                      <a:endParaRPr lang="en-US" sz="1800" b="1"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b="1" i="1" dirty="0" err="1">
                          <a:effectLst/>
                          <a:latin typeface="+mn-lt"/>
                          <a:ea typeface="Calibri" panose="020F0502020204030204" pitchFamily="34" charset="0"/>
                          <a:cs typeface="Times New Roman" panose="02020603050405020304" pitchFamily="18" charset="0"/>
                        </a:rPr>
                        <a:t>Thời</a:t>
                      </a:r>
                      <a:r>
                        <a:rPr lang="en-US" sz="1800" b="1" i="1" dirty="0">
                          <a:effectLst/>
                          <a:latin typeface="+mn-lt"/>
                          <a:ea typeface="Calibri" panose="020F0502020204030204" pitchFamily="34" charset="0"/>
                          <a:cs typeface="Times New Roman" panose="02020603050405020304" pitchFamily="18" charset="0"/>
                        </a:rPr>
                        <a:t> </a:t>
                      </a:r>
                      <a:r>
                        <a:rPr lang="en-US" sz="1800" b="1" i="1" dirty="0" err="1">
                          <a:effectLst/>
                          <a:latin typeface="+mn-lt"/>
                          <a:ea typeface="Calibri" panose="020F0502020204030204" pitchFamily="34" charset="0"/>
                          <a:cs typeface="Times New Roman" panose="02020603050405020304" pitchFamily="18" charset="0"/>
                        </a:rPr>
                        <a:t>gian</a:t>
                      </a:r>
                      <a:r>
                        <a:rPr lang="en-US" sz="1800" b="1" i="1" dirty="0">
                          <a:effectLst/>
                          <a:latin typeface="+mn-lt"/>
                          <a:ea typeface="Calibri" panose="020F0502020204030204" pitchFamily="34" charset="0"/>
                          <a:cs typeface="Times New Roman" panose="02020603050405020304" pitchFamily="18" charset="0"/>
                        </a:rPr>
                        <a:t> </a:t>
                      </a:r>
                      <a:r>
                        <a:rPr lang="en-US" sz="1800" b="1" i="1" dirty="0" err="1">
                          <a:effectLst/>
                          <a:latin typeface="+mn-lt"/>
                          <a:ea typeface="Calibri" panose="020F0502020204030204" pitchFamily="34" charset="0"/>
                          <a:cs typeface="Times New Roman" panose="02020603050405020304" pitchFamily="18" charset="0"/>
                        </a:rPr>
                        <a:t>đi</a:t>
                      </a:r>
                      <a:r>
                        <a:rPr lang="en-US" sz="1800" b="1" i="1" dirty="0">
                          <a:effectLst/>
                          <a:latin typeface="+mn-lt"/>
                          <a:ea typeface="Calibri" panose="020F0502020204030204" pitchFamily="34" charset="0"/>
                          <a:cs typeface="Times New Roman" panose="02020603050405020304" pitchFamily="18" charset="0"/>
                        </a:rPr>
                        <a:t> </a:t>
                      </a:r>
                      <a:r>
                        <a:rPr lang="en-US" sz="1800" b="1" i="1" dirty="0" err="1">
                          <a:effectLst/>
                          <a:latin typeface="+mn-lt"/>
                          <a:ea typeface="Calibri" panose="020F0502020204030204" pitchFamily="34" charset="0"/>
                          <a:cs typeface="Times New Roman" panose="02020603050405020304" pitchFamily="18" charset="0"/>
                        </a:rPr>
                        <a:t>lại</a:t>
                      </a:r>
                      <a:endParaRPr lang="en-US" sz="1800" b="1" i="1"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cs typeface="Times New Roman" panose="02020603050405020304" pitchFamily="18" charset="0"/>
                        </a:rPr>
                        <a:t>&lt;24h</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3">
                  <a:txBody>
                    <a:bodyPr/>
                    <a:lstStyle/>
                    <a:p>
                      <a:pPr algn="ctr"/>
                      <a:r>
                        <a:rPr lang="en-US" sz="1800" dirty="0">
                          <a:effectLst/>
                          <a:latin typeface="+mn-lt"/>
                          <a:ea typeface="Calibri" panose="020F0502020204030204" pitchFamily="34" charset="0"/>
                          <a:cs typeface="Times New Roman" panose="02020603050405020304" pitchFamily="18" charset="0"/>
                        </a:rPr>
                        <a:t>24h – 48h</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a:endParaRPr lang="en-US" sz="1800">
                        <a:effectLst/>
                        <a:latin typeface="Times New Roman" panose="02020603050405020304" pitchFamily="18" charset="0"/>
                        <a:ea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cs typeface="Times New Roman" panose="02020603050405020304" pitchFamily="18" charset="0"/>
                        </a:rPr>
                        <a:t>&gt; 48h</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131493467"/>
                  </a:ext>
                </a:extLst>
              </a:tr>
              <a:tr h="278736">
                <a:tc vMerge="1">
                  <a:txBody>
                    <a:bodyPr/>
                    <a:lstStyle/>
                    <a:p>
                      <a:endParaRPr lang="en-US"/>
                    </a:p>
                  </a:txBody>
                  <a:tcPr/>
                </a:tc>
                <a:tc>
                  <a:txBody>
                    <a:bodyPr/>
                    <a:lstStyle/>
                    <a:p>
                      <a:pPr algn="ctr"/>
                      <a:r>
                        <a:rPr lang="en-US" sz="1800" b="1" i="1" dirty="0">
                          <a:effectLst/>
                          <a:latin typeface="+mn-lt"/>
                          <a:ea typeface="Calibri" panose="020F0502020204030204" pitchFamily="34" charset="0"/>
                          <a:cs typeface="Times New Roman" panose="02020603050405020304" pitchFamily="18" charset="0"/>
                        </a:rPr>
                        <a:t>n</a:t>
                      </a:r>
                      <a:endParaRPr lang="en-US" sz="1800" b="1" i="1"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cs typeface="Times New Roman" panose="02020603050405020304" pitchFamily="18" charset="0"/>
                        </a:rPr>
                        <a:t>20</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3">
                  <a:txBody>
                    <a:bodyPr/>
                    <a:lstStyle/>
                    <a:p>
                      <a:pPr algn="ctr"/>
                      <a:r>
                        <a:rPr lang="en-US" sz="1800" dirty="0">
                          <a:effectLst/>
                          <a:latin typeface="+mn-lt"/>
                          <a:ea typeface="Calibri" panose="020F0502020204030204" pitchFamily="34" charset="0"/>
                          <a:cs typeface="Times New Roman" panose="02020603050405020304" pitchFamily="18" charset="0"/>
                        </a:rPr>
                        <a:t>49</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a:endParaRPr lang="en-US" sz="1800" dirty="0">
                        <a:effectLst/>
                        <a:latin typeface="Times New Roman" panose="02020603050405020304" pitchFamily="18" charset="0"/>
                        <a:ea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a:effectLst/>
                          <a:latin typeface="+mn-lt"/>
                          <a:ea typeface="Calibri" panose="020F0502020204030204" pitchFamily="34" charset="0"/>
                          <a:cs typeface="Times New Roman" panose="02020603050405020304" pitchFamily="18" charset="0"/>
                        </a:rPr>
                        <a:t>1</a:t>
                      </a:r>
                      <a:endParaRPr lang="en-US" sz="180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858501074"/>
                  </a:ext>
                </a:extLst>
              </a:tr>
              <a:tr h="278736">
                <a:tc vMerge="1">
                  <a:txBody>
                    <a:bodyPr/>
                    <a:lstStyle/>
                    <a:p>
                      <a:endParaRPr lang="en-US"/>
                    </a:p>
                  </a:txBody>
                  <a:tcPr/>
                </a:tc>
                <a:tc>
                  <a:txBody>
                    <a:bodyPr/>
                    <a:lstStyle/>
                    <a:p>
                      <a:pPr algn="ctr"/>
                      <a:r>
                        <a:rPr lang="en-US" sz="1800" b="1" i="1" dirty="0">
                          <a:effectLst/>
                          <a:latin typeface="+mn-lt"/>
                          <a:ea typeface="Calibri" panose="020F0502020204030204" pitchFamily="34" charset="0"/>
                          <a:cs typeface="Times New Roman" panose="02020603050405020304" pitchFamily="18" charset="0"/>
                        </a:rPr>
                        <a:t>%</a:t>
                      </a:r>
                      <a:endParaRPr lang="en-US" sz="1800" b="1" i="1"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cs typeface="Times New Roman" panose="02020603050405020304" pitchFamily="18" charset="0"/>
                        </a:rPr>
                        <a:t>28,6</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3">
                  <a:txBody>
                    <a:bodyPr/>
                    <a:lstStyle/>
                    <a:p>
                      <a:pPr algn="ctr"/>
                      <a:r>
                        <a:rPr lang="en-US" sz="1800" dirty="0">
                          <a:effectLst/>
                          <a:latin typeface="+mn-lt"/>
                          <a:ea typeface="Calibri" panose="020F0502020204030204" pitchFamily="34" charset="0"/>
                          <a:cs typeface="Times New Roman" panose="02020603050405020304" pitchFamily="18" charset="0"/>
                        </a:rPr>
                        <a:t>70</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a:endParaRPr lang="en-US" sz="1800">
                        <a:effectLst/>
                        <a:latin typeface="Times New Roman" panose="02020603050405020304" pitchFamily="18" charset="0"/>
                        <a:ea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cs typeface="Times New Roman" panose="02020603050405020304" pitchFamily="18" charset="0"/>
                        </a:rPr>
                        <a:t>1,4</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4061577735"/>
                  </a:ext>
                </a:extLst>
              </a:tr>
              <a:tr h="278736">
                <a:tc rowSpan="4">
                  <a:txBody>
                    <a:bodyPr/>
                    <a:lstStyle/>
                    <a:p>
                      <a:pPr algn="ctr"/>
                      <a:r>
                        <a:rPr lang="en-US" sz="1800" b="1" dirty="0" err="1">
                          <a:effectLst/>
                          <a:latin typeface="+mn-lt"/>
                          <a:ea typeface="Calibri" panose="020F0502020204030204" pitchFamily="34" charset="0"/>
                          <a:cs typeface="Times New Roman" panose="02020603050405020304" pitchFamily="18" charset="0"/>
                        </a:rPr>
                        <a:t>Chế</a:t>
                      </a:r>
                      <a:r>
                        <a:rPr lang="en-US" sz="1800" b="1" dirty="0">
                          <a:effectLst/>
                          <a:latin typeface="+mn-lt"/>
                          <a:ea typeface="Calibri" panose="020F0502020204030204" pitchFamily="34" charset="0"/>
                          <a:cs typeface="Times New Roman" panose="02020603050405020304" pitchFamily="18" charset="0"/>
                        </a:rPr>
                        <a:t> </a:t>
                      </a:r>
                      <a:r>
                        <a:rPr lang="en-US" sz="1800" b="1" dirty="0" err="1">
                          <a:effectLst/>
                          <a:latin typeface="+mn-lt"/>
                          <a:ea typeface="Calibri" panose="020F0502020204030204" pitchFamily="34" charset="0"/>
                          <a:cs typeface="Times New Roman" panose="02020603050405020304" pitchFamily="18" charset="0"/>
                        </a:rPr>
                        <a:t>độ</a:t>
                      </a:r>
                      <a:r>
                        <a:rPr lang="en-US" sz="1800" b="1" dirty="0">
                          <a:effectLst/>
                          <a:latin typeface="+mn-lt"/>
                          <a:ea typeface="Calibri" panose="020F0502020204030204" pitchFamily="34" charset="0"/>
                          <a:cs typeface="Times New Roman" panose="02020603050405020304" pitchFamily="18" charset="0"/>
                        </a:rPr>
                        <a:t> </a:t>
                      </a:r>
                      <a:r>
                        <a:rPr lang="en-US" sz="1800" b="1" dirty="0" err="1">
                          <a:effectLst/>
                          <a:latin typeface="+mn-lt"/>
                          <a:ea typeface="Calibri" panose="020F0502020204030204" pitchFamily="34" charset="0"/>
                          <a:cs typeface="Times New Roman" panose="02020603050405020304" pitchFamily="18" charset="0"/>
                        </a:rPr>
                        <a:t>ăn</a:t>
                      </a:r>
                      <a:endParaRPr lang="en-US" sz="1800" b="1"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r>
                        <a:rPr lang="en-US" sz="1800" b="1" i="1" dirty="0" err="1">
                          <a:effectLst/>
                          <a:latin typeface="+mn-lt"/>
                          <a:ea typeface="Calibri" panose="020F0502020204030204" pitchFamily="34" charset="0"/>
                          <a:cs typeface="Times New Roman" panose="02020603050405020304" pitchFamily="18" charset="0"/>
                        </a:rPr>
                        <a:t>Hình</a:t>
                      </a:r>
                      <a:r>
                        <a:rPr lang="en-US" sz="1800" b="1" i="1" dirty="0">
                          <a:effectLst/>
                          <a:latin typeface="+mn-lt"/>
                          <a:ea typeface="Calibri" panose="020F0502020204030204" pitchFamily="34" charset="0"/>
                          <a:cs typeface="Times New Roman" panose="02020603050405020304" pitchFamily="18" charset="0"/>
                        </a:rPr>
                        <a:t> </a:t>
                      </a:r>
                      <a:r>
                        <a:rPr lang="en-US" sz="1800" b="1" i="1" dirty="0" err="1">
                          <a:effectLst/>
                          <a:latin typeface="+mn-lt"/>
                          <a:ea typeface="Calibri" panose="020F0502020204030204" pitchFamily="34" charset="0"/>
                          <a:cs typeface="Times New Roman" panose="02020603050405020304" pitchFamily="18" charset="0"/>
                        </a:rPr>
                        <a:t>thức</a:t>
                      </a:r>
                      <a:r>
                        <a:rPr lang="en-US" sz="1800" b="1" i="1" dirty="0">
                          <a:effectLst/>
                          <a:latin typeface="+mn-lt"/>
                          <a:ea typeface="Calibri" panose="020F0502020204030204" pitchFamily="34" charset="0"/>
                          <a:cs typeface="Times New Roman" panose="02020603050405020304" pitchFamily="18" charset="0"/>
                        </a:rPr>
                        <a:t> </a:t>
                      </a:r>
                      <a:r>
                        <a:rPr lang="en-US" sz="1800" b="1" i="1" dirty="0" err="1">
                          <a:effectLst/>
                          <a:latin typeface="+mn-lt"/>
                          <a:ea typeface="Calibri" panose="020F0502020204030204" pitchFamily="34" charset="0"/>
                          <a:cs typeface="Times New Roman" panose="02020603050405020304" pitchFamily="18" charset="0"/>
                        </a:rPr>
                        <a:t>nuôi</a:t>
                      </a:r>
                      <a:r>
                        <a:rPr lang="en-US" sz="1800" b="1" i="1" dirty="0">
                          <a:effectLst/>
                          <a:latin typeface="+mn-lt"/>
                          <a:ea typeface="Calibri" panose="020F0502020204030204" pitchFamily="34" charset="0"/>
                          <a:cs typeface="Times New Roman" panose="02020603050405020304" pitchFamily="18" charset="0"/>
                        </a:rPr>
                        <a:t> </a:t>
                      </a:r>
                      <a:r>
                        <a:rPr lang="en-US" sz="1800" b="1" i="1" dirty="0" err="1">
                          <a:effectLst/>
                          <a:latin typeface="+mn-lt"/>
                          <a:ea typeface="Calibri" panose="020F0502020204030204" pitchFamily="34" charset="0"/>
                          <a:cs typeface="Times New Roman" panose="02020603050405020304" pitchFamily="18" charset="0"/>
                        </a:rPr>
                        <a:t>ăn</a:t>
                      </a:r>
                      <a:endParaRPr lang="en-US" sz="1800" b="1" i="1"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cs typeface="Times New Roman" panose="02020603050405020304" pitchFamily="18" charset="0"/>
                        </a:rPr>
                        <a:t>24h</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5">
                  <a:txBody>
                    <a:bodyPr/>
                    <a:lstStyle/>
                    <a:p>
                      <a:pPr algn="ctr"/>
                      <a:r>
                        <a:rPr lang="en-US" sz="1800" dirty="0">
                          <a:effectLst/>
                          <a:latin typeface="+mn-lt"/>
                          <a:ea typeface="Calibri" panose="020F0502020204030204" pitchFamily="34" charset="0"/>
                          <a:cs typeface="Times New Roman" panose="02020603050405020304" pitchFamily="18" charset="0"/>
                        </a:rPr>
                        <a:t>Sau 24h</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07173150"/>
                  </a:ext>
                </a:extLst>
              </a:tr>
              <a:tr h="557471">
                <a:tc vMerge="1">
                  <a:txBody>
                    <a:bodyPr/>
                    <a:lstStyle/>
                    <a:p>
                      <a:endParaRPr lang="en-US"/>
                    </a:p>
                  </a:txBody>
                  <a:tcPr/>
                </a:tc>
                <a:tc vMerge="1">
                  <a:txBody>
                    <a:bodyPr/>
                    <a:lstStyle/>
                    <a:p>
                      <a:endParaRPr lang="en-US"/>
                    </a:p>
                  </a:txBody>
                  <a:tcPr/>
                </a:tc>
                <a:tc gridSpan="2">
                  <a:txBody>
                    <a:bodyPr/>
                    <a:lstStyle/>
                    <a:p>
                      <a:pPr algn="ctr"/>
                      <a:r>
                        <a:rPr lang="en-US" sz="1800" dirty="0">
                          <a:effectLst/>
                          <a:latin typeface="+mn-lt"/>
                          <a:ea typeface="Calibri" panose="020F0502020204030204" pitchFamily="34" charset="0"/>
                          <a:cs typeface="Times New Roman" panose="02020603050405020304" pitchFamily="18" charset="0"/>
                        </a:rPr>
                        <a:t>Dinh </a:t>
                      </a:r>
                      <a:r>
                        <a:rPr lang="en-US" sz="1800" dirty="0" err="1">
                          <a:effectLst/>
                          <a:latin typeface="+mn-lt"/>
                          <a:ea typeface="Calibri" panose="020F0502020204030204" pitchFamily="34" charset="0"/>
                          <a:cs typeface="Times New Roman" panose="02020603050405020304" pitchFamily="18" charset="0"/>
                        </a:rPr>
                        <a:t>dưỡng</a:t>
                      </a:r>
                      <a:r>
                        <a:rPr lang="en-US" sz="1800" dirty="0">
                          <a:effectLst/>
                          <a:latin typeface="+mn-lt"/>
                          <a:ea typeface="Calibri" panose="020F0502020204030204" pitchFamily="34" charset="0"/>
                          <a:cs typeface="Times New Roman" panose="02020603050405020304" pitchFamily="18" charset="0"/>
                        </a:rPr>
                        <a:t> </a:t>
                      </a:r>
                      <a:r>
                        <a:rPr lang="en-US" sz="1800" dirty="0" err="1">
                          <a:effectLst/>
                          <a:latin typeface="+mn-lt"/>
                          <a:ea typeface="Calibri" panose="020F0502020204030204" pitchFamily="34" charset="0"/>
                          <a:cs typeface="Times New Roman" panose="02020603050405020304" pitchFamily="18" charset="0"/>
                        </a:rPr>
                        <a:t>tĩnh</a:t>
                      </a:r>
                      <a:r>
                        <a:rPr lang="en-US" sz="1800" dirty="0">
                          <a:effectLst/>
                          <a:latin typeface="+mn-lt"/>
                          <a:ea typeface="Calibri" panose="020F0502020204030204" pitchFamily="34" charset="0"/>
                          <a:cs typeface="Times New Roman" panose="02020603050405020304" pitchFamily="18" charset="0"/>
                        </a:rPr>
                        <a:t> </a:t>
                      </a:r>
                      <a:r>
                        <a:rPr lang="en-US" sz="1800" dirty="0" err="1">
                          <a:effectLst/>
                          <a:latin typeface="+mn-lt"/>
                          <a:ea typeface="Calibri" panose="020F0502020204030204" pitchFamily="34" charset="0"/>
                          <a:cs typeface="Times New Roman" panose="02020603050405020304" pitchFamily="18" charset="0"/>
                        </a:rPr>
                        <a:t>mạch</a:t>
                      </a:r>
                      <a:r>
                        <a:rPr lang="en-US" sz="1800" dirty="0">
                          <a:effectLst/>
                          <a:latin typeface="+mn-lt"/>
                          <a:ea typeface="Calibri" panose="020F0502020204030204" pitchFamily="34" charset="0"/>
                          <a:cs typeface="Times New Roman" panose="02020603050405020304" pitchFamily="18" charset="0"/>
                        </a:rPr>
                        <a:t> </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3">
                  <a:txBody>
                    <a:bodyPr/>
                    <a:lstStyle/>
                    <a:p>
                      <a:pPr algn="ctr"/>
                      <a:r>
                        <a:rPr lang="en-US" sz="1800" dirty="0" err="1">
                          <a:effectLst/>
                          <a:latin typeface="+mn-lt"/>
                          <a:ea typeface="Calibri" panose="020F0502020204030204" pitchFamily="34" charset="0"/>
                          <a:cs typeface="Times New Roman" panose="02020603050405020304" pitchFamily="18" charset="0"/>
                        </a:rPr>
                        <a:t>Tự</a:t>
                      </a:r>
                      <a:r>
                        <a:rPr lang="en-US" sz="1800" dirty="0">
                          <a:effectLst/>
                          <a:latin typeface="+mn-lt"/>
                          <a:ea typeface="Calibri" panose="020F0502020204030204" pitchFamily="34" charset="0"/>
                          <a:cs typeface="Times New Roman" panose="02020603050405020304" pitchFamily="18" charset="0"/>
                        </a:rPr>
                        <a:t> </a:t>
                      </a:r>
                      <a:r>
                        <a:rPr lang="en-US" sz="1800" dirty="0" err="1">
                          <a:effectLst/>
                          <a:latin typeface="+mn-lt"/>
                          <a:ea typeface="Calibri" panose="020F0502020204030204" pitchFamily="34" charset="0"/>
                          <a:cs typeface="Times New Roman" panose="02020603050405020304" pitchFamily="18" charset="0"/>
                        </a:rPr>
                        <a:t>nấu</a:t>
                      </a:r>
                      <a:r>
                        <a:rPr lang="en-US" sz="1800" dirty="0">
                          <a:effectLst/>
                          <a:latin typeface="+mn-lt"/>
                          <a:ea typeface="Calibri" panose="020F0502020204030204" pitchFamily="34" charset="0"/>
                          <a:cs typeface="Times New Roman" panose="02020603050405020304" pitchFamily="18" charset="0"/>
                        </a:rPr>
                        <a:t>, </a:t>
                      </a:r>
                      <a:r>
                        <a:rPr lang="en-US" sz="1800" dirty="0" err="1">
                          <a:effectLst/>
                          <a:latin typeface="+mn-lt"/>
                          <a:ea typeface="Calibri" panose="020F0502020204030204" pitchFamily="34" charset="0"/>
                          <a:cs typeface="Times New Roman" panose="02020603050405020304" pitchFamily="18" charset="0"/>
                        </a:rPr>
                        <a:t>mua</a:t>
                      </a:r>
                      <a:r>
                        <a:rPr lang="en-US" sz="1800" dirty="0">
                          <a:effectLst/>
                          <a:latin typeface="+mn-lt"/>
                          <a:ea typeface="Calibri" panose="020F0502020204030204" pitchFamily="34" charset="0"/>
                          <a:cs typeface="Times New Roman" panose="02020603050405020304" pitchFamily="18" charset="0"/>
                        </a:rPr>
                        <a:t> </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a:endParaRPr lang="en-US" sz="1800">
                        <a:effectLst/>
                        <a:latin typeface="Times New Roman" panose="02020603050405020304" pitchFamily="18" charset="0"/>
                        <a:ea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err="1">
                          <a:effectLst/>
                          <a:latin typeface="+mn-lt"/>
                          <a:ea typeface="Calibri" panose="020F0502020204030204" pitchFamily="34" charset="0"/>
                          <a:cs typeface="Times New Roman" panose="02020603050405020304" pitchFamily="18" charset="0"/>
                        </a:rPr>
                        <a:t>Thực</a:t>
                      </a:r>
                      <a:r>
                        <a:rPr lang="en-US" sz="1800" dirty="0">
                          <a:effectLst/>
                          <a:latin typeface="+mn-lt"/>
                          <a:ea typeface="Calibri" panose="020F0502020204030204" pitchFamily="34" charset="0"/>
                          <a:cs typeface="Times New Roman" panose="02020603050405020304" pitchFamily="18" charset="0"/>
                        </a:rPr>
                        <a:t> </a:t>
                      </a:r>
                      <a:r>
                        <a:rPr lang="en-US" sz="1800" dirty="0" err="1">
                          <a:effectLst/>
                          <a:latin typeface="+mn-lt"/>
                          <a:ea typeface="Calibri" panose="020F0502020204030204" pitchFamily="34" charset="0"/>
                          <a:cs typeface="Times New Roman" panose="02020603050405020304" pitchFamily="18" charset="0"/>
                        </a:rPr>
                        <a:t>đơn</a:t>
                      </a:r>
                      <a:r>
                        <a:rPr lang="en-US" sz="1800" dirty="0">
                          <a:effectLst/>
                          <a:latin typeface="+mn-lt"/>
                          <a:ea typeface="Calibri" panose="020F0502020204030204" pitchFamily="34" charset="0"/>
                          <a:cs typeface="Times New Roman" panose="02020603050405020304" pitchFamily="18" charset="0"/>
                        </a:rPr>
                        <a:t> </a:t>
                      </a:r>
                      <a:r>
                        <a:rPr lang="en-US" sz="1800" dirty="0" err="1">
                          <a:effectLst/>
                          <a:latin typeface="+mn-lt"/>
                          <a:ea typeface="Calibri" panose="020F0502020204030204" pitchFamily="34" charset="0"/>
                          <a:cs typeface="Times New Roman" panose="02020603050405020304" pitchFamily="18" charset="0"/>
                        </a:rPr>
                        <a:t>bệnh</a:t>
                      </a:r>
                      <a:r>
                        <a:rPr lang="en-US" sz="1800" dirty="0">
                          <a:effectLst/>
                          <a:latin typeface="+mn-lt"/>
                          <a:ea typeface="Calibri" panose="020F0502020204030204" pitchFamily="34" charset="0"/>
                          <a:cs typeface="Times New Roman" panose="02020603050405020304" pitchFamily="18" charset="0"/>
                        </a:rPr>
                        <a:t> </a:t>
                      </a:r>
                      <a:r>
                        <a:rPr lang="en-US" sz="1800" dirty="0" err="1">
                          <a:effectLst/>
                          <a:latin typeface="+mn-lt"/>
                          <a:ea typeface="Calibri" panose="020F0502020204030204" pitchFamily="34" charset="0"/>
                          <a:cs typeface="Times New Roman" panose="02020603050405020304" pitchFamily="18" charset="0"/>
                        </a:rPr>
                        <a:t>viện</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663003176"/>
                  </a:ext>
                </a:extLst>
              </a:tr>
              <a:tr h="278736">
                <a:tc vMerge="1">
                  <a:txBody>
                    <a:bodyPr/>
                    <a:lstStyle/>
                    <a:p>
                      <a:endParaRPr lang="en-US"/>
                    </a:p>
                  </a:txBody>
                  <a:tcPr/>
                </a:tc>
                <a:tc>
                  <a:txBody>
                    <a:bodyPr/>
                    <a:lstStyle/>
                    <a:p>
                      <a:pPr algn="ctr"/>
                      <a:r>
                        <a:rPr lang="en-US" sz="1800" b="1" i="1" dirty="0">
                          <a:effectLst/>
                          <a:latin typeface="+mn-lt"/>
                          <a:ea typeface="Calibri" panose="020F0502020204030204" pitchFamily="34" charset="0"/>
                          <a:cs typeface="Times New Roman" panose="02020603050405020304" pitchFamily="18" charset="0"/>
                        </a:rPr>
                        <a:t>n</a:t>
                      </a:r>
                      <a:endParaRPr lang="en-US" sz="1800" b="1" i="1"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cs typeface="Times New Roman" panose="02020603050405020304" pitchFamily="18" charset="0"/>
                        </a:rPr>
                        <a:t>70</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3">
                  <a:txBody>
                    <a:bodyPr/>
                    <a:lstStyle/>
                    <a:p>
                      <a:pPr algn="ctr"/>
                      <a:r>
                        <a:rPr lang="en-US" sz="1800" dirty="0">
                          <a:effectLst/>
                          <a:latin typeface="+mn-lt"/>
                          <a:ea typeface="Calibri" panose="020F0502020204030204" pitchFamily="34" charset="0"/>
                          <a:cs typeface="Times New Roman" panose="02020603050405020304" pitchFamily="18" charset="0"/>
                        </a:rPr>
                        <a:t>70</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a:endParaRPr lang="en-US" sz="1800" dirty="0">
                        <a:effectLst/>
                        <a:latin typeface="Times New Roman" panose="02020603050405020304" pitchFamily="18" charset="0"/>
                        <a:ea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cs typeface="Times New Roman" panose="02020603050405020304" pitchFamily="18" charset="0"/>
                        </a:rPr>
                        <a:t>0</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3185629494"/>
                  </a:ext>
                </a:extLst>
              </a:tr>
              <a:tr h="278736">
                <a:tc vMerge="1">
                  <a:txBody>
                    <a:bodyPr/>
                    <a:lstStyle/>
                    <a:p>
                      <a:endParaRPr lang="en-US"/>
                    </a:p>
                  </a:txBody>
                  <a:tcPr/>
                </a:tc>
                <a:tc>
                  <a:txBody>
                    <a:bodyPr/>
                    <a:lstStyle/>
                    <a:p>
                      <a:pPr algn="ctr"/>
                      <a:r>
                        <a:rPr lang="en-US" sz="1800" b="1" i="1" dirty="0">
                          <a:effectLst/>
                          <a:latin typeface="+mn-lt"/>
                          <a:ea typeface="Calibri" panose="020F0502020204030204" pitchFamily="34" charset="0"/>
                          <a:cs typeface="Times New Roman" panose="02020603050405020304" pitchFamily="18" charset="0"/>
                        </a:rPr>
                        <a:t>%</a:t>
                      </a:r>
                      <a:endParaRPr lang="en-US" sz="1800" b="1" i="1"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a:effectLst/>
                          <a:latin typeface="+mn-lt"/>
                          <a:ea typeface="Calibri" panose="020F0502020204030204" pitchFamily="34" charset="0"/>
                          <a:cs typeface="Times New Roman" panose="02020603050405020304" pitchFamily="18" charset="0"/>
                        </a:rPr>
                        <a:t>100</a:t>
                      </a:r>
                      <a:endParaRPr lang="en-US" sz="180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3">
                  <a:txBody>
                    <a:bodyPr/>
                    <a:lstStyle/>
                    <a:p>
                      <a:pPr algn="ctr"/>
                      <a:r>
                        <a:rPr lang="en-US" sz="1800" dirty="0">
                          <a:effectLst/>
                          <a:latin typeface="+mn-lt"/>
                          <a:ea typeface="Calibri" panose="020F0502020204030204" pitchFamily="34" charset="0"/>
                          <a:cs typeface="Times New Roman" panose="02020603050405020304" pitchFamily="18" charset="0"/>
                        </a:rPr>
                        <a:t>100</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a:endParaRPr lang="en-US" sz="1800" dirty="0">
                        <a:effectLst/>
                        <a:latin typeface="Times New Roman" panose="02020603050405020304" pitchFamily="18" charset="0"/>
                        <a:ea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cs typeface="Times New Roman" panose="02020603050405020304" pitchFamily="18" charset="0"/>
                        </a:rPr>
                        <a:t>0</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34356511"/>
                  </a:ext>
                </a:extLst>
              </a:tr>
              <a:tr h="557471">
                <a:tc rowSpan="3">
                  <a:txBody>
                    <a:bodyPr/>
                    <a:lstStyle/>
                    <a:p>
                      <a:pPr algn="ctr"/>
                      <a:r>
                        <a:rPr lang="en-US" sz="1800" b="1" dirty="0">
                          <a:solidFill>
                            <a:schemeClr val="tx1"/>
                          </a:solidFill>
                          <a:effectLst/>
                          <a:latin typeface="+mn-lt"/>
                          <a:ea typeface="Calibri" panose="020F0502020204030204" pitchFamily="34" charset="0"/>
                          <a:cs typeface="Times New Roman" panose="02020603050405020304" pitchFamily="18" charset="0"/>
                        </a:rPr>
                        <a:t>Theo </a:t>
                      </a:r>
                      <a:r>
                        <a:rPr lang="en-US" sz="1800" b="1" dirty="0" err="1">
                          <a:solidFill>
                            <a:schemeClr val="tx1"/>
                          </a:solidFill>
                          <a:effectLst/>
                          <a:latin typeface="+mn-lt"/>
                          <a:ea typeface="Calibri" panose="020F0502020204030204" pitchFamily="34" charset="0"/>
                          <a:cs typeface="Times New Roman" panose="02020603050405020304" pitchFamily="18" charset="0"/>
                        </a:rPr>
                        <a:t>dõi</a:t>
                      </a:r>
                      <a:r>
                        <a:rPr lang="en-US" sz="1800" b="1" dirty="0">
                          <a:solidFill>
                            <a:schemeClr val="tx1"/>
                          </a:solidFill>
                          <a:effectLst/>
                          <a:latin typeface="+mn-lt"/>
                          <a:ea typeface="Calibri" panose="020F0502020204030204" pitchFamily="34" charset="0"/>
                          <a:cs typeface="Times New Roman" panose="02020603050405020304" pitchFamily="18" charset="0"/>
                        </a:rPr>
                        <a:t> </a:t>
                      </a:r>
                      <a:r>
                        <a:rPr lang="en-US" sz="1800" b="1" dirty="0" err="1">
                          <a:solidFill>
                            <a:schemeClr val="tx1"/>
                          </a:solidFill>
                          <a:effectLst/>
                          <a:latin typeface="+mn-lt"/>
                          <a:ea typeface="Calibri" panose="020F0502020204030204" pitchFamily="34" charset="0"/>
                          <a:cs typeface="Times New Roman" panose="02020603050405020304" pitchFamily="18" charset="0"/>
                        </a:rPr>
                        <a:t>dấu</a:t>
                      </a:r>
                      <a:r>
                        <a:rPr lang="en-US" sz="1800" b="1" dirty="0">
                          <a:solidFill>
                            <a:schemeClr val="tx1"/>
                          </a:solidFill>
                          <a:effectLst/>
                          <a:latin typeface="+mn-lt"/>
                          <a:ea typeface="Calibri" panose="020F0502020204030204" pitchFamily="34" charset="0"/>
                          <a:cs typeface="Times New Roman" panose="02020603050405020304" pitchFamily="18" charset="0"/>
                        </a:rPr>
                        <a:t> </a:t>
                      </a:r>
                      <a:r>
                        <a:rPr lang="en-US" sz="1800" b="1" dirty="0" err="1">
                          <a:solidFill>
                            <a:schemeClr val="tx1"/>
                          </a:solidFill>
                          <a:effectLst/>
                          <a:latin typeface="+mn-lt"/>
                          <a:ea typeface="Calibri" panose="020F0502020204030204" pitchFamily="34" charset="0"/>
                          <a:cs typeface="Times New Roman" panose="02020603050405020304" pitchFamily="18" charset="0"/>
                        </a:rPr>
                        <a:t>hiệu</a:t>
                      </a:r>
                      <a:r>
                        <a:rPr lang="en-US" sz="1800" b="1" dirty="0">
                          <a:solidFill>
                            <a:schemeClr val="tx1"/>
                          </a:solidFill>
                          <a:effectLst/>
                          <a:latin typeface="+mn-lt"/>
                          <a:ea typeface="Calibri" panose="020F0502020204030204" pitchFamily="34" charset="0"/>
                          <a:cs typeface="Times New Roman" panose="02020603050405020304" pitchFamily="18" charset="0"/>
                        </a:rPr>
                        <a:t> </a:t>
                      </a:r>
                      <a:r>
                        <a:rPr lang="en-US" sz="1800" b="1" dirty="0" err="1">
                          <a:solidFill>
                            <a:schemeClr val="tx1"/>
                          </a:solidFill>
                          <a:effectLst/>
                          <a:latin typeface="+mn-lt"/>
                          <a:ea typeface="Calibri" panose="020F0502020204030204" pitchFamily="34" charset="0"/>
                          <a:cs typeface="Times New Roman" panose="02020603050405020304" pitchFamily="18" charset="0"/>
                        </a:rPr>
                        <a:t>sinh</a:t>
                      </a:r>
                      <a:r>
                        <a:rPr lang="en-US" sz="1800" b="1" dirty="0">
                          <a:solidFill>
                            <a:schemeClr val="tx1"/>
                          </a:solidFill>
                          <a:effectLst/>
                          <a:latin typeface="+mn-lt"/>
                          <a:ea typeface="Calibri" panose="020F0502020204030204" pitchFamily="34" charset="0"/>
                          <a:cs typeface="Times New Roman" panose="02020603050405020304" pitchFamily="18" charset="0"/>
                        </a:rPr>
                        <a:t> </a:t>
                      </a:r>
                      <a:r>
                        <a:rPr lang="en-US" sz="1800" b="1" dirty="0" err="1">
                          <a:solidFill>
                            <a:schemeClr val="tx1"/>
                          </a:solidFill>
                          <a:effectLst/>
                          <a:latin typeface="+mn-lt"/>
                          <a:ea typeface="Calibri" panose="020F0502020204030204" pitchFamily="34" charset="0"/>
                          <a:cs typeface="Times New Roman" panose="02020603050405020304" pitchFamily="18" charset="0"/>
                        </a:rPr>
                        <a:t>tồn</a:t>
                      </a:r>
                      <a:endParaRPr lang="en-US" sz="1800" b="1" dirty="0">
                        <a:solidFill>
                          <a:schemeClr val="tx1"/>
                        </a:solidFill>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b="1" i="1" dirty="0" err="1">
                          <a:solidFill>
                            <a:schemeClr val="tx1"/>
                          </a:solidFill>
                          <a:effectLst/>
                          <a:latin typeface="+mn-lt"/>
                          <a:ea typeface="Calibri" panose="020F0502020204030204" pitchFamily="34" charset="0"/>
                          <a:cs typeface="Times New Roman" panose="02020603050405020304" pitchFamily="18" charset="0"/>
                        </a:rPr>
                        <a:t>Số</a:t>
                      </a:r>
                      <a:r>
                        <a:rPr lang="en-US" sz="1800" b="1" i="1" dirty="0">
                          <a:solidFill>
                            <a:schemeClr val="tx1"/>
                          </a:solidFill>
                          <a:effectLst/>
                          <a:latin typeface="+mn-lt"/>
                          <a:ea typeface="Calibri" panose="020F0502020204030204" pitchFamily="34" charset="0"/>
                          <a:cs typeface="Times New Roman" panose="02020603050405020304" pitchFamily="18" charset="0"/>
                        </a:rPr>
                        <a:t> </a:t>
                      </a:r>
                      <a:r>
                        <a:rPr lang="en-US" sz="1800" b="1" i="1" dirty="0" err="1">
                          <a:solidFill>
                            <a:schemeClr val="tx1"/>
                          </a:solidFill>
                          <a:effectLst/>
                          <a:latin typeface="+mn-lt"/>
                          <a:ea typeface="Calibri" panose="020F0502020204030204" pitchFamily="34" charset="0"/>
                          <a:cs typeface="Times New Roman" panose="02020603050405020304" pitchFamily="18" charset="0"/>
                        </a:rPr>
                        <a:t>lần</a:t>
                      </a:r>
                      <a:r>
                        <a:rPr lang="en-US" sz="1800" b="1" i="1" dirty="0">
                          <a:solidFill>
                            <a:schemeClr val="tx1"/>
                          </a:solidFill>
                          <a:effectLst/>
                          <a:latin typeface="+mn-lt"/>
                          <a:ea typeface="Calibri" panose="020F0502020204030204" pitchFamily="34" charset="0"/>
                          <a:cs typeface="Times New Roman" panose="02020603050405020304" pitchFamily="18" charset="0"/>
                        </a:rPr>
                        <a:t> </a:t>
                      </a:r>
                      <a:r>
                        <a:rPr lang="en-US" sz="1800" b="1" i="1" dirty="0" err="1">
                          <a:solidFill>
                            <a:schemeClr val="tx1"/>
                          </a:solidFill>
                          <a:effectLst/>
                          <a:latin typeface="+mn-lt"/>
                          <a:ea typeface="Calibri" panose="020F0502020204030204" pitchFamily="34" charset="0"/>
                          <a:cs typeface="Times New Roman" panose="02020603050405020304" pitchFamily="18" charset="0"/>
                        </a:rPr>
                        <a:t>theo</a:t>
                      </a:r>
                      <a:r>
                        <a:rPr lang="en-US" sz="1800" b="1" i="1" dirty="0">
                          <a:solidFill>
                            <a:schemeClr val="tx1"/>
                          </a:solidFill>
                          <a:effectLst/>
                          <a:latin typeface="+mn-lt"/>
                          <a:ea typeface="Calibri" panose="020F0502020204030204" pitchFamily="34" charset="0"/>
                          <a:cs typeface="Times New Roman" panose="02020603050405020304" pitchFamily="18" charset="0"/>
                        </a:rPr>
                        <a:t> </a:t>
                      </a:r>
                      <a:r>
                        <a:rPr lang="en-US" sz="1800" b="1" i="1" dirty="0" err="1">
                          <a:solidFill>
                            <a:schemeClr val="tx1"/>
                          </a:solidFill>
                          <a:effectLst/>
                          <a:latin typeface="+mn-lt"/>
                          <a:ea typeface="Calibri" panose="020F0502020204030204" pitchFamily="34" charset="0"/>
                          <a:cs typeface="Times New Roman" panose="02020603050405020304" pitchFamily="18" charset="0"/>
                        </a:rPr>
                        <a:t>dõi</a:t>
                      </a:r>
                      <a:endParaRPr lang="en-US" sz="1800" b="1" i="1" dirty="0">
                        <a:solidFill>
                          <a:schemeClr val="tx1"/>
                        </a:solidFill>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r>
                        <a:rPr lang="en-US" sz="1800" dirty="0">
                          <a:effectLst/>
                          <a:latin typeface="+mn-lt"/>
                          <a:ea typeface="Calibri" panose="020F0502020204030204" pitchFamily="34" charset="0"/>
                          <a:cs typeface="Times New Roman" panose="02020603050405020304" pitchFamily="18" charset="0"/>
                        </a:rPr>
                        <a:t>2</a:t>
                      </a:r>
                      <a:r>
                        <a:rPr lang="en-US" sz="1800" b="1" dirty="0">
                          <a:effectLst/>
                          <a:latin typeface="+mn-lt"/>
                          <a:ea typeface="Calibri" panose="020F0502020204030204" pitchFamily="34" charset="0"/>
                          <a:cs typeface="Times New Roman" panose="02020603050405020304" pitchFamily="18" charset="0"/>
                        </a:rPr>
                        <a:t> </a:t>
                      </a:r>
                      <a:r>
                        <a:rPr lang="en-US" sz="1800" dirty="0" err="1">
                          <a:effectLst/>
                          <a:latin typeface="+mn-lt"/>
                          <a:ea typeface="Calibri" panose="020F0502020204030204" pitchFamily="34" charset="0"/>
                          <a:cs typeface="Times New Roman" panose="02020603050405020304" pitchFamily="18" charset="0"/>
                        </a:rPr>
                        <a:t>lần</a:t>
                      </a:r>
                      <a:r>
                        <a:rPr lang="en-US" sz="1800" dirty="0">
                          <a:effectLst/>
                          <a:latin typeface="+mn-lt"/>
                          <a:ea typeface="Calibri" panose="020F0502020204030204" pitchFamily="34" charset="0"/>
                          <a:cs typeface="Times New Roman" panose="02020603050405020304" pitchFamily="18" charset="0"/>
                        </a:rPr>
                        <a:t>/</a:t>
                      </a:r>
                      <a:r>
                        <a:rPr lang="en-US" sz="1800" dirty="0" err="1">
                          <a:effectLst/>
                          <a:latin typeface="+mn-lt"/>
                          <a:ea typeface="Calibri" panose="020F0502020204030204" pitchFamily="34" charset="0"/>
                          <a:cs typeface="Times New Roman" panose="02020603050405020304" pitchFamily="18" charset="0"/>
                        </a:rPr>
                        <a:t>ngày</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4">
                  <a:txBody>
                    <a:bodyPr/>
                    <a:lstStyle/>
                    <a:p>
                      <a:pPr algn="ctr"/>
                      <a:r>
                        <a:rPr lang="en-US" sz="1800" dirty="0">
                          <a:effectLst/>
                          <a:latin typeface="+mn-lt"/>
                          <a:ea typeface="Calibri" panose="020F0502020204030204" pitchFamily="34" charset="0"/>
                          <a:cs typeface="Times New Roman" panose="02020603050405020304" pitchFamily="18" charset="0"/>
                        </a:rPr>
                        <a:t>&gt;  2 </a:t>
                      </a:r>
                      <a:r>
                        <a:rPr lang="en-US" sz="1800" dirty="0" err="1">
                          <a:effectLst/>
                          <a:latin typeface="+mn-lt"/>
                          <a:ea typeface="Calibri" panose="020F0502020204030204" pitchFamily="34" charset="0"/>
                          <a:cs typeface="Times New Roman" panose="02020603050405020304" pitchFamily="18" charset="0"/>
                        </a:rPr>
                        <a:t>lần</a:t>
                      </a:r>
                      <a:r>
                        <a:rPr lang="en-US" sz="1800" dirty="0">
                          <a:effectLst/>
                          <a:latin typeface="+mn-lt"/>
                          <a:ea typeface="Calibri" panose="020F0502020204030204" pitchFamily="34" charset="0"/>
                          <a:cs typeface="Times New Roman" panose="02020603050405020304" pitchFamily="18" charset="0"/>
                        </a:rPr>
                        <a:t>/</a:t>
                      </a:r>
                      <a:r>
                        <a:rPr lang="en-US" sz="1800" dirty="0" err="1">
                          <a:effectLst/>
                          <a:latin typeface="+mn-lt"/>
                          <a:ea typeface="Calibri" panose="020F0502020204030204" pitchFamily="34" charset="0"/>
                          <a:cs typeface="Times New Roman" panose="02020603050405020304" pitchFamily="18" charset="0"/>
                        </a:rPr>
                        <a:t>ngày</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23387313"/>
                  </a:ext>
                </a:extLst>
              </a:tr>
              <a:tr h="278736">
                <a:tc vMerge="1">
                  <a:txBody>
                    <a:bodyPr/>
                    <a:lstStyle/>
                    <a:p>
                      <a:endParaRPr lang="en-US"/>
                    </a:p>
                  </a:txBody>
                  <a:tcPr/>
                </a:tc>
                <a:tc>
                  <a:txBody>
                    <a:bodyPr/>
                    <a:lstStyle/>
                    <a:p>
                      <a:pPr algn="ctr"/>
                      <a:r>
                        <a:rPr lang="en-US" sz="1800" b="1" i="1" dirty="0">
                          <a:solidFill>
                            <a:schemeClr val="tx1"/>
                          </a:solidFill>
                          <a:effectLst/>
                          <a:latin typeface="+mn-lt"/>
                          <a:ea typeface="Calibri" panose="020F0502020204030204" pitchFamily="34" charset="0"/>
                          <a:cs typeface="Times New Roman" panose="02020603050405020304" pitchFamily="18" charset="0"/>
                        </a:rPr>
                        <a:t>n</a:t>
                      </a:r>
                      <a:endParaRPr lang="en-US" sz="1800" b="1" i="1" dirty="0">
                        <a:solidFill>
                          <a:schemeClr val="tx1"/>
                        </a:solidFill>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r>
                        <a:rPr lang="en-US" sz="1800" dirty="0">
                          <a:effectLst/>
                          <a:latin typeface="+mn-lt"/>
                          <a:ea typeface="Calibri" panose="020F0502020204030204" pitchFamily="34" charset="0"/>
                          <a:cs typeface="Times New Roman" panose="02020603050405020304" pitchFamily="18" charset="0"/>
                        </a:rPr>
                        <a:t>65</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4">
                  <a:txBody>
                    <a:bodyPr/>
                    <a:lstStyle/>
                    <a:p>
                      <a:pPr algn="ctr"/>
                      <a:r>
                        <a:rPr lang="en-US" sz="1800" dirty="0">
                          <a:effectLst/>
                          <a:latin typeface="+mn-lt"/>
                          <a:ea typeface="Calibri" panose="020F0502020204030204" pitchFamily="34" charset="0"/>
                          <a:cs typeface="Times New Roman" panose="02020603050405020304" pitchFamily="18" charset="0"/>
                        </a:rPr>
                        <a:t>5</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18659435"/>
                  </a:ext>
                </a:extLst>
              </a:tr>
              <a:tr h="278736">
                <a:tc vMerge="1">
                  <a:txBody>
                    <a:bodyPr/>
                    <a:lstStyle/>
                    <a:p>
                      <a:endParaRPr lang="en-US"/>
                    </a:p>
                  </a:txBody>
                  <a:tcPr/>
                </a:tc>
                <a:tc>
                  <a:txBody>
                    <a:bodyPr/>
                    <a:lstStyle/>
                    <a:p>
                      <a:pPr algn="ctr"/>
                      <a:r>
                        <a:rPr lang="en-US" sz="1800" b="1" i="1" dirty="0">
                          <a:solidFill>
                            <a:schemeClr val="tx1"/>
                          </a:solidFill>
                          <a:effectLst/>
                          <a:latin typeface="+mn-lt"/>
                          <a:ea typeface="Calibri" panose="020F0502020204030204" pitchFamily="34" charset="0"/>
                          <a:cs typeface="Times New Roman" panose="02020603050405020304" pitchFamily="18" charset="0"/>
                        </a:rPr>
                        <a:t>%</a:t>
                      </a:r>
                      <a:endParaRPr lang="en-US" sz="1800" b="1" i="1" dirty="0">
                        <a:solidFill>
                          <a:schemeClr val="tx1"/>
                        </a:solidFill>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r>
                        <a:rPr lang="en-US" sz="1800" dirty="0">
                          <a:effectLst/>
                          <a:latin typeface="+mn-lt"/>
                          <a:ea typeface="Calibri" panose="020F0502020204030204" pitchFamily="34" charset="0"/>
                          <a:cs typeface="Times New Roman" panose="02020603050405020304" pitchFamily="18" charset="0"/>
                        </a:rPr>
                        <a:t>92,86</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4">
                  <a:txBody>
                    <a:bodyPr/>
                    <a:lstStyle/>
                    <a:p>
                      <a:pPr algn="ctr"/>
                      <a:r>
                        <a:rPr lang="en-US" sz="1800" dirty="0">
                          <a:effectLst/>
                          <a:latin typeface="+mn-lt"/>
                          <a:ea typeface="Calibri" panose="020F0502020204030204" pitchFamily="34" charset="0"/>
                          <a:cs typeface="Times New Roman" panose="02020603050405020304" pitchFamily="18" charset="0"/>
                        </a:rPr>
                        <a:t>7,14</a:t>
                      </a:r>
                      <a:endParaRPr lang="en-US" sz="1800" dirty="0">
                        <a:effectLst/>
                        <a:latin typeface="+mn-lt"/>
                        <a:ea typeface="Times New Roman" panose="02020603050405020304" pitchFamily="18" charset="0"/>
                        <a:cs typeface="Times New Roman" panose="02020603050405020304" pitchFamily="18" charset="0"/>
                      </a:endParaRPr>
                    </a:p>
                  </a:txBody>
                  <a:tcPr marL="58427" marR="584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82504103"/>
                  </a:ext>
                </a:extLst>
              </a:tr>
            </a:tbl>
          </a:graphicData>
        </a:graphic>
      </p:graphicFrame>
    </p:spTree>
    <p:extLst>
      <p:ext uri="{BB962C8B-B14F-4D97-AF65-F5344CB8AC3E}">
        <p14:creationId xmlns:p14="http://schemas.microsoft.com/office/powerpoint/2010/main" val="25259358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09298-52D2-831F-7C69-EAF8013D3A1C}"/>
              </a:ext>
            </a:extLst>
          </p:cNvPr>
          <p:cNvSpPr>
            <a:spLocks noGrp="1"/>
          </p:cNvSpPr>
          <p:nvPr>
            <p:ph type="title"/>
          </p:nvPr>
        </p:nvSpPr>
        <p:spPr>
          <a:xfrm>
            <a:off x="228600" y="457200"/>
            <a:ext cx="6248400" cy="762000"/>
          </a:xfrm>
        </p:spPr>
        <p:txBody>
          <a:bodyPr/>
          <a:lstStyle/>
          <a:p>
            <a:r>
              <a:rPr kumimoji="0" lang="vi-VN" sz="3000" b="1" i="0" u="none" strike="noStrike" kern="0" cap="none" spc="0" normalizeH="0" baseline="0" noProof="0" dirty="0">
                <a:ln>
                  <a:noFill/>
                </a:ln>
                <a:solidFill>
                  <a:srgbClr val="FFFFFF"/>
                </a:solidFill>
                <a:effectLst/>
                <a:uLnTx/>
                <a:uFillTx/>
                <a:latin typeface="Arial"/>
                <a:ea typeface="+mj-ea"/>
                <a:cs typeface="+mj-cs"/>
              </a:rPr>
              <a:t>Hoạt động tư vấn </a:t>
            </a:r>
            <a:r>
              <a:rPr kumimoji="0" lang="en-US" sz="3000" b="1" i="0" u="none" strike="noStrike" kern="0" cap="none" spc="0" normalizeH="0" baseline="0" noProof="0" dirty="0">
                <a:ln>
                  <a:noFill/>
                </a:ln>
                <a:solidFill>
                  <a:srgbClr val="FFFFFF"/>
                </a:solidFill>
                <a:effectLst/>
                <a:uLnTx/>
                <a:uFillTx/>
                <a:latin typeface="Arial"/>
                <a:ea typeface="+mj-ea"/>
                <a:cs typeface="+mj-cs"/>
              </a:rPr>
              <a:t>GDSK</a:t>
            </a:r>
            <a:endParaRPr lang="en-US" dirty="0"/>
          </a:p>
        </p:txBody>
      </p:sp>
      <p:graphicFrame>
        <p:nvGraphicFramePr>
          <p:cNvPr id="3" name="Table 2">
            <a:extLst>
              <a:ext uri="{FF2B5EF4-FFF2-40B4-BE49-F238E27FC236}">
                <a16:creationId xmlns:a16="http://schemas.microsoft.com/office/drawing/2014/main" id="{8F6E85AD-9631-2427-1D47-E52C0499FDA0}"/>
              </a:ext>
            </a:extLst>
          </p:cNvPr>
          <p:cNvGraphicFramePr>
            <a:graphicFrameLocks noGrp="1"/>
          </p:cNvGraphicFramePr>
          <p:nvPr>
            <p:extLst>
              <p:ext uri="{D42A27DB-BD31-4B8C-83A1-F6EECF244321}">
                <p14:modId xmlns:p14="http://schemas.microsoft.com/office/powerpoint/2010/main" val="2690295114"/>
              </p:ext>
            </p:extLst>
          </p:nvPr>
        </p:nvGraphicFramePr>
        <p:xfrm>
          <a:off x="609600" y="1397720"/>
          <a:ext cx="8153400" cy="5212630"/>
        </p:xfrm>
        <a:graphic>
          <a:graphicData uri="http://schemas.openxmlformats.org/drawingml/2006/table">
            <a:tbl>
              <a:tblPr firstRow="1" firstCol="1" bandRow="1"/>
              <a:tblGrid>
                <a:gridCol w="3442030">
                  <a:extLst>
                    <a:ext uri="{9D8B030D-6E8A-4147-A177-3AD203B41FA5}">
                      <a16:colId xmlns:a16="http://schemas.microsoft.com/office/drawing/2014/main" val="3224865982"/>
                    </a:ext>
                  </a:extLst>
                </a:gridCol>
                <a:gridCol w="1157147">
                  <a:extLst>
                    <a:ext uri="{9D8B030D-6E8A-4147-A177-3AD203B41FA5}">
                      <a16:colId xmlns:a16="http://schemas.microsoft.com/office/drawing/2014/main" val="3041458494"/>
                    </a:ext>
                  </a:extLst>
                </a:gridCol>
                <a:gridCol w="1157147">
                  <a:extLst>
                    <a:ext uri="{9D8B030D-6E8A-4147-A177-3AD203B41FA5}">
                      <a16:colId xmlns:a16="http://schemas.microsoft.com/office/drawing/2014/main" val="1014752560"/>
                    </a:ext>
                  </a:extLst>
                </a:gridCol>
                <a:gridCol w="1025476">
                  <a:extLst>
                    <a:ext uri="{9D8B030D-6E8A-4147-A177-3AD203B41FA5}">
                      <a16:colId xmlns:a16="http://schemas.microsoft.com/office/drawing/2014/main" val="967742191"/>
                    </a:ext>
                  </a:extLst>
                </a:gridCol>
                <a:gridCol w="173062">
                  <a:extLst>
                    <a:ext uri="{9D8B030D-6E8A-4147-A177-3AD203B41FA5}">
                      <a16:colId xmlns:a16="http://schemas.microsoft.com/office/drawing/2014/main" val="2121951555"/>
                    </a:ext>
                  </a:extLst>
                </a:gridCol>
                <a:gridCol w="1198538">
                  <a:extLst>
                    <a:ext uri="{9D8B030D-6E8A-4147-A177-3AD203B41FA5}">
                      <a16:colId xmlns:a16="http://schemas.microsoft.com/office/drawing/2014/main" val="1917319976"/>
                    </a:ext>
                  </a:extLst>
                </a:gridCol>
              </a:tblGrid>
              <a:tr h="411535">
                <a:tc rowSpan="2">
                  <a:txBody>
                    <a:bodyPr/>
                    <a:lstStyle/>
                    <a:p>
                      <a:pPr algn="ctr"/>
                      <a:r>
                        <a:rPr lang="en-US" sz="2000" b="1" dirty="0" err="1">
                          <a:solidFill>
                            <a:srgbClr val="FF0000"/>
                          </a:solidFill>
                          <a:effectLst/>
                          <a:latin typeface="+mn-lt"/>
                          <a:ea typeface="Calibri" panose="020F0502020204030204" pitchFamily="34" charset="0"/>
                        </a:rPr>
                        <a:t>Hoạt</a:t>
                      </a:r>
                      <a:r>
                        <a:rPr lang="en-US" sz="2000" b="1" dirty="0">
                          <a:solidFill>
                            <a:srgbClr val="FF0000"/>
                          </a:solidFill>
                          <a:effectLst/>
                          <a:latin typeface="+mn-lt"/>
                          <a:ea typeface="Calibri" panose="020F0502020204030204" pitchFamily="34" charset="0"/>
                        </a:rPr>
                        <a:t> </a:t>
                      </a:r>
                      <a:r>
                        <a:rPr lang="en-US" sz="2000" b="1" dirty="0" err="1">
                          <a:solidFill>
                            <a:srgbClr val="FF0000"/>
                          </a:solidFill>
                          <a:effectLst/>
                          <a:latin typeface="+mn-lt"/>
                          <a:ea typeface="Calibri" panose="020F0502020204030204" pitchFamily="34" charset="0"/>
                        </a:rPr>
                        <a:t>động</a:t>
                      </a:r>
                      <a:r>
                        <a:rPr lang="en-US" sz="2000" b="1" dirty="0">
                          <a:solidFill>
                            <a:srgbClr val="FF0000"/>
                          </a:solidFill>
                          <a:effectLst/>
                          <a:latin typeface="+mn-lt"/>
                          <a:ea typeface="Calibri" panose="020F0502020204030204" pitchFamily="34" charset="0"/>
                        </a:rPr>
                        <a:t> </a:t>
                      </a:r>
                      <a:r>
                        <a:rPr lang="en-US" sz="2000" b="1" dirty="0" err="1">
                          <a:solidFill>
                            <a:srgbClr val="FF0000"/>
                          </a:solidFill>
                          <a:effectLst/>
                          <a:latin typeface="+mn-lt"/>
                          <a:ea typeface="Calibri" panose="020F0502020204030204" pitchFamily="34" charset="0"/>
                        </a:rPr>
                        <a:t>truyền</a:t>
                      </a:r>
                      <a:r>
                        <a:rPr lang="en-US" sz="2000" b="1" dirty="0">
                          <a:solidFill>
                            <a:srgbClr val="FF0000"/>
                          </a:solidFill>
                          <a:effectLst/>
                          <a:latin typeface="+mn-lt"/>
                          <a:ea typeface="Calibri" panose="020F0502020204030204" pitchFamily="34" charset="0"/>
                        </a:rPr>
                        <a:t> </a:t>
                      </a:r>
                      <a:r>
                        <a:rPr lang="en-US" sz="2000" b="1" dirty="0" err="1">
                          <a:solidFill>
                            <a:srgbClr val="FF0000"/>
                          </a:solidFill>
                          <a:effectLst/>
                          <a:latin typeface="+mn-lt"/>
                          <a:ea typeface="Calibri" panose="020F0502020204030204" pitchFamily="34" charset="0"/>
                        </a:rPr>
                        <a:t>thông</a:t>
                      </a:r>
                      <a:r>
                        <a:rPr lang="en-US" sz="2000" b="1" dirty="0">
                          <a:solidFill>
                            <a:srgbClr val="FF0000"/>
                          </a:solidFill>
                          <a:effectLst/>
                          <a:latin typeface="+mn-lt"/>
                          <a:ea typeface="Calibri" panose="020F0502020204030204" pitchFamily="34" charset="0"/>
                        </a:rPr>
                        <a:t> </a:t>
                      </a:r>
                      <a:r>
                        <a:rPr lang="en-US" sz="2000" b="1" dirty="0" err="1">
                          <a:solidFill>
                            <a:srgbClr val="FF0000"/>
                          </a:solidFill>
                          <a:effectLst/>
                          <a:latin typeface="+mn-lt"/>
                          <a:ea typeface="Calibri" panose="020F0502020204030204" pitchFamily="34" charset="0"/>
                        </a:rPr>
                        <a:t>giáo</a:t>
                      </a:r>
                      <a:r>
                        <a:rPr lang="en-US" sz="2000" b="1" dirty="0">
                          <a:solidFill>
                            <a:srgbClr val="FF0000"/>
                          </a:solidFill>
                          <a:effectLst/>
                          <a:latin typeface="+mn-lt"/>
                          <a:ea typeface="Calibri" panose="020F0502020204030204" pitchFamily="34" charset="0"/>
                        </a:rPr>
                        <a:t> </a:t>
                      </a:r>
                      <a:r>
                        <a:rPr lang="en-US" sz="2000" b="1" dirty="0" err="1">
                          <a:solidFill>
                            <a:srgbClr val="FF0000"/>
                          </a:solidFill>
                          <a:effectLst/>
                          <a:latin typeface="+mn-lt"/>
                          <a:ea typeface="Calibri" panose="020F0502020204030204" pitchFamily="34" charset="0"/>
                        </a:rPr>
                        <a:t>dục</a:t>
                      </a:r>
                      <a:r>
                        <a:rPr lang="en-US" sz="2000" b="1" dirty="0">
                          <a:solidFill>
                            <a:srgbClr val="FF0000"/>
                          </a:solidFill>
                          <a:effectLst/>
                          <a:latin typeface="+mn-lt"/>
                          <a:ea typeface="Calibri" panose="020F0502020204030204" pitchFamily="34" charset="0"/>
                        </a:rPr>
                        <a:t> </a:t>
                      </a:r>
                      <a:r>
                        <a:rPr lang="en-US" sz="2000" b="1" dirty="0" err="1">
                          <a:solidFill>
                            <a:srgbClr val="FF0000"/>
                          </a:solidFill>
                          <a:effectLst/>
                          <a:latin typeface="+mn-lt"/>
                          <a:ea typeface="Calibri" panose="020F0502020204030204" pitchFamily="34" charset="0"/>
                        </a:rPr>
                        <a:t>sức</a:t>
                      </a:r>
                      <a:r>
                        <a:rPr lang="en-US" sz="2000" b="1" dirty="0">
                          <a:solidFill>
                            <a:srgbClr val="FF0000"/>
                          </a:solidFill>
                          <a:effectLst/>
                          <a:latin typeface="+mn-lt"/>
                          <a:ea typeface="Calibri" panose="020F0502020204030204" pitchFamily="34" charset="0"/>
                        </a:rPr>
                        <a:t> </a:t>
                      </a:r>
                      <a:r>
                        <a:rPr lang="en-US" sz="2000" b="1" dirty="0" err="1">
                          <a:solidFill>
                            <a:srgbClr val="FF0000"/>
                          </a:solidFill>
                          <a:effectLst/>
                          <a:latin typeface="+mn-lt"/>
                          <a:ea typeface="Calibri" panose="020F0502020204030204" pitchFamily="34" charset="0"/>
                        </a:rPr>
                        <a:t>khỏe</a:t>
                      </a:r>
                      <a:endParaRPr lang="en-US" sz="2000" dirty="0">
                        <a:solidFill>
                          <a:srgbClr val="FF0000"/>
                        </a:solidFill>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b="1">
                          <a:effectLst/>
                          <a:latin typeface="+mn-lt"/>
                          <a:ea typeface="Calibri" panose="020F0502020204030204" pitchFamily="34" charset="0"/>
                        </a:rPr>
                        <a:t>Có </a:t>
                      </a:r>
                      <a:endParaRPr lang="en-US" sz="1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3">
                  <a:txBody>
                    <a:bodyPr/>
                    <a:lstStyle/>
                    <a:p>
                      <a:pPr algn="ctr"/>
                      <a:r>
                        <a:rPr lang="en-US" sz="1800" b="1">
                          <a:effectLst/>
                          <a:latin typeface="+mn-lt"/>
                          <a:ea typeface="Calibri" panose="020F0502020204030204" pitchFamily="34" charset="0"/>
                        </a:rPr>
                        <a:t>Không</a:t>
                      </a:r>
                      <a:endParaRPr lang="en-US" sz="1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40289811"/>
                  </a:ext>
                </a:extLst>
              </a:tr>
              <a:tr h="411535">
                <a:tc vMerge="1">
                  <a:txBody>
                    <a:bodyPr/>
                    <a:lstStyle/>
                    <a:p>
                      <a:endParaRPr lang="en-US"/>
                    </a:p>
                  </a:txBody>
                  <a:tcPr/>
                </a:tc>
                <a:tc>
                  <a:txBody>
                    <a:bodyPr/>
                    <a:lstStyle/>
                    <a:p>
                      <a:pPr algn="ctr"/>
                      <a:r>
                        <a:rPr lang="en-US" sz="1800" b="1" dirty="0">
                          <a:effectLst/>
                          <a:latin typeface="+mn-lt"/>
                          <a:ea typeface="Calibri" panose="020F0502020204030204" pitchFamily="34" charset="0"/>
                        </a:rPr>
                        <a:t>n</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b="1" dirty="0" err="1">
                          <a:effectLst/>
                          <a:latin typeface="+mn-lt"/>
                          <a:ea typeface="Calibri" panose="020F0502020204030204" pitchFamily="34" charset="0"/>
                        </a:rPr>
                        <a:t>Tỉ</a:t>
                      </a:r>
                      <a:r>
                        <a:rPr lang="en-US" sz="1800" b="1" dirty="0">
                          <a:effectLst/>
                          <a:latin typeface="+mn-lt"/>
                          <a:ea typeface="Calibri" panose="020F0502020204030204" pitchFamily="34" charset="0"/>
                        </a:rPr>
                        <a:t> </a:t>
                      </a:r>
                      <a:r>
                        <a:rPr lang="en-US" sz="1800" b="1" dirty="0" err="1">
                          <a:effectLst/>
                          <a:latin typeface="+mn-lt"/>
                          <a:ea typeface="Calibri" panose="020F0502020204030204" pitchFamily="34" charset="0"/>
                        </a:rPr>
                        <a:t>lệ</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b="1" dirty="0">
                          <a:effectLst/>
                          <a:latin typeface="+mn-lt"/>
                          <a:ea typeface="Calibri" panose="020F0502020204030204" pitchFamily="34" charset="0"/>
                        </a:rPr>
                        <a:t>n</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b="1" dirty="0" err="1">
                          <a:effectLst/>
                          <a:latin typeface="+mn-lt"/>
                          <a:ea typeface="Calibri" panose="020F0502020204030204" pitchFamily="34" charset="0"/>
                        </a:rPr>
                        <a:t>Tỉ</a:t>
                      </a:r>
                      <a:r>
                        <a:rPr lang="en-US" sz="1800" b="1" dirty="0">
                          <a:effectLst/>
                          <a:latin typeface="+mn-lt"/>
                          <a:ea typeface="Calibri" panose="020F0502020204030204" pitchFamily="34" charset="0"/>
                        </a:rPr>
                        <a:t> </a:t>
                      </a:r>
                      <a:r>
                        <a:rPr lang="en-US" sz="1800" b="1" dirty="0" err="1">
                          <a:effectLst/>
                          <a:latin typeface="+mn-lt"/>
                          <a:ea typeface="Calibri" panose="020F0502020204030204" pitchFamily="34" charset="0"/>
                        </a:rPr>
                        <a:t>lệ</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r>
                        <a:rPr lang="en-US" sz="1800" b="1">
                          <a:effectLst/>
                          <a:latin typeface="+mn-lt"/>
                          <a:ea typeface="Calibri" panose="020F0502020204030204" pitchFamily="34" charset="0"/>
                        </a:rPr>
                        <a:t>Tỉ lệ</a:t>
                      </a:r>
                      <a:endParaRPr lang="en-US" sz="1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5287619"/>
                  </a:ext>
                </a:extLst>
              </a:tr>
              <a:tr h="411535">
                <a:tc gridSpan="6">
                  <a:txBody>
                    <a:bodyPr/>
                    <a:lstStyle/>
                    <a:p>
                      <a:pPr algn="ctr"/>
                      <a:r>
                        <a:rPr lang="en-US" sz="1800" b="1" dirty="0">
                          <a:effectLst/>
                          <a:latin typeface="+mn-lt"/>
                          <a:ea typeface="Calibri" panose="020F0502020204030204" pitchFamily="34" charset="0"/>
                        </a:rPr>
                        <a:t>Khi </a:t>
                      </a:r>
                      <a:r>
                        <a:rPr lang="en-US" sz="1800" b="1" dirty="0" err="1">
                          <a:effectLst/>
                          <a:latin typeface="+mn-lt"/>
                          <a:ea typeface="Calibri" panose="020F0502020204030204" pitchFamily="34" charset="0"/>
                        </a:rPr>
                        <a:t>nằm</a:t>
                      </a:r>
                      <a:r>
                        <a:rPr lang="en-US" sz="1800" b="1" dirty="0">
                          <a:effectLst/>
                          <a:latin typeface="+mn-lt"/>
                          <a:ea typeface="Calibri" panose="020F0502020204030204" pitchFamily="34" charset="0"/>
                        </a:rPr>
                        <a:t> </a:t>
                      </a:r>
                      <a:r>
                        <a:rPr lang="en-US" sz="1800" b="1" dirty="0" err="1">
                          <a:effectLst/>
                          <a:latin typeface="+mn-lt"/>
                          <a:ea typeface="Calibri" panose="020F0502020204030204" pitchFamily="34" charset="0"/>
                        </a:rPr>
                        <a:t>viện</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33939373"/>
                  </a:ext>
                </a:extLst>
              </a:tr>
              <a:tr h="411535">
                <a:tc>
                  <a:txBody>
                    <a:bodyPr/>
                    <a:lstStyle/>
                    <a:p>
                      <a:r>
                        <a:rPr lang="en-US" sz="1800" b="1" dirty="0" err="1">
                          <a:solidFill>
                            <a:srgbClr val="0053FA"/>
                          </a:solidFill>
                          <a:effectLst/>
                          <a:latin typeface="+mn-lt"/>
                          <a:ea typeface="Calibri" panose="020F0502020204030204" pitchFamily="34" charset="0"/>
                        </a:rPr>
                        <a:t>Chế</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độ</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dinh</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dưỡng</a:t>
                      </a:r>
                      <a:r>
                        <a:rPr lang="en-US" sz="1800" b="1" dirty="0">
                          <a:solidFill>
                            <a:srgbClr val="0053FA"/>
                          </a:solidFill>
                          <a:effectLst/>
                          <a:latin typeface="+mn-lt"/>
                          <a:ea typeface="Calibri" panose="020F0502020204030204" pitchFamily="34" charset="0"/>
                        </a:rPr>
                        <a:t> </a:t>
                      </a:r>
                      <a:endParaRPr lang="en-US" sz="1800" b="1" dirty="0">
                        <a:solidFill>
                          <a:srgbClr val="0053FA"/>
                        </a:solidFill>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a:effectLst/>
                          <a:latin typeface="+mn-lt"/>
                          <a:ea typeface="Calibri" panose="020F0502020204030204" pitchFamily="34" charset="0"/>
                        </a:rPr>
                        <a:t>66</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a:effectLst/>
                          <a:latin typeface="+mn-lt"/>
                          <a:ea typeface="Calibri" panose="020F0502020204030204" pitchFamily="34" charset="0"/>
                        </a:rPr>
                        <a:t>94,29</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rPr>
                        <a:t>4</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a:effectLst/>
                          <a:latin typeface="+mn-lt"/>
                          <a:ea typeface="Calibri" panose="020F0502020204030204" pitchFamily="34" charset="0"/>
                        </a:rPr>
                        <a:t>5,71</a:t>
                      </a:r>
                      <a:endParaRPr lang="en-US" sz="1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4100053"/>
                  </a:ext>
                </a:extLst>
              </a:tr>
              <a:tr h="411535">
                <a:tc>
                  <a:txBody>
                    <a:bodyPr/>
                    <a:lstStyle/>
                    <a:p>
                      <a:r>
                        <a:rPr lang="en-US" sz="1800" b="1" dirty="0" err="1">
                          <a:solidFill>
                            <a:srgbClr val="0053FA"/>
                          </a:solidFill>
                          <a:effectLst/>
                          <a:latin typeface="+mn-lt"/>
                          <a:ea typeface="Calibri" panose="020F0502020204030204" pitchFamily="34" charset="0"/>
                        </a:rPr>
                        <a:t>Vận</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động</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đi</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lại</a:t>
                      </a:r>
                      <a:r>
                        <a:rPr lang="en-US" sz="1800" b="1" dirty="0">
                          <a:solidFill>
                            <a:srgbClr val="0053FA"/>
                          </a:solidFill>
                          <a:effectLst/>
                          <a:latin typeface="+mn-lt"/>
                          <a:ea typeface="Calibri" panose="020F0502020204030204" pitchFamily="34" charset="0"/>
                        </a:rPr>
                        <a:t> </a:t>
                      </a:r>
                      <a:endParaRPr lang="en-US" sz="1800" b="1" dirty="0">
                        <a:solidFill>
                          <a:srgbClr val="0053FA"/>
                        </a:solidFill>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a:effectLst/>
                          <a:latin typeface="+mn-lt"/>
                          <a:ea typeface="Calibri" panose="020F0502020204030204" pitchFamily="34" charset="0"/>
                        </a:rPr>
                        <a:t>68</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a:effectLst/>
                          <a:latin typeface="+mn-lt"/>
                          <a:ea typeface="Calibri" panose="020F0502020204030204" pitchFamily="34" charset="0"/>
                        </a:rPr>
                        <a:t>97,14</a:t>
                      </a:r>
                      <a:endParaRPr lang="en-US" sz="1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rPr>
                        <a:t>2</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a:effectLst/>
                          <a:latin typeface="+mn-lt"/>
                          <a:ea typeface="Calibri" panose="020F0502020204030204" pitchFamily="34" charset="0"/>
                        </a:rPr>
                        <a:t>2,86</a:t>
                      </a:r>
                      <a:endParaRPr lang="en-US" sz="1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5331768"/>
                  </a:ext>
                </a:extLst>
              </a:tr>
              <a:tr h="425578">
                <a:tc>
                  <a:txBody>
                    <a:bodyPr/>
                    <a:lstStyle/>
                    <a:p>
                      <a:r>
                        <a:rPr lang="en-US" sz="1800" b="1" dirty="0">
                          <a:solidFill>
                            <a:srgbClr val="0053FA"/>
                          </a:solidFill>
                          <a:effectLst/>
                          <a:latin typeface="+mn-lt"/>
                          <a:ea typeface="Calibri" panose="020F0502020204030204" pitchFamily="34" charset="0"/>
                        </a:rPr>
                        <a:t>Theo </a:t>
                      </a:r>
                      <a:r>
                        <a:rPr lang="en-US" sz="1800" b="1" dirty="0" err="1">
                          <a:solidFill>
                            <a:srgbClr val="0053FA"/>
                          </a:solidFill>
                          <a:effectLst/>
                          <a:latin typeface="+mn-lt"/>
                          <a:ea typeface="Calibri" panose="020F0502020204030204" pitchFamily="34" charset="0"/>
                        </a:rPr>
                        <a:t>dõi</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phòng</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ngừa</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biến</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chứng</a:t>
                      </a:r>
                      <a:endParaRPr lang="en-US" sz="1800" b="1" dirty="0">
                        <a:solidFill>
                          <a:srgbClr val="0053FA"/>
                        </a:solidFill>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a:effectLst/>
                          <a:latin typeface="+mn-lt"/>
                          <a:ea typeface="Calibri" panose="020F0502020204030204" pitchFamily="34" charset="0"/>
                        </a:rPr>
                        <a:t>63</a:t>
                      </a:r>
                      <a:endParaRPr lang="en-US" sz="1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a:effectLst/>
                          <a:latin typeface="+mn-lt"/>
                          <a:ea typeface="Calibri" panose="020F0502020204030204" pitchFamily="34" charset="0"/>
                        </a:rPr>
                        <a:t>90</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rPr>
                        <a:t>7</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a:effectLst/>
                          <a:latin typeface="+mn-lt"/>
                          <a:ea typeface="Calibri" panose="020F0502020204030204" pitchFamily="34" charset="0"/>
                        </a:rPr>
                        <a:t>10</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2602764"/>
                  </a:ext>
                </a:extLst>
              </a:tr>
              <a:tr h="411535">
                <a:tc>
                  <a:txBody>
                    <a:bodyPr/>
                    <a:lstStyle/>
                    <a:p>
                      <a:r>
                        <a:rPr lang="en-US" sz="1800" b="1" dirty="0" err="1">
                          <a:solidFill>
                            <a:srgbClr val="0053FA"/>
                          </a:solidFill>
                          <a:effectLst/>
                          <a:latin typeface="+mn-lt"/>
                          <a:ea typeface="Calibri" panose="020F0502020204030204" pitchFamily="34" charset="0"/>
                        </a:rPr>
                        <a:t>Nội</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quy</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bệnh</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viện</a:t>
                      </a:r>
                      <a:endParaRPr lang="en-US" sz="1800" b="1" dirty="0">
                        <a:solidFill>
                          <a:srgbClr val="0053FA"/>
                        </a:solidFill>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a:effectLst/>
                          <a:latin typeface="+mn-lt"/>
                          <a:ea typeface="Calibri" panose="020F0502020204030204" pitchFamily="34" charset="0"/>
                        </a:rPr>
                        <a:t>70</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a:effectLst/>
                          <a:latin typeface="+mn-lt"/>
                          <a:ea typeface="Calibri" panose="020F0502020204030204" pitchFamily="34" charset="0"/>
                        </a:rPr>
                        <a:t>100</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rPr>
                        <a:t>0</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a:effectLst/>
                          <a:latin typeface="+mn-lt"/>
                          <a:ea typeface="Calibri" panose="020F0502020204030204" pitchFamily="34" charset="0"/>
                        </a:rPr>
                        <a:t>0</a:t>
                      </a:r>
                      <a:endParaRPr lang="en-US" sz="1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554888"/>
                  </a:ext>
                </a:extLst>
              </a:tr>
              <a:tr h="411535">
                <a:tc gridSpan="6">
                  <a:txBody>
                    <a:bodyPr/>
                    <a:lstStyle/>
                    <a:p>
                      <a:pPr algn="ctr"/>
                      <a:r>
                        <a:rPr lang="en-US" sz="1800" b="1" dirty="0">
                          <a:solidFill>
                            <a:srgbClr val="0053FA"/>
                          </a:solidFill>
                          <a:effectLst/>
                          <a:latin typeface="+mn-lt"/>
                          <a:ea typeface="Calibri" panose="020F0502020204030204" pitchFamily="34" charset="0"/>
                        </a:rPr>
                        <a:t>Khi </a:t>
                      </a:r>
                      <a:r>
                        <a:rPr lang="en-US" sz="1800" b="1" dirty="0" err="1">
                          <a:solidFill>
                            <a:srgbClr val="0053FA"/>
                          </a:solidFill>
                          <a:effectLst/>
                          <a:latin typeface="+mn-lt"/>
                          <a:ea typeface="Calibri" panose="020F0502020204030204" pitchFamily="34" charset="0"/>
                        </a:rPr>
                        <a:t>ra</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viện</a:t>
                      </a:r>
                      <a:endParaRPr lang="en-US" sz="1800" b="1" dirty="0">
                        <a:solidFill>
                          <a:srgbClr val="0053FA"/>
                        </a:solidFill>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18282169"/>
                  </a:ext>
                </a:extLst>
              </a:tr>
              <a:tr h="411535">
                <a:tc>
                  <a:txBody>
                    <a:bodyPr/>
                    <a:lstStyle/>
                    <a:p>
                      <a:r>
                        <a:rPr lang="en-US" sz="1800" b="1" dirty="0" err="1">
                          <a:solidFill>
                            <a:srgbClr val="0053FA"/>
                          </a:solidFill>
                          <a:effectLst/>
                          <a:latin typeface="+mn-lt"/>
                          <a:ea typeface="Calibri" panose="020F0502020204030204" pitchFamily="34" charset="0"/>
                        </a:rPr>
                        <a:t>Chế</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độ</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dinh</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dưỡng</a:t>
                      </a:r>
                      <a:r>
                        <a:rPr lang="en-US" sz="1800" b="1" dirty="0">
                          <a:solidFill>
                            <a:srgbClr val="0053FA"/>
                          </a:solidFill>
                          <a:effectLst/>
                          <a:latin typeface="+mn-lt"/>
                          <a:ea typeface="Calibri" panose="020F0502020204030204" pitchFamily="34" charset="0"/>
                        </a:rPr>
                        <a:t> </a:t>
                      </a:r>
                      <a:endParaRPr lang="en-US" sz="1800" b="1" dirty="0">
                        <a:solidFill>
                          <a:srgbClr val="0053FA"/>
                        </a:solidFill>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a:effectLst/>
                          <a:latin typeface="+mn-lt"/>
                          <a:ea typeface="Calibri" panose="020F0502020204030204" pitchFamily="34" charset="0"/>
                        </a:rPr>
                        <a:t>68</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a:effectLst/>
                          <a:latin typeface="+mn-lt"/>
                          <a:ea typeface="Calibri" panose="020F0502020204030204" pitchFamily="34" charset="0"/>
                        </a:rPr>
                        <a:t>97,14</a:t>
                      </a:r>
                      <a:endParaRPr lang="en-US" sz="1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rPr>
                        <a:t>2</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a:effectLst/>
                          <a:latin typeface="+mn-lt"/>
                          <a:ea typeface="Calibri" panose="020F0502020204030204" pitchFamily="34" charset="0"/>
                        </a:rPr>
                        <a:t>2,86</a:t>
                      </a:r>
                      <a:endParaRPr lang="en-US" sz="1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613178"/>
                  </a:ext>
                </a:extLst>
              </a:tr>
              <a:tr h="411535">
                <a:tc>
                  <a:txBody>
                    <a:bodyPr/>
                    <a:lstStyle/>
                    <a:p>
                      <a:r>
                        <a:rPr lang="en-US" sz="1800" b="1" dirty="0" err="1">
                          <a:solidFill>
                            <a:srgbClr val="0053FA"/>
                          </a:solidFill>
                          <a:effectLst/>
                          <a:latin typeface="+mn-lt"/>
                          <a:ea typeface="Calibri" panose="020F0502020204030204" pitchFamily="34" charset="0"/>
                        </a:rPr>
                        <a:t>Chế</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độ</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vận</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động</a:t>
                      </a:r>
                      <a:endParaRPr lang="en-US" sz="1800" b="1" dirty="0">
                        <a:solidFill>
                          <a:srgbClr val="0053FA"/>
                        </a:solidFill>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a:effectLst/>
                          <a:latin typeface="+mn-lt"/>
                          <a:ea typeface="Calibri" panose="020F0502020204030204" pitchFamily="34" charset="0"/>
                        </a:rPr>
                        <a:t>66</a:t>
                      </a:r>
                      <a:endParaRPr lang="en-US" sz="1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a:effectLst/>
                          <a:latin typeface="+mn-lt"/>
                          <a:ea typeface="Calibri" panose="020F0502020204030204" pitchFamily="34" charset="0"/>
                        </a:rPr>
                        <a:t>94,29</a:t>
                      </a:r>
                      <a:endParaRPr lang="en-US" sz="1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rPr>
                        <a:t>4</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a:effectLst/>
                          <a:latin typeface="+mn-lt"/>
                          <a:ea typeface="Calibri" panose="020F0502020204030204" pitchFamily="34" charset="0"/>
                        </a:rPr>
                        <a:t>5,71</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7348078"/>
                  </a:ext>
                </a:extLst>
              </a:tr>
              <a:tr h="469224">
                <a:tc>
                  <a:txBody>
                    <a:bodyPr/>
                    <a:lstStyle/>
                    <a:p>
                      <a:r>
                        <a:rPr lang="en-US" sz="1800" b="1" dirty="0">
                          <a:solidFill>
                            <a:srgbClr val="0053FA"/>
                          </a:solidFill>
                          <a:effectLst/>
                          <a:latin typeface="+mn-lt"/>
                          <a:ea typeface="Calibri" panose="020F0502020204030204" pitchFamily="34" charset="0"/>
                        </a:rPr>
                        <a:t>Theo </a:t>
                      </a:r>
                      <a:r>
                        <a:rPr lang="en-US" sz="1800" b="1" dirty="0" err="1">
                          <a:solidFill>
                            <a:srgbClr val="0053FA"/>
                          </a:solidFill>
                          <a:effectLst/>
                          <a:latin typeface="+mn-lt"/>
                          <a:ea typeface="Calibri" panose="020F0502020204030204" pitchFamily="34" charset="0"/>
                        </a:rPr>
                        <a:t>dõi</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phòng</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ngừa</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biến</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chứng</a:t>
                      </a:r>
                      <a:endParaRPr lang="en-US" sz="1800" b="1" dirty="0">
                        <a:solidFill>
                          <a:srgbClr val="0053FA"/>
                        </a:solidFill>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a:effectLst/>
                          <a:latin typeface="+mn-lt"/>
                          <a:ea typeface="Calibri" panose="020F0502020204030204" pitchFamily="34" charset="0"/>
                        </a:rPr>
                        <a:t>65</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a:effectLst/>
                          <a:latin typeface="+mn-lt"/>
                          <a:ea typeface="Calibri" panose="020F0502020204030204" pitchFamily="34" charset="0"/>
                        </a:rPr>
                        <a:t>92,86</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rPr>
                        <a:t>5</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a:effectLst/>
                          <a:latin typeface="+mn-lt"/>
                          <a:ea typeface="Calibri" panose="020F0502020204030204" pitchFamily="34" charset="0"/>
                        </a:rPr>
                        <a:t>7,14</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8874644"/>
                  </a:ext>
                </a:extLst>
              </a:tr>
              <a:tr h="411535">
                <a:tc>
                  <a:txBody>
                    <a:bodyPr/>
                    <a:lstStyle/>
                    <a:p>
                      <a:r>
                        <a:rPr lang="en-US" sz="1800" b="1" dirty="0" err="1">
                          <a:solidFill>
                            <a:srgbClr val="0053FA"/>
                          </a:solidFill>
                          <a:effectLst/>
                          <a:latin typeface="+mn-lt"/>
                          <a:ea typeface="Calibri" panose="020F0502020204030204" pitchFamily="34" charset="0"/>
                        </a:rPr>
                        <a:t>Dặn</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dò</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tái</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khám</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cắt</a:t>
                      </a:r>
                      <a:r>
                        <a:rPr lang="en-US" sz="1800" b="1" dirty="0">
                          <a:solidFill>
                            <a:srgbClr val="0053FA"/>
                          </a:solidFill>
                          <a:effectLst/>
                          <a:latin typeface="+mn-lt"/>
                          <a:ea typeface="Calibri" panose="020F0502020204030204" pitchFamily="34" charset="0"/>
                        </a:rPr>
                        <a:t> </a:t>
                      </a:r>
                      <a:r>
                        <a:rPr lang="en-US" sz="1800" b="1" dirty="0" err="1">
                          <a:solidFill>
                            <a:srgbClr val="0053FA"/>
                          </a:solidFill>
                          <a:effectLst/>
                          <a:latin typeface="+mn-lt"/>
                          <a:ea typeface="Calibri" panose="020F0502020204030204" pitchFamily="34" charset="0"/>
                        </a:rPr>
                        <a:t>chỉ</a:t>
                      </a:r>
                      <a:endParaRPr lang="en-US" sz="1800" b="1" dirty="0">
                        <a:solidFill>
                          <a:srgbClr val="0053FA"/>
                        </a:solidFill>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a:effectLst/>
                          <a:latin typeface="+mn-lt"/>
                          <a:ea typeface="Calibri" panose="020F0502020204030204" pitchFamily="34" charset="0"/>
                        </a:rPr>
                        <a:t>70</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a:effectLst/>
                          <a:latin typeface="+mn-lt"/>
                          <a:ea typeface="Calibri" panose="020F0502020204030204" pitchFamily="34" charset="0"/>
                        </a:rPr>
                        <a:t>100</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US" sz="1800" dirty="0">
                          <a:effectLst/>
                          <a:latin typeface="+mn-lt"/>
                          <a:ea typeface="Calibri" panose="020F0502020204030204" pitchFamily="34" charset="0"/>
                        </a:rPr>
                        <a:t>0</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800" dirty="0">
                          <a:effectLst/>
                          <a:latin typeface="+mn-lt"/>
                          <a:ea typeface="Calibri" panose="020F0502020204030204" pitchFamily="34" charset="0"/>
                        </a:rPr>
                        <a:t>0</a:t>
                      </a:r>
                      <a:endParaRPr lang="en-US" sz="1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0932093"/>
                  </a:ext>
                </a:extLst>
              </a:tr>
            </a:tbl>
          </a:graphicData>
        </a:graphic>
      </p:graphicFrame>
    </p:spTree>
    <p:extLst>
      <p:ext uri="{BB962C8B-B14F-4D97-AF65-F5344CB8AC3E}">
        <p14:creationId xmlns:p14="http://schemas.microsoft.com/office/powerpoint/2010/main" val="33128831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8CAA1-5756-2ED4-344C-FE51AE9ABA1D}"/>
              </a:ext>
            </a:extLst>
          </p:cNvPr>
          <p:cNvSpPr>
            <a:spLocks noGrp="1"/>
          </p:cNvSpPr>
          <p:nvPr>
            <p:ph type="title"/>
          </p:nvPr>
        </p:nvSpPr>
        <p:spPr>
          <a:xfrm>
            <a:off x="381000" y="533401"/>
            <a:ext cx="6019800" cy="609600"/>
          </a:xfrm>
        </p:spPr>
        <p:txBody>
          <a:bodyPr/>
          <a:lstStyle/>
          <a:p>
            <a:r>
              <a:rPr lang="en-US" sz="3200" dirty="0"/>
              <a:t>ĐÁNH GIÁ CỦA NB VÀ TN</a:t>
            </a:r>
          </a:p>
        </p:txBody>
      </p:sp>
      <p:sp>
        <p:nvSpPr>
          <p:cNvPr id="9" name="Content Placeholder 8">
            <a:extLst>
              <a:ext uri="{FF2B5EF4-FFF2-40B4-BE49-F238E27FC236}">
                <a16:creationId xmlns:a16="http://schemas.microsoft.com/office/drawing/2014/main" id="{486E0CFB-7A37-AA3D-5B26-AF23994EFCB7}"/>
              </a:ext>
            </a:extLst>
          </p:cNvPr>
          <p:cNvSpPr>
            <a:spLocks noGrp="1"/>
          </p:cNvSpPr>
          <p:nvPr>
            <p:ph idx="1"/>
          </p:nvPr>
        </p:nvSpPr>
        <p:spPr>
          <a:xfrm>
            <a:off x="381000" y="1289721"/>
            <a:ext cx="8305800" cy="5320629"/>
          </a:xfrm>
        </p:spPr>
        <p:txBody>
          <a:bodyPr/>
          <a:lstStyle/>
          <a:p>
            <a:endParaRPr lang="en-US" dirty="0"/>
          </a:p>
          <a:p>
            <a:endParaRPr lang="en-US" dirty="0"/>
          </a:p>
          <a:p>
            <a:endParaRPr lang="en-US" dirty="0"/>
          </a:p>
          <a:p>
            <a:endParaRPr lang="en-US" dirty="0"/>
          </a:p>
          <a:p>
            <a:pPr marL="0" indent="0">
              <a:buNone/>
            </a:pPr>
            <a:endParaRPr lang="en-US" sz="1800" dirty="0">
              <a:solidFill>
                <a:srgbClr val="000000"/>
              </a:solidFill>
              <a:effectLst/>
              <a:latin typeface="Times New Roman" panose="02020603050405020304" pitchFamily="18" charset="0"/>
              <a:ea typeface="Times New Roman" panose="02020603050405020304" pitchFamily="18" charset="0"/>
            </a:endParaRPr>
          </a:p>
          <a:p>
            <a:pPr marL="0" indent="0" algn="just">
              <a:buNone/>
            </a:pPr>
            <a:endParaRPr lang="en-US" sz="2000" dirty="0">
              <a:effectLst/>
              <a:latin typeface="Times New Roman" panose="02020603050405020304" pitchFamily="18" charset="0"/>
              <a:ea typeface="Times New Roman" panose="02020603050405020304" pitchFamily="18" charset="0"/>
            </a:endParaRPr>
          </a:p>
          <a:p>
            <a:pPr marL="0" indent="0" algn="just">
              <a:buNone/>
            </a:pPr>
            <a:r>
              <a:rPr lang="en-US" sz="2000" dirty="0">
                <a:ea typeface="Times New Roman" panose="02020603050405020304" pitchFamily="18" charset="0"/>
              </a:rPr>
              <a:t>    </a:t>
            </a:r>
            <a:r>
              <a:rPr lang="en-US" sz="2000" dirty="0">
                <a:effectLst/>
                <a:ea typeface="Times New Roman" panose="02020603050405020304" pitchFamily="18" charset="0"/>
              </a:rPr>
              <a:t>- </a:t>
            </a:r>
            <a:r>
              <a:rPr lang="vi-VN" sz="2000" dirty="0">
                <a:effectLst/>
                <a:ea typeface="Times New Roman" panose="02020603050405020304" pitchFamily="18" charset="0"/>
              </a:rPr>
              <a:t>Tỉ lệ người bệnh hoặc thân nhân rất hài lòng kết quả chăm sóc chiếm 62,86% (44 trường hợp), còn lại là tỉ lệ hài lòng 26 trường hợp chiếm 37,14%.</a:t>
            </a:r>
            <a:r>
              <a:rPr lang="en-US" sz="2000" dirty="0">
                <a:effectLst/>
                <a:ea typeface="Times New Roman" panose="02020603050405020304" pitchFamily="18" charset="0"/>
              </a:rPr>
              <a:t> Cao </a:t>
            </a:r>
            <a:r>
              <a:rPr lang="en-US" sz="2000" dirty="0" err="1">
                <a:effectLst/>
                <a:ea typeface="Times New Roman" panose="02020603050405020304" pitchFamily="18" charset="0"/>
              </a:rPr>
              <a:t>hơn</a:t>
            </a:r>
            <a:r>
              <a:rPr lang="en-US" sz="2000" dirty="0">
                <a:effectLst/>
                <a:ea typeface="Times New Roman" panose="02020603050405020304" pitchFamily="18" charset="0"/>
              </a:rPr>
              <a:t> </a:t>
            </a:r>
            <a:r>
              <a:rPr lang="en-US" sz="2000" dirty="0" err="1">
                <a:effectLst/>
                <a:ea typeface="Times New Roman" panose="02020603050405020304" pitchFamily="18" charset="0"/>
              </a:rPr>
              <a:t>kết</a:t>
            </a:r>
            <a:r>
              <a:rPr lang="en-US" sz="2000" dirty="0">
                <a:effectLst/>
                <a:ea typeface="Times New Roman" panose="02020603050405020304" pitchFamily="18" charset="0"/>
              </a:rPr>
              <a:t> </a:t>
            </a:r>
            <a:r>
              <a:rPr lang="en-US" sz="2000" dirty="0" err="1">
                <a:effectLst/>
                <a:ea typeface="Times New Roman" panose="02020603050405020304" pitchFamily="18" charset="0"/>
              </a:rPr>
              <a:t>quả</a:t>
            </a:r>
            <a:r>
              <a:rPr lang="en-US" sz="2000" dirty="0">
                <a:effectLst/>
                <a:ea typeface="Times New Roman" panose="02020603050405020304" pitchFamily="18" charset="0"/>
              </a:rPr>
              <a:t> </a:t>
            </a:r>
            <a:r>
              <a:rPr lang="en-US" sz="2000" dirty="0" err="1">
                <a:effectLst/>
                <a:ea typeface="Times New Roman" panose="02020603050405020304" pitchFamily="18" charset="0"/>
              </a:rPr>
              <a:t>của</a:t>
            </a:r>
            <a:r>
              <a:rPr lang="en-US" sz="2000" dirty="0">
                <a:effectLst/>
                <a:ea typeface="Times New Roman" panose="02020603050405020304" pitchFamily="18" charset="0"/>
              </a:rPr>
              <a:t> </a:t>
            </a:r>
            <a:r>
              <a:rPr lang="en-US" sz="2000" dirty="0" err="1">
                <a:effectLst/>
                <a:ea typeface="Times New Roman" panose="02020603050405020304" pitchFamily="18" charset="0"/>
              </a:rPr>
              <a:t>Đoàn</a:t>
            </a:r>
            <a:r>
              <a:rPr lang="en-US" sz="2000" dirty="0">
                <a:effectLst/>
                <a:ea typeface="Times New Roman" panose="02020603050405020304" pitchFamily="18" charset="0"/>
              </a:rPr>
              <a:t> </a:t>
            </a:r>
            <a:r>
              <a:rPr lang="en-US" sz="2000" dirty="0" err="1">
                <a:effectLst/>
                <a:ea typeface="Times New Roman" panose="02020603050405020304" pitchFamily="18" charset="0"/>
              </a:rPr>
              <a:t>Thị</a:t>
            </a:r>
            <a:r>
              <a:rPr lang="en-US" sz="2000" dirty="0">
                <a:effectLst/>
                <a:ea typeface="Times New Roman" panose="02020603050405020304" pitchFamily="18" charset="0"/>
              </a:rPr>
              <a:t> Chi </a:t>
            </a:r>
            <a:r>
              <a:rPr lang="en-US" sz="2000" dirty="0" err="1">
                <a:effectLst/>
                <a:ea typeface="Times New Roman" panose="02020603050405020304" pitchFamily="18" charset="0"/>
              </a:rPr>
              <a:t>tỉ</a:t>
            </a:r>
            <a:r>
              <a:rPr lang="en-US" sz="2000" dirty="0">
                <a:effectLst/>
                <a:ea typeface="Times New Roman" panose="02020603050405020304" pitchFamily="18" charset="0"/>
              </a:rPr>
              <a:t> </a:t>
            </a:r>
            <a:r>
              <a:rPr lang="en-US" sz="2000" dirty="0" err="1">
                <a:effectLst/>
                <a:ea typeface="Times New Roman" panose="02020603050405020304" pitchFamily="18" charset="0"/>
              </a:rPr>
              <a:t>lệ</a:t>
            </a:r>
            <a:r>
              <a:rPr lang="en-US" sz="2000" dirty="0">
                <a:effectLst/>
                <a:ea typeface="Times New Roman" panose="02020603050405020304" pitchFamily="18" charset="0"/>
              </a:rPr>
              <a:t> NB </a:t>
            </a:r>
            <a:r>
              <a:rPr lang="en-US" sz="2000" dirty="0" err="1">
                <a:effectLst/>
                <a:ea typeface="Times New Roman" panose="02020603050405020304" pitchFamily="18" charset="0"/>
              </a:rPr>
              <a:t>hài</a:t>
            </a:r>
            <a:r>
              <a:rPr lang="en-US" sz="2000" dirty="0">
                <a:effectLst/>
                <a:ea typeface="Times New Roman" panose="02020603050405020304" pitchFamily="18" charset="0"/>
              </a:rPr>
              <a:t> long </a:t>
            </a:r>
            <a:r>
              <a:rPr lang="en-US" sz="2000" dirty="0" err="1">
                <a:effectLst/>
                <a:ea typeface="Times New Roman" panose="02020603050405020304" pitchFamily="18" charset="0"/>
              </a:rPr>
              <a:t>và</a:t>
            </a:r>
            <a:r>
              <a:rPr lang="en-US" sz="2000" dirty="0">
                <a:effectLst/>
                <a:ea typeface="Times New Roman" panose="02020603050405020304" pitchFamily="18" charset="0"/>
              </a:rPr>
              <a:t> </a:t>
            </a:r>
            <a:r>
              <a:rPr lang="en-US" sz="2000" dirty="0" err="1">
                <a:effectLst/>
                <a:ea typeface="Times New Roman" panose="02020603050405020304" pitchFamily="18" charset="0"/>
              </a:rPr>
              <a:t>rất</a:t>
            </a:r>
            <a:r>
              <a:rPr lang="en-US" sz="2000" dirty="0">
                <a:effectLst/>
                <a:ea typeface="Times New Roman" panose="02020603050405020304" pitchFamily="18" charset="0"/>
              </a:rPr>
              <a:t> </a:t>
            </a:r>
            <a:r>
              <a:rPr lang="en-US" sz="2000" dirty="0" err="1">
                <a:effectLst/>
                <a:ea typeface="Times New Roman" panose="02020603050405020304" pitchFamily="18" charset="0"/>
              </a:rPr>
              <a:t>hài</a:t>
            </a:r>
            <a:r>
              <a:rPr lang="en-US" sz="2000" dirty="0">
                <a:effectLst/>
                <a:ea typeface="Times New Roman" panose="02020603050405020304" pitchFamily="18" charset="0"/>
              </a:rPr>
              <a:t> long &gt; 90%.</a:t>
            </a:r>
            <a:r>
              <a:rPr lang="vi-VN" sz="2000" dirty="0">
                <a:effectLst/>
                <a:ea typeface="Times New Roman" panose="02020603050405020304" pitchFamily="18" charset="0"/>
              </a:rPr>
              <a:t> </a:t>
            </a:r>
            <a:endParaRPr lang="en-US" sz="2000" dirty="0">
              <a:effectLst/>
              <a:ea typeface="Times New Roman" panose="02020603050405020304" pitchFamily="18" charset="0"/>
            </a:endParaRPr>
          </a:p>
        </p:txBody>
      </p:sp>
      <p:graphicFrame>
        <p:nvGraphicFramePr>
          <p:cNvPr id="3" name="Table 2">
            <a:extLst>
              <a:ext uri="{FF2B5EF4-FFF2-40B4-BE49-F238E27FC236}">
                <a16:creationId xmlns:a16="http://schemas.microsoft.com/office/drawing/2014/main" id="{A2CE21EA-F63E-BD20-B30E-E81EBE26692F}"/>
              </a:ext>
            </a:extLst>
          </p:cNvPr>
          <p:cNvGraphicFramePr>
            <a:graphicFrameLocks noGrp="1"/>
          </p:cNvGraphicFramePr>
          <p:nvPr>
            <p:extLst>
              <p:ext uri="{D42A27DB-BD31-4B8C-83A1-F6EECF244321}">
                <p14:modId xmlns:p14="http://schemas.microsoft.com/office/powerpoint/2010/main" val="473741871"/>
              </p:ext>
            </p:extLst>
          </p:nvPr>
        </p:nvGraphicFramePr>
        <p:xfrm>
          <a:off x="762000" y="1502256"/>
          <a:ext cx="7772400" cy="2688744"/>
        </p:xfrm>
        <a:graphic>
          <a:graphicData uri="http://schemas.openxmlformats.org/drawingml/2006/table">
            <a:tbl>
              <a:tblPr firstRow="1" firstCol="1" bandRow="1"/>
              <a:tblGrid>
                <a:gridCol w="3257006">
                  <a:extLst>
                    <a:ext uri="{9D8B030D-6E8A-4147-A177-3AD203B41FA5}">
                      <a16:colId xmlns:a16="http://schemas.microsoft.com/office/drawing/2014/main" val="2869940043"/>
                    </a:ext>
                  </a:extLst>
                </a:gridCol>
                <a:gridCol w="2153351">
                  <a:extLst>
                    <a:ext uri="{9D8B030D-6E8A-4147-A177-3AD203B41FA5}">
                      <a16:colId xmlns:a16="http://schemas.microsoft.com/office/drawing/2014/main" val="1207501997"/>
                    </a:ext>
                  </a:extLst>
                </a:gridCol>
                <a:gridCol w="2362043">
                  <a:extLst>
                    <a:ext uri="{9D8B030D-6E8A-4147-A177-3AD203B41FA5}">
                      <a16:colId xmlns:a16="http://schemas.microsoft.com/office/drawing/2014/main" val="4263511037"/>
                    </a:ext>
                  </a:extLst>
                </a:gridCol>
              </a:tblGrid>
              <a:tr h="376973">
                <a:tc rowSpan="2">
                  <a:txBody>
                    <a:bodyPr/>
                    <a:lstStyle/>
                    <a:p>
                      <a:pPr algn="ctr">
                        <a:tabLst>
                          <a:tab pos="1647825" algn="l"/>
                        </a:tabLst>
                      </a:pPr>
                      <a:r>
                        <a:rPr lang="en-US" sz="2200" b="1" dirty="0" err="1">
                          <a:solidFill>
                            <a:srgbClr val="FF0000"/>
                          </a:solidFill>
                          <a:effectLst/>
                          <a:latin typeface="+mn-lt"/>
                          <a:ea typeface="Calibri" panose="020F0502020204030204" pitchFamily="34" charset="0"/>
                          <a:cs typeface="Times New Roman" panose="02020603050405020304" pitchFamily="18" charset="0"/>
                        </a:rPr>
                        <a:t>Đánh</a:t>
                      </a:r>
                      <a:r>
                        <a:rPr lang="en-US" sz="2200" b="1" dirty="0">
                          <a:solidFill>
                            <a:srgbClr val="FF0000"/>
                          </a:solidFill>
                          <a:effectLst/>
                          <a:latin typeface="+mn-lt"/>
                          <a:ea typeface="Calibri" panose="020F0502020204030204" pitchFamily="34" charset="0"/>
                          <a:cs typeface="Times New Roman" panose="02020603050405020304" pitchFamily="18" charset="0"/>
                        </a:rPr>
                        <a:t> </a:t>
                      </a:r>
                      <a:r>
                        <a:rPr lang="en-US" sz="2200" b="1" dirty="0" err="1">
                          <a:solidFill>
                            <a:srgbClr val="FF0000"/>
                          </a:solidFill>
                          <a:effectLst/>
                          <a:latin typeface="+mn-lt"/>
                          <a:ea typeface="Calibri" panose="020F0502020204030204" pitchFamily="34" charset="0"/>
                          <a:cs typeface="Times New Roman" panose="02020603050405020304" pitchFamily="18" charset="0"/>
                        </a:rPr>
                        <a:t>giá</a:t>
                      </a:r>
                      <a:r>
                        <a:rPr lang="en-US" sz="2200" b="1" dirty="0">
                          <a:solidFill>
                            <a:srgbClr val="FF0000"/>
                          </a:solidFill>
                          <a:effectLst/>
                          <a:latin typeface="+mn-lt"/>
                          <a:ea typeface="Calibri" panose="020F0502020204030204" pitchFamily="34" charset="0"/>
                          <a:cs typeface="Times New Roman" panose="02020603050405020304" pitchFamily="18" charset="0"/>
                        </a:rPr>
                        <a:t> </a:t>
                      </a:r>
                      <a:r>
                        <a:rPr lang="en-US" sz="2200" b="1" dirty="0" err="1">
                          <a:solidFill>
                            <a:srgbClr val="FF0000"/>
                          </a:solidFill>
                          <a:effectLst/>
                          <a:latin typeface="+mn-lt"/>
                          <a:ea typeface="Calibri" panose="020F0502020204030204" pitchFamily="34" charset="0"/>
                          <a:cs typeface="Times New Roman" panose="02020603050405020304" pitchFamily="18" charset="0"/>
                        </a:rPr>
                        <a:t>của</a:t>
                      </a:r>
                      <a:r>
                        <a:rPr lang="en-US" sz="2200" b="1" dirty="0">
                          <a:solidFill>
                            <a:srgbClr val="FF0000"/>
                          </a:solidFill>
                          <a:effectLst/>
                          <a:latin typeface="+mn-lt"/>
                          <a:ea typeface="Calibri" panose="020F0502020204030204" pitchFamily="34" charset="0"/>
                          <a:cs typeface="Times New Roman" panose="02020603050405020304" pitchFamily="18" charset="0"/>
                        </a:rPr>
                        <a:t> </a:t>
                      </a:r>
                      <a:r>
                        <a:rPr lang="en-US" sz="2200" b="1" dirty="0" err="1">
                          <a:solidFill>
                            <a:srgbClr val="FF0000"/>
                          </a:solidFill>
                          <a:effectLst/>
                          <a:latin typeface="+mn-lt"/>
                          <a:ea typeface="Calibri" panose="020F0502020204030204" pitchFamily="34" charset="0"/>
                          <a:cs typeface="Times New Roman" panose="02020603050405020304" pitchFamily="18" charset="0"/>
                        </a:rPr>
                        <a:t>người</a:t>
                      </a:r>
                      <a:r>
                        <a:rPr lang="en-US" sz="2200" b="1" dirty="0">
                          <a:solidFill>
                            <a:srgbClr val="FF0000"/>
                          </a:solidFill>
                          <a:effectLst/>
                          <a:latin typeface="+mn-lt"/>
                          <a:ea typeface="Calibri" panose="020F0502020204030204" pitchFamily="34" charset="0"/>
                          <a:cs typeface="Times New Roman" panose="02020603050405020304" pitchFamily="18" charset="0"/>
                        </a:rPr>
                        <a:t> </a:t>
                      </a:r>
                      <a:r>
                        <a:rPr lang="en-US" sz="2200" b="1" dirty="0" err="1">
                          <a:solidFill>
                            <a:srgbClr val="FF0000"/>
                          </a:solidFill>
                          <a:effectLst/>
                          <a:latin typeface="+mn-lt"/>
                          <a:ea typeface="Calibri" panose="020F0502020204030204" pitchFamily="34" charset="0"/>
                          <a:cs typeface="Times New Roman" panose="02020603050405020304" pitchFamily="18" charset="0"/>
                        </a:rPr>
                        <a:t>bệnh</a:t>
                      </a:r>
                      <a:r>
                        <a:rPr lang="en-US" sz="2200" b="1" dirty="0">
                          <a:solidFill>
                            <a:srgbClr val="FF0000"/>
                          </a:solidFill>
                          <a:effectLst/>
                          <a:latin typeface="+mn-lt"/>
                          <a:ea typeface="Calibri" panose="020F0502020204030204" pitchFamily="34" charset="0"/>
                          <a:cs typeface="Times New Roman" panose="02020603050405020304" pitchFamily="18" charset="0"/>
                        </a:rPr>
                        <a:t> </a:t>
                      </a:r>
                      <a:r>
                        <a:rPr lang="en-US" sz="2200" b="1" dirty="0" err="1">
                          <a:solidFill>
                            <a:srgbClr val="FF0000"/>
                          </a:solidFill>
                          <a:effectLst/>
                          <a:latin typeface="+mn-lt"/>
                          <a:ea typeface="Calibri" panose="020F0502020204030204" pitchFamily="34" charset="0"/>
                          <a:cs typeface="Times New Roman" panose="02020603050405020304" pitchFamily="18" charset="0"/>
                        </a:rPr>
                        <a:t>hoặc</a:t>
                      </a:r>
                      <a:r>
                        <a:rPr lang="en-US" sz="2200" b="1" dirty="0">
                          <a:solidFill>
                            <a:srgbClr val="FF0000"/>
                          </a:solidFill>
                          <a:effectLst/>
                          <a:latin typeface="+mn-lt"/>
                          <a:ea typeface="Calibri" panose="020F0502020204030204" pitchFamily="34" charset="0"/>
                          <a:cs typeface="Times New Roman" panose="02020603050405020304" pitchFamily="18" charset="0"/>
                        </a:rPr>
                        <a:t> </a:t>
                      </a:r>
                      <a:r>
                        <a:rPr lang="en-US" sz="2200" b="1" dirty="0" err="1">
                          <a:solidFill>
                            <a:srgbClr val="FF0000"/>
                          </a:solidFill>
                          <a:effectLst/>
                          <a:latin typeface="+mn-lt"/>
                          <a:ea typeface="Calibri" panose="020F0502020204030204" pitchFamily="34" charset="0"/>
                          <a:cs typeface="Times New Roman" panose="02020603050405020304" pitchFamily="18" charset="0"/>
                        </a:rPr>
                        <a:t>thân</a:t>
                      </a:r>
                      <a:r>
                        <a:rPr lang="en-US" sz="2200" b="1" dirty="0">
                          <a:solidFill>
                            <a:srgbClr val="FF0000"/>
                          </a:solidFill>
                          <a:effectLst/>
                          <a:latin typeface="+mn-lt"/>
                          <a:ea typeface="Calibri" panose="020F0502020204030204" pitchFamily="34" charset="0"/>
                          <a:cs typeface="Times New Roman" panose="02020603050405020304" pitchFamily="18" charset="0"/>
                        </a:rPr>
                        <a:t> </a:t>
                      </a:r>
                      <a:r>
                        <a:rPr lang="en-US" sz="2200" b="1" dirty="0" err="1">
                          <a:solidFill>
                            <a:srgbClr val="FF0000"/>
                          </a:solidFill>
                          <a:effectLst/>
                          <a:latin typeface="+mn-lt"/>
                          <a:ea typeface="Calibri" panose="020F0502020204030204" pitchFamily="34" charset="0"/>
                          <a:cs typeface="Times New Roman" panose="02020603050405020304" pitchFamily="18" charset="0"/>
                        </a:rPr>
                        <a:t>nhân</a:t>
                      </a:r>
                      <a:endParaRPr lang="en-US" sz="2200" dirty="0">
                        <a:solidFill>
                          <a:srgbClr val="FF0000"/>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tabLst>
                          <a:tab pos="1647825" algn="l"/>
                        </a:tabLst>
                      </a:pPr>
                      <a:r>
                        <a:rPr lang="en-US" sz="2000" b="1" dirty="0">
                          <a:solidFill>
                            <a:srgbClr val="0606D4"/>
                          </a:solidFill>
                          <a:effectLst/>
                          <a:latin typeface="+mn-lt"/>
                          <a:ea typeface="Calibri" panose="020F0502020204030204" pitchFamily="34" charset="0"/>
                          <a:cs typeface="Times New Roman" panose="02020603050405020304" pitchFamily="18" charset="0"/>
                        </a:rPr>
                        <a:t>N = 70</a:t>
                      </a:r>
                      <a:endParaRPr lang="en-US" sz="2000" dirty="0">
                        <a:solidFill>
                          <a:srgbClr val="0606D4"/>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775642505"/>
                  </a:ext>
                </a:extLst>
              </a:tr>
              <a:tr h="432755">
                <a:tc vMerge="1">
                  <a:txBody>
                    <a:bodyPr/>
                    <a:lstStyle/>
                    <a:p>
                      <a:endParaRPr lang="en-US"/>
                    </a:p>
                  </a:txBody>
                  <a:tcPr/>
                </a:tc>
                <a:tc>
                  <a:txBody>
                    <a:bodyPr/>
                    <a:lstStyle/>
                    <a:p>
                      <a:pPr algn="ctr">
                        <a:tabLst>
                          <a:tab pos="1647825" algn="l"/>
                        </a:tabLst>
                      </a:pPr>
                      <a:r>
                        <a:rPr lang="en-US" sz="2000" b="1" dirty="0">
                          <a:solidFill>
                            <a:srgbClr val="0606D4"/>
                          </a:solidFill>
                          <a:effectLst/>
                          <a:latin typeface="+mn-lt"/>
                          <a:ea typeface="Calibri" panose="020F0502020204030204" pitchFamily="34" charset="0"/>
                          <a:cs typeface="Times New Roman" panose="02020603050405020304" pitchFamily="18" charset="0"/>
                        </a:rPr>
                        <a:t>n</a:t>
                      </a:r>
                      <a:endParaRPr lang="en-US" sz="2000" dirty="0">
                        <a:solidFill>
                          <a:srgbClr val="0606D4"/>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000" b="1">
                          <a:solidFill>
                            <a:srgbClr val="0606D4"/>
                          </a:solidFill>
                          <a:effectLst/>
                          <a:latin typeface="+mn-lt"/>
                          <a:ea typeface="Calibri" panose="020F0502020204030204" pitchFamily="34" charset="0"/>
                          <a:cs typeface="Times New Roman" panose="02020603050405020304" pitchFamily="18" charset="0"/>
                        </a:rPr>
                        <a:t>Tỉ lệ %</a:t>
                      </a:r>
                      <a:endParaRPr lang="en-US" sz="2000">
                        <a:solidFill>
                          <a:srgbClr val="0606D4"/>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8881138"/>
                  </a:ext>
                </a:extLst>
              </a:tr>
              <a:tr h="376973">
                <a:tc>
                  <a:txBody>
                    <a:bodyPr/>
                    <a:lstStyle/>
                    <a:p>
                      <a:pPr>
                        <a:tabLst>
                          <a:tab pos="1647825" algn="l"/>
                        </a:tabLst>
                      </a:pPr>
                      <a:r>
                        <a:rPr lang="en-US" sz="2200" dirty="0" err="1">
                          <a:solidFill>
                            <a:srgbClr val="0606D4"/>
                          </a:solidFill>
                          <a:effectLst/>
                          <a:latin typeface="+mn-lt"/>
                          <a:ea typeface="Calibri" panose="020F0502020204030204" pitchFamily="34" charset="0"/>
                          <a:cs typeface="Times New Roman" panose="02020603050405020304" pitchFamily="18" charset="0"/>
                        </a:rPr>
                        <a:t>Rất</a:t>
                      </a:r>
                      <a:r>
                        <a:rPr lang="en-US" sz="2200" dirty="0">
                          <a:solidFill>
                            <a:srgbClr val="0606D4"/>
                          </a:solidFill>
                          <a:effectLst/>
                          <a:latin typeface="+mn-lt"/>
                          <a:ea typeface="Calibri" panose="020F0502020204030204" pitchFamily="34" charset="0"/>
                          <a:cs typeface="Times New Roman" panose="02020603050405020304" pitchFamily="18" charset="0"/>
                        </a:rPr>
                        <a:t> </a:t>
                      </a:r>
                      <a:r>
                        <a:rPr lang="en-US" sz="2200" dirty="0" err="1">
                          <a:solidFill>
                            <a:srgbClr val="0606D4"/>
                          </a:solidFill>
                          <a:effectLst/>
                          <a:latin typeface="+mn-lt"/>
                          <a:ea typeface="Calibri" panose="020F0502020204030204" pitchFamily="34" charset="0"/>
                          <a:cs typeface="Times New Roman" panose="02020603050405020304" pitchFamily="18" charset="0"/>
                        </a:rPr>
                        <a:t>không</a:t>
                      </a:r>
                      <a:r>
                        <a:rPr lang="en-US" sz="2200" dirty="0">
                          <a:solidFill>
                            <a:srgbClr val="0606D4"/>
                          </a:solidFill>
                          <a:effectLst/>
                          <a:latin typeface="+mn-lt"/>
                          <a:ea typeface="Calibri" panose="020F0502020204030204" pitchFamily="34" charset="0"/>
                          <a:cs typeface="Times New Roman" panose="02020603050405020304" pitchFamily="18" charset="0"/>
                        </a:rPr>
                        <a:t> </a:t>
                      </a:r>
                      <a:r>
                        <a:rPr lang="en-US" sz="2200" dirty="0" err="1">
                          <a:solidFill>
                            <a:srgbClr val="0606D4"/>
                          </a:solidFill>
                          <a:effectLst/>
                          <a:latin typeface="+mn-lt"/>
                          <a:ea typeface="Calibri" panose="020F0502020204030204" pitchFamily="34" charset="0"/>
                          <a:cs typeface="Times New Roman" panose="02020603050405020304" pitchFamily="18" charset="0"/>
                        </a:rPr>
                        <a:t>hài</a:t>
                      </a:r>
                      <a:r>
                        <a:rPr lang="en-US" sz="2200" dirty="0">
                          <a:solidFill>
                            <a:srgbClr val="0606D4"/>
                          </a:solidFill>
                          <a:effectLst/>
                          <a:latin typeface="+mn-lt"/>
                          <a:ea typeface="Calibri" panose="020F0502020204030204" pitchFamily="34" charset="0"/>
                          <a:cs typeface="Times New Roman" panose="02020603050405020304" pitchFamily="18" charset="0"/>
                        </a:rPr>
                        <a:t> </a:t>
                      </a:r>
                      <a:r>
                        <a:rPr lang="en-US" sz="2200" dirty="0" err="1">
                          <a:solidFill>
                            <a:srgbClr val="0606D4"/>
                          </a:solidFill>
                          <a:effectLst/>
                          <a:latin typeface="+mn-lt"/>
                          <a:ea typeface="Calibri" panose="020F0502020204030204" pitchFamily="34" charset="0"/>
                          <a:cs typeface="Times New Roman" panose="02020603050405020304" pitchFamily="18" charset="0"/>
                        </a:rPr>
                        <a:t>lòng</a:t>
                      </a:r>
                      <a:endParaRPr lang="en-US" sz="2200" dirty="0">
                        <a:solidFill>
                          <a:srgbClr val="0606D4"/>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000" dirty="0">
                          <a:solidFill>
                            <a:srgbClr val="0053FA"/>
                          </a:solidFill>
                          <a:effectLst/>
                          <a:latin typeface="+mn-lt"/>
                          <a:ea typeface="Calibri" panose="020F0502020204030204" pitchFamily="34" charset="0"/>
                          <a:cs typeface="Times New Roman" panose="02020603050405020304" pitchFamily="18" charset="0"/>
                        </a:rPr>
                        <a:t>0</a:t>
                      </a:r>
                      <a:endParaRPr lang="en-US" sz="2000" dirty="0">
                        <a:solidFill>
                          <a:srgbClr val="0053FA"/>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000" dirty="0">
                          <a:solidFill>
                            <a:srgbClr val="0053FA"/>
                          </a:solidFill>
                          <a:effectLst/>
                          <a:latin typeface="+mn-lt"/>
                          <a:ea typeface="Calibri" panose="020F0502020204030204" pitchFamily="34" charset="0"/>
                          <a:cs typeface="Times New Roman" panose="02020603050405020304" pitchFamily="18" charset="0"/>
                        </a:rPr>
                        <a:t>0</a:t>
                      </a:r>
                      <a:endParaRPr lang="en-US" sz="2000" dirty="0">
                        <a:solidFill>
                          <a:srgbClr val="0053FA"/>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2305255"/>
                  </a:ext>
                </a:extLst>
              </a:tr>
              <a:tr h="376973">
                <a:tc>
                  <a:txBody>
                    <a:bodyPr/>
                    <a:lstStyle/>
                    <a:p>
                      <a:pPr>
                        <a:tabLst>
                          <a:tab pos="1647825" algn="l"/>
                        </a:tabLst>
                      </a:pPr>
                      <a:r>
                        <a:rPr lang="en-US" sz="2200" dirty="0" err="1">
                          <a:solidFill>
                            <a:srgbClr val="0606D4"/>
                          </a:solidFill>
                          <a:effectLst/>
                          <a:latin typeface="+mn-lt"/>
                          <a:ea typeface="Calibri" panose="020F0502020204030204" pitchFamily="34" charset="0"/>
                          <a:cs typeface="Times New Roman" panose="02020603050405020304" pitchFamily="18" charset="0"/>
                        </a:rPr>
                        <a:t>Không</a:t>
                      </a:r>
                      <a:r>
                        <a:rPr lang="en-US" sz="2200" dirty="0">
                          <a:solidFill>
                            <a:srgbClr val="0606D4"/>
                          </a:solidFill>
                          <a:effectLst/>
                          <a:latin typeface="+mn-lt"/>
                          <a:ea typeface="Calibri" panose="020F0502020204030204" pitchFamily="34" charset="0"/>
                          <a:cs typeface="Times New Roman" panose="02020603050405020304" pitchFamily="18" charset="0"/>
                        </a:rPr>
                        <a:t> </a:t>
                      </a:r>
                      <a:r>
                        <a:rPr lang="en-US" sz="2200" dirty="0" err="1">
                          <a:solidFill>
                            <a:srgbClr val="0606D4"/>
                          </a:solidFill>
                          <a:effectLst/>
                          <a:latin typeface="+mn-lt"/>
                          <a:ea typeface="Calibri" panose="020F0502020204030204" pitchFamily="34" charset="0"/>
                          <a:cs typeface="Times New Roman" panose="02020603050405020304" pitchFamily="18" charset="0"/>
                        </a:rPr>
                        <a:t>hài</a:t>
                      </a:r>
                      <a:r>
                        <a:rPr lang="en-US" sz="2200" dirty="0">
                          <a:solidFill>
                            <a:srgbClr val="0606D4"/>
                          </a:solidFill>
                          <a:effectLst/>
                          <a:latin typeface="+mn-lt"/>
                          <a:ea typeface="Calibri" panose="020F0502020204030204" pitchFamily="34" charset="0"/>
                          <a:cs typeface="Times New Roman" panose="02020603050405020304" pitchFamily="18" charset="0"/>
                        </a:rPr>
                        <a:t> </a:t>
                      </a:r>
                      <a:r>
                        <a:rPr lang="en-US" sz="2200" dirty="0" err="1">
                          <a:solidFill>
                            <a:srgbClr val="0606D4"/>
                          </a:solidFill>
                          <a:effectLst/>
                          <a:latin typeface="+mn-lt"/>
                          <a:ea typeface="Calibri" panose="020F0502020204030204" pitchFamily="34" charset="0"/>
                          <a:cs typeface="Times New Roman" panose="02020603050405020304" pitchFamily="18" charset="0"/>
                        </a:rPr>
                        <a:t>lòng</a:t>
                      </a:r>
                      <a:endParaRPr lang="en-US" sz="2200" dirty="0">
                        <a:solidFill>
                          <a:srgbClr val="0606D4"/>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000" dirty="0">
                          <a:solidFill>
                            <a:srgbClr val="0053FA"/>
                          </a:solidFill>
                          <a:effectLst/>
                          <a:latin typeface="+mn-lt"/>
                          <a:ea typeface="Calibri" panose="020F0502020204030204" pitchFamily="34" charset="0"/>
                          <a:cs typeface="Times New Roman" panose="02020603050405020304" pitchFamily="18" charset="0"/>
                        </a:rPr>
                        <a:t>0</a:t>
                      </a:r>
                      <a:endParaRPr lang="en-US" sz="2000" dirty="0">
                        <a:solidFill>
                          <a:srgbClr val="0053FA"/>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000" dirty="0">
                          <a:solidFill>
                            <a:srgbClr val="0053FA"/>
                          </a:solidFill>
                          <a:effectLst/>
                          <a:latin typeface="+mn-lt"/>
                          <a:ea typeface="Calibri" panose="020F0502020204030204" pitchFamily="34" charset="0"/>
                          <a:cs typeface="Times New Roman" panose="02020603050405020304" pitchFamily="18" charset="0"/>
                        </a:rPr>
                        <a:t>0</a:t>
                      </a:r>
                      <a:endParaRPr lang="en-US" sz="2000" dirty="0">
                        <a:solidFill>
                          <a:srgbClr val="0053FA"/>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8338318"/>
                  </a:ext>
                </a:extLst>
              </a:tr>
              <a:tr h="376973">
                <a:tc>
                  <a:txBody>
                    <a:bodyPr/>
                    <a:lstStyle/>
                    <a:p>
                      <a:pPr>
                        <a:tabLst>
                          <a:tab pos="1647825" algn="l"/>
                        </a:tabLst>
                      </a:pPr>
                      <a:r>
                        <a:rPr lang="en-US" sz="2200" dirty="0">
                          <a:solidFill>
                            <a:srgbClr val="0606D4"/>
                          </a:solidFill>
                          <a:effectLst/>
                          <a:latin typeface="+mn-lt"/>
                          <a:ea typeface="Calibri" panose="020F0502020204030204" pitchFamily="34" charset="0"/>
                          <a:cs typeface="Times New Roman" panose="02020603050405020304" pitchFamily="18" charset="0"/>
                        </a:rPr>
                        <a:t>Bình </a:t>
                      </a:r>
                      <a:r>
                        <a:rPr lang="en-US" sz="2200" dirty="0" err="1">
                          <a:solidFill>
                            <a:srgbClr val="0606D4"/>
                          </a:solidFill>
                          <a:effectLst/>
                          <a:latin typeface="+mn-lt"/>
                          <a:ea typeface="Calibri" panose="020F0502020204030204" pitchFamily="34" charset="0"/>
                          <a:cs typeface="Times New Roman" panose="02020603050405020304" pitchFamily="18" charset="0"/>
                        </a:rPr>
                        <a:t>thường</a:t>
                      </a:r>
                      <a:endParaRPr lang="en-US" sz="2200" dirty="0">
                        <a:solidFill>
                          <a:srgbClr val="0606D4"/>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000" dirty="0">
                          <a:solidFill>
                            <a:srgbClr val="0053FA"/>
                          </a:solidFill>
                          <a:effectLst/>
                          <a:latin typeface="+mn-lt"/>
                          <a:ea typeface="Calibri" panose="020F0502020204030204" pitchFamily="34" charset="0"/>
                          <a:cs typeface="Times New Roman" panose="02020603050405020304" pitchFamily="18" charset="0"/>
                        </a:rPr>
                        <a:t>0</a:t>
                      </a:r>
                      <a:endParaRPr lang="en-US" sz="2000" dirty="0">
                        <a:solidFill>
                          <a:srgbClr val="0053FA"/>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000" dirty="0">
                          <a:solidFill>
                            <a:srgbClr val="0053FA"/>
                          </a:solidFill>
                          <a:effectLst/>
                          <a:latin typeface="+mn-lt"/>
                          <a:ea typeface="Calibri" panose="020F0502020204030204" pitchFamily="34" charset="0"/>
                          <a:cs typeface="Times New Roman" panose="02020603050405020304" pitchFamily="18" charset="0"/>
                        </a:rPr>
                        <a:t>0</a:t>
                      </a:r>
                      <a:endParaRPr lang="en-US" sz="2000" dirty="0">
                        <a:solidFill>
                          <a:srgbClr val="0053FA"/>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5615043"/>
                  </a:ext>
                </a:extLst>
              </a:tr>
              <a:tr h="376973">
                <a:tc>
                  <a:txBody>
                    <a:bodyPr/>
                    <a:lstStyle/>
                    <a:p>
                      <a:pPr>
                        <a:tabLst>
                          <a:tab pos="1647825" algn="l"/>
                        </a:tabLst>
                      </a:pPr>
                      <a:r>
                        <a:rPr lang="en-US" sz="2200" dirty="0" err="1">
                          <a:solidFill>
                            <a:srgbClr val="0606D4"/>
                          </a:solidFill>
                          <a:effectLst/>
                          <a:latin typeface="+mn-lt"/>
                          <a:ea typeface="Calibri" panose="020F0502020204030204" pitchFamily="34" charset="0"/>
                          <a:cs typeface="Times New Roman" panose="02020603050405020304" pitchFamily="18" charset="0"/>
                        </a:rPr>
                        <a:t>Hài</a:t>
                      </a:r>
                      <a:r>
                        <a:rPr lang="en-US" sz="2200" dirty="0">
                          <a:solidFill>
                            <a:srgbClr val="0606D4"/>
                          </a:solidFill>
                          <a:effectLst/>
                          <a:latin typeface="+mn-lt"/>
                          <a:ea typeface="Calibri" panose="020F0502020204030204" pitchFamily="34" charset="0"/>
                          <a:cs typeface="Times New Roman" panose="02020603050405020304" pitchFamily="18" charset="0"/>
                        </a:rPr>
                        <a:t> </a:t>
                      </a:r>
                      <a:r>
                        <a:rPr lang="en-US" sz="2200" dirty="0" err="1">
                          <a:solidFill>
                            <a:srgbClr val="0606D4"/>
                          </a:solidFill>
                          <a:effectLst/>
                          <a:latin typeface="+mn-lt"/>
                          <a:ea typeface="Calibri" panose="020F0502020204030204" pitchFamily="34" charset="0"/>
                          <a:cs typeface="Times New Roman" panose="02020603050405020304" pitchFamily="18" charset="0"/>
                        </a:rPr>
                        <a:t>lòng</a:t>
                      </a:r>
                      <a:endParaRPr lang="en-US" sz="2200" dirty="0">
                        <a:solidFill>
                          <a:srgbClr val="0606D4"/>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000">
                          <a:solidFill>
                            <a:srgbClr val="0053FA"/>
                          </a:solidFill>
                          <a:effectLst/>
                          <a:latin typeface="+mn-lt"/>
                          <a:ea typeface="Calibri" panose="020F0502020204030204" pitchFamily="34" charset="0"/>
                          <a:cs typeface="Times New Roman" panose="02020603050405020304" pitchFamily="18" charset="0"/>
                        </a:rPr>
                        <a:t>26</a:t>
                      </a:r>
                      <a:endParaRPr lang="en-US" sz="2000">
                        <a:solidFill>
                          <a:srgbClr val="0053FA"/>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000" dirty="0">
                          <a:solidFill>
                            <a:srgbClr val="0053FA"/>
                          </a:solidFill>
                          <a:effectLst/>
                          <a:latin typeface="+mn-lt"/>
                          <a:ea typeface="Calibri" panose="020F0502020204030204" pitchFamily="34" charset="0"/>
                          <a:cs typeface="Times New Roman" panose="02020603050405020304" pitchFamily="18" charset="0"/>
                        </a:rPr>
                        <a:t>37,14</a:t>
                      </a:r>
                      <a:endParaRPr lang="en-US" sz="2000" dirty="0">
                        <a:solidFill>
                          <a:srgbClr val="0053FA"/>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2967700"/>
                  </a:ext>
                </a:extLst>
              </a:tr>
              <a:tr h="371124">
                <a:tc>
                  <a:txBody>
                    <a:bodyPr/>
                    <a:lstStyle/>
                    <a:p>
                      <a:pPr>
                        <a:tabLst>
                          <a:tab pos="1647825" algn="l"/>
                        </a:tabLst>
                      </a:pPr>
                      <a:r>
                        <a:rPr lang="en-US" sz="2200" dirty="0" err="1">
                          <a:solidFill>
                            <a:srgbClr val="0606D4"/>
                          </a:solidFill>
                          <a:effectLst/>
                          <a:latin typeface="+mn-lt"/>
                          <a:ea typeface="Calibri" panose="020F0502020204030204" pitchFamily="34" charset="0"/>
                          <a:cs typeface="Times New Roman" panose="02020603050405020304" pitchFamily="18" charset="0"/>
                        </a:rPr>
                        <a:t>Rất</a:t>
                      </a:r>
                      <a:r>
                        <a:rPr lang="en-US" sz="2200" dirty="0">
                          <a:solidFill>
                            <a:srgbClr val="0606D4"/>
                          </a:solidFill>
                          <a:effectLst/>
                          <a:latin typeface="+mn-lt"/>
                          <a:ea typeface="Calibri" panose="020F0502020204030204" pitchFamily="34" charset="0"/>
                          <a:cs typeface="Times New Roman" panose="02020603050405020304" pitchFamily="18" charset="0"/>
                        </a:rPr>
                        <a:t> </a:t>
                      </a:r>
                      <a:r>
                        <a:rPr lang="en-US" sz="2200" dirty="0" err="1">
                          <a:solidFill>
                            <a:srgbClr val="0606D4"/>
                          </a:solidFill>
                          <a:effectLst/>
                          <a:latin typeface="+mn-lt"/>
                          <a:ea typeface="Calibri" panose="020F0502020204030204" pitchFamily="34" charset="0"/>
                          <a:cs typeface="Times New Roman" panose="02020603050405020304" pitchFamily="18" charset="0"/>
                        </a:rPr>
                        <a:t>hài</a:t>
                      </a:r>
                      <a:r>
                        <a:rPr lang="en-US" sz="2200" dirty="0">
                          <a:solidFill>
                            <a:srgbClr val="0606D4"/>
                          </a:solidFill>
                          <a:effectLst/>
                          <a:latin typeface="+mn-lt"/>
                          <a:ea typeface="Calibri" panose="020F0502020204030204" pitchFamily="34" charset="0"/>
                          <a:cs typeface="Times New Roman" panose="02020603050405020304" pitchFamily="18" charset="0"/>
                        </a:rPr>
                        <a:t> </a:t>
                      </a:r>
                      <a:r>
                        <a:rPr lang="en-US" sz="2200" dirty="0" err="1">
                          <a:solidFill>
                            <a:srgbClr val="0606D4"/>
                          </a:solidFill>
                          <a:effectLst/>
                          <a:latin typeface="+mn-lt"/>
                          <a:ea typeface="Calibri" panose="020F0502020204030204" pitchFamily="34" charset="0"/>
                          <a:cs typeface="Times New Roman" panose="02020603050405020304" pitchFamily="18" charset="0"/>
                        </a:rPr>
                        <a:t>lòng</a:t>
                      </a:r>
                      <a:endParaRPr lang="en-US" sz="2200" dirty="0">
                        <a:solidFill>
                          <a:srgbClr val="0606D4"/>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000" dirty="0">
                          <a:solidFill>
                            <a:srgbClr val="0053FA"/>
                          </a:solidFill>
                          <a:effectLst/>
                          <a:latin typeface="+mn-lt"/>
                          <a:ea typeface="Calibri" panose="020F0502020204030204" pitchFamily="34" charset="0"/>
                          <a:cs typeface="Times New Roman" panose="02020603050405020304" pitchFamily="18" charset="0"/>
                        </a:rPr>
                        <a:t>44</a:t>
                      </a:r>
                      <a:endParaRPr lang="en-US" sz="2000" dirty="0">
                        <a:solidFill>
                          <a:srgbClr val="0053FA"/>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000" dirty="0">
                          <a:solidFill>
                            <a:srgbClr val="0053FA"/>
                          </a:solidFill>
                          <a:effectLst/>
                          <a:latin typeface="+mn-lt"/>
                          <a:ea typeface="Calibri" panose="020F0502020204030204" pitchFamily="34" charset="0"/>
                          <a:cs typeface="Times New Roman" panose="02020603050405020304" pitchFamily="18" charset="0"/>
                        </a:rPr>
                        <a:t>62,86</a:t>
                      </a:r>
                      <a:endParaRPr lang="en-US" sz="2000" dirty="0">
                        <a:solidFill>
                          <a:srgbClr val="0053FA"/>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9510833"/>
                  </a:ext>
                </a:extLst>
              </a:tr>
            </a:tbl>
          </a:graphicData>
        </a:graphic>
      </p:graphicFrame>
    </p:spTree>
    <p:extLst>
      <p:ext uri="{BB962C8B-B14F-4D97-AF65-F5344CB8AC3E}">
        <p14:creationId xmlns:p14="http://schemas.microsoft.com/office/powerpoint/2010/main" val="39045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8CAA1-5756-2ED4-344C-FE51AE9ABA1D}"/>
              </a:ext>
            </a:extLst>
          </p:cNvPr>
          <p:cNvSpPr>
            <a:spLocks noGrp="1"/>
          </p:cNvSpPr>
          <p:nvPr>
            <p:ph type="title"/>
          </p:nvPr>
        </p:nvSpPr>
        <p:spPr/>
        <p:txBody>
          <a:bodyPr/>
          <a:lstStyle/>
          <a:p>
            <a:r>
              <a:rPr lang="vi-VN" dirty="0"/>
              <a:t>Kết quả chăm sóc</a:t>
            </a:r>
            <a:endParaRPr lang="en-US" dirty="0"/>
          </a:p>
        </p:txBody>
      </p:sp>
      <p:sp>
        <p:nvSpPr>
          <p:cNvPr id="9" name="Content Placeholder 8">
            <a:extLst>
              <a:ext uri="{FF2B5EF4-FFF2-40B4-BE49-F238E27FC236}">
                <a16:creationId xmlns:a16="http://schemas.microsoft.com/office/drawing/2014/main" id="{486E0CFB-7A37-AA3D-5B26-AF23994EFCB7}"/>
              </a:ext>
            </a:extLst>
          </p:cNvPr>
          <p:cNvSpPr>
            <a:spLocks noGrp="1"/>
          </p:cNvSpPr>
          <p:nvPr>
            <p:ph idx="1"/>
          </p:nvPr>
        </p:nvSpPr>
        <p:spPr>
          <a:xfrm>
            <a:off x="533400" y="1274188"/>
            <a:ext cx="8153400" cy="5320629"/>
          </a:xfrm>
        </p:spPr>
        <p:txBody>
          <a:bodyPr/>
          <a:lstStyle/>
          <a:p>
            <a:endParaRPr lang="en-US" dirty="0"/>
          </a:p>
          <a:p>
            <a:endParaRPr lang="en-US" dirty="0"/>
          </a:p>
          <a:p>
            <a:endParaRPr lang="en-US" dirty="0"/>
          </a:p>
          <a:p>
            <a:endParaRPr lang="en-US" dirty="0"/>
          </a:p>
          <a:p>
            <a:pPr marL="0" indent="0">
              <a:buNone/>
            </a:pPr>
            <a:endParaRPr lang="en-US" sz="1800" dirty="0">
              <a:solidFill>
                <a:srgbClr val="000000"/>
              </a:solidFill>
              <a:effectLst/>
              <a:latin typeface="Times New Roman" panose="02020603050405020304" pitchFamily="18" charset="0"/>
              <a:ea typeface="Times New Roman" panose="02020603050405020304" pitchFamily="18" charset="0"/>
            </a:endParaRPr>
          </a:p>
          <a:p>
            <a:pPr marL="0" indent="0" algn="just">
              <a:buNone/>
            </a:pPr>
            <a:r>
              <a:rPr lang="en-US" sz="2000" dirty="0">
                <a:effectLst/>
                <a:latin typeface="Times New Roman" panose="02020603050405020304" pitchFamily="18" charset="0"/>
                <a:ea typeface="Times New Roman" panose="02020603050405020304" pitchFamily="18" charset="0"/>
              </a:rPr>
              <a:t>     - </a:t>
            </a:r>
            <a:r>
              <a:rPr lang="en-US" sz="2000" dirty="0" err="1">
                <a:effectLst/>
                <a:latin typeface="Times New Roman" panose="02020603050405020304" pitchFamily="18" charset="0"/>
                <a:ea typeface="Times New Roman" panose="02020603050405020304" pitchFamily="18" charset="0"/>
              </a:rPr>
              <a:t>K</a:t>
            </a:r>
            <a:r>
              <a:rPr lang="en-US" sz="2000" dirty="0" err="1">
                <a:effectLst/>
                <a:ea typeface="Times New Roman" panose="02020603050405020304" pitchFamily="18" charset="0"/>
              </a:rPr>
              <a:t>ết</a:t>
            </a:r>
            <a:r>
              <a:rPr lang="en-US" sz="2000" dirty="0">
                <a:effectLst/>
                <a:ea typeface="Times New Roman" panose="02020603050405020304" pitchFamily="18" charset="0"/>
              </a:rPr>
              <a:t> </a:t>
            </a:r>
            <a:r>
              <a:rPr lang="en-US" sz="2000" dirty="0" err="1">
                <a:effectLst/>
                <a:ea typeface="Times New Roman" panose="02020603050405020304" pitchFamily="18" charset="0"/>
              </a:rPr>
              <a:t>quả</a:t>
            </a:r>
            <a:r>
              <a:rPr lang="en-US" sz="2000" dirty="0">
                <a:effectLst/>
                <a:ea typeface="Times New Roman" panose="02020603050405020304" pitchFamily="18" charset="0"/>
              </a:rPr>
              <a:t> </a:t>
            </a:r>
            <a:r>
              <a:rPr lang="en-US" sz="2000" dirty="0" err="1">
                <a:effectLst/>
                <a:ea typeface="Times New Roman" panose="02020603050405020304" pitchFamily="18" charset="0"/>
              </a:rPr>
              <a:t>điều</a:t>
            </a:r>
            <a:r>
              <a:rPr lang="en-US" sz="2000" dirty="0">
                <a:effectLst/>
                <a:ea typeface="Times New Roman" panose="02020603050405020304" pitchFamily="18" charset="0"/>
              </a:rPr>
              <a:t> </a:t>
            </a:r>
            <a:r>
              <a:rPr lang="en-US" sz="2000" dirty="0" err="1">
                <a:effectLst/>
                <a:ea typeface="Times New Roman" panose="02020603050405020304" pitchFamily="18" charset="0"/>
              </a:rPr>
              <a:t>trị</a:t>
            </a:r>
            <a:r>
              <a:rPr lang="en-US" sz="2000" dirty="0">
                <a:effectLst/>
                <a:ea typeface="Times New Roman" panose="02020603050405020304" pitchFamily="18" charset="0"/>
              </a:rPr>
              <a:t>, </a:t>
            </a:r>
            <a:r>
              <a:rPr lang="en-US" sz="2000" dirty="0" err="1">
                <a:effectLst/>
                <a:ea typeface="Times New Roman" panose="02020603050405020304" pitchFamily="18" charset="0"/>
              </a:rPr>
              <a:t>chăm</a:t>
            </a:r>
            <a:r>
              <a:rPr lang="en-US" sz="2000" dirty="0">
                <a:effectLst/>
                <a:ea typeface="Times New Roman" panose="02020603050405020304" pitchFamily="18" charset="0"/>
              </a:rPr>
              <a:t> </a:t>
            </a:r>
            <a:r>
              <a:rPr lang="en-US" sz="2000" dirty="0" err="1">
                <a:effectLst/>
                <a:ea typeface="Times New Roman" panose="02020603050405020304" pitchFamily="18" charset="0"/>
              </a:rPr>
              <a:t>sóc</a:t>
            </a:r>
            <a:r>
              <a:rPr lang="en-US" sz="2000" dirty="0">
                <a:effectLst/>
                <a:ea typeface="Times New Roman" panose="02020603050405020304" pitchFamily="18" charset="0"/>
              </a:rPr>
              <a:t> </a:t>
            </a:r>
            <a:r>
              <a:rPr lang="en-US" sz="2000" dirty="0" err="1">
                <a:effectLst/>
                <a:ea typeface="Times New Roman" panose="02020603050405020304" pitchFamily="18" charset="0"/>
              </a:rPr>
              <a:t>của</a:t>
            </a:r>
            <a:r>
              <a:rPr lang="en-US" sz="2000" dirty="0">
                <a:effectLst/>
                <a:ea typeface="Times New Roman" panose="02020603050405020304" pitchFamily="18" charset="0"/>
              </a:rPr>
              <a:t> NB </a:t>
            </a:r>
            <a:r>
              <a:rPr lang="en-US" sz="2000" dirty="0" err="1">
                <a:effectLst/>
                <a:ea typeface="Times New Roman" panose="02020603050405020304" pitchFamily="18" charset="0"/>
              </a:rPr>
              <a:t>đến</a:t>
            </a:r>
            <a:r>
              <a:rPr lang="en-US" sz="2000" dirty="0">
                <a:effectLst/>
                <a:ea typeface="Times New Roman" panose="02020603050405020304" pitchFamily="18" charset="0"/>
              </a:rPr>
              <a:t> </a:t>
            </a:r>
            <a:r>
              <a:rPr lang="en-US" sz="2000" dirty="0" err="1">
                <a:effectLst/>
                <a:ea typeface="Times New Roman" panose="02020603050405020304" pitchFamily="18" charset="0"/>
              </a:rPr>
              <a:t>khi</a:t>
            </a:r>
            <a:r>
              <a:rPr lang="en-US" sz="2000" dirty="0">
                <a:effectLst/>
                <a:ea typeface="Times New Roman" panose="02020603050405020304" pitchFamily="18" charset="0"/>
              </a:rPr>
              <a:t> </a:t>
            </a:r>
            <a:r>
              <a:rPr lang="en-US" sz="2000" dirty="0" err="1">
                <a:effectLst/>
                <a:ea typeface="Times New Roman" panose="02020603050405020304" pitchFamily="18" charset="0"/>
              </a:rPr>
              <a:t>xuất</a:t>
            </a:r>
            <a:r>
              <a:rPr lang="en-US" sz="2000" dirty="0">
                <a:effectLst/>
                <a:ea typeface="Times New Roman" panose="02020603050405020304" pitchFamily="18" charset="0"/>
              </a:rPr>
              <a:t> </a:t>
            </a:r>
            <a:r>
              <a:rPr lang="en-US" sz="2000" dirty="0" err="1">
                <a:effectLst/>
                <a:ea typeface="Times New Roman" panose="02020603050405020304" pitchFamily="18" charset="0"/>
              </a:rPr>
              <a:t>viện</a:t>
            </a:r>
            <a:r>
              <a:rPr lang="en-US" sz="2000" dirty="0">
                <a:effectLst/>
                <a:ea typeface="Times New Roman" panose="02020603050405020304" pitchFamily="18" charset="0"/>
              </a:rPr>
              <a:t> </a:t>
            </a:r>
            <a:r>
              <a:rPr lang="en-US" sz="2000" dirty="0" err="1">
                <a:effectLst/>
                <a:ea typeface="Times New Roman" panose="02020603050405020304" pitchFamily="18" charset="0"/>
              </a:rPr>
              <a:t>là</a:t>
            </a:r>
            <a:r>
              <a:rPr lang="en-US" sz="2000" dirty="0">
                <a:effectLst/>
                <a:ea typeface="Times New Roman" panose="02020603050405020304" pitchFamily="18" charset="0"/>
              </a:rPr>
              <a:t> </a:t>
            </a:r>
            <a:r>
              <a:rPr lang="en-US" sz="2000" dirty="0" err="1">
                <a:effectLst/>
                <a:ea typeface="Times New Roman" panose="02020603050405020304" pitchFamily="18" charset="0"/>
              </a:rPr>
              <a:t>tốt</a:t>
            </a:r>
            <a:r>
              <a:rPr lang="en-US" sz="2000" dirty="0">
                <a:effectLst/>
                <a:ea typeface="Times New Roman" panose="02020603050405020304" pitchFamily="18" charset="0"/>
              </a:rPr>
              <a:t> </a:t>
            </a:r>
            <a:r>
              <a:rPr lang="en-US" sz="2000" dirty="0" err="1">
                <a:effectLst/>
                <a:ea typeface="Times New Roman" panose="02020603050405020304" pitchFamily="18" charset="0"/>
              </a:rPr>
              <a:t>chiếm</a:t>
            </a:r>
            <a:r>
              <a:rPr lang="en-US" sz="2000" dirty="0">
                <a:effectLst/>
                <a:ea typeface="Times New Roman" panose="02020603050405020304" pitchFamily="18" charset="0"/>
              </a:rPr>
              <a:t> 87,1% </a:t>
            </a:r>
            <a:r>
              <a:rPr lang="en-US" sz="2000" dirty="0" err="1">
                <a:effectLst/>
                <a:ea typeface="Times New Roman" panose="02020603050405020304" pitchFamily="18" charset="0"/>
              </a:rPr>
              <a:t>chưa</a:t>
            </a:r>
            <a:r>
              <a:rPr lang="en-US" sz="2000" dirty="0">
                <a:effectLst/>
                <a:ea typeface="Times New Roman" panose="02020603050405020304" pitchFamily="18" charset="0"/>
              </a:rPr>
              <a:t> </a:t>
            </a:r>
            <a:r>
              <a:rPr lang="en-US" sz="2000" dirty="0" err="1">
                <a:effectLst/>
                <a:ea typeface="Times New Roman" panose="02020603050405020304" pitchFamily="18" charset="0"/>
              </a:rPr>
              <a:t>tốt</a:t>
            </a:r>
            <a:r>
              <a:rPr lang="en-US" sz="2000" dirty="0">
                <a:effectLst/>
                <a:ea typeface="Times New Roman" panose="02020603050405020304" pitchFamily="18" charset="0"/>
              </a:rPr>
              <a:t> </a:t>
            </a:r>
            <a:r>
              <a:rPr lang="en-US" sz="2000" dirty="0" err="1">
                <a:effectLst/>
                <a:ea typeface="Times New Roman" panose="02020603050405020304" pitchFamily="18" charset="0"/>
              </a:rPr>
              <a:t>chiếm</a:t>
            </a:r>
            <a:r>
              <a:rPr lang="en-US" sz="2000" dirty="0">
                <a:effectLst/>
                <a:ea typeface="Times New Roman" panose="02020603050405020304" pitchFamily="18" charset="0"/>
              </a:rPr>
              <a:t> 12,9%. </a:t>
            </a:r>
            <a:r>
              <a:rPr lang="en-US" sz="2000" dirty="0" err="1">
                <a:effectLst/>
                <a:ea typeface="Times New Roman" panose="02020603050405020304" pitchFamily="18" charset="0"/>
              </a:rPr>
              <a:t>Tương</a:t>
            </a:r>
            <a:r>
              <a:rPr lang="en-US" sz="2000" dirty="0">
                <a:effectLst/>
                <a:ea typeface="Times New Roman" panose="02020603050405020304" pitchFamily="18" charset="0"/>
              </a:rPr>
              <a:t> </a:t>
            </a:r>
            <a:r>
              <a:rPr lang="en-US" sz="2000" dirty="0" err="1">
                <a:effectLst/>
                <a:ea typeface="Times New Roman" panose="02020603050405020304" pitchFamily="18" charset="0"/>
              </a:rPr>
              <a:t>đương</a:t>
            </a:r>
            <a:r>
              <a:rPr lang="en-US" sz="2000" dirty="0">
                <a:effectLst/>
                <a:ea typeface="Times New Roman" panose="02020603050405020304" pitchFamily="18" charset="0"/>
              </a:rPr>
              <a:t> </a:t>
            </a:r>
            <a:r>
              <a:rPr lang="en-US" sz="2000" dirty="0" err="1">
                <a:effectLst/>
                <a:ea typeface="Times New Roman" panose="02020603050405020304" pitchFamily="18" charset="0"/>
              </a:rPr>
              <a:t>với</a:t>
            </a:r>
            <a:r>
              <a:rPr lang="en-US" sz="2000" dirty="0">
                <a:effectLst/>
                <a:ea typeface="Times New Roman" panose="02020603050405020304" pitchFamily="18" charset="0"/>
              </a:rPr>
              <a:t> </a:t>
            </a:r>
            <a:r>
              <a:rPr lang="en-US" sz="2000" dirty="0" err="1">
                <a:effectLst/>
                <a:ea typeface="Times New Roman" panose="02020603050405020304" pitchFamily="18" charset="0"/>
              </a:rPr>
              <a:t>nghiên</a:t>
            </a:r>
            <a:r>
              <a:rPr lang="en-US" sz="2000" dirty="0">
                <a:effectLst/>
                <a:ea typeface="Times New Roman" panose="02020603050405020304" pitchFamily="18" charset="0"/>
              </a:rPr>
              <a:t> </a:t>
            </a:r>
            <a:r>
              <a:rPr lang="en-US" sz="2000" dirty="0" err="1">
                <a:effectLst/>
                <a:ea typeface="Times New Roman" panose="02020603050405020304" pitchFamily="18" charset="0"/>
              </a:rPr>
              <a:t>cứu</a:t>
            </a:r>
            <a:r>
              <a:rPr lang="en-US" sz="2000" dirty="0">
                <a:effectLst/>
                <a:ea typeface="Times New Roman" panose="02020603050405020304" pitchFamily="18" charset="0"/>
              </a:rPr>
              <a:t> </a:t>
            </a:r>
            <a:r>
              <a:rPr lang="en-US" sz="2000" dirty="0" err="1">
                <a:effectLst/>
                <a:ea typeface="Times New Roman" panose="02020603050405020304" pitchFamily="18" charset="0"/>
              </a:rPr>
              <a:t>của</a:t>
            </a:r>
            <a:r>
              <a:rPr lang="en-US" sz="2000" dirty="0">
                <a:effectLst/>
                <a:ea typeface="Times New Roman" panose="02020603050405020304" pitchFamily="18" charset="0"/>
              </a:rPr>
              <a:t> </a:t>
            </a:r>
            <a:r>
              <a:rPr lang="en-US" sz="2000" dirty="0" err="1">
                <a:effectLst/>
                <a:ea typeface="Times New Roman" panose="02020603050405020304" pitchFamily="18" charset="0"/>
              </a:rPr>
              <a:t>Đoàn</a:t>
            </a:r>
            <a:r>
              <a:rPr lang="en-US" sz="2000" dirty="0">
                <a:effectLst/>
                <a:ea typeface="Times New Roman" panose="02020603050405020304" pitchFamily="18" charset="0"/>
              </a:rPr>
              <a:t> </a:t>
            </a:r>
            <a:r>
              <a:rPr lang="en-US" sz="2000" dirty="0" err="1">
                <a:effectLst/>
                <a:ea typeface="Times New Roman" panose="02020603050405020304" pitchFamily="18" charset="0"/>
              </a:rPr>
              <a:t>Thị</a:t>
            </a:r>
            <a:r>
              <a:rPr lang="en-US" sz="2000" dirty="0">
                <a:effectLst/>
                <a:ea typeface="Times New Roman" panose="02020603050405020304" pitchFamily="18" charset="0"/>
              </a:rPr>
              <a:t> Chi </a:t>
            </a:r>
            <a:r>
              <a:rPr lang="en-US" sz="2000" dirty="0" err="1">
                <a:effectLst/>
                <a:ea typeface="Times New Roman" panose="02020603050405020304" pitchFamily="18" charset="0"/>
              </a:rPr>
              <a:t>và</a:t>
            </a:r>
            <a:r>
              <a:rPr lang="en-US" sz="2000" dirty="0">
                <a:effectLst/>
                <a:ea typeface="Times New Roman" panose="02020603050405020304" pitchFamily="18" charset="0"/>
              </a:rPr>
              <a:t> </a:t>
            </a:r>
            <a:r>
              <a:rPr lang="en-US" sz="2000" dirty="0" err="1">
                <a:effectLst/>
                <a:ea typeface="Times New Roman" panose="02020603050405020304" pitchFamily="18" charset="0"/>
              </a:rPr>
              <a:t>thấp</a:t>
            </a:r>
            <a:r>
              <a:rPr lang="en-US" sz="2000" dirty="0">
                <a:effectLst/>
                <a:ea typeface="Times New Roman" panose="02020603050405020304" pitchFamily="18" charset="0"/>
              </a:rPr>
              <a:t> </a:t>
            </a:r>
            <a:r>
              <a:rPr lang="en-US" sz="2000" dirty="0" err="1">
                <a:effectLst/>
                <a:ea typeface="Times New Roman" panose="02020603050405020304" pitchFamily="18" charset="0"/>
              </a:rPr>
              <a:t>hơn</a:t>
            </a:r>
            <a:r>
              <a:rPr lang="en-US" sz="2000" dirty="0">
                <a:effectLst/>
                <a:ea typeface="Times New Roman" panose="02020603050405020304" pitchFamily="18" charset="0"/>
              </a:rPr>
              <a:t> </a:t>
            </a:r>
            <a:r>
              <a:rPr lang="en-US" sz="2000" dirty="0" err="1">
                <a:effectLst/>
                <a:ea typeface="Times New Roman" panose="02020603050405020304" pitchFamily="18" charset="0"/>
              </a:rPr>
              <a:t>kết</a:t>
            </a:r>
            <a:r>
              <a:rPr lang="en-US" sz="2000" dirty="0">
                <a:effectLst/>
                <a:ea typeface="Times New Roman" panose="02020603050405020304" pitchFamily="18" charset="0"/>
              </a:rPr>
              <a:t> </a:t>
            </a:r>
            <a:r>
              <a:rPr lang="en-US" sz="2000" dirty="0" err="1">
                <a:effectLst/>
                <a:ea typeface="Times New Roman" panose="02020603050405020304" pitchFamily="18" charset="0"/>
              </a:rPr>
              <a:t>quả</a:t>
            </a:r>
            <a:r>
              <a:rPr lang="en-US" sz="2000" dirty="0">
                <a:effectLst/>
                <a:ea typeface="Times New Roman" panose="02020603050405020304" pitchFamily="18" charset="0"/>
              </a:rPr>
              <a:t> </a:t>
            </a:r>
            <a:r>
              <a:rPr lang="en-US" sz="2000" dirty="0" err="1">
                <a:effectLst/>
                <a:ea typeface="Times New Roman" panose="02020603050405020304" pitchFamily="18" charset="0"/>
              </a:rPr>
              <a:t>nghiên</a:t>
            </a:r>
            <a:r>
              <a:rPr lang="en-US" sz="2000" dirty="0">
                <a:effectLst/>
                <a:ea typeface="Times New Roman" panose="02020603050405020304" pitchFamily="18" charset="0"/>
              </a:rPr>
              <a:t> </a:t>
            </a:r>
            <a:r>
              <a:rPr lang="en-US" sz="2000" dirty="0" err="1">
                <a:effectLst/>
                <a:ea typeface="Times New Roman" panose="02020603050405020304" pitchFamily="18" charset="0"/>
              </a:rPr>
              <a:t>cứu</a:t>
            </a:r>
            <a:r>
              <a:rPr lang="en-US" sz="2000" dirty="0">
                <a:effectLst/>
                <a:ea typeface="Times New Roman" panose="02020603050405020304" pitchFamily="18" charset="0"/>
              </a:rPr>
              <a:t> </a:t>
            </a:r>
            <a:r>
              <a:rPr lang="en-US" sz="2000" dirty="0" err="1">
                <a:effectLst/>
                <a:ea typeface="Times New Roman" panose="02020603050405020304" pitchFamily="18" charset="0"/>
              </a:rPr>
              <a:t>của</a:t>
            </a:r>
            <a:r>
              <a:rPr lang="en-US" sz="2000" dirty="0">
                <a:effectLst/>
                <a:ea typeface="Times New Roman" panose="02020603050405020304" pitchFamily="18" charset="0"/>
              </a:rPr>
              <a:t> </a:t>
            </a:r>
            <a:r>
              <a:rPr lang="en-US" sz="2000" dirty="0" err="1">
                <a:effectLst/>
                <a:ea typeface="Times New Roman" panose="02020603050405020304" pitchFamily="18" charset="0"/>
              </a:rPr>
              <a:t>Phạm</a:t>
            </a:r>
            <a:r>
              <a:rPr lang="en-US" sz="2000" dirty="0">
                <a:effectLst/>
                <a:ea typeface="Times New Roman" panose="02020603050405020304" pitchFamily="18" charset="0"/>
              </a:rPr>
              <a:t> </a:t>
            </a:r>
            <a:r>
              <a:rPr lang="en-US" sz="2000" dirty="0" err="1">
                <a:effectLst/>
                <a:ea typeface="Times New Roman" panose="02020603050405020304" pitchFamily="18" charset="0"/>
              </a:rPr>
              <a:t>Thị</a:t>
            </a:r>
            <a:r>
              <a:rPr lang="en-US" sz="2000" dirty="0">
                <a:effectLst/>
                <a:ea typeface="Times New Roman" panose="02020603050405020304" pitchFamily="18" charset="0"/>
              </a:rPr>
              <a:t> Hoa </a:t>
            </a:r>
            <a:r>
              <a:rPr lang="en-US" sz="2000" dirty="0" err="1">
                <a:effectLst/>
                <a:ea typeface="Times New Roman" panose="02020603050405020304" pitchFamily="18" charset="0"/>
              </a:rPr>
              <a:t>có</a:t>
            </a:r>
            <a:r>
              <a:rPr lang="en-US" sz="2000" dirty="0">
                <a:effectLst/>
                <a:ea typeface="Times New Roman" panose="02020603050405020304" pitchFamily="18" charset="0"/>
              </a:rPr>
              <a:t> 92,5%</a:t>
            </a:r>
            <a:r>
              <a:rPr lang="en-US" sz="2000" dirty="0">
                <a:ea typeface="Times New Roman" panose="02020603050405020304" pitchFamily="18" charset="0"/>
              </a:rPr>
              <a:t>.</a:t>
            </a:r>
          </a:p>
          <a:p>
            <a:pPr marL="0" indent="0" algn="just">
              <a:buNone/>
            </a:pPr>
            <a:r>
              <a:rPr lang="en-US" sz="2000" dirty="0">
                <a:effectLst/>
                <a:ea typeface="Times New Roman" panose="02020603050405020304" pitchFamily="18" charset="0"/>
              </a:rPr>
              <a:t>     - </a:t>
            </a:r>
            <a:r>
              <a:rPr lang="en-US" sz="2000" dirty="0" err="1">
                <a:effectLst/>
                <a:ea typeface="Times New Roman" panose="02020603050405020304" pitchFamily="18" charset="0"/>
              </a:rPr>
              <a:t>Kết</a:t>
            </a:r>
            <a:r>
              <a:rPr lang="en-US" sz="2000" dirty="0">
                <a:effectLst/>
                <a:ea typeface="Times New Roman" panose="02020603050405020304" pitchFamily="18" charset="0"/>
              </a:rPr>
              <a:t>  </a:t>
            </a:r>
            <a:r>
              <a:rPr lang="en-US" sz="2000" dirty="0" err="1">
                <a:effectLst/>
                <a:ea typeface="Times New Roman" panose="02020603050405020304" pitchFamily="18" charset="0"/>
              </a:rPr>
              <a:t>quả</a:t>
            </a:r>
            <a:r>
              <a:rPr lang="en-US" sz="2000" dirty="0">
                <a:effectLst/>
                <a:ea typeface="Times New Roman" panose="02020603050405020304" pitchFamily="18" charset="0"/>
              </a:rPr>
              <a:t>  </a:t>
            </a:r>
            <a:r>
              <a:rPr lang="en-US" sz="2000" dirty="0" err="1">
                <a:effectLst/>
                <a:ea typeface="Times New Roman" panose="02020603050405020304" pitchFamily="18" charset="0"/>
              </a:rPr>
              <a:t>chăm</a:t>
            </a:r>
            <a:r>
              <a:rPr lang="en-US" sz="2000" dirty="0">
                <a:effectLst/>
                <a:ea typeface="Times New Roman" panose="02020603050405020304" pitchFamily="18" charset="0"/>
              </a:rPr>
              <a:t>  </a:t>
            </a:r>
            <a:r>
              <a:rPr lang="en-US" sz="2000" dirty="0" err="1">
                <a:effectLst/>
                <a:ea typeface="Times New Roman" panose="02020603050405020304" pitchFamily="18" charset="0"/>
              </a:rPr>
              <a:t>sóc</a:t>
            </a:r>
            <a:r>
              <a:rPr lang="en-US" sz="2000" dirty="0">
                <a:effectLst/>
                <a:ea typeface="Times New Roman" panose="02020603050405020304" pitchFamily="18" charset="0"/>
              </a:rPr>
              <a:t>  </a:t>
            </a:r>
            <a:r>
              <a:rPr lang="en-US" sz="2000" dirty="0" err="1">
                <a:effectLst/>
                <a:ea typeface="Times New Roman" panose="02020603050405020304" pitchFamily="18" charset="0"/>
              </a:rPr>
              <a:t>được</a:t>
            </a:r>
            <a:r>
              <a:rPr lang="en-US" sz="2000" dirty="0">
                <a:effectLst/>
                <a:ea typeface="Times New Roman" panose="02020603050405020304" pitchFamily="18" charset="0"/>
              </a:rPr>
              <a:t>  </a:t>
            </a:r>
            <a:r>
              <a:rPr lang="en-US" sz="2000" dirty="0" err="1">
                <a:effectLst/>
                <a:ea typeface="Times New Roman" panose="02020603050405020304" pitchFamily="18" charset="0"/>
              </a:rPr>
              <a:t>chúng</a:t>
            </a:r>
            <a:r>
              <a:rPr lang="en-US" sz="2000" dirty="0">
                <a:effectLst/>
                <a:ea typeface="Times New Roman" panose="02020603050405020304" pitchFamily="18" charset="0"/>
              </a:rPr>
              <a:t>  </a:t>
            </a:r>
            <a:r>
              <a:rPr lang="en-US" sz="2000" dirty="0" err="1">
                <a:effectLst/>
                <a:ea typeface="Times New Roman" panose="02020603050405020304" pitchFamily="18" charset="0"/>
              </a:rPr>
              <a:t>tôi</a:t>
            </a:r>
            <a:r>
              <a:rPr lang="en-US" sz="2000" dirty="0">
                <a:effectLst/>
                <a:ea typeface="Times New Roman" panose="02020603050405020304" pitchFamily="18" charset="0"/>
              </a:rPr>
              <a:t>  </a:t>
            </a:r>
            <a:r>
              <a:rPr lang="en-US" sz="2000" dirty="0" err="1">
                <a:effectLst/>
                <a:ea typeface="Times New Roman" panose="02020603050405020304" pitchFamily="18" charset="0"/>
              </a:rPr>
              <a:t>đánh</a:t>
            </a:r>
            <a:r>
              <a:rPr lang="en-US" sz="2000" dirty="0">
                <a:effectLst/>
                <a:ea typeface="Times New Roman" panose="02020603050405020304" pitchFamily="18" charset="0"/>
              </a:rPr>
              <a:t>  </a:t>
            </a:r>
            <a:r>
              <a:rPr lang="en-US" sz="2000" dirty="0" err="1">
                <a:effectLst/>
                <a:ea typeface="Times New Roman" panose="02020603050405020304" pitchFamily="18" charset="0"/>
              </a:rPr>
              <a:t>giá</a:t>
            </a:r>
            <a:r>
              <a:rPr lang="en-US" sz="2000" dirty="0">
                <a:effectLst/>
                <a:ea typeface="Times New Roman" panose="02020603050405020304" pitchFamily="18" charset="0"/>
              </a:rPr>
              <a:t>  </a:t>
            </a:r>
            <a:r>
              <a:rPr lang="en-US" sz="2000" dirty="0" err="1">
                <a:effectLst/>
                <a:ea typeface="Times New Roman" panose="02020603050405020304" pitchFamily="18" charset="0"/>
              </a:rPr>
              <a:t>dựa</a:t>
            </a:r>
            <a:r>
              <a:rPr lang="en-US" sz="2000" dirty="0">
                <a:effectLst/>
                <a:ea typeface="Times New Roman" panose="02020603050405020304" pitchFamily="18" charset="0"/>
              </a:rPr>
              <a:t>  </a:t>
            </a:r>
            <a:r>
              <a:rPr lang="en-US" sz="2000" dirty="0" err="1">
                <a:effectLst/>
                <a:ea typeface="Times New Roman" panose="02020603050405020304" pitchFamily="18" charset="0"/>
              </a:rPr>
              <a:t>trên</a:t>
            </a:r>
            <a:r>
              <a:rPr lang="en-US" sz="2000" dirty="0">
                <a:effectLst/>
                <a:ea typeface="Times New Roman" panose="02020603050405020304" pitchFamily="18" charset="0"/>
              </a:rPr>
              <a:t>  </a:t>
            </a:r>
            <a:r>
              <a:rPr lang="en-US" sz="2000" dirty="0" err="1">
                <a:effectLst/>
                <a:ea typeface="Times New Roman" panose="02020603050405020304" pitchFamily="18" charset="0"/>
              </a:rPr>
              <a:t>việc</a:t>
            </a:r>
            <a:r>
              <a:rPr lang="en-US" sz="2000" dirty="0">
                <a:effectLst/>
                <a:ea typeface="Times New Roman" panose="02020603050405020304" pitchFamily="18" charset="0"/>
              </a:rPr>
              <a:t>  </a:t>
            </a:r>
            <a:r>
              <a:rPr lang="en-US" sz="2000" dirty="0" err="1">
                <a:effectLst/>
                <a:ea typeface="Times New Roman" panose="02020603050405020304" pitchFamily="18" charset="0"/>
              </a:rPr>
              <a:t>tổng</a:t>
            </a:r>
            <a:r>
              <a:rPr lang="en-US" sz="2000" dirty="0">
                <a:effectLst/>
                <a:ea typeface="Times New Roman" panose="02020603050405020304" pitchFamily="18" charset="0"/>
              </a:rPr>
              <a:t>  </a:t>
            </a:r>
            <a:r>
              <a:rPr lang="en-US" sz="2000" dirty="0" err="1">
                <a:effectLst/>
                <a:ea typeface="Times New Roman" panose="02020603050405020304" pitchFamily="18" charset="0"/>
              </a:rPr>
              <a:t>hợp</a:t>
            </a:r>
            <a:r>
              <a:rPr lang="en-US" sz="2000" dirty="0">
                <a:effectLst/>
                <a:ea typeface="Times New Roman" panose="02020603050405020304" pitchFamily="18" charset="0"/>
              </a:rPr>
              <a:t>  </a:t>
            </a:r>
            <a:r>
              <a:rPr lang="en-US" sz="2000" dirty="0" err="1">
                <a:effectLst/>
                <a:ea typeface="Times New Roman" panose="02020603050405020304" pitchFamily="18" charset="0"/>
              </a:rPr>
              <a:t>kết</a:t>
            </a:r>
            <a:r>
              <a:rPr lang="en-US" sz="2000" dirty="0">
                <a:effectLst/>
                <a:ea typeface="Times New Roman" panose="02020603050405020304" pitchFamily="18" charset="0"/>
              </a:rPr>
              <a:t>  </a:t>
            </a:r>
            <a:r>
              <a:rPr lang="en-US" sz="2000" dirty="0" err="1">
                <a:effectLst/>
                <a:ea typeface="Times New Roman" panose="02020603050405020304" pitchFamily="18" charset="0"/>
              </a:rPr>
              <a:t>quả</a:t>
            </a:r>
            <a:r>
              <a:rPr lang="en-US" sz="2000" dirty="0">
                <a:effectLst/>
                <a:ea typeface="Times New Roman" panose="02020603050405020304" pitchFamily="18" charset="0"/>
              </a:rPr>
              <a:t>  </a:t>
            </a:r>
            <a:r>
              <a:rPr lang="en-US" sz="2000" dirty="0" err="1">
                <a:effectLst/>
                <a:ea typeface="Times New Roman" panose="02020603050405020304" pitchFamily="18" charset="0"/>
              </a:rPr>
              <a:t>của</a:t>
            </a:r>
            <a:r>
              <a:rPr lang="en-US" sz="2000" dirty="0">
                <a:effectLst/>
                <a:ea typeface="Times New Roman" panose="02020603050405020304" pitchFamily="18" charset="0"/>
              </a:rPr>
              <a:t>  </a:t>
            </a:r>
            <a:r>
              <a:rPr lang="en-US" sz="2000" dirty="0" err="1">
                <a:effectLst/>
                <a:ea typeface="Times New Roman" panose="02020603050405020304" pitchFamily="18" charset="0"/>
              </a:rPr>
              <a:t>nhiều</a:t>
            </a:r>
            <a:r>
              <a:rPr lang="en-US" sz="2000" dirty="0">
                <a:effectLst/>
                <a:ea typeface="Times New Roman" panose="02020603050405020304" pitchFamily="18" charset="0"/>
              </a:rPr>
              <a:t>  </a:t>
            </a:r>
            <a:r>
              <a:rPr lang="en-US" sz="2000" dirty="0" err="1">
                <a:effectLst/>
                <a:ea typeface="Times New Roman" panose="02020603050405020304" pitchFamily="18" charset="0"/>
              </a:rPr>
              <a:t>hoạt</a:t>
            </a:r>
            <a:r>
              <a:rPr lang="en-US" sz="2000" dirty="0">
                <a:effectLst/>
                <a:ea typeface="Times New Roman" panose="02020603050405020304" pitchFamily="18" charset="0"/>
              </a:rPr>
              <a:t>  </a:t>
            </a:r>
            <a:r>
              <a:rPr lang="en-US" sz="2000" dirty="0" err="1">
                <a:effectLst/>
                <a:ea typeface="Times New Roman" panose="02020603050405020304" pitchFamily="18" charset="0"/>
              </a:rPr>
              <a:t>động</a:t>
            </a:r>
            <a:r>
              <a:rPr lang="en-US" sz="2000" dirty="0">
                <a:effectLst/>
                <a:ea typeface="Times New Roman" panose="02020603050405020304" pitchFamily="18" charset="0"/>
              </a:rPr>
              <a:t>  </a:t>
            </a:r>
            <a:r>
              <a:rPr lang="en-US" sz="2000" dirty="0" err="1">
                <a:effectLst/>
                <a:ea typeface="Times New Roman" panose="02020603050405020304" pitchFamily="18" charset="0"/>
              </a:rPr>
              <a:t>chăm</a:t>
            </a:r>
            <a:r>
              <a:rPr lang="en-US" sz="2000" dirty="0">
                <a:effectLst/>
                <a:ea typeface="Times New Roman" panose="02020603050405020304" pitchFamily="18" charset="0"/>
              </a:rPr>
              <a:t>  </a:t>
            </a:r>
            <a:r>
              <a:rPr lang="en-US" sz="2000" dirty="0" err="1">
                <a:effectLst/>
                <a:ea typeface="Times New Roman" panose="02020603050405020304" pitchFamily="18" charset="0"/>
              </a:rPr>
              <a:t>sóc</a:t>
            </a:r>
            <a:r>
              <a:rPr lang="en-US" sz="2000" dirty="0">
                <a:effectLst/>
                <a:ea typeface="Times New Roman" panose="02020603050405020304" pitchFamily="18" charset="0"/>
              </a:rPr>
              <a:t>  </a:t>
            </a:r>
            <a:r>
              <a:rPr lang="en-US" sz="2000" dirty="0" err="1">
                <a:effectLst/>
                <a:ea typeface="Times New Roman" panose="02020603050405020304" pitchFamily="18" charset="0"/>
              </a:rPr>
              <a:t>như</a:t>
            </a:r>
            <a:r>
              <a:rPr lang="en-US" sz="2000" dirty="0">
                <a:effectLst/>
                <a:ea typeface="Times New Roman" panose="02020603050405020304" pitchFamily="18" charset="0"/>
              </a:rPr>
              <a:t>  </a:t>
            </a:r>
            <a:r>
              <a:rPr lang="en-US" sz="2000" dirty="0" err="1">
                <a:effectLst/>
                <a:ea typeface="Times New Roman" panose="02020603050405020304" pitchFamily="18" charset="0"/>
              </a:rPr>
              <a:t>chăm</a:t>
            </a:r>
            <a:r>
              <a:rPr lang="en-US" sz="2000" dirty="0">
                <a:effectLst/>
                <a:ea typeface="Times New Roman" panose="02020603050405020304" pitchFamily="18" charset="0"/>
              </a:rPr>
              <a:t>  </a:t>
            </a:r>
            <a:r>
              <a:rPr lang="en-US" sz="2000" dirty="0" err="1">
                <a:effectLst/>
                <a:ea typeface="Times New Roman" panose="02020603050405020304" pitchFamily="18" charset="0"/>
              </a:rPr>
              <a:t>sóc</a:t>
            </a:r>
            <a:r>
              <a:rPr lang="en-US" sz="2000" dirty="0">
                <a:effectLst/>
                <a:ea typeface="Times New Roman" panose="02020603050405020304" pitchFamily="18" charset="0"/>
              </a:rPr>
              <a:t>  </a:t>
            </a:r>
            <a:r>
              <a:rPr lang="en-US" sz="2000" dirty="0" err="1">
                <a:effectLst/>
                <a:ea typeface="Times New Roman" panose="02020603050405020304" pitchFamily="18" charset="0"/>
              </a:rPr>
              <a:t>giảm</a:t>
            </a:r>
            <a:r>
              <a:rPr lang="en-US" sz="2000" dirty="0">
                <a:effectLst/>
                <a:ea typeface="Times New Roman" panose="02020603050405020304" pitchFamily="18" charset="0"/>
              </a:rPr>
              <a:t>  </a:t>
            </a:r>
            <a:r>
              <a:rPr lang="en-US" sz="2000" dirty="0" err="1">
                <a:effectLst/>
                <a:ea typeface="Times New Roman" panose="02020603050405020304" pitchFamily="18" charset="0"/>
              </a:rPr>
              <a:t>đau</a:t>
            </a:r>
            <a:r>
              <a:rPr lang="en-US" sz="2000" dirty="0">
                <a:effectLst/>
                <a:ea typeface="Times New Roman" panose="02020603050405020304" pitchFamily="18" charset="0"/>
              </a:rPr>
              <a:t>,  </a:t>
            </a:r>
            <a:r>
              <a:rPr lang="en-US" sz="2000" dirty="0" err="1">
                <a:effectLst/>
                <a:ea typeface="Times New Roman" panose="02020603050405020304" pitchFamily="18" charset="0"/>
              </a:rPr>
              <a:t>chăm</a:t>
            </a:r>
            <a:r>
              <a:rPr lang="en-US" sz="2000" dirty="0">
                <a:effectLst/>
                <a:ea typeface="Times New Roman" panose="02020603050405020304" pitchFamily="18" charset="0"/>
              </a:rPr>
              <a:t> </a:t>
            </a:r>
            <a:r>
              <a:rPr lang="en-US" sz="2000" dirty="0" err="1">
                <a:effectLst/>
                <a:ea typeface="Times New Roman" panose="02020603050405020304" pitchFamily="18" charset="0"/>
              </a:rPr>
              <a:t>sóc</a:t>
            </a:r>
            <a:r>
              <a:rPr lang="en-US" sz="2000" dirty="0">
                <a:effectLst/>
                <a:ea typeface="Times New Roman" panose="02020603050405020304" pitchFamily="18" charset="0"/>
              </a:rPr>
              <a:t> </a:t>
            </a:r>
            <a:r>
              <a:rPr lang="en-US" sz="2000" dirty="0" err="1">
                <a:effectLst/>
                <a:ea typeface="Times New Roman" panose="02020603050405020304" pitchFamily="18" charset="0"/>
              </a:rPr>
              <a:t>vết</a:t>
            </a:r>
            <a:r>
              <a:rPr lang="en-US" sz="2000" dirty="0">
                <a:effectLst/>
                <a:ea typeface="Times New Roman" panose="02020603050405020304" pitchFamily="18" charset="0"/>
              </a:rPr>
              <a:t> </a:t>
            </a:r>
            <a:r>
              <a:rPr lang="en-US" sz="2000" dirty="0" err="1">
                <a:effectLst/>
                <a:ea typeface="Times New Roman" panose="02020603050405020304" pitchFamily="18" charset="0"/>
              </a:rPr>
              <a:t>mổ</a:t>
            </a:r>
            <a:r>
              <a:rPr lang="en-US" sz="2000" dirty="0">
                <a:effectLst/>
                <a:ea typeface="Times New Roman" panose="02020603050405020304" pitchFamily="18" charset="0"/>
              </a:rPr>
              <a:t> </a:t>
            </a:r>
            <a:r>
              <a:rPr lang="en-US" sz="2000" dirty="0" err="1">
                <a:effectLst/>
                <a:ea typeface="Times New Roman" panose="02020603050405020304" pitchFamily="18" charset="0"/>
              </a:rPr>
              <a:t>và</a:t>
            </a:r>
            <a:r>
              <a:rPr lang="en-US" sz="2000" dirty="0">
                <a:effectLst/>
                <a:ea typeface="Times New Roman" panose="02020603050405020304" pitchFamily="18" charset="0"/>
              </a:rPr>
              <a:t> ODL, </a:t>
            </a:r>
            <a:r>
              <a:rPr lang="en-US" sz="2000" dirty="0" err="1">
                <a:effectLst/>
                <a:ea typeface="Times New Roman" panose="02020603050405020304" pitchFamily="18" charset="0"/>
              </a:rPr>
              <a:t>tư</a:t>
            </a:r>
            <a:r>
              <a:rPr lang="en-US" sz="2000" dirty="0">
                <a:effectLst/>
                <a:ea typeface="Times New Roman" panose="02020603050405020304" pitchFamily="18" charset="0"/>
              </a:rPr>
              <a:t> </a:t>
            </a:r>
            <a:r>
              <a:rPr lang="en-US" sz="2000" dirty="0" err="1">
                <a:effectLst/>
                <a:ea typeface="Times New Roman" panose="02020603050405020304" pitchFamily="18" charset="0"/>
              </a:rPr>
              <a:t>vấn</a:t>
            </a:r>
            <a:r>
              <a:rPr lang="en-US" sz="2000" dirty="0">
                <a:effectLst/>
                <a:ea typeface="Times New Roman" panose="02020603050405020304" pitchFamily="18" charset="0"/>
              </a:rPr>
              <a:t> </a:t>
            </a:r>
            <a:r>
              <a:rPr lang="en-US" sz="2000" dirty="0" err="1">
                <a:effectLst/>
                <a:ea typeface="Times New Roman" panose="02020603050405020304" pitchFamily="18" charset="0"/>
              </a:rPr>
              <a:t>giáo</a:t>
            </a:r>
            <a:r>
              <a:rPr lang="en-US" sz="2000" dirty="0">
                <a:effectLst/>
                <a:ea typeface="Times New Roman" panose="02020603050405020304" pitchFamily="18" charset="0"/>
              </a:rPr>
              <a:t> </a:t>
            </a:r>
            <a:r>
              <a:rPr lang="en-US" sz="2000" dirty="0" err="1">
                <a:effectLst/>
                <a:ea typeface="Times New Roman" panose="02020603050405020304" pitchFamily="18" charset="0"/>
              </a:rPr>
              <a:t>dục</a:t>
            </a:r>
            <a:r>
              <a:rPr lang="en-US" sz="2000" dirty="0">
                <a:effectLst/>
                <a:ea typeface="Times New Roman" panose="02020603050405020304" pitchFamily="18" charset="0"/>
              </a:rPr>
              <a:t> </a:t>
            </a:r>
            <a:r>
              <a:rPr lang="en-US" sz="2000" dirty="0" err="1">
                <a:effectLst/>
                <a:ea typeface="Times New Roman" panose="02020603050405020304" pitchFamily="18" charset="0"/>
              </a:rPr>
              <a:t>sức</a:t>
            </a:r>
            <a:r>
              <a:rPr lang="en-US" sz="2000" dirty="0">
                <a:effectLst/>
                <a:ea typeface="Times New Roman" panose="02020603050405020304" pitchFamily="18" charset="0"/>
              </a:rPr>
              <a:t> </a:t>
            </a:r>
            <a:r>
              <a:rPr lang="en-US" sz="2000" dirty="0" err="1">
                <a:effectLst/>
                <a:ea typeface="Times New Roman" panose="02020603050405020304" pitchFamily="18" charset="0"/>
              </a:rPr>
              <a:t>khỏe</a:t>
            </a:r>
            <a:r>
              <a:rPr lang="en-US" sz="2000" dirty="0">
                <a:effectLst/>
                <a:ea typeface="Times New Roman" panose="02020603050405020304" pitchFamily="18" charset="0"/>
              </a:rPr>
              <a:t>, </a:t>
            </a:r>
            <a:r>
              <a:rPr lang="en-US" sz="2000" dirty="0" err="1">
                <a:effectLst/>
                <a:ea typeface="Times New Roman" panose="02020603050405020304" pitchFamily="18" charset="0"/>
              </a:rPr>
              <a:t>mức</a:t>
            </a:r>
            <a:r>
              <a:rPr lang="en-US" sz="2000" dirty="0">
                <a:effectLst/>
                <a:ea typeface="Times New Roman" panose="02020603050405020304" pitchFamily="18" charset="0"/>
              </a:rPr>
              <a:t> </a:t>
            </a:r>
            <a:r>
              <a:rPr lang="en-US" sz="2000" dirty="0" err="1">
                <a:effectLst/>
                <a:ea typeface="Times New Roman" panose="02020603050405020304" pitchFamily="18" charset="0"/>
              </a:rPr>
              <a:t>độ</a:t>
            </a:r>
            <a:r>
              <a:rPr lang="en-US" sz="2000" dirty="0">
                <a:effectLst/>
                <a:ea typeface="Times New Roman" panose="02020603050405020304" pitchFamily="18" charset="0"/>
              </a:rPr>
              <a:t> </a:t>
            </a:r>
            <a:r>
              <a:rPr lang="en-US" sz="2000" dirty="0" err="1">
                <a:effectLst/>
                <a:ea typeface="Times New Roman" panose="02020603050405020304" pitchFamily="18" charset="0"/>
              </a:rPr>
              <a:t>hài</a:t>
            </a:r>
            <a:r>
              <a:rPr lang="en-US" sz="2000" dirty="0">
                <a:effectLst/>
                <a:ea typeface="Times New Roman" panose="02020603050405020304" pitchFamily="18" charset="0"/>
              </a:rPr>
              <a:t> </a:t>
            </a:r>
            <a:r>
              <a:rPr lang="en-US" sz="2000" dirty="0" err="1">
                <a:effectLst/>
                <a:ea typeface="Times New Roman" panose="02020603050405020304" pitchFamily="18" charset="0"/>
              </a:rPr>
              <a:t>lòng</a:t>
            </a:r>
            <a:r>
              <a:rPr lang="en-US" sz="2000" dirty="0">
                <a:effectLst/>
                <a:ea typeface="Times New Roman" panose="02020603050405020304" pitchFamily="18" charset="0"/>
              </a:rPr>
              <a:t> </a:t>
            </a:r>
            <a:r>
              <a:rPr lang="en-US" sz="2000" dirty="0" err="1">
                <a:effectLst/>
                <a:ea typeface="Times New Roman" panose="02020603050405020304" pitchFamily="18" charset="0"/>
              </a:rPr>
              <a:t>của</a:t>
            </a:r>
            <a:r>
              <a:rPr lang="en-US" sz="2000" dirty="0">
                <a:effectLst/>
                <a:ea typeface="Times New Roman" panose="02020603050405020304" pitchFamily="18" charset="0"/>
              </a:rPr>
              <a:t> </a:t>
            </a:r>
            <a:r>
              <a:rPr lang="en-US" sz="2000" dirty="0" err="1">
                <a:effectLst/>
                <a:ea typeface="Times New Roman" panose="02020603050405020304" pitchFamily="18" charset="0"/>
              </a:rPr>
              <a:t>người</a:t>
            </a:r>
            <a:r>
              <a:rPr lang="en-US" sz="2000" dirty="0">
                <a:effectLst/>
                <a:ea typeface="Times New Roman" panose="02020603050405020304" pitchFamily="18" charset="0"/>
              </a:rPr>
              <a:t> </a:t>
            </a:r>
            <a:r>
              <a:rPr lang="en-US" sz="2000" dirty="0" err="1">
                <a:effectLst/>
                <a:ea typeface="Times New Roman" panose="02020603050405020304" pitchFamily="18" charset="0"/>
              </a:rPr>
              <a:t>bệnh</a:t>
            </a:r>
            <a:r>
              <a:rPr lang="en-US" sz="2000" dirty="0">
                <a:effectLst/>
                <a:ea typeface="Times New Roman" panose="02020603050405020304" pitchFamily="18" charset="0"/>
              </a:rPr>
              <a:t>. </a:t>
            </a:r>
            <a:endParaRPr lang="en-US" sz="2000" dirty="0"/>
          </a:p>
        </p:txBody>
      </p:sp>
      <p:graphicFrame>
        <p:nvGraphicFramePr>
          <p:cNvPr id="8" name="Table 7">
            <a:extLst>
              <a:ext uri="{FF2B5EF4-FFF2-40B4-BE49-F238E27FC236}">
                <a16:creationId xmlns:a16="http://schemas.microsoft.com/office/drawing/2014/main" id="{8F160067-8549-C1B9-DEBB-8A085FCDBD58}"/>
              </a:ext>
            </a:extLst>
          </p:cNvPr>
          <p:cNvGraphicFramePr>
            <a:graphicFrameLocks noGrp="1"/>
          </p:cNvGraphicFramePr>
          <p:nvPr>
            <p:extLst>
              <p:ext uri="{D42A27DB-BD31-4B8C-83A1-F6EECF244321}">
                <p14:modId xmlns:p14="http://schemas.microsoft.com/office/powerpoint/2010/main" val="3740315286"/>
              </p:ext>
            </p:extLst>
          </p:nvPr>
        </p:nvGraphicFramePr>
        <p:xfrm>
          <a:off x="533400" y="1600200"/>
          <a:ext cx="8153400" cy="2089821"/>
        </p:xfrm>
        <a:graphic>
          <a:graphicData uri="http://schemas.openxmlformats.org/drawingml/2006/table">
            <a:tbl>
              <a:tblPr firstRow="1" firstCol="1" bandRow="1"/>
              <a:tblGrid>
                <a:gridCol w="3467100">
                  <a:extLst>
                    <a:ext uri="{9D8B030D-6E8A-4147-A177-3AD203B41FA5}">
                      <a16:colId xmlns:a16="http://schemas.microsoft.com/office/drawing/2014/main" val="3826418427"/>
                    </a:ext>
                  </a:extLst>
                </a:gridCol>
                <a:gridCol w="2394776">
                  <a:extLst>
                    <a:ext uri="{9D8B030D-6E8A-4147-A177-3AD203B41FA5}">
                      <a16:colId xmlns:a16="http://schemas.microsoft.com/office/drawing/2014/main" val="1685421187"/>
                    </a:ext>
                  </a:extLst>
                </a:gridCol>
                <a:gridCol w="2291524">
                  <a:extLst>
                    <a:ext uri="{9D8B030D-6E8A-4147-A177-3AD203B41FA5}">
                      <a16:colId xmlns:a16="http://schemas.microsoft.com/office/drawing/2014/main" val="3440771642"/>
                    </a:ext>
                  </a:extLst>
                </a:gridCol>
              </a:tblGrid>
              <a:tr h="685800">
                <a:tc>
                  <a:txBody>
                    <a:bodyPr/>
                    <a:lstStyle/>
                    <a:p>
                      <a:pPr algn="ctr">
                        <a:tabLst>
                          <a:tab pos="1647825" algn="l"/>
                        </a:tabLst>
                      </a:pPr>
                      <a:r>
                        <a:rPr lang="en-US" sz="2400" b="1" dirty="0" err="1">
                          <a:solidFill>
                            <a:srgbClr val="FF0000"/>
                          </a:solidFill>
                          <a:effectLst/>
                          <a:latin typeface="+mn-lt"/>
                          <a:ea typeface="Calibri" panose="020F0502020204030204" pitchFamily="34" charset="0"/>
                          <a:cs typeface="Times New Roman" panose="02020603050405020304" pitchFamily="18" charset="0"/>
                        </a:rPr>
                        <a:t>Kết</a:t>
                      </a:r>
                      <a:r>
                        <a:rPr lang="en-US" sz="2400" b="1" dirty="0">
                          <a:solidFill>
                            <a:srgbClr val="FF0000"/>
                          </a:solidFill>
                          <a:effectLst/>
                          <a:latin typeface="+mn-lt"/>
                          <a:ea typeface="Calibri" panose="020F0502020204030204" pitchFamily="34" charset="0"/>
                          <a:cs typeface="Times New Roman" panose="02020603050405020304" pitchFamily="18" charset="0"/>
                        </a:rPr>
                        <a:t> </a:t>
                      </a:r>
                      <a:r>
                        <a:rPr lang="en-US" sz="2400" b="1" dirty="0" err="1">
                          <a:solidFill>
                            <a:srgbClr val="FF0000"/>
                          </a:solidFill>
                          <a:effectLst/>
                          <a:latin typeface="+mn-lt"/>
                          <a:ea typeface="Calibri" panose="020F0502020204030204" pitchFamily="34" charset="0"/>
                          <a:cs typeface="Times New Roman" panose="02020603050405020304" pitchFamily="18" charset="0"/>
                        </a:rPr>
                        <a:t>quả</a:t>
                      </a:r>
                      <a:r>
                        <a:rPr lang="en-US" sz="2400" b="1" dirty="0">
                          <a:solidFill>
                            <a:srgbClr val="FF0000"/>
                          </a:solidFill>
                          <a:effectLst/>
                          <a:latin typeface="+mn-lt"/>
                          <a:ea typeface="Calibri" panose="020F0502020204030204" pitchFamily="34" charset="0"/>
                          <a:cs typeface="Times New Roman" panose="02020603050405020304" pitchFamily="18" charset="0"/>
                        </a:rPr>
                        <a:t> </a:t>
                      </a:r>
                      <a:r>
                        <a:rPr lang="en-US" sz="2400" b="1" dirty="0" err="1">
                          <a:solidFill>
                            <a:srgbClr val="FF0000"/>
                          </a:solidFill>
                          <a:effectLst/>
                          <a:latin typeface="+mn-lt"/>
                          <a:ea typeface="Calibri" panose="020F0502020204030204" pitchFamily="34" charset="0"/>
                          <a:cs typeface="Times New Roman" panose="02020603050405020304" pitchFamily="18" charset="0"/>
                        </a:rPr>
                        <a:t>chăm</a:t>
                      </a:r>
                      <a:r>
                        <a:rPr lang="en-US" sz="2400" b="1" dirty="0">
                          <a:solidFill>
                            <a:srgbClr val="FF0000"/>
                          </a:solidFill>
                          <a:effectLst/>
                          <a:latin typeface="+mn-lt"/>
                          <a:ea typeface="Calibri" panose="020F0502020204030204" pitchFamily="34" charset="0"/>
                          <a:cs typeface="Times New Roman" panose="02020603050405020304" pitchFamily="18" charset="0"/>
                        </a:rPr>
                        <a:t> </a:t>
                      </a:r>
                      <a:r>
                        <a:rPr lang="en-US" sz="2400" b="1" dirty="0" err="1">
                          <a:solidFill>
                            <a:srgbClr val="FF0000"/>
                          </a:solidFill>
                          <a:effectLst/>
                          <a:latin typeface="+mn-lt"/>
                          <a:ea typeface="Calibri" panose="020F0502020204030204" pitchFamily="34" charset="0"/>
                          <a:cs typeface="Times New Roman" panose="02020603050405020304" pitchFamily="18" charset="0"/>
                        </a:rPr>
                        <a:t>sóc</a:t>
                      </a:r>
                      <a:endParaRPr lang="en-US" sz="2400" dirty="0">
                        <a:solidFill>
                          <a:srgbClr val="FF0000"/>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400" dirty="0" err="1">
                          <a:solidFill>
                            <a:srgbClr val="FF0000"/>
                          </a:solidFill>
                          <a:effectLst/>
                          <a:latin typeface="+mn-lt"/>
                          <a:cs typeface="Times New Roman" panose="02020603050405020304" pitchFamily="18" charset="0"/>
                        </a:rPr>
                        <a:t>Đạt</a:t>
                      </a:r>
                      <a:r>
                        <a:rPr lang="en-US" sz="2400" dirty="0">
                          <a:solidFill>
                            <a:srgbClr val="FF0000"/>
                          </a:solidFill>
                          <a:effectLst/>
                          <a:latin typeface="+mn-lt"/>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400" dirty="0" err="1">
                          <a:solidFill>
                            <a:srgbClr val="FF0000"/>
                          </a:solidFill>
                          <a:effectLst/>
                          <a:latin typeface="+mn-lt"/>
                          <a:cs typeface="Times New Roman" panose="02020603050405020304" pitchFamily="18" charset="0"/>
                        </a:rPr>
                        <a:t>Không</a:t>
                      </a:r>
                      <a:r>
                        <a:rPr lang="en-US" sz="2400" dirty="0">
                          <a:solidFill>
                            <a:srgbClr val="FF0000"/>
                          </a:solidFill>
                          <a:effectLst/>
                          <a:latin typeface="+mn-lt"/>
                          <a:cs typeface="Times New Roman" panose="02020603050405020304" pitchFamily="18" charset="0"/>
                        </a:rPr>
                        <a:t> </a:t>
                      </a:r>
                      <a:r>
                        <a:rPr lang="en-US" sz="2400" dirty="0" err="1">
                          <a:solidFill>
                            <a:srgbClr val="FF0000"/>
                          </a:solidFill>
                          <a:effectLst/>
                          <a:latin typeface="+mn-lt"/>
                          <a:cs typeface="Times New Roman" panose="02020603050405020304" pitchFamily="18" charset="0"/>
                        </a:rPr>
                        <a:t>đạt</a:t>
                      </a:r>
                      <a:r>
                        <a:rPr lang="en-US" sz="2400" dirty="0">
                          <a:solidFill>
                            <a:srgbClr val="FF0000"/>
                          </a:solidFill>
                          <a:effectLst/>
                          <a:latin typeface="+mn-lt"/>
                          <a:cs typeface="Times New Roman" panose="02020603050405020304" pitchFamily="18" charset="0"/>
                        </a:rPr>
                        <a:t> %</a:t>
                      </a:r>
                    </a:p>
                  </a:txBody>
                  <a:tcPr marL="68580" marR="68580" marT="0" marB="0" anchor="ct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06126862"/>
                  </a:ext>
                </a:extLst>
              </a:tr>
              <a:tr h="462175">
                <a:tc>
                  <a:txBody>
                    <a:bodyPr/>
                    <a:lstStyle/>
                    <a:p>
                      <a:pPr>
                        <a:tabLst>
                          <a:tab pos="1647825" algn="l"/>
                        </a:tabLst>
                      </a:pPr>
                      <a:r>
                        <a:rPr lang="en-US" sz="2400" dirty="0" err="1">
                          <a:solidFill>
                            <a:srgbClr val="0606D4"/>
                          </a:solidFill>
                          <a:effectLst/>
                          <a:latin typeface="+mn-lt"/>
                          <a:ea typeface="Times New Roman" panose="02020603050405020304" pitchFamily="18" charset="0"/>
                          <a:cs typeface="Times New Roman" panose="02020603050405020304" pitchFamily="18" charset="0"/>
                        </a:rPr>
                        <a:t>Đoàn</a:t>
                      </a:r>
                      <a:r>
                        <a:rPr lang="en-US" sz="2400" dirty="0">
                          <a:solidFill>
                            <a:srgbClr val="0606D4"/>
                          </a:solidFill>
                          <a:effectLst/>
                          <a:latin typeface="+mn-lt"/>
                          <a:ea typeface="Times New Roman" panose="02020603050405020304" pitchFamily="18" charset="0"/>
                          <a:cs typeface="Times New Roman" panose="02020603050405020304" pitchFamily="18" charset="0"/>
                        </a:rPr>
                        <a:t> </a:t>
                      </a:r>
                      <a:r>
                        <a:rPr lang="en-US" sz="2400" dirty="0" err="1">
                          <a:solidFill>
                            <a:srgbClr val="0606D4"/>
                          </a:solidFill>
                          <a:effectLst/>
                          <a:latin typeface="+mn-lt"/>
                          <a:ea typeface="Times New Roman" panose="02020603050405020304" pitchFamily="18" charset="0"/>
                          <a:cs typeface="Times New Roman" panose="02020603050405020304" pitchFamily="18" charset="0"/>
                        </a:rPr>
                        <a:t>Thị</a:t>
                      </a:r>
                      <a:r>
                        <a:rPr lang="en-US" sz="2400" dirty="0">
                          <a:solidFill>
                            <a:srgbClr val="0606D4"/>
                          </a:solidFill>
                          <a:effectLst/>
                          <a:latin typeface="+mn-lt"/>
                          <a:ea typeface="Times New Roman" panose="02020603050405020304" pitchFamily="18" charset="0"/>
                          <a:cs typeface="Times New Roman" panose="02020603050405020304" pitchFamily="18" charset="0"/>
                        </a:rPr>
                        <a:t> Chi</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400" dirty="0">
                          <a:solidFill>
                            <a:srgbClr val="0606D4"/>
                          </a:solidFill>
                          <a:effectLst/>
                          <a:latin typeface="+mn-lt"/>
                          <a:ea typeface="Calibri" panose="020F0502020204030204" pitchFamily="34" charset="0"/>
                          <a:cs typeface="Times New Roman" panose="02020603050405020304" pitchFamily="18" charset="0"/>
                        </a:rPr>
                        <a:t>86,5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400" dirty="0">
                          <a:solidFill>
                            <a:srgbClr val="0606D4"/>
                          </a:solidFill>
                          <a:effectLst/>
                          <a:latin typeface="+mn-lt"/>
                          <a:ea typeface="Times New Roman" panose="02020603050405020304" pitchFamily="18" charset="0"/>
                          <a:cs typeface="Times New Roman" panose="02020603050405020304" pitchFamily="18" charset="0"/>
                        </a:rPr>
                        <a:t>13,5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7040000"/>
                  </a:ext>
                </a:extLst>
              </a:tr>
              <a:tr h="470923">
                <a:tc>
                  <a:txBody>
                    <a:bodyPr/>
                    <a:lstStyle/>
                    <a:p>
                      <a:pPr>
                        <a:tabLst>
                          <a:tab pos="1647825" algn="l"/>
                        </a:tabLst>
                      </a:pPr>
                      <a:r>
                        <a:rPr lang="en-US" sz="2400" dirty="0" err="1">
                          <a:solidFill>
                            <a:srgbClr val="0606D4"/>
                          </a:solidFill>
                          <a:effectLst/>
                          <a:latin typeface="+mn-lt"/>
                          <a:ea typeface="Times New Roman" panose="02020603050405020304" pitchFamily="18" charset="0"/>
                          <a:cs typeface="Times New Roman" panose="02020603050405020304" pitchFamily="18" charset="0"/>
                        </a:rPr>
                        <a:t>Phạm</a:t>
                      </a:r>
                      <a:r>
                        <a:rPr lang="en-US" sz="2400" dirty="0">
                          <a:solidFill>
                            <a:srgbClr val="0606D4"/>
                          </a:solidFill>
                          <a:effectLst/>
                          <a:latin typeface="+mn-lt"/>
                          <a:ea typeface="Times New Roman" panose="02020603050405020304" pitchFamily="18" charset="0"/>
                          <a:cs typeface="Times New Roman" panose="02020603050405020304" pitchFamily="18" charset="0"/>
                        </a:rPr>
                        <a:t> </a:t>
                      </a:r>
                      <a:r>
                        <a:rPr lang="en-US" sz="2400" dirty="0" err="1">
                          <a:solidFill>
                            <a:srgbClr val="0606D4"/>
                          </a:solidFill>
                          <a:effectLst/>
                          <a:latin typeface="+mn-lt"/>
                          <a:ea typeface="Times New Roman" panose="02020603050405020304" pitchFamily="18" charset="0"/>
                          <a:cs typeface="Times New Roman" panose="02020603050405020304" pitchFamily="18" charset="0"/>
                        </a:rPr>
                        <a:t>Thị</a:t>
                      </a:r>
                      <a:r>
                        <a:rPr lang="en-US" sz="2400" dirty="0">
                          <a:solidFill>
                            <a:srgbClr val="0606D4"/>
                          </a:solidFill>
                          <a:effectLst/>
                          <a:latin typeface="+mn-lt"/>
                          <a:ea typeface="Times New Roman" panose="02020603050405020304" pitchFamily="18" charset="0"/>
                          <a:cs typeface="Times New Roman" panose="02020603050405020304" pitchFamily="18" charset="0"/>
                        </a:rPr>
                        <a:t> Hoa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400" dirty="0">
                          <a:solidFill>
                            <a:srgbClr val="0606D4"/>
                          </a:solidFill>
                          <a:effectLst/>
                          <a:latin typeface="+mn-lt"/>
                          <a:ea typeface="Times New Roman" panose="02020603050405020304" pitchFamily="18" charset="0"/>
                          <a:cs typeface="Times New Roman" panose="02020603050405020304" pitchFamily="18" charset="0"/>
                        </a:rPr>
                        <a:t>92,5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400" dirty="0">
                          <a:solidFill>
                            <a:srgbClr val="0606D4"/>
                          </a:solidFill>
                          <a:effectLst/>
                          <a:latin typeface="+mn-lt"/>
                          <a:ea typeface="Times New Roman" panose="02020603050405020304" pitchFamily="18" charset="0"/>
                          <a:cs typeface="Times New Roman" panose="02020603050405020304" pitchFamily="18" charset="0"/>
                        </a:rPr>
                        <a:t>7,5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9102221"/>
                  </a:ext>
                </a:extLst>
              </a:tr>
              <a:tr h="470923">
                <a:tc>
                  <a:txBody>
                    <a:bodyPr/>
                    <a:lstStyle/>
                    <a:p>
                      <a:pPr>
                        <a:tabLst>
                          <a:tab pos="1647825" algn="l"/>
                        </a:tabLst>
                      </a:pPr>
                      <a:r>
                        <a:rPr lang="en-US" sz="2400" dirty="0" err="1">
                          <a:solidFill>
                            <a:srgbClr val="002060"/>
                          </a:solidFill>
                          <a:effectLst/>
                          <a:latin typeface="+mn-lt"/>
                          <a:ea typeface="Times New Roman" panose="02020603050405020304" pitchFamily="18" charset="0"/>
                          <a:cs typeface="Times New Roman" panose="02020603050405020304" pitchFamily="18" charset="0"/>
                        </a:rPr>
                        <a:t>Chúng</a:t>
                      </a:r>
                      <a:r>
                        <a:rPr lang="en-US" sz="2400" dirty="0">
                          <a:solidFill>
                            <a:srgbClr val="002060"/>
                          </a:solidFill>
                          <a:effectLst/>
                          <a:latin typeface="+mn-lt"/>
                          <a:ea typeface="Times New Roman" panose="02020603050405020304" pitchFamily="18" charset="0"/>
                          <a:cs typeface="Times New Roman" panose="02020603050405020304" pitchFamily="18" charset="0"/>
                        </a:rPr>
                        <a:t> </a:t>
                      </a:r>
                      <a:r>
                        <a:rPr lang="en-US" sz="2400" dirty="0" err="1">
                          <a:solidFill>
                            <a:srgbClr val="002060"/>
                          </a:solidFill>
                          <a:effectLst/>
                          <a:latin typeface="+mn-lt"/>
                          <a:ea typeface="Times New Roman" panose="02020603050405020304" pitchFamily="18" charset="0"/>
                          <a:cs typeface="Times New Roman" panose="02020603050405020304" pitchFamily="18" charset="0"/>
                        </a:rPr>
                        <a:t>tôi</a:t>
                      </a:r>
                      <a:endParaRPr lang="en-US" sz="2400" dirty="0">
                        <a:solidFill>
                          <a:srgbClr val="002060"/>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400" dirty="0">
                          <a:solidFill>
                            <a:srgbClr val="002060"/>
                          </a:solidFill>
                          <a:effectLst/>
                          <a:latin typeface="+mn-lt"/>
                          <a:ea typeface="Calibri" panose="020F0502020204030204" pitchFamily="34" charset="0"/>
                          <a:cs typeface="Times New Roman" panose="02020603050405020304" pitchFamily="18" charset="0"/>
                        </a:rPr>
                        <a:t>87,1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1647825" algn="l"/>
                        </a:tabLst>
                      </a:pPr>
                      <a:r>
                        <a:rPr lang="en-US" sz="2400" dirty="0">
                          <a:solidFill>
                            <a:srgbClr val="002060"/>
                          </a:solidFill>
                          <a:effectLst/>
                          <a:latin typeface="+mn-lt"/>
                          <a:ea typeface="Times New Roman" panose="02020603050405020304" pitchFamily="18" charset="0"/>
                          <a:cs typeface="Times New Roman" panose="02020603050405020304" pitchFamily="18" charset="0"/>
                        </a:rPr>
                        <a:t>12,9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8488313"/>
                  </a:ext>
                </a:extLst>
              </a:tr>
            </a:tbl>
          </a:graphicData>
        </a:graphic>
      </p:graphicFrame>
    </p:spTree>
    <p:extLst>
      <p:ext uri="{BB962C8B-B14F-4D97-AF65-F5344CB8AC3E}">
        <p14:creationId xmlns:p14="http://schemas.microsoft.com/office/powerpoint/2010/main" val="6579205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84511" y="295100"/>
            <a:ext cx="6465282" cy="1143000"/>
          </a:xfrm>
        </p:spPr>
        <p:txBody>
          <a:bodyPr/>
          <a:lstStyle/>
          <a:p>
            <a:r>
              <a:rPr lang="en-US" sz="3200"/>
              <a:t>KẾT </a:t>
            </a:r>
            <a:r>
              <a:rPr lang="vi-VN" sz="3200"/>
              <a:t>LUẬN</a:t>
            </a:r>
            <a:endParaRPr lang="en-US" sz="3200"/>
          </a:p>
        </p:txBody>
      </p:sp>
      <p:sp>
        <p:nvSpPr>
          <p:cNvPr id="4" name="TextBox 37"/>
          <p:cNvSpPr txBox="1">
            <a:spLocks noChangeArrowheads="1"/>
          </p:cNvSpPr>
          <p:nvPr/>
        </p:nvSpPr>
        <p:spPr bwMode="auto">
          <a:xfrm>
            <a:off x="315231" y="1349605"/>
            <a:ext cx="8484990" cy="489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000">
                <a:solidFill>
                  <a:schemeClr val="tx1"/>
                </a:solidFill>
                <a:latin typeface="Arial" pitchFamily="34" charset="0"/>
              </a:defRPr>
            </a:lvl1pPr>
            <a:lvl2pPr marL="742950" indent="-285750">
              <a:defRPr sz="26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spcAft>
                <a:spcPct val="0"/>
              </a:spcAft>
              <a:buClr>
                <a:srgbClr val="748560"/>
              </a:buClr>
              <a:buSzPct val="100000"/>
              <a:buFont typeface="Arial" pitchFamily="34" charset="0"/>
              <a:defRPr sz="2000">
                <a:solidFill>
                  <a:schemeClr val="tx1"/>
                </a:solidFill>
                <a:latin typeface="Arial" pitchFamily="34" charset="0"/>
              </a:defRPr>
            </a:lvl6pPr>
            <a:lvl7pPr marL="2971800" indent="-228600" eaLnBrk="0" fontAlgn="base" hangingPunct="0">
              <a:spcAft>
                <a:spcPct val="0"/>
              </a:spcAft>
              <a:buClr>
                <a:srgbClr val="748560"/>
              </a:buClr>
              <a:buFont typeface="Arial" pitchFamily="34" charset="0"/>
              <a:buChar char="-"/>
              <a:defRPr sz="2000">
                <a:solidFill>
                  <a:schemeClr val="tx1"/>
                </a:solidFill>
                <a:latin typeface="Arial" pitchFamily="34" charset="0"/>
              </a:defRPr>
            </a:lvl7pPr>
            <a:lvl8pPr marL="3429000" indent="-228600" eaLnBrk="0" fontAlgn="base" hangingPunct="0">
              <a:spcAft>
                <a:spcPct val="0"/>
              </a:spcAft>
              <a:buClr>
                <a:srgbClr val="748560"/>
              </a:buClr>
              <a:buSzPct val="100000"/>
              <a:buFont typeface="Arial" pitchFamily="34" charset="0"/>
              <a:buChar char="-"/>
              <a:defRPr sz="2000">
                <a:solidFill>
                  <a:schemeClr val="tx1"/>
                </a:solidFill>
                <a:latin typeface="Arial" pitchFamily="34" charset="0"/>
              </a:defRPr>
            </a:lvl8pPr>
            <a:lvl9pPr marL="3886200" indent="-228600" eaLnBrk="0" fontAlgn="base" hangingPunct="0">
              <a:spcAft>
                <a:spcPct val="0"/>
              </a:spcAft>
              <a:buClr>
                <a:srgbClr val="748560"/>
              </a:buClr>
              <a:buSzPct val="100000"/>
              <a:buFont typeface="Arial" pitchFamily="34" charset="0"/>
              <a:buChar char="-"/>
              <a:defRPr sz="2000">
                <a:solidFill>
                  <a:schemeClr val="tx1"/>
                </a:solidFill>
                <a:latin typeface="Arial" pitchFamily="34" charset="0"/>
              </a:defRPr>
            </a:lvl9pPr>
          </a:lstStyle>
          <a:p>
            <a:pPr marL="342900" indent="-342900" algn="just">
              <a:lnSpc>
                <a:spcPct val="150000"/>
              </a:lnSpc>
              <a:buFont typeface="Wingdings" panose="05000000000000000000" pitchFamily="2" charset="2"/>
              <a:buChar char="v"/>
            </a:pPr>
            <a:r>
              <a:rPr lang="en-US" altLang="en-US" sz="2000" dirty="0" err="1">
                <a:solidFill>
                  <a:schemeClr val="tx1">
                    <a:lumMod val="75000"/>
                  </a:schemeClr>
                </a:solidFill>
              </a:rPr>
              <a:t>Đặc</a:t>
            </a:r>
            <a:r>
              <a:rPr lang="en-US" altLang="en-US" sz="2000" dirty="0">
                <a:solidFill>
                  <a:schemeClr val="tx1">
                    <a:lumMod val="75000"/>
                  </a:schemeClr>
                </a:solidFill>
              </a:rPr>
              <a:t> </a:t>
            </a:r>
            <a:r>
              <a:rPr lang="en-US" altLang="en-US" sz="2000" dirty="0" err="1">
                <a:solidFill>
                  <a:schemeClr val="tx1">
                    <a:lumMod val="75000"/>
                  </a:schemeClr>
                </a:solidFill>
              </a:rPr>
              <a:t>điểm</a:t>
            </a:r>
            <a:r>
              <a:rPr lang="en-US" altLang="en-US" sz="2000" dirty="0">
                <a:solidFill>
                  <a:schemeClr val="tx1">
                    <a:lumMod val="75000"/>
                  </a:schemeClr>
                </a:solidFill>
              </a:rPr>
              <a:t> </a:t>
            </a:r>
            <a:r>
              <a:rPr lang="en-US" altLang="en-US" sz="2000" dirty="0" err="1">
                <a:solidFill>
                  <a:schemeClr val="tx1">
                    <a:lumMod val="75000"/>
                  </a:schemeClr>
                </a:solidFill>
              </a:rPr>
              <a:t>lâm</a:t>
            </a:r>
            <a:r>
              <a:rPr lang="en-US" altLang="en-US" sz="2000" dirty="0">
                <a:solidFill>
                  <a:schemeClr val="tx1">
                    <a:lumMod val="75000"/>
                  </a:schemeClr>
                </a:solidFill>
              </a:rPr>
              <a:t> </a:t>
            </a:r>
            <a:r>
              <a:rPr lang="en-US" altLang="en-US" sz="2000" dirty="0" err="1">
                <a:solidFill>
                  <a:schemeClr val="tx1">
                    <a:lumMod val="75000"/>
                  </a:schemeClr>
                </a:solidFill>
              </a:rPr>
              <a:t>sàng</a:t>
            </a:r>
            <a:r>
              <a:rPr lang="en-US" altLang="en-US" sz="2000" dirty="0">
                <a:solidFill>
                  <a:schemeClr val="tx1">
                    <a:lumMod val="75000"/>
                  </a:schemeClr>
                </a:solidFill>
              </a:rPr>
              <a:t> </a:t>
            </a:r>
            <a:r>
              <a:rPr lang="en-US" altLang="en-US" sz="2000" dirty="0" err="1">
                <a:solidFill>
                  <a:schemeClr val="tx1">
                    <a:lumMod val="75000"/>
                  </a:schemeClr>
                </a:solidFill>
              </a:rPr>
              <a:t>sau</a:t>
            </a:r>
            <a:r>
              <a:rPr lang="en-US" altLang="en-US" sz="2000" dirty="0">
                <a:solidFill>
                  <a:schemeClr val="tx1">
                    <a:lumMod val="75000"/>
                  </a:schemeClr>
                </a:solidFill>
              </a:rPr>
              <a:t> PTNS </a:t>
            </a:r>
            <a:r>
              <a:rPr lang="en-US" altLang="en-US" sz="2000" dirty="0" err="1">
                <a:solidFill>
                  <a:schemeClr val="tx1">
                    <a:lumMod val="75000"/>
                  </a:schemeClr>
                </a:solidFill>
              </a:rPr>
              <a:t>cắt</a:t>
            </a:r>
            <a:r>
              <a:rPr lang="en-US" altLang="en-US" sz="2000" dirty="0">
                <a:solidFill>
                  <a:schemeClr val="tx1">
                    <a:lumMod val="75000"/>
                  </a:schemeClr>
                </a:solidFill>
              </a:rPr>
              <a:t> </a:t>
            </a:r>
            <a:r>
              <a:rPr lang="en-US" altLang="en-US" sz="2000" dirty="0" err="1">
                <a:solidFill>
                  <a:schemeClr val="tx1">
                    <a:lumMod val="75000"/>
                  </a:schemeClr>
                </a:solidFill>
              </a:rPr>
              <a:t>túi</a:t>
            </a:r>
            <a:r>
              <a:rPr lang="en-US" altLang="en-US" sz="2000" dirty="0">
                <a:solidFill>
                  <a:schemeClr val="tx1">
                    <a:lumMod val="75000"/>
                  </a:schemeClr>
                </a:solidFill>
              </a:rPr>
              <a:t> </a:t>
            </a:r>
            <a:r>
              <a:rPr lang="en-US" altLang="en-US" sz="2000" dirty="0" err="1">
                <a:solidFill>
                  <a:schemeClr val="tx1">
                    <a:lumMod val="75000"/>
                  </a:schemeClr>
                </a:solidFill>
              </a:rPr>
              <a:t>mật</a:t>
            </a:r>
            <a:r>
              <a:rPr lang="en-US" altLang="en-US" sz="2000" dirty="0">
                <a:solidFill>
                  <a:schemeClr val="tx1">
                    <a:lumMod val="75000"/>
                  </a:schemeClr>
                </a:solidFill>
              </a:rPr>
              <a:t>:</a:t>
            </a:r>
          </a:p>
          <a:p>
            <a:pPr algn="just">
              <a:lnSpc>
                <a:spcPct val="150000"/>
              </a:lnSpc>
            </a:pPr>
            <a:r>
              <a:rPr lang="en-US" altLang="en-US" sz="2000" dirty="0">
                <a:solidFill>
                  <a:schemeClr val="tx1">
                    <a:lumMod val="75000"/>
                  </a:schemeClr>
                </a:solidFill>
              </a:rPr>
              <a:t>	- 24 </a:t>
            </a:r>
            <a:r>
              <a:rPr lang="en-US" altLang="en-US" sz="2000" dirty="0" err="1">
                <a:solidFill>
                  <a:schemeClr val="tx1">
                    <a:lumMod val="75000"/>
                  </a:schemeClr>
                </a:solidFill>
              </a:rPr>
              <a:t>giờ</a:t>
            </a:r>
            <a:r>
              <a:rPr lang="en-US" altLang="en-US" sz="2000" dirty="0">
                <a:solidFill>
                  <a:schemeClr val="tx1">
                    <a:lumMod val="75000"/>
                  </a:schemeClr>
                </a:solidFill>
              </a:rPr>
              <a:t> </a:t>
            </a:r>
            <a:r>
              <a:rPr lang="en-US" altLang="en-US" sz="2000" dirty="0" err="1">
                <a:solidFill>
                  <a:schemeClr val="tx1">
                    <a:lumMod val="75000"/>
                  </a:schemeClr>
                </a:solidFill>
              </a:rPr>
              <a:t>đầu</a:t>
            </a:r>
            <a:r>
              <a:rPr lang="en-US" altLang="en-US" sz="2000" dirty="0">
                <a:solidFill>
                  <a:schemeClr val="tx1">
                    <a:lumMod val="75000"/>
                  </a:schemeClr>
                </a:solidFill>
              </a:rPr>
              <a:t> </a:t>
            </a:r>
            <a:r>
              <a:rPr lang="en-US" altLang="en-US" sz="2000" dirty="0" err="1">
                <a:solidFill>
                  <a:schemeClr val="tx1">
                    <a:lumMod val="75000"/>
                  </a:schemeClr>
                </a:solidFill>
              </a:rPr>
              <a:t>sau</a:t>
            </a:r>
            <a:r>
              <a:rPr lang="en-US" altLang="en-US" sz="2000" dirty="0">
                <a:solidFill>
                  <a:schemeClr val="tx1">
                    <a:lumMod val="75000"/>
                  </a:schemeClr>
                </a:solidFill>
              </a:rPr>
              <a:t> </a:t>
            </a:r>
            <a:r>
              <a:rPr lang="en-US" altLang="en-US" sz="2000" dirty="0" err="1">
                <a:solidFill>
                  <a:schemeClr val="tx1">
                    <a:lumMod val="75000"/>
                  </a:schemeClr>
                </a:solidFill>
              </a:rPr>
              <a:t>phẫu</a:t>
            </a:r>
            <a:r>
              <a:rPr lang="en-US" altLang="en-US" sz="2000" dirty="0">
                <a:solidFill>
                  <a:schemeClr val="tx1">
                    <a:lumMod val="75000"/>
                  </a:schemeClr>
                </a:solidFill>
              </a:rPr>
              <a:t> </a:t>
            </a:r>
            <a:r>
              <a:rPr lang="en-US" altLang="en-US" sz="2000" dirty="0" err="1">
                <a:solidFill>
                  <a:schemeClr val="tx1">
                    <a:lumMod val="75000"/>
                  </a:schemeClr>
                </a:solidFill>
              </a:rPr>
              <a:t>thuật</a:t>
            </a:r>
            <a:r>
              <a:rPr lang="vi-VN" altLang="en-US" sz="2000" dirty="0">
                <a:solidFill>
                  <a:schemeClr val="tx1">
                    <a:lumMod val="75000"/>
                  </a:schemeClr>
                </a:solidFill>
              </a:rPr>
              <a:t> </a:t>
            </a:r>
            <a:r>
              <a:rPr lang="en-US" altLang="en-US" sz="2000" dirty="0">
                <a:solidFill>
                  <a:schemeClr val="tx1">
                    <a:lumMod val="75000"/>
                  </a:schemeClr>
                </a:solidFill>
              </a:rPr>
              <a:t>94,1% </a:t>
            </a:r>
            <a:r>
              <a:rPr lang="en-US" altLang="en-US" sz="2000" dirty="0" err="1">
                <a:solidFill>
                  <a:schemeClr val="tx1">
                    <a:lumMod val="75000"/>
                  </a:schemeClr>
                </a:solidFill>
              </a:rPr>
              <a:t>đau</a:t>
            </a:r>
            <a:r>
              <a:rPr lang="en-US" altLang="en-US" sz="2000" dirty="0">
                <a:solidFill>
                  <a:schemeClr val="tx1">
                    <a:lumMod val="75000"/>
                  </a:schemeClr>
                </a:solidFill>
              </a:rPr>
              <a:t> </a:t>
            </a:r>
            <a:r>
              <a:rPr lang="en-US" altLang="en-US" sz="2000" dirty="0" err="1">
                <a:solidFill>
                  <a:schemeClr val="tx1">
                    <a:lumMod val="75000"/>
                  </a:schemeClr>
                </a:solidFill>
              </a:rPr>
              <a:t>vừa</a:t>
            </a:r>
            <a:r>
              <a:rPr lang="en-US" altLang="en-US" sz="2000" dirty="0">
                <a:solidFill>
                  <a:schemeClr val="tx1">
                    <a:lumMod val="75000"/>
                  </a:schemeClr>
                </a:solidFill>
              </a:rPr>
              <a:t>; </a:t>
            </a:r>
            <a:r>
              <a:rPr lang="vi-VN" altLang="en-US" sz="2000" dirty="0">
                <a:solidFill>
                  <a:schemeClr val="tx1">
                    <a:lumMod val="75000"/>
                  </a:schemeClr>
                </a:solidFill>
              </a:rPr>
              <a:t>nôn và buồn nôn chiếm 25,7%</a:t>
            </a:r>
            <a:r>
              <a:rPr lang="en-US" altLang="en-US" sz="2000" dirty="0">
                <a:solidFill>
                  <a:schemeClr val="tx1">
                    <a:lumMod val="75000"/>
                  </a:schemeClr>
                </a:solidFill>
              </a:rPr>
              <a:t>;</a:t>
            </a:r>
            <a:r>
              <a:rPr lang="vi-VN" altLang="en-US" sz="2000" dirty="0">
                <a:solidFill>
                  <a:schemeClr val="tx1">
                    <a:lumMod val="75000"/>
                  </a:schemeClr>
                </a:solidFill>
              </a:rPr>
              <a:t> có 52,86% (37) NB có đặt ODL</a:t>
            </a:r>
            <a:r>
              <a:rPr lang="en-US" altLang="en-US" sz="2000" dirty="0">
                <a:solidFill>
                  <a:schemeClr val="tx1">
                    <a:lumMod val="75000"/>
                  </a:schemeClr>
                </a:solidFill>
              </a:rPr>
              <a:t>; </a:t>
            </a:r>
            <a:r>
              <a:rPr lang="vi-VN" altLang="en-US" sz="2000" dirty="0">
                <a:solidFill>
                  <a:schemeClr val="tx1">
                    <a:lumMod val="75000"/>
                  </a:schemeClr>
                </a:solidFill>
              </a:rPr>
              <a:t>65,3% NB trung tiện trước 24 giờ sau phẫu thuật, 35,7% NB trung tiện trở lại vào ngày thứ 02</a:t>
            </a:r>
            <a:r>
              <a:rPr lang="en-US" altLang="en-US" sz="2000" dirty="0">
                <a:solidFill>
                  <a:schemeClr val="tx1">
                    <a:lumMod val="75000"/>
                  </a:schemeClr>
                </a:solidFill>
              </a:rPr>
              <a:t>; </a:t>
            </a:r>
            <a:r>
              <a:rPr lang="en-US" altLang="en-US" sz="2000" dirty="0" err="1">
                <a:solidFill>
                  <a:schemeClr val="tx1">
                    <a:lumMod val="75000"/>
                  </a:schemeClr>
                </a:solidFill>
              </a:rPr>
              <a:t>có</a:t>
            </a:r>
            <a:r>
              <a:rPr lang="en-US" altLang="en-US" sz="2000" dirty="0">
                <a:solidFill>
                  <a:schemeClr val="tx1">
                    <a:lumMod val="75000"/>
                  </a:schemeClr>
                </a:solidFill>
              </a:rPr>
              <a:t> 11 (15,7) NB </a:t>
            </a:r>
            <a:r>
              <a:rPr lang="en-US" altLang="en-US" sz="2000" dirty="0" err="1">
                <a:solidFill>
                  <a:schemeClr val="tx1">
                    <a:lumMod val="75000"/>
                  </a:schemeClr>
                </a:solidFill>
              </a:rPr>
              <a:t>chán</a:t>
            </a:r>
            <a:r>
              <a:rPr lang="en-US" altLang="en-US" sz="2000" dirty="0">
                <a:solidFill>
                  <a:schemeClr val="tx1">
                    <a:lumMod val="75000"/>
                  </a:schemeClr>
                </a:solidFill>
              </a:rPr>
              <a:t> </a:t>
            </a:r>
            <a:r>
              <a:rPr lang="en-US" altLang="en-US" sz="2000" dirty="0" err="1">
                <a:solidFill>
                  <a:schemeClr val="tx1">
                    <a:lumMod val="75000"/>
                  </a:schemeClr>
                </a:solidFill>
              </a:rPr>
              <a:t>ăn</a:t>
            </a:r>
            <a:r>
              <a:rPr lang="en-US" altLang="en-US" sz="2000" dirty="0">
                <a:solidFill>
                  <a:schemeClr val="tx1">
                    <a:lumMod val="75000"/>
                  </a:schemeClr>
                </a:solidFill>
              </a:rPr>
              <a:t> </a:t>
            </a:r>
            <a:r>
              <a:rPr lang="en-US" altLang="en-US" sz="2000" dirty="0" err="1">
                <a:solidFill>
                  <a:schemeClr val="tx1">
                    <a:lumMod val="75000"/>
                  </a:schemeClr>
                </a:solidFill>
              </a:rPr>
              <a:t>sau</a:t>
            </a:r>
            <a:r>
              <a:rPr lang="en-US" altLang="en-US" sz="2000" dirty="0">
                <a:solidFill>
                  <a:schemeClr val="tx1">
                    <a:lumMod val="75000"/>
                  </a:schemeClr>
                </a:solidFill>
              </a:rPr>
              <a:t> </a:t>
            </a:r>
            <a:r>
              <a:rPr lang="en-US" altLang="en-US" sz="2000" dirty="0" err="1">
                <a:solidFill>
                  <a:schemeClr val="tx1">
                    <a:lumMod val="75000"/>
                  </a:schemeClr>
                </a:solidFill>
              </a:rPr>
              <a:t>mổ</a:t>
            </a:r>
            <a:r>
              <a:rPr lang="en-US" altLang="en-US" sz="2000" dirty="0">
                <a:solidFill>
                  <a:schemeClr val="tx1">
                    <a:lumMod val="75000"/>
                  </a:schemeClr>
                </a:solidFill>
              </a:rPr>
              <a:t>.</a:t>
            </a:r>
          </a:p>
          <a:p>
            <a:pPr marL="342900" indent="-342900" algn="just">
              <a:lnSpc>
                <a:spcPct val="150000"/>
              </a:lnSpc>
              <a:buFont typeface="Wingdings" panose="05000000000000000000" pitchFamily="2" charset="2"/>
              <a:buChar char="v"/>
            </a:pPr>
            <a:r>
              <a:rPr lang="vi-VN" altLang="en-US" sz="2000" dirty="0">
                <a:solidFill>
                  <a:schemeClr val="tx1">
                    <a:lumMod val="75000"/>
                  </a:schemeClr>
                </a:solidFill>
              </a:rPr>
              <a:t>Kết quả chăm sóc NB PTNS cắt túi mật của điều dưỡng</a:t>
            </a:r>
            <a:r>
              <a:rPr lang="en-US" altLang="en-US" sz="2000" dirty="0">
                <a:solidFill>
                  <a:schemeClr val="tx1">
                    <a:lumMod val="75000"/>
                  </a:schemeClr>
                </a:solidFill>
              </a:rPr>
              <a:t>:</a:t>
            </a:r>
            <a:endParaRPr lang="vi-VN" altLang="en-US" sz="2000" dirty="0">
              <a:solidFill>
                <a:schemeClr val="tx1">
                  <a:lumMod val="75000"/>
                </a:schemeClr>
              </a:solidFill>
            </a:endParaRPr>
          </a:p>
          <a:p>
            <a:pPr algn="just">
              <a:lnSpc>
                <a:spcPct val="150000"/>
              </a:lnSpc>
            </a:pPr>
            <a:r>
              <a:rPr lang="en-US" altLang="en-US" sz="2000" dirty="0">
                <a:solidFill>
                  <a:schemeClr val="tx1">
                    <a:lumMod val="75000"/>
                  </a:schemeClr>
                </a:solidFill>
              </a:rPr>
              <a:t>	-</a:t>
            </a:r>
            <a:r>
              <a:rPr lang="vi-VN" altLang="en-US" sz="2000" dirty="0">
                <a:solidFill>
                  <a:schemeClr val="tx1">
                    <a:lumMod val="75000"/>
                  </a:schemeClr>
                </a:solidFill>
              </a:rPr>
              <a:t> </a:t>
            </a:r>
            <a:r>
              <a:rPr lang="en-US" altLang="en-US" sz="2000" dirty="0" err="1">
                <a:solidFill>
                  <a:schemeClr val="tx1">
                    <a:lumMod val="75000"/>
                  </a:schemeClr>
                </a:solidFill>
              </a:rPr>
              <a:t>Kết</a:t>
            </a:r>
            <a:r>
              <a:rPr lang="en-US" altLang="en-US" sz="2000" dirty="0">
                <a:solidFill>
                  <a:schemeClr val="tx1">
                    <a:lumMod val="75000"/>
                  </a:schemeClr>
                </a:solidFill>
              </a:rPr>
              <a:t> </a:t>
            </a:r>
            <a:r>
              <a:rPr lang="en-US" altLang="en-US" sz="2000" dirty="0" err="1">
                <a:solidFill>
                  <a:schemeClr val="tx1">
                    <a:lumMod val="75000"/>
                  </a:schemeClr>
                </a:solidFill>
              </a:rPr>
              <a:t>quả</a:t>
            </a:r>
            <a:r>
              <a:rPr lang="en-US" altLang="en-US" sz="2000" dirty="0">
                <a:solidFill>
                  <a:schemeClr val="tx1">
                    <a:lumMod val="75000"/>
                  </a:schemeClr>
                </a:solidFill>
              </a:rPr>
              <a:t> </a:t>
            </a:r>
            <a:r>
              <a:rPr lang="en-US" altLang="en-US" sz="2000" dirty="0" err="1">
                <a:solidFill>
                  <a:schemeClr val="tx1">
                    <a:lumMod val="75000"/>
                  </a:schemeClr>
                </a:solidFill>
              </a:rPr>
              <a:t>chăm</a:t>
            </a:r>
            <a:r>
              <a:rPr lang="en-US" altLang="en-US" sz="2000" dirty="0">
                <a:solidFill>
                  <a:schemeClr val="tx1">
                    <a:lumMod val="75000"/>
                  </a:schemeClr>
                </a:solidFill>
              </a:rPr>
              <a:t> </a:t>
            </a:r>
            <a:r>
              <a:rPr lang="en-US" altLang="en-US" sz="2000" dirty="0" err="1">
                <a:solidFill>
                  <a:schemeClr val="tx1">
                    <a:lumMod val="75000"/>
                  </a:schemeClr>
                </a:solidFill>
              </a:rPr>
              <a:t>sóc</a:t>
            </a:r>
            <a:r>
              <a:rPr lang="en-US" altLang="en-US" sz="2000" dirty="0">
                <a:solidFill>
                  <a:schemeClr val="tx1">
                    <a:lumMod val="75000"/>
                  </a:schemeClr>
                </a:solidFill>
              </a:rPr>
              <a:t> </a:t>
            </a:r>
            <a:r>
              <a:rPr lang="en-US" altLang="en-US" sz="2000" dirty="0" err="1">
                <a:solidFill>
                  <a:schemeClr val="tx1">
                    <a:lumMod val="75000"/>
                  </a:schemeClr>
                </a:solidFill>
              </a:rPr>
              <a:t>tốt</a:t>
            </a:r>
            <a:r>
              <a:rPr lang="en-US" altLang="en-US" sz="2000" dirty="0">
                <a:solidFill>
                  <a:schemeClr val="tx1">
                    <a:lumMod val="75000"/>
                  </a:schemeClr>
                </a:solidFill>
              </a:rPr>
              <a:t> 87,1%</a:t>
            </a:r>
            <a:r>
              <a:rPr lang="vi-VN" altLang="en-US" sz="2000" dirty="0">
                <a:solidFill>
                  <a:schemeClr val="tx1">
                    <a:lumMod val="75000"/>
                  </a:schemeClr>
                </a:solidFill>
              </a:rPr>
              <a:t>.</a:t>
            </a:r>
          </a:p>
          <a:p>
            <a:pPr algn="just">
              <a:lnSpc>
                <a:spcPct val="150000"/>
              </a:lnSpc>
            </a:pPr>
            <a:r>
              <a:rPr lang="en-US" altLang="en-US" sz="2000" dirty="0">
                <a:solidFill>
                  <a:schemeClr val="tx1">
                    <a:lumMod val="75000"/>
                  </a:schemeClr>
                </a:solidFill>
              </a:rPr>
              <a:t>	- 100% NB </a:t>
            </a:r>
            <a:r>
              <a:rPr lang="en-US" altLang="en-US" sz="2000" dirty="0" err="1">
                <a:solidFill>
                  <a:schemeClr val="tx1">
                    <a:lumMod val="75000"/>
                  </a:schemeClr>
                </a:solidFill>
              </a:rPr>
              <a:t>hài</a:t>
            </a:r>
            <a:r>
              <a:rPr lang="en-US" altLang="en-US" sz="2000" dirty="0">
                <a:solidFill>
                  <a:schemeClr val="tx1">
                    <a:lumMod val="75000"/>
                  </a:schemeClr>
                </a:solidFill>
              </a:rPr>
              <a:t> </a:t>
            </a:r>
            <a:r>
              <a:rPr lang="en-US" altLang="en-US" sz="2000" dirty="0" err="1">
                <a:solidFill>
                  <a:schemeClr val="tx1">
                    <a:lumMod val="75000"/>
                  </a:schemeClr>
                </a:solidFill>
              </a:rPr>
              <a:t>lòng</a:t>
            </a:r>
            <a:r>
              <a:rPr lang="en-US" altLang="en-US" sz="2000" dirty="0">
                <a:solidFill>
                  <a:schemeClr val="tx1">
                    <a:lumMod val="75000"/>
                  </a:schemeClr>
                </a:solidFill>
              </a:rPr>
              <a:t> (37,1%) </a:t>
            </a:r>
            <a:r>
              <a:rPr lang="en-US" altLang="en-US" sz="2000" dirty="0" err="1">
                <a:solidFill>
                  <a:schemeClr val="tx1">
                    <a:lumMod val="75000"/>
                  </a:schemeClr>
                </a:solidFill>
              </a:rPr>
              <a:t>và</a:t>
            </a:r>
            <a:r>
              <a:rPr lang="en-US" altLang="en-US" sz="2000" dirty="0">
                <a:solidFill>
                  <a:schemeClr val="tx1">
                    <a:lumMod val="75000"/>
                  </a:schemeClr>
                </a:solidFill>
              </a:rPr>
              <a:t> </a:t>
            </a:r>
            <a:r>
              <a:rPr lang="en-US" altLang="en-US" sz="2000" dirty="0" err="1">
                <a:solidFill>
                  <a:schemeClr val="tx1">
                    <a:lumMod val="75000"/>
                  </a:schemeClr>
                </a:solidFill>
              </a:rPr>
              <a:t>rất</a:t>
            </a:r>
            <a:r>
              <a:rPr lang="en-US" altLang="en-US" sz="2000" dirty="0">
                <a:solidFill>
                  <a:schemeClr val="tx1">
                    <a:lumMod val="75000"/>
                  </a:schemeClr>
                </a:solidFill>
              </a:rPr>
              <a:t> </a:t>
            </a:r>
            <a:r>
              <a:rPr lang="en-US" altLang="en-US" sz="2000" dirty="0" err="1">
                <a:solidFill>
                  <a:schemeClr val="tx1">
                    <a:lumMod val="75000"/>
                  </a:schemeClr>
                </a:solidFill>
              </a:rPr>
              <a:t>hài</a:t>
            </a:r>
            <a:r>
              <a:rPr lang="en-US" altLang="en-US" sz="2000" dirty="0">
                <a:solidFill>
                  <a:schemeClr val="tx1">
                    <a:lumMod val="75000"/>
                  </a:schemeClr>
                </a:solidFill>
              </a:rPr>
              <a:t> </a:t>
            </a:r>
            <a:r>
              <a:rPr lang="en-US" altLang="en-US" sz="2000" dirty="0" err="1">
                <a:solidFill>
                  <a:schemeClr val="tx1">
                    <a:lumMod val="75000"/>
                  </a:schemeClr>
                </a:solidFill>
              </a:rPr>
              <a:t>lòng</a:t>
            </a:r>
            <a:r>
              <a:rPr lang="en-US" altLang="en-US" sz="2000" dirty="0">
                <a:solidFill>
                  <a:schemeClr val="tx1">
                    <a:lumMod val="75000"/>
                  </a:schemeClr>
                </a:solidFill>
              </a:rPr>
              <a:t> (62,9%) </a:t>
            </a:r>
            <a:r>
              <a:rPr lang="en-US" altLang="en-US" sz="2000" dirty="0" err="1">
                <a:solidFill>
                  <a:schemeClr val="tx1">
                    <a:lumMod val="75000"/>
                  </a:schemeClr>
                </a:solidFill>
              </a:rPr>
              <a:t>về</a:t>
            </a:r>
            <a:r>
              <a:rPr lang="en-US" altLang="en-US" sz="2000" dirty="0">
                <a:solidFill>
                  <a:schemeClr val="tx1">
                    <a:lumMod val="75000"/>
                  </a:schemeClr>
                </a:solidFill>
              </a:rPr>
              <a:t> </a:t>
            </a:r>
            <a:r>
              <a:rPr lang="en-US" altLang="en-US" sz="2000" dirty="0" err="1">
                <a:solidFill>
                  <a:schemeClr val="tx1">
                    <a:lumMod val="75000"/>
                  </a:schemeClr>
                </a:solidFill>
              </a:rPr>
              <a:t>công</a:t>
            </a:r>
            <a:r>
              <a:rPr lang="en-US" altLang="en-US" sz="2000" dirty="0">
                <a:solidFill>
                  <a:schemeClr val="tx1">
                    <a:lumMod val="75000"/>
                  </a:schemeClr>
                </a:solidFill>
              </a:rPr>
              <a:t> </a:t>
            </a:r>
            <a:r>
              <a:rPr lang="en-US" altLang="en-US" sz="2000" dirty="0" err="1">
                <a:solidFill>
                  <a:schemeClr val="tx1">
                    <a:lumMod val="75000"/>
                  </a:schemeClr>
                </a:solidFill>
              </a:rPr>
              <a:t>tác</a:t>
            </a:r>
            <a:r>
              <a:rPr lang="en-US" altLang="en-US" sz="2000" dirty="0">
                <a:solidFill>
                  <a:schemeClr val="tx1">
                    <a:lumMod val="75000"/>
                  </a:schemeClr>
                </a:solidFill>
              </a:rPr>
              <a:t> </a:t>
            </a:r>
            <a:r>
              <a:rPr lang="en-US" altLang="en-US" sz="2000" dirty="0" err="1">
                <a:solidFill>
                  <a:schemeClr val="tx1">
                    <a:lumMod val="75000"/>
                  </a:schemeClr>
                </a:solidFill>
              </a:rPr>
              <a:t>chăm</a:t>
            </a:r>
            <a:r>
              <a:rPr lang="en-US" altLang="en-US" sz="2000" dirty="0">
                <a:solidFill>
                  <a:schemeClr val="tx1">
                    <a:lumMod val="75000"/>
                  </a:schemeClr>
                </a:solidFill>
              </a:rPr>
              <a:t> </a:t>
            </a:r>
            <a:r>
              <a:rPr lang="en-US" altLang="en-US" sz="2000" dirty="0" err="1">
                <a:solidFill>
                  <a:schemeClr val="tx1">
                    <a:lumMod val="75000"/>
                  </a:schemeClr>
                </a:solidFill>
              </a:rPr>
              <a:t>sóc</a:t>
            </a:r>
            <a:r>
              <a:rPr lang="en-US" altLang="en-US" sz="2000" dirty="0">
                <a:solidFill>
                  <a:schemeClr val="tx1">
                    <a:lumMod val="75000"/>
                  </a:schemeClr>
                </a:solidFill>
              </a:rPr>
              <a:t>.</a:t>
            </a:r>
            <a:endParaRPr lang="vi-VN" altLang="en-US" sz="2000" dirty="0">
              <a:solidFill>
                <a:schemeClr val="tx1">
                  <a:lumMod val="75000"/>
                </a:schemeClr>
              </a:solidFill>
            </a:endParaRPr>
          </a:p>
          <a:p>
            <a:pPr algn="just">
              <a:lnSpc>
                <a:spcPct val="150000"/>
              </a:lnSpc>
            </a:pPr>
            <a:endParaRPr lang="en-US" altLang="en-US" sz="3200" dirty="0">
              <a:solidFill>
                <a:schemeClr val="tx1">
                  <a:lumMod val="75000"/>
                </a:schemeClr>
              </a:solidFill>
            </a:endParaRPr>
          </a:p>
        </p:txBody>
      </p:sp>
      <p:sp>
        <p:nvSpPr>
          <p:cNvPr id="5" name="Right Arrow 4"/>
          <p:cNvSpPr/>
          <p:nvPr/>
        </p:nvSpPr>
        <p:spPr>
          <a:xfrm>
            <a:off x="289440" y="5765233"/>
            <a:ext cx="795338" cy="479110"/>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 name="Rounded Rectangle 5"/>
          <p:cNvSpPr/>
          <p:nvPr/>
        </p:nvSpPr>
        <p:spPr>
          <a:xfrm>
            <a:off x="1149668" y="5549590"/>
            <a:ext cx="7567379" cy="101331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400" i="1" dirty="0">
                <a:solidFill>
                  <a:srgbClr val="FF0000"/>
                </a:solidFill>
              </a:rPr>
              <a:t>C</a:t>
            </a:r>
            <a:r>
              <a:rPr lang="vi-VN" sz="2400" i="1" dirty="0">
                <a:solidFill>
                  <a:srgbClr val="FF0000"/>
                </a:solidFill>
              </a:rPr>
              <a:t>ần tăng cường hơn nữa kiến thức của điều dưỡng về chăm sóc người bệnh toàn diện trong thời gian tới.</a:t>
            </a:r>
            <a:endParaRPr lang="en-US" sz="2400" i="1" dirty="0">
              <a:solidFill>
                <a:srgbClr val="FF0000"/>
              </a:solidFill>
            </a:endParaRPr>
          </a:p>
        </p:txBody>
      </p:sp>
    </p:spTree>
    <p:extLst>
      <p:ext uri="{BB962C8B-B14F-4D97-AF65-F5344CB8AC3E}">
        <p14:creationId xmlns:p14="http://schemas.microsoft.com/office/powerpoint/2010/main" val="2637526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a:t>ĐẶT VẤN ĐỀ</a:t>
            </a:r>
          </a:p>
        </p:txBody>
      </p:sp>
      <p:sp>
        <p:nvSpPr>
          <p:cNvPr id="2" name="Text Placeholder 1"/>
          <p:cNvSpPr>
            <a:spLocks noGrp="1"/>
          </p:cNvSpPr>
          <p:nvPr>
            <p:ph type="body" sz="half" idx="1"/>
          </p:nvPr>
        </p:nvSpPr>
        <p:spPr>
          <a:xfrm>
            <a:off x="457200" y="1350825"/>
            <a:ext cx="8458200" cy="4973775"/>
          </a:xfrm>
        </p:spPr>
        <p:txBody>
          <a:bodyPr/>
          <a:lstStyle/>
          <a:p>
            <a:pPr marL="0" indent="398463" algn="just">
              <a:lnSpc>
                <a:spcPct val="125000"/>
              </a:lnSpc>
            </a:pPr>
            <a:r>
              <a:rPr lang="en-US" sz="3100" dirty="0" err="1"/>
              <a:t>Sỏi</a:t>
            </a:r>
            <a:r>
              <a:rPr lang="en-US" sz="3100" dirty="0"/>
              <a:t> </a:t>
            </a:r>
            <a:r>
              <a:rPr lang="en-US" sz="3100" dirty="0" err="1"/>
              <a:t>túi</a:t>
            </a:r>
            <a:r>
              <a:rPr lang="en-US" sz="3100" dirty="0"/>
              <a:t> </a:t>
            </a:r>
            <a:r>
              <a:rPr lang="en-US" sz="3100" dirty="0" err="1"/>
              <a:t>mật</a:t>
            </a:r>
            <a:r>
              <a:rPr lang="en-US" sz="3100" dirty="0"/>
              <a:t> </a:t>
            </a:r>
            <a:r>
              <a:rPr lang="en-US" sz="3100" dirty="0" err="1"/>
              <a:t>là</a:t>
            </a:r>
            <a:r>
              <a:rPr lang="en-US" sz="3100" dirty="0"/>
              <a:t> </a:t>
            </a:r>
            <a:r>
              <a:rPr lang="en-US" sz="3100" dirty="0" err="1"/>
              <a:t>căn</a:t>
            </a:r>
            <a:r>
              <a:rPr lang="en-US" sz="3100" dirty="0"/>
              <a:t> </a:t>
            </a:r>
            <a:r>
              <a:rPr lang="en-US" sz="3100" dirty="0" err="1"/>
              <a:t>bệnh</a:t>
            </a:r>
            <a:r>
              <a:rPr lang="en-US" sz="3100" dirty="0"/>
              <a:t> </a:t>
            </a:r>
            <a:r>
              <a:rPr lang="en-US" sz="3100" dirty="0" err="1"/>
              <a:t>phổ</a:t>
            </a:r>
            <a:r>
              <a:rPr lang="en-US" sz="3100" dirty="0"/>
              <a:t> </a:t>
            </a:r>
            <a:r>
              <a:rPr lang="en-US" sz="3100" dirty="0" err="1"/>
              <a:t>biến</a:t>
            </a:r>
            <a:r>
              <a:rPr lang="en-US" sz="3100" dirty="0"/>
              <a:t> ở </a:t>
            </a:r>
            <a:r>
              <a:rPr lang="en-US" sz="3100" dirty="0" err="1"/>
              <a:t>Việt</a:t>
            </a:r>
            <a:r>
              <a:rPr lang="en-US" sz="3100" dirty="0"/>
              <a:t> Nam </a:t>
            </a:r>
            <a:r>
              <a:rPr lang="en-US" sz="3100" dirty="0" err="1"/>
              <a:t>và</a:t>
            </a:r>
            <a:r>
              <a:rPr lang="en-US" sz="3100" dirty="0"/>
              <a:t> </a:t>
            </a:r>
            <a:r>
              <a:rPr lang="en-US" sz="3100" dirty="0" err="1"/>
              <a:t>trên</a:t>
            </a:r>
            <a:r>
              <a:rPr lang="en-US" sz="3100" dirty="0"/>
              <a:t> </a:t>
            </a:r>
            <a:r>
              <a:rPr lang="en-US" sz="3100" dirty="0" err="1"/>
              <a:t>thế</a:t>
            </a:r>
            <a:r>
              <a:rPr lang="en-US" sz="3100" dirty="0"/>
              <a:t> </a:t>
            </a:r>
            <a:r>
              <a:rPr lang="en-US" sz="3100" dirty="0" err="1"/>
              <a:t>giới</a:t>
            </a:r>
            <a:r>
              <a:rPr lang="en-US" sz="3100" dirty="0"/>
              <a:t>.</a:t>
            </a:r>
          </a:p>
          <a:p>
            <a:pPr marL="0" indent="398463" algn="just">
              <a:lnSpc>
                <a:spcPct val="125000"/>
              </a:lnSpc>
            </a:pPr>
            <a:r>
              <a:rPr lang="vi-VN" sz="3100" dirty="0"/>
              <a:t>Phương pháp điều trị chủ yếu vẫn là phẫu thuật nội soi cắt túi mật.</a:t>
            </a:r>
            <a:r>
              <a:rPr lang="en-US" sz="3100" dirty="0"/>
              <a:t> </a:t>
            </a:r>
          </a:p>
          <a:p>
            <a:pPr marL="0" indent="398463" algn="just">
              <a:lnSpc>
                <a:spcPct val="125000"/>
              </a:lnSpc>
            </a:pPr>
            <a:r>
              <a:rPr lang="vi-VN" sz="3100" dirty="0"/>
              <a:t>Bên cạnh việc điều trị, việc chăm sóc người bệnh sau phẫu thuật cắt túi mật là vô cùng quan trọng, nó góp phần thúc đẩy quá trình hồi phục của người bệnh.</a:t>
            </a:r>
            <a:endParaRPr lang="en-US" sz="31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Rectangle 5"/>
          <p:cNvSpPr>
            <a:spLocks noGrp="1" noChangeArrowheads="1"/>
          </p:cNvSpPr>
          <p:nvPr>
            <p:ph type="ctrTitle"/>
          </p:nvPr>
        </p:nvSpPr>
        <p:spPr/>
        <p:txBody>
          <a:bodyPr/>
          <a:lstStyle/>
          <a:p>
            <a:r>
              <a:rPr lang="en-US" sz="4000" dirty="0"/>
              <a:t>XIN CHÂN THÀNH CẢM ƠN !</a:t>
            </a:r>
          </a:p>
        </p:txBody>
      </p:sp>
      <p:sp>
        <p:nvSpPr>
          <p:cNvPr id="35846" name="Rectangle 6"/>
          <p:cNvSpPr>
            <a:spLocks noGrp="1" noChangeArrowheads="1"/>
          </p:cNvSpPr>
          <p:nvPr>
            <p:ph type="subTitle" idx="1"/>
          </p:nvPr>
        </p:nvSpPr>
        <p:spPr/>
        <p:txBody>
          <a:bodyPr/>
          <a:lstStyle/>
          <a:p>
            <a:r>
              <a:rPr lang="en-US"/>
              <a:t>www.themegallery.com</a:t>
            </a:r>
          </a:p>
        </p:txBody>
      </p:sp>
      <p:pic>
        <p:nvPicPr>
          <p:cNvPr id="4" name="Content Placeholder 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gray">
          <a:xfrm>
            <a:off x="152400" y="0"/>
            <a:ext cx="1134118" cy="1121375"/>
          </a:xfrm>
          <a:prstGeom prst="ellipse">
            <a:avLst/>
          </a:prstGeom>
          <a:noFill/>
          <a:ln w="63500" cap="rnd">
            <a:solidFill>
              <a:srgbClr val="333333"/>
            </a:solidFill>
            <a:miter lim="800000"/>
            <a:headEnd/>
            <a:tailEnd/>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TextBox 1"/>
          <p:cNvSpPr txBox="1"/>
          <p:nvPr/>
        </p:nvSpPr>
        <p:spPr>
          <a:xfrm>
            <a:off x="6767052" y="6236112"/>
            <a:ext cx="2072148" cy="369332"/>
          </a:xfrm>
          <a:prstGeom prst="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path path="circle">
              <a:fillToRect l="100000" t="100000"/>
            </a:path>
            <a:tileRect r="-100000" b="-100000"/>
          </a:gradFill>
        </p:spPr>
        <p:txBody>
          <a:bodyPr wrap="square" rtlCol="0">
            <a:spAutoFit/>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z="3600"/>
              <a:t>MỤC TIÊU CỦA ĐỀ TÀI</a:t>
            </a:r>
          </a:p>
        </p:txBody>
      </p:sp>
      <p:sp>
        <p:nvSpPr>
          <p:cNvPr id="5" name="AutoShape 3"/>
          <p:cNvSpPr>
            <a:spLocks noChangeArrowheads="1"/>
          </p:cNvSpPr>
          <p:nvPr/>
        </p:nvSpPr>
        <p:spPr bwMode="gray">
          <a:xfrm>
            <a:off x="5070425" y="2514135"/>
            <a:ext cx="3581228" cy="4344789"/>
          </a:xfrm>
          <a:prstGeom prst="roundRect">
            <a:avLst>
              <a:gd name="adj" fmla="val 8014"/>
            </a:avLst>
          </a:prstGeom>
          <a:solidFill>
            <a:srgbClr val="F8F8F8"/>
          </a:solidFill>
          <a:ln w="9525">
            <a:solidFill>
              <a:schemeClr val="accent1"/>
            </a:solidFill>
            <a:round/>
            <a:headEnd/>
            <a:tailEnd/>
          </a:ln>
          <a:effectLst/>
        </p:spPr>
        <p:txBody>
          <a:bodyPr wrap="none" anchor="ctr"/>
          <a:lstStyle/>
          <a:p>
            <a:endParaRPr lang="en-US"/>
          </a:p>
        </p:txBody>
      </p:sp>
      <p:sp>
        <p:nvSpPr>
          <p:cNvPr id="6" name="AutoShape 4"/>
          <p:cNvSpPr>
            <a:spLocks noChangeArrowheads="1"/>
          </p:cNvSpPr>
          <p:nvPr/>
        </p:nvSpPr>
        <p:spPr bwMode="gray">
          <a:xfrm>
            <a:off x="5148478" y="2541708"/>
            <a:ext cx="3476675" cy="4278778"/>
          </a:xfrm>
          <a:prstGeom prst="roundRect">
            <a:avLst>
              <a:gd name="adj" fmla="val 7912"/>
            </a:avLst>
          </a:prstGeom>
          <a:gradFill rotWithShape="1">
            <a:gsLst>
              <a:gs pos="0">
                <a:schemeClr val="accent1">
                  <a:gamma/>
                  <a:tint val="38039"/>
                  <a:invGamma/>
                </a:schemeClr>
              </a:gs>
              <a:gs pos="100000">
                <a:schemeClr val="accent1">
                  <a:alpha val="50000"/>
                </a:schemeClr>
              </a:gs>
            </a:gsLst>
            <a:lin ang="5400000" scaled="1"/>
          </a:gradFill>
          <a:ln w="9525">
            <a:noFill/>
            <a:round/>
            <a:headEnd/>
            <a:tailEnd/>
          </a:ln>
          <a:effectLst/>
        </p:spPr>
        <p:txBody>
          <a:bodyPr wrap="none" anchor="ctr"/>
          <a:lstStyle/>
          <a:p>
            <a:endParaRPr lang="en-US"/>
          </a:p>
        </p:txBody>
      </p:sp>
      <p:grpSp>
        <p:nvGrpSpPr>
          <p:cNvPr id="7" name="Group 5"/>
          <p:cNvGrpSpPr>
            <a:grpSpLocks/>
          </p:cNvGrpSpPr>
          <p:nvPr/>
        </p:nvGrpSpPr>
        <p:grpSpPr bwMode="auto">
          <a:xfrm>
            <a:off x="697437" y="1658299"/>
            <a:ext cx="3608888" cy="705861"/>
            <a:chOff x="752" y="1413"/>
            <a:chExt cx="1321" cy="294"/>
          </a:xfrm>
        </p:grpSpPr>
        <p:sp>
          <p:nvSpPr>
            <p:cNvPr id="8" name="AutoShape 6"/>
            <p:cNvSpPr>
              <a:spLocks noChangeArrowheads="1"/>
            </p:cNvSpPr>
            <p:nvPr/>
          </p:nvSpPr>
          <p:spPr bwMode="gray">
            <a:xfrm>
              <a:off x="752" y="1413"/>
              <a:ext cx="1321" cy="294"/>
            </a:xfrm>
            <a:prstGeom prst="roundRect">
              <a:avLst>
                <a:gd name="adj" fmla="val 50000"/>
              </a:avLst>
            </a:prstGeom>
            <a:gradFill rotWithShape="1">
              <a:gsLst>
                <a:gs pos="0">
                  <a:schemeClr val="accent2">
                    <a:gamma/>
                    <a:shade val="79216"/>
                    <a:invGamma/>
                  </a:schemeClr>
                </a:gs>
                <a:gs pos="50000">
                  <a:schemeClr val="accent2"/>
                </a:gs>
                <a:gs pos="100000">
                  <a:schemeClr val="accent2">
                    <a:gamma/>
                    <a:shade val="79216"/>
                    <a:invGamma/>
                  </a:schemeClr>
                </a:gs>
              </a:gsLst>
              <a:lin ang="0" scaled="1"/>
            </a:gradFill>
            <a:ln w="12700">
              <a:noFill/>
              <a:round/>
              <a:headEnd/>
              <a:tailEnd/>
            </a:ln>
            <a:effectLst>
              <a:outerShdw dist="53882" dir="2700000" algn="ctr" rotWithShape="0">
                <a:srgbClr val="292929">
                  <a:alpha val="50000"/>
                </a:srgbClr>
              </a:outerShdw>
            </a:effectLst>
          </p:spPr>
          <p:txBody>
            <a:bodyPr wrap="none" anchor="ctr"/>
            <a:lstStyle/>
            <a:p>
              <a:endParaRPr lang="en-US"/>
            </a:p>
          </p:txBody>
        </p:sp>
        <p:sp>
          <p:nvSpPr>
            <p:cNvPr id="9" name="AutoShape 7"/>
            <p:cNvSpPr>
              <a:spLocks noChangeArrowheads="1"/>
            </p:cNvSpPr>
            <p:nvPr/>
          </p:nvSpPr>
          <p:spPr bwMode="gray">
            <a:xfrm flipH="1">
              <a:off x="2007" y="1457"/>
              <a:ext cx="59" cy="204"/>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endParaRPr lang="en-US"/>
            </a:p>
          </p:txBody>
        </p:sp>
        <p:sp>
          <p:nvSpPr>
            <p:cNvPr id="10" name="AutoShape 8"/>
            <p:cNvSpPr>
              <a:spLocks noChangeArrowheads="1"/>
            </p:cNvSpPr>
            <p:nvPr/>
          </p:nvSpPr>
          <p:spPr bwMode="gray">
            <a:xfrm>
              <a:off x="766" y="1457"/>
              <a:ext cx="59" cy="204"/>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endParaRPr lang="en-US"/>
            </a:p>
          </p:txBody>
        </p:sp>
      </p:grpSp>
      <p:grpSp>
        <p:nvGrpSpPr>
          <p:cNvPr id="11" name="Group 9"/>
          <p:cNvGrpSpPr>
            <a:grpSpLocks/>
          </p:cNvGrpSpPr>
          <p:nvPr/>
        </p:nvGrpSpPr>
        <p:grpSpPr bwMode="auto">
          <a:xfrm>
            <a:off x="5045024" y="1667947"/>
            <a:ext cx="3591204" cy="736660"/>
            <a:chOff x="3623" y="1413"/>
            <a:chExt cx="1321" cy="294"/>
          </a:xfrm>
        </p:grpSpPr>
        <p:sp>
          <p:nvSpPr>
            <p:cNvPr id="12" name="AutoShape 10"/>
            <p:cNvSpPr>
              <a:spLocks noChangeArrowheads="1"/>
            </p:cNvSpPr>
            <p:nvPr/>
          </p:nvSpPr>
          <p:spPr bwMode="gray">
            <a:xfrm>
              <a:off x="3623" y="1413"/>
              <a:ext cx="1321" cy="294"/>
            </a:xfrm>
            <a:prstGeom prst="roundRect">
              <a:avLst>
                <a:gd name="adj" fmla="val 50000"/>
              </a:avLst>
            </a:prstGeom>
            <a:gradFill rotWithShape="1">
              <a:gsLst>
                <a:gs pos="0">
                  <a:schemeClr val="accent1">
                    <a:gamma/>
                    <a:shade val="89020"/>
                    <a:invGamma/>
                  </a:schemeClr>
                </a:gs>
                <a:gs pos="50000">
                  <a:schemeClr val="accent1"/>
                </a:gs>
                <a:gs pos="100000">
                  <a:schemeClr val="accent1">
                    <a:gamma/>
                    <a:shade val="89020"/>
                    <a:invGamma/>
                  </a:schemeClr>
                </a:gs>
              </a:gsLst>
              <a:lin ang="0" scaled="1"/>
            </a:gradFill>
            <a:ln w="12700">
              <a:solidFill>
                <a:schemeClr val="accent1"/>
              </a:solidFill>
              <a:round/>
              <a:headEnd/>
              <a:tailEnd/>
            </a:ln>
            <a:effectLst>
              <a:outerShdw dist="53882" dir="2700000" algn="ctr" rotWithShape="0">
                <a:srgbClr val="292929">
                  <a:alpha val="50000"/>
                </a:srgbClr>
              </a:outerShdw>
            </a:effectLst>
          </p:spPr>
          <p:txBody>
            <a:bodyPr wrap="none" anchor="ctr"/>
            <a:lstStyle/>
            <a:p>
              <a:endParaRPr lang="en-US"/>
            </a:p>
          </p:txBody>
        </p:sp>
        <p:sp>
          <p:nvSpPr>
            <p:cNvPr id="13" name="AutoShape 11"/>
            <p:cNvSpPr>
              <a:spLocks noChangeArrowheads="1"/>
            </p:cNvSpPr>
            <p:nvPr/>
          </p:nvSpPr>
          <p:spPr bwMode="gray">
            <a:xfrm flipH="1">
              <a:off x="4878" y="1457"/>
              <a:ext cx="59" cy="204"/>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endParaRPr lang="en-US"/>
            </a:p>
          </p:txBody>
        </p:sp>
        <p:sp>
          <p:nvSpPr>
            <p:cNvPr id="14" name="AutoShape 12"/>
            <p:cNvSpPr>
              <a:spLocks noChangeArrowheads="1"/>
            </p:cNvSpPr>
            <p:nvPr/>
          </p:nvSpPr>
          <p:spPr bwMode="gray">
            <a:xfrm>
              <a:off x="3637" y="1457"/>
              <a:ext cx="59" cy="204"/>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endParaRPr lang="en-US"/>
            </a:p>
          </p:txBody>
        </p:sp>
      </p:grpSp>
      <p:sp>
        <p:nvSpPr>
          <p:cNvPr id="15" name="AutoShape 13"/>
          <p:cNvSpPr>
            <a:spLocks noChangeArrowheads="1"/>
          </p:cNvSpPr>
          <p:nvPr/>
        </p:nvSpPr>
        <p:spPr bwMode="gray">
          <a:xfrm>
            <a:off x="822011" y="2404607"/>
            <a:ext cx="3598862" cy="4343427"/>
          </a:xfrm>
          <a:prstGeom prst="roundRect">
            <a:avLst>
              <a:gd name="adj" fmla="val 8014"/>
            </a:avLst>
          </a:prstGeom>
          <a:solidFill>
            <a:srgbClr val="F8F8F8"/>
          </a:solidFill>
          <a:ln w="9525">
            <a:solidFill>
              <a:schemeClr val="accent2"/>
            </a:solidFill>
            <a:round/>
            <a:headEnd/>
            <a:tailEnd/>
          </a:ln>
          <a:effectLst/>
        </p:spPr>
        <p:txBody>
          <a:bodyPr wrap="none" anchor="ctr"/>
          <a:lstStyle/>
          <a:p>
            <a:endParaRPr lang="en-US"/>
          </a:p>
        </p:txBody>
      </p:sp>
      <p:sp>
        <p:nvSpPr>
          <p:cNvPr id="16" name="Text Box 18"/>
          <p:cNvSpPr txBox="1">
            <a:spLocks noChangeArrowheads="1"/>
          </p:cNvSpPr>
          <p:nvPr/>
        </p:nvSpPr>
        <p:spPr bwMode="white">
          <a:xfrm>
            <a:off x="705783" y="1724799"/>
            <a:ext cx="3592196" cy="523220"/>
          </a:xfrm>
          <a:prstGeom prst="rect">
            <a:avLst/>
          </a:prstGeom>
          <a:noFill/>
          <a:ln w="9525" algn="ctr">
            <a:noFill/>
            <a:miter lim="800000"/>
            <a:headEnd/>
            <a:tailEnd/>
          </a:ln>
        </p:spPr>
        <p:txBody>
          <a:bodyPr wrap="square" anchor="ctr">
            <a:spAutoFit/>
          </a:bodyPr>
          <a:lstStyle/>
          <a:p>
            <a:pPr algn="ctr">
              <a:spcBef>
                <a:spcPct val="50000"/>
              </a:spcBef>
            </a:pPr>
            <a:r>
              <a:rPr lang="en-US" sz="2800" b="1">
                <a:solidFill>
                  <a:srgbClr val="F8F8F8"/>
                </a:solidFill>
                <a:cs typeface="Arial" charset="0"/>
              </a:rPr>
              <a:t>MỤC TIÊU CHUNG</a:t>
            </a:r>
          </a:p>
        </p:txBody>
      </p:sp>
      <p:sp>
        <p:nvSpPr>
          <p:cNvPr id="17" name="Text Box 18"/>
          <p:cNvSpPr txBox="1">
            <a:spLocks noChangeArrowheads="1"/>
          </p:cNvSpPr>
          <p:nvPr/>
        </p:nvSpPr>
        <p:spPr bwMode="white">
          <a:xfrm>
            <a:off x="4572000" y="1704623"/>
            <a:ext cx="4571999" cy="800219"/>
          </a:xfrm>
          <a:prstGeom prst="rect">
            <a:avLst/>
          </a:prstGeom>
          <a:noFill/>
          <a:ln w="9525" algn="ctr">
            <a:noFill/>
            <a:miter lim="800000"/>
            <a:headEnd/>
            <a:tailEnd/>
          </a:ln>
        </p:spPr>
        <p:txBody>
          <a:bodyPr wrap="square">
            <a:spAutoFit/>
          </a:bodyPr>
          <a:lstStyle/>
          <a:p>
            <a:pPr algn="ctr">
              <a:spcBef>
                <a:spcPts val="0"/>
              </a:spcBef>
            </a:pPr>
            <a:r>
              <a:rPr lang="en-US" sz="2300" b="1" dirty="0">
                <a:solidFill>
                  <a:srgbClr val="F8F8F8"/>
                </a:solidFill>
                <a:cs typeface="Arial" charset="0"/>
              </a:rPr>
              <a:t>MỤC TIÊU  CHUYÊN </a:t>
            </a:r>
          </a:p>
          <a:p>
            <a:pPr algn="ctr">
              <a:spcBef>
                <a:spcPts val="0"/>
              </a:spcBef>
            </a:pPr>
            <a:r>
              <a:rPr lang="en-US" sz="2300" b="1" dirty="0">
                <a:solidFill>
                  <a:srgbClr val="F8F8F8"/>
                </a:solidFill>
                <a:cs typeface="Arial" charset="0"/>
              </a:rPr>
              <a:t>BIỆT</a:t>
            </a:r>
          </a:p>
        </p:txBody>
      </p:sp>
      <p:sp>
        <p:nvSpPr>
          <p:cNvPr id="21" name="Text Box 19"/>
          <p:cNvSpPr txBox="1">
            <a:spLocks noChangeArrowheads="1"/>
          </p:cNvSpPr>
          <p:nvPr/>
        </p:nvSpPr>
        <p:spPr bwMode="gray">
          <a:xfrm>
            <a:off x="5155108" y="2960223"/>
            <a:ext cx="3470045" cy="3293209"/>
          </a:xfrm>
          <a:prstGeom prst="rect">
            <a:avLst/>
          </a:prstGeom>
          <a:noFill/>
          <a:ln w="9525" algn="ctr">
            <a:noFill/>
            <a:miter lim="800000"/>
            <a:headEnd/>
            <a:tailEnd/>
          </a:ln>
          <a:effectLst/>
        </p:spPr>
        <p:txBody>
          <a:bodyPr wrap="square">
            <a:spAutoFit/>
          </a:bodyPr>
          <a:lstStyle/>
          <a:p>
            <a:pPr algn="just" eaLnBrk="0" hangingPunct="0"/>
            <a:r>
              <a:rPr lang="vi-VN" sz="2600" dirty="0">
                <a:solidFill>
                  <a:srgbClr val="000000"/>
                </a:solidFill>
              </a:rPr>
              <a:t>1.</a:t>
            </a:r>
            <a:r>
              <a:rPr lang="en-US" sz="2600" dirty="0">
                <a:solidFill>
                  <a:srgbClr val="000000"/>
                </a:solidFill>
              </a:rPr>
              <a:t> </a:t>
            </a:r>
            <a:r>
              <a:rPr lang="vi-VN" sz="2600" dirty="0">
                <a:solidFill>
                  <a:srgbClr val="000000"/>
                </a:solidFill>
              </a:rPr>
              <a:t>Mô tả đặc điểm lâm sàng ở người bệnh sau phẫu thuật cắt túi mật nội soi</a:t>
            </a:r>
            <a:endParaRPr lang="en-US" sz="2600" dirty="0">
              <a:solidFill>
                <a:srgbClr val="000000"/>
              </a:solidFill>
            </a:endParaRPr>
          </a:p>
          <a:p>
            <a:pPr algn="just" eaLnBrk="0" hangingPunct="0"/>
            <a:r>
              <a:rPr lang="en-US" sz="2600" dirty="0">
                <a:solidFill>
                  <a:srgbClr val="000000"/>
                </a:solidFill>
              </a:rPr>
              <a:t>2.</a:t>
            </a:r>
            <a:r>
              <a:rPr lang="vi-VN" sz="2600" dirty="0">
                <a:solidFill>
                  <a:srgbClr val="000000"/>
                </a:solidFill>
              </a:rPr>
              <a:t> Đánh giá kết quả chăm sóc người bệnh sau phẫu thuật cắt túi mật nội soi</a:t>
            </a:r>
            <a:endParaRPr lang="en-US" sz="2600" dirty="0">
              <a:solidFill>
                <a:srgbClr val="000000"/>
              </a:solidFill>
              <a:cs typeface="Arial" charset="0"/>
            </a:endParaRPr>
          </a:p>
        </p:txBody>
      </p:sp>
      <p:sp>
        <p:nvSpPr>
          <p:cNvPr id="33" name="Rectangle 31"/>
          <p:cNvSpPr>
            <a:spLocks noChangeArrowheads="1"/>
          </p:cNvSpPr>
          <p:nvPr/>
        </p:nvSpPr>
        <p:spPr bwMode="gray">
          <a:xfrm>
            <a:off x="822011" y="2754648"/>
            <a:ext cx="3465190" cy="2092881"/>
          </a:xfrm>
          <a:prstGeom prst="rect">
            <a:avLst/>
          </a:prstGeom>
          <a:noFill/>
          <a:ln w="9525" algn="ctr">
            <a:noFill/>
            <a:miter lim="800000"/>
            <a:headEnd/>
            <a:tailEnd/>
          </a:ln>
          <a:effectLst/>
        </p:spPr>
        <p:txBody>
          <a:bodyPr wrap="square">
            <a:spAutoFit/>
          </a:bodyPr>
          <a:lstStyle/>
          <a:p>
            <a:pPr lvl="0" algn="just"/>
            <a:r>
              <a:rPr lang="vi-VN" sz="2600" dirty="0"/>
              <a:t>Đánh giá kết quả chăm sóc người bệnh sau phẫu thuật cắt túi mật nội soi tại kho</a:t>
            </a:r>
            <a:r>
              <a:rPr lang="en-US" sz="2600" dirty="0"/>
              <a:t>a </a:t>
            </a:r>
            <a:r>
              <a:rPr lang="vi-VN" sz="2600" dirty="0"/>
              <a:t>Ngoại tổng hợp</a:t>
            </a:r>
            <a:endParaRPr lang="en-US" sz="2600" dirty="0"/>
          </a:p>
        </p:txBody>
      </p:sp>
    </p:spTree>
    <p:extLst>
      <p:ext uri="{BB962C8B-B14F-4D97-AF65-F5344CB8AC3E}">
        <p14:creationId xmlns:p14="http://schemas.microsoft.com/office/powerpoint/2010/main" val="6091549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84511" y="295100"/>
            <a:ext cx="6465282" cy="1143000"/>
          </a:xfrm>
        </p:spPr>
        <p:txBody>
          <a:bodyPr/>
          <a:lstStyle/>
          <a:p>
            <a:r>
              <a:rPr lang="en-US" sz="3200"/>
              <a:t>ĐỐI TƯỢNG &amp; PP NGHIÊN CỨU</a:t>
            </a:r>
          </a:p>
        </p:txBody>
      </p:sp>
      <p:sp>
        <p:nvSpPr>
          <p:cNvPr id="2" name="Text Placeholder 1"/>
          <p:cNvSpPr>
            <a:spLocks noGrp="1"/>
          </p:cNvSpPr>
          <p:nvPr>
            <p:ph type="body" sz="half" idx="1"/>
          </p:nvPr>
        </p:nvSpPr>
        <p:spPr>
          <a:xfrm>
            <a:off x="228599" y="1384075"/>
            <a:ext cx="8830889" cy="4788125"/>
          </a:xfrm>
        </p:spPr>
        <p:txBody>
          <a:bodyPr/>
          <a:lstStyle/>
          <a:p>
            <a:pPr marL="514350" lvl="0" indent="-514350" algn="just">
              <a:lnSpc>
                <a:spcPct val="125000"/>
              </a:lnSpc>
              <a:spcBef>
                <a:spcPts val="0"/>
              </a:spcBef>
              <a:buAutoNum type="arabicPeriod"/>
            </a:pPr>
            <a:r>
              <a:rPr lang="en-US" sz="2700" b="1" dirty="0" err="1">
                <a:solidFill>
                  <a:srgbClr val="FF0000"/>
                </a:solidFill>
              </a:rPr>
              <a:t>Đối</a:t>
            </a:r>
            <a:r>
              <a:rPr lang="en-US" sz="2700" b="1" dirty="0">
                <a:solidFill>
                  <a:srgbClr val="FF0000"/>
                </a:solidFill>
              </a:rPr>
              <a:t> </a:t>
            </a:r>
            <a:r>
              <a:rPr lang="en-US" sz="2700" b="1" dirty="0" err="1">
                <a:solidFill>
                  <a:srgbClr val="FF0000"/>
                </a:solidFill>
              </a:rPr>
              <a:t>tượng</a:t>
            </a:r>
            <a:r>
              <a:rPr lang="en-US" sz="2700" b="1" dirty="0">
                <a:solidFill>
                  <a:srgbClr val="FF0000"/>
                </a:solidFill>
              </a:rPr>
              <a:t> </a:t>
            </a:r>
            <a:r>
              <a:rPr lang="en-US" sz="2700" b="1" dirty="0" err="1">
                <a:solidFill>
                  <a:srgbClr val="FF0000"/>
                </a:solidFill>
              </a:rPr>
              <a:t>nghiên</a:t>
            </a:r>
            <a:r>
              <a:rPr lang="en-US" sz="2700" b="1" dirty="0">
                <a:solidFill>
                  <a:srgbClr val="FF0000"/>
                </a:solidFill>
              </a:rPr>
              <a:t> </a:t>
            </a:r>
            <a:r>
              <a:rPr lang="en-US" sz="2700" b="1" dirty="0" err="1">
                <a:solidFill>
                  <a:srgbClr val="FF0000"/>
                </a:solidFill>
              </a:rPr>
              <a:t>cứu</a:t>
            </a:r>
            <a:r>
              <a:rPr lang="en-US" sz="2700" b="1" dirty="0">
                <a:solidFill>
                  <a:srgbClr val="FF0000"/>
                </a:solidFill>
              </a:rPr>
              <a:t>: </a:t>
            </a:r>
            <a:r>
              <a:rPr lang="vi-VN" sz="2700" dirty="0"/>
              <a:t>Người bệnh được phẫu thuật nội soi cắt túi mật điều trị tại khoa Ngoại Tổng Hợp của Bệnh Viện Đa Khoa Trung Tâm An Giang</a:t>
            </a:r>
            <a:endParaRPr lang="en-US" sz="2700" dirty="0"/>
          </a:p>
          <a:p>
            <a:pPr marL="514350" lvl="0" indent="-514350" algn="just">
              <a:lnSpc>
                <a:spcPct val="125000"/>
              </a:lnSpc>
              <a:spcBef>
                <a:spcPts val="0"/>
              </a:spcBef>
              <a:buAutoNum type="arabicPeriod"/>
            </a:pPr>
            <a:r>
              <a:rPr lang="en-US" sz="2700" b="1" dirty="0" err="1">
                <a:solidFill>
                  <a:srgbClr val="FF0000"/>
                </a:solidFill>
              </a:rPr>
              <a:t>Tiêu</a:t>
            </a:r>
            <a:r>
              <a:rPr lang="en-US" sz="2700" b="1" dirty="0">
                <a:solidFill>
                  <a:srgbClr val="FF0000"/>
                </a:solidFill>
              </a:rPr>
              <a:t> </a:t>
            </a:r>
            <a:r>
              <a:rPr lang="en-US" sz="2700" b="1" dirty="0" err="1">
                <a:solidFill>
                  <a:srgbClr val="FF0000"/>
                </a:solidFill>
              </a:rPr>
              <a:t>chuẩn</a:t>
            </a:r>
            <a:r>
              <a:rPr lang="en-US" sz="2700" b="1" dirty="0">
                <a:solidFill>
                  <a:srgbClr val="FF0000"/>
                </a:solidFill>
              </a:rPr>
              <a:t> </a:t>
            </a:r>
            <a:r>
              <a:rPr lang="en-US" sz="2700" b="1" dirty="0" err="1">
                <a:solidFill>
                  <a:srgbClr val="FF0000"/>
                </a:solidFill>
              </a:rPr>
              <a:t>chọn</a:t>
            </a:r>
            <a:r>
              <a:rPr lang="en-US" sz="2700" b="1" dirty="0">
                <a:solidFill>
                  <a:srgbClr val="FF0000"/>
                </a:solidFill>
              </a:rPr>
              <a:t> </a:t>
            </a:r>
            <a:r>
              <a:rPr lang="en-US" sz="2700" b="1" dirty="0" err="1">
                <a:solidFill>
                  <a:srgbClr val="FF0000"/>
                </a:solidFill>
              </a:rPr>
              <a:t>bệnh</a:t>
            </a:r>
            <a:r>
              <a:rPr lang="en-US" sz="2700" b="1" dirty="0">
                <a:solidFill>
                  <a:srgbClr val="FF0000"/>
                </a:solidFill>
              </a:rPr>
              <a:t>: </a:t>
            </a:r>
            <a:r>
              <a:rPr lang="vi-VN" sz="2700" dirty="0"/>
              <a:t>Người bệnh được phẫu thuật nội soi cắt túi mật điều trị tại khoa Ngoại Tổng Hợp của Bệnh Viện Đa Khoa Trung Tâm An Giang, không phân biệt giới tính, nghề nghiệp, địa chỉ và hoàn cảnh gia đình.</a:t>
            </a:r>
            <a:endParaRPr lang="en-US" sz="2700" dirty="0"/>
          </a:p>
          <a:p>
            <a:pPr marL="0" lvl="0" indent="0" algn="just">
              <a:lnSpc>
                <a:spcPct val="125000"/>
              </a:lnSpc>
              <a:spcBef>
                <a:spcPts val="0"/>
              </a:spcBef>
              <a:buNone/>
            </a:pPr>
            <a:r>
              <a:rPr lang="en-US" sz="2700" dirty="0"/>
              <a:t>    </a:t>
            </a:r>
            <a:r>
              <a:rPr lang="vi-VN" sz="2700" dirty="0"/>
              <a:t> Người bệnh đồng ý tham gia vào nghiên cứu.</a:t>
            </a:r>
          </a:p>
          <a:p>
            <a:pPr marL="514350" lvl="0" indent="-514350" algn="just">
              <a:lnSpc>
                <a:spcPct val="125000"/>
              </a:lnSpc>
              <a:spcBef>
                <a:spcPts val="0"/>
              </a:spcBef>
              <a:buAutoNum type="arabicPeriod"/>
            </a:pPr>
            <a:endParaRPr lang="en-US" sz="2700" dirty="0"/>
          </a:p>
          <a:p>
            <a:pPr marL="0" indent="0">
              <a:lnSpc>
                <a:spcPct val="125000"/>
              </a:lnSpc>
              <a:spcBef>
                <a:spcPts val="0"/>
              </a:spcBef>
              <a:buNone/>
            </a:pPr>
            <a:endParaRPr lang="en-US" sz="2700" dirty="0"/>
          </a:p>
        </p:txBody>
      </p:sp>
    </p:spTree>
    <p:extLst>
      <p:ext uri="{BB962C8B-B14F-4D97-AF65-F5344CB8AC3E}">
        <p14:creationId xmlns:p14="http://schemas.microsoft.com/office/powerpoint/2010/main" val="3577245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84511" y="295100"/>
            <a:ext cx="6465282" cy="1143000"/>
          </a:xfrm>
        </p:spPr>
        <p:txBody>
          <a:bodyPr/>
          <a:lstStyle/>
          <a:p>
            <a:r>
              <a:rPr lang="en-US" sz="3200"/>
              <a:t>ĐỐI TƯỢNG &amp; PP NGHIÊN CỨU</a:t>
            </a:r>
          </a:p>
        </p:txBody>
      </p:sp>
      <p:sp>
        <p:nvSpPr>
          <p:cNvPr id="2" name="Text Placeholder 1"/>
          <p:cNvSpPr>
            <a:spLocks noGrp="1"/>
          </p:cNvSpPr>
          <p:nvPr>
            <p:ph type="body" sz="half" idx="1"/>
          </p:nvPr>
        </p:nvSpPr>
        <p:spPr>
          <a:xfrm>
            <a:off x="228600" y="1384075"/>
            <a:ext cx="8686800" cy="5321525"/>
          </a:xfrm>
        </p:spPr>
        <p:txBody>
          <a:bodyPr/>
          <a:lstStyle/>
          <a:p>
            <a:pPr marL="0" lvl="0" indent="0" algn="just">
              <a:lnSpc>
                <a:spcPct val="150000"/>
              </a:lnSpc>
              <a:spcBef>
                <a:spcPts val="0"/>
              </a:spcBef>
              <a:buNone/>
            </a:pPr>
            <a:r>
              <a:rPr lang="en-US" sz="2800" b="1" dirty="0">
                <a:solidFill>
                  <a:srgbClr val="FF0000"/>
                </a:solidFill>
              </a:rPr>
              <a:t>3. </a:t>
            </a:r>
            <a:r>
              <a:rPr lang="en-US" sz="2800" b="1" dirty="0" err="1">
                <a:solidFill>
                  <a:srgbClr val="FF0000"/>
                </a:solidFill>
              </a:rPr>
              <a:t>Tiêu</a:t>
            </a:r>
            <a:r>
              <a:rPr lang="en-US" sz="2800" b="1" dirty="0">
                <a:solidFill>
                  <a:srgbClr val="FF0000"/>
                </a:solidFill>
              </a:rPr>
              <a:t> </a:t>
            </a:r>
            <a:r>
              <a:rPr lang="en-US" sz="2800" b="1" dirty="0" err="1">
                <a:solidFill>
                  <a:srgbClr val="FF0000"/>
                </a:solidFill>
              </a:rPr>
              <a:t>chuẩn</a:t>
            </a:r>
            <a:r>
              <a:rPr lang="en-US" sz="2800" b="1" dirty="0">
                <a:solidFill>
                  <a:srgbClr val="FF0000"/>
                </a:solidFill>
              </a:rPr>
              <a:t> </a:t>
            </a:r>
            <a:r>
              <a:rPr lang="en-US" sz="2800" b="1" dirty="0" err="1">
                <a:solidFill>
                  <a:srgbClr val="FF0000"/>
                </a:solidFill>
              </a:rPr>
              <a:t>loại</a:t>
            </a:r>
            <a:r>
              <a:rPr lang="en-US" sz="2800" b="1" dirty="0">
                <a:solidFill>
                  <a:srgbClr val="FF0000"/>
                </a:solidFill>
              </a:rPr>
              <a:t> </a:t>
            </a:r>
            <a:r>
              <a:rPr lang="en-US" sz="2800" b="1" dirty="0" err="1">
                <a:solidFill>
                  <a:srgbClr val="FF0000"/>
                </a:solidFill>
              </a:rPr>
              <a:t>trừ</a:t>
            </a:r>
            <a:r>
              <a:rPr lang="en-US" sz="2800" b="1" dirty="0">
                <a:solidFill>
                  <a:srgbClr val="FF0000"/>
                </a:solidFill>
              </a:rPr>
              <a:t>: </a:t>
            </a:r>
          </a:p>
          <a:p>
            <a:pPr marL="0" lvl="0" indent="0" algn="just">
              <a:lnSpc>
                <a:spcPct val="150000"/>
              </a:lnSpc>
              <a:spcBef>
                <a:spcPts val="0"/>
              </a:spcBef>
              <a:buNone/>
            </a:pPr>
            <a:r>
              <a:rPr lang="en-US" sz="2400" dirty="0"/>
              <a:t>+ </a:t>
            </a:r>
            <a:r>
              <a:rPr lang="vi-VN" sz="2400" dirty="0"/>
              <a:t>Người bệnh được mổ mở cắt túi mật</a:t>
            </a:r>
          </a:p>
          <a:p>
            <a:pPr marL="0" lvl="0" indent="0" algn="just">
              <a:lnSpc>
                <a:spcPct val="150000"/>
              </a:lnSpc>
              <a:spcBef>
                <a:spcPts val="0"/>
              </a:spcBef>
              <a:buNone/>
            </a:pPr>
            <a:r>
              <a:rPr lang="vi-VN" sz="2400" dirty="0"/>
              <a:t>+ Người bệnh phẫu thuật nội soi cắt túi mật kèm theo phẫu thuật hoặc thủ thuật lấy sỏi OMC.</a:t>
            </a:r>
          </a:p>
          <a:p>
            <a:pPr marL="0" lvl="0" indent="0" algn="just">
              <a:lnSpc>
                <a:spcPct val="150000"/>
              </a:lnSpc>
              <a:spcBef>
                <a:spcPts val="0"/>
              </a:spcBef>
              <a:buNone/>
            </a:pPr>
            <a:r>
              <a:rPr lang="vi-VN" sz="2400" dirty="0"/>
              <a:t>+ Người bệnh được phẫu thuật cắt túi mật nội soi từ cơ sở y tế khác chuyển đến điều trị tại khoa Ngoại tổng hợp, Bệnh viện đa khoa trung tâm An Giang</a:t>
            </a:r>
          </a:p>
          <a:p>
            <a:pPr marL="0" lvl="0" indent="0" algn="just">
              <a:lnSpc>
                <a:spcPct val="150000"/>
              </a:lnSpc>
              <a:spcBef>
                <a:spcPts val="0"/>
              </a:spcBef>
              <a:buNone/>
            </a:pPr>
            <a:r>
              <a:rPr lang="vi-VN" sz="2400" dirty="0"/>
              <a:t>+ Người bệnh không nói được, không nghe được.</a:t>
            </a:r>
          </a:p>
          <a:p>
            <a:pPr marL="0" lvl="0" indent="0" algn="just">
              <a:lnSpc>
                <a:spcPct val="150000"/>
              </a:lnSpc>
              <a:spcBef>
                <a:spcPts val="0"/>
              </a:spcBef>
              <a:buNone/>
            </a:pPr>
            <a:r>
              <a:rPr lang="vi-VN" sz="2400" dirty="0"/>
              <a:t>+ Người bệnh có tri giác và tâm thần không bình thường.</a:t>
            </a:r>
          </a:p>
          <a:p>
            <a:pPr marL="0" lvl="0" indent="0" algn="just">
              <a:lnSpc>
                <a:spcPct val="150000"/>
              </a:lnSpc>
              <a:spcBef>
                <a:spcPts val="0"/>
              </a:spcBef>
              <a:buNone/>
            </a:pPr>
            <a:endParaRPr lang="en-US" sz="2800" b="1" dirty="0"/>
          </a:p>
        </p:txBody>
      </p:sp>
    </p:spTree>
    <p:extLst>
      <p:ext uri="{BB962C8B-B14F-4D97-AF65-F5344CB8AC3E}">
        <p14:creationId xmlns:p14="http://schemas.microsoft.com/office/powerpoint/2010/main" val="1190509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84511" y="295100"/>
            <a:ext cx="6465282" cy="1143000"/>
          </a:xfrm>
        </p:spPr>
        <p:txBody>
          <a:bodyPr/>
          <a:lstStyle/>
          <a:p>
            <a:r>
              <a:rPr lang="en-US" sz="3200" dirty="0"/>
              <a:t>ĐỐI TƯỢNG &amp; PP NGHIÊN CỨU</a:t>
            </a:r>
          </a:p>
        </p:txBody>
      </p:sp>
      <p:sp>
        <p:nvSpPr>
          <p:cNvPr id="2" name="Text Placeholder 1"/>
          <p:cNvSpPr>
            <a:spLocks noGrp="1"/>
          </p:cNvSpPr>
          <p:nvPr>
            <p:ph type="body" sz="half" idx="1"/>
          </p:nvPr>
        </p:nvSpPr>
        <p:spPr>
          <a:xfrm>
            <a:off x="304799" y="1295400"/>
            <a:ext cx="8610601" cy="5267500"/>
          </a:xfrm>
        </p:spPr>
        <p:txBody>
          <a:bodyPr/>
          <a:lstStyle/>
          <a:p>
            <a:pPr marL="0" lvl="0" indent="0" algn="just">
              <a:lnSpc>
                <a:spcPct val="150000"/>
              </a:lnSpc>
              <a:spcBef>
                <a:spcPts val="0"/>
              </a:spcBef>
              <a:buNone/>
            </a:pPr>
            <a:r>
              <a:rPr lang="en-US" sz="2400" b="1" dirty="0">
                <a:solidFill>
                  <a:srgbClr val="FF0000"/>
                </a:solidFill>
              </a:rPr>
              <a:t>4. </a:t>
            </a:r>
            <a:r>
              <a:rPr lang="en-US" sz="2400" b="1" dirty="0" err="1">
                <a:solidFill>
                  <a:srgbClr val="FF0000"/>
                </a:solidFill>
              </a:rPr>
              <a:t>Thiết</a:t>
            </a:r>
            <a:r>
              <a:rPr lang="en-US" sz="2400" b="1" dirty="0">
                <a:solidFill>
                  <a:srgbClr val="FF0000"/>
                </a:solidFill>
              </a:rPr>
              <a:t> </a:t>
            </a:r>
            <a:r>
              <a:rPr lang="en-US" sz="2400" b="1" dirty="0" err="1">
                <a:solidFill>
                  <a:srgbClr val="FF0000"/>
                </a:solidFill>
              </a:rPr>
              <a:t>kế</a:t>
            </a:r>
            <a:r>
              <a:rPr lang="en-US" sz="2400" b="1" dirty="0">
                <a:solidFill>
                  <a:srgbClr val="FF0000"/>
                </a:solidFill>
              </a:rPr>
              <a:t> </a:t>
            </a:r>
            <a:r>
              <a:rPr lang="en-US" sz="2400" b="1" dirty="0" err="1">
                <a:solidFill>
                  <a:srgbClr val="FF0000"/>
                </a:solidFill>
              </a:rPr>
              <a:t>nghiên</a:t>
            </a:r>
            <a:r>
              <a:rPr lang="en-US" sz="2400" b="1" dirty="0">
                <a:solidFill>
                  <a:srgbClr val="FF0000"/>
                </a:solidFill>
              </a:rPr>
              <a:t> </a:t>
            </a:r>
            <a:r>
              <a:rPr lang="en-US" sz="2400" b="1" dirty="0" err="1">
                <a:solidFill>
                  <a:srgbClr val="FF0000"/>
                </a:solidFill>
              </a:rPr>
              <a:t>cứu</a:t>
            </a:r>
            <a:r>
              <a:rPr lang="en-US" sz="2400" b="1" dirty="0">
                <a:solidFill>
                  <a:srgbClr val="FF0000"/>
                </a:solidFill>
              </a:rPr>
              <a:t>: </a:t>
            </a:r>
            <a:r>
              <a:rPr lang="en-US" sz="2200" dirty="0" err="1"/>
              <a:t>Tiến</a:t>
            </a:r>
            <a:r>
              <a:rPr lang="en-US" sz="2200" dirty="0"/>
              <a:t> </a:t>
            </a:r>
            <a:r>
              <a:rPr lang="en-US" sz="2200" dirty="0" err="1"/>
              <a:t>cứu</a:t>
            </a:r>
            <a:r>
              <a:rPr lang="en-US" sz="2200" dirty="0"/>
              <a:t> </a:t>
            </a:r>
            <a:r>
              <a:rPr lang="en-US" sz="2200" dirty="0" err="1"/>
              <a:t>mô</a:t>
            </a:r>
            <a:r>
              <a:rPr lang="en-US" sz="2200" dirty="0"/>
              <a:t> </a:t>
            </a:r>
            <a:r>
              <a:rPr lang="en-US" sz="2200" dirty="0" err="1"/>
              <a:t>tả</a:t>
            </a:r>
            <a:r>
              <a:rPr lang="en-US" sz="2200" dirty="0"/>
              <a:t> </a:t>
            </a:r>
            <a:r>
              <a:rPr lang="en-US" sz="2200" dirty="0" err="1"/>
              <a:t>cắt</a:t>
            </a:r>
            <a:r>
              <a:rPr lang="en-US" sz="2200" dirty="0"/>
              <a:t> </a:t>
            </a:r>
            <a:r>
              <a:rPr lang="en-US" sz="2200" dirty="0" err="1"/>
              <a:t>ngang</a:t>
            </a:r>
            <a:r>
              <a:rPr lang="en-US" sz="2200" dirty="0"/>
              <a:t>.</a:t>
            </a:r>
          </a:p>
          <a:p>
            <a:pPr marL="0" lvl="0" indent="0" algn="just">
              <a:lnSpc>
                <a:spcPct val="150000"/>
              </a:lnSpc>
              <a:spcBef>
                <a:spcPts val="0"/>
              </a:spcBef>
              <a:buNone/>
            </a:pPr>
            <a:r>
              <a:rPr lang="en-US" sz="2400" b="1" dirty="0">
                <a:solidFill>
                  <a:srgbClr val="FF0000"/>
                </a:solidFill>
              </a:rPr>
              <a:t>5. </a:t>
            </a:r>
            <a:r>
              <a:rPr lang="vi-VN" sz="2400" b="1" dirty="0">
                <a:solidFill>
                  <a:srgbClr val="FF0000"/>
                </a:solidFill>
              </a:rPr>
              <a:t>Cỡ mẫu</a:t>
            </a:r>
            <a:r>
              <a:rPr lang="vi-VN" sz="2400" dirty="0">
                <a:solidFill>
                  <a:srgbClr val="FF0000"/>
                </a:solidFill>
              </a:rPr>
              <a:t>:</a:t>
            </a:r>
            <a:r>
              <a:rPr lang="en-US" sz="2400" dirty="0">
                <a:solidFill>
                  <a:srgbClr val="FF0000"/>
                </a:solidFill>
              </a:rPr>
              <a:t> </a:t>
            </a:r>
            <a:r>
              <a:rPr lang="vi-VN" sz="2200" dirty="0"/>
              <a:t>tính theo công thức</a:t>
            </a:r>
          </a:p>
          <a:p>
            <a:pPr marL="0" lvl="0" indent="0" algn="just">
              <a:lnSpc>
                <a:spcPct val="150000"/>
              </a:lnSpc>
              <a:spcBef>
                <a:spcPts val="0"/>
              </a:spcBef>
              <a:buNone/>
            </a:pPr>
            <a:r>
              <a:rPr lang="vi-VN" sz="2200" dirty="0"/>
              <a:t>Trong đó: n là số lượng bệnh nhân trong nghiên cứu</a:t>
            </a:r>
          </a:p>
          <a:p>
            <a:pPr marL="0" lvl="0" indent="0" algn="just">
              <a:lnSpc>
                <a:spcPct val="150000"/>
              </a:lnSpc>
              <a:spcBef>
                <a:spcPts val="0"/>
              </a:spcBef>
              <a:buNone/>
            </a:pPr>
            <a:r>
              <a:rPr lang="en-US" sz="2200" dirty="0"/>
              <a:t>  </a:t>
            </a:r>
            <a:r>
              <a:rPr lang="vi-VN" sz="2200" dirty="0"/>
              <a:t>- p là tỉ lệ NB được chăm sóc tốt. Theo Phạm Thị Hoa tỉ lệ </a:t>
            </a:r>
            <a:r>
              <a:rPr lang="en-US" sz="2200" dirty="0" err="1"/>
              <a:t>này</a:t>
            </a:r>
            <a:r>
              <a:rPr lang="en-US" sz="2200" dirty="0"/>
              <a:t> </a:t>
            </a:r>
            <a:r>
              <a:rPr lang="vi-VN" sz="2200" dirty="0"/>
              <a:t>đạt ≥</a:t>
            </a:r>
            <a:r>
              <a:rPr lang="en-US" sz="2200" dirty="0"/>
              <a:t> 9</a:t>
            </a:r>
            <a:r>
              <a:rPr lang="vi-VN" sz="2200" dirty="0"/>
              <a:t>0%. Như vậy tôi chọn p = </a:t>
            </a:r>
            <a:r>
              <a:rPr lang="en-US" sz="2200" dirty="0"/>
              <a:t>9</a:t>
            </a:r>
            <a:r>
              <a:rPr lang="vi-VN" sz="2200" dirty="0"/>
              <a:t>0% (0,</a:t>
            </a:r>
            <a:r>
              <a:rPr lang="en-US" sz="2200" dirty="0"/>
              <a:t>9</a:t>
            </a:r>
            <a:r>
              <a:rPr lang="vi-VN" sz="2200" dirty="0"/>
              <a:t>).</a:t>
            </a:r>
          </a:p>
          <a:p>
            <a:pPr marL="0" lvl="0" indent="0" algn="just">
              <a:lnSpc>
                <a:spcPct val="150000"/>
              </a:lnSpc>
              <a:spcBef>
                <a:spcPts val="0"/>
              </a:spcBef>
              <a:buNone/>
            </a:pPr>
            <a:r>
              <a:rPr lang="en-US" sz="2200" dirty="0"/>
              <a:t>  </a:t>
            </a:r>
            <a:r>
              <a:rPr lang="vi-VN" sz="2200" dirty="0"/>
              <a:t>- d là khoảng sai lệch mong muốn chọn d=0,075</a:t>
            </a:r>
            <a:endParaRPr lang="en-US" sz="2200" dirty="0"/>
          </a:p>
          <a:p>
            <a:pPr marL="0" lvl="0" indent="0" algn="just">
              <a:lnSpc>
                <a:spcPct val="150000"/>
              </a:lnSpc>
              <a:spcBef>
                <a:spcPts val="0"/>
              </a:spcBef>
              <a:buNone/>
            </a:pPr>
            <a:r>
              <a:rPr lang="en-US" sz="2200" dirty="0"/>
              <a:t>  </a:t>
            </a:r>
            <a:r>
              <a:rPr lang="vi-VN" sz="2200" dirty="0"/>
              <a:t>- Với độ tin cậy 95%, </a:t>
            </a:r>
            <a:r>
              <a:rPr lang="el-GR" sz="2200" dirty="0"/>
              <a:t>α = 0,05 =&gt; </a:t>
            </a:r>
            <a:r>
              <a:rPr lang="vi-VN" sz="2200" dirty="0"/>
              <a:t>Z</a:t>
            </a:r>
            <a:r>
              <a:rPr lang="vi-VN" sz="2200" baseline="30000" dirty="0"/>
              <a:t>2</a:t>
            </a:r>
            <a:r>
              <a:rPr lang="el-GR" sz="2200" baseline="-25000" dirty="0"/>
              <a:t>α -1/2 </a:t>
            </a:r>
            <a:r>
              <a:rPr lang="el-GR" sz="2200" dirty="0"/>
              <a:t>= 1,96</a:t>
            </a:r>
            <a:r>
              <a:rPr lang="en-US" sz="2200" baseline="30000" dirty="0"/>
              <a:t>2</a:t>
            </a:r>
          </a:p>
          <a:p>
            <a:pPr marL="0" lvl="0" indent="0" algn="just">
              <a:lnSpc>
                <a:spcPct val="150000"/>
              </a:lnSpc>
              <a:spcBef>
                <a:spcPts val="0"/>
              </a:spcBef>
              <a:buNone/>
            </a:pPr>
            <a:r>
              <a:rPr lang="en-US" sz="2200" dirty="0"/>
              <a:t>  =&gt; n = 61,5. </a:t>
            </a:r>
            <a:r>
              <a:rPr lang="vi-VN" sz="2200" dirty="0"/>
              <a:t>Chúng tôi chọn 70 người bệnh phẫu thuật nội soi cắt túi mật đủ tiêu chuẩn lựa chọn vào nghiên cứu</a:t>
            </a:r>
          </a:p>
          <a:p>
            <a:pPr marL="0" lvl="0" indent="0" algn="just">
              <a:lnSpc>
                <a:spcPct val="150000"/>
              </a:lnSpc>
              <a:spcBef>
                <a:spcPts val="0"/>
              </a:spcBef>
              <a:buNone/>
            </a:pPr>
            <a:r>
              <a:rPr lang="en-US" sz="2200" dirty="0"/>
              <a:t>  </a:t>
            </a:r>
            <a:r>
              <a:rPr lang="vi-VN" sz="2200" dirty="0"/>
              <a:t>- Phương pháp chọn mẫu</a:t>
            </a:r>
            <a:r>
              <a:rPr lang="en-US" sz="2200" dirty="0"/>
              <a:t>: </a:t>
            </a:r>
            <a:r>
              <a:rPr lang="vi-VN" sz="2200" dirty="0"/>
              <a:t>Chọn mẫu thuận tiện</a:t>
            </a:r>
            <a:endParaRPr lang="en-US" sz="2200" dirty="0"/>
          </a:p>
          <a:p>
            <a:pPr marL="0" lvl="0" indent="0" algn="just">
              <a:lnSpc>
                <a:spcPct val="150000"/>
              </a:lnSpc>
              <a:spcBef>
                <a:spcPts val="0"/>
              </a:spcBef>
              <a:buNone/>
            </a:pPr>
            <a:endParaRPr lang="en-US" sz="2800" b="1" dirty="0"/>
          </a:p>
        </p:txBody>
      </p:sp>
      <p:pic>
        <p:nvPicPr>
          <p:cNvPr id="4" name="Picture 3">
            <a:extLst>
              <a:ext uri="{FF2B5EF4-FFF2-40B4-BE49-F238E27FC236}">
                <a16:creationId xmlns:a16="http://schemas.microsoft.com/office/drawing/2014/main" id="{F1BEB157-CD0E-90B2-32F1-0346AE7DED0F}"/>
              </a:ext>
            </a:extLst>
          </p:cNvPr>
          <p:cNvPicPr>
            <a:picLocks noChangeAspect="1"/>
          </p:cNvPicPr>
          <p:nvPr/>
        </p:nvPicPr>
        <p:blipFill>
          <a:blip r:embed="rId2"/>
          <a:stretch>
            <a:fillRect/>
          </a:stretch>
        </p:blipFill>
        <p:spPr>
          <a:xfrm>
            <a:off x="4724399" y="1866901"/>
            <a:ext cx="4191001" cy="723899"/>
          </a:xfrm>
          <a:prstGeom prst="rect">
            <a:avLst/>
          </a:prstGeom>
        </p:spPr>
      </p:pic>
    </p:spTree>
    <p:extLst>
      <p:ext uri="{BB962C8B-B14F-4D97-AF65-F5344CB8AC3E}">
        <p14:creationId xmlns:p14="http://schemas.microsoft.com/office/powerpoint/2010/main" val="23662873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E0431BF-6069-A687-7BD2-18E7F07F8702}"/>
              </a:ext>
            </a:extLst>
          </p:cNvPr>
          <p:cNvSpPr>
            <a:spLocks noGrp="1"/>
          </p:cNvSpPr>
          <p:nvPr>
            <p:ph type="title"/>
          </p:nvPr>
        </p:nvSpPr>
        <p:spPr>
          <a:xfrm>
            <a:off x="76200" y="457200"/>
            <a:ext cx="6400800" cy="761999"/>
          </a:xfrm>
        </p:spPr>
        <p:txBody>
          <a:bodyPr/>
          <a:lstStyle/>
          <a:p>
            <a:pPr marL="0" marR="0" lvl="0" indent="0" defTabSz="914400" rtl="0" eaLnBrk="1" fontAlgn="base" latinLnBrk="0" hangingPunct="1">
              <a:lnSpc>
                <a:spcPct val="150000"/>
              </a:lnSpc>
              <a:spcBef>
                <a:spcPts val="0"/>
              </a:spcBef>
              <a:spcAft>
                <a:spcPct val="0"/>
              </a:spcAft>
              <a:tabLst/>
              <a:defRPr/>
            </a:pPr>
            <a:r>
              <a:rPr lang="vi-VN" sz="3200" dirty="0"/>
              <a:t>ĐỐI TƯỢNG &amp; PP NGHIÊN CỨU</a:t>
            </a:r>
            <a:endParaRPr lang="en-US" sz="3200" dirty="0"/>
          </a:p>
        </p:txBody>
      </p:sp>
      <p:sp>
        <p:nvSpPr>
          <p:cNvPr id="6" name="Content Placeholder 5">
            <a:extLst>
              <a:ext uri="{FF2B5EF4-FFF2-40B4-BE49-F238E27FC236}">
                <a16:creationId xmlns:a16="http://schemas.microsoft.com/office/drawing/2014/main" id="{4CC44900-3AF4-6C2E-8B27-CEBB6B76EBAE}"/>
              </a:ext>
            </a:extLst>
          </p:cNvPr>
          <p:cNvSpPr>
            <a:spLocks noGrp="1"/>
          </p:cNvSpPr>
          <p:nvPr>
            <p:ph idx="1"/>
          </p:nvPr>
        </p:nvSpPr>
        <p:spPr>
          <a:xfrm>
            <a:off x="381000" y="1371600"/>
            <a:ext cx="8458200" cy="5257800"/>
          </a:xfrm>
        </p:spPr>
        <p:txBody>
          <a:bodyPr/>
          <a:lstStyle/>
          <a:p>
            <a:pPr marL="0" indent="0" algn="just">
              <a:buNone/>
            </a:pPr>
            <a:r>
              <a:rPr lang="vi-VN" sz="2400" b="1" i="1" dirty="0">
                <a:solidFill>
                  <a:srgbClr val="FF0000"/>
                </a:solidFill>
                <a:ea typeface="Calibri" panose="020F0502020204030204" pitchFamily="34" charset="0"/>
              </a:rPr>
              <a:t>5. Phương pháp tiến hành</a:t>
            </a:r>
            <a:endParaRPr lang="en-US" sz="2400" b="1" i="1" dirty="0">
              <a:solidFill>
                <a:srgbClr val="FF0000"/>
              </a:solidFill>
              <a:ea typeface="Calibri" panose="020F0502020204030204" pitchFamily="34" charset="0"/>
            </a:endParaRPr>
          </a:p>
          <a:p>
            <a:pPr marL="0" indent="0" algn="just">
              <a:buNone/>
            </a:pPr>
            <a:r>
              <a:rPr lang="en-US" sz="2400" b="1" i="1" dirty="0">
                <a:ea typeface="Calibri" panose="020F0502020204030204" pitchFamily="34" charset="0"/>
              </a:rPr>
              <a:t>5</a:t>
            </a:r>
            <a:r>
              <a:rPr lang="en-US" sz="2400" b="1" i="1" dirty="0">
                <a:effectLst/>
                <a:ea typeface="Calibri" panose="020F0502020204030204" pitchFamily="34" charset="0"/>
              </a:rPr>
              <a:t>.1. </a:t>
            </a:r>
            <a:r>
              <a:rPr lang="en-US" sz="2400" b="1" i="1" dirty="0" err="1">
                <a:effectLst/>
                <a:ea typeface="Calibri" panose="020F0502020204030204" pitchFamily="34" charset="0"/>
              </a:rPr>
              <a:t>Công</a:t>
            </a:r>
            <a:r>
              <a:rPr lang="en-US" sz="2400" b="1" i="1" dirty="0">
                <a:effectLst/>
                <a:ea typeface="Calibri" panose="020F0502020204030204" pitchFamily="34" charset="0"/>
              </a:rPr>
              <a:t> </a:t>
            </a:r>
            <a:r>
              <a:rPr lang="en-US" sz="2400" b="1" i="1" dirty="0" err="1">
                <a:effectLst/>
                <a:ea typeface="Calibri" panose="020F0502020204030204" pitchFamily="34" charset="0"/>
              </a:rPr>
              <a:t>cụ</a:t>
            </a:r>
            <a:r>
              <a:rPr lang="en-US" sz="2400" b="1" i="1" dirty="0">
                <a:effectLst/>
                <a:ea typeface="Calibri" panose="020F0502020204030204" pitchFamily="34" charset="0"/>
              </a:rPr>
              <a:t> </a:t>
            </a:r>
            <a:r>
              <a:rPr lang="en-US" sz="2400" b="1" i="1" dirty="0" err="1">
                <a:effectLst/>
                <a:ea typeface="Calibri" panose="020F0502020204030204" pitchFamily="34" charset="0"/>
              </a:rPr>
              <a:t>thu</a:t>
            </a:r>
            <a:r>
              <a:rPr lang="en-US" sz="2400" b="1" i="1" dirty="0">
                <a:effectLst/>
                <a:ea typeface="Calibri" panose="020F0502020204030204" pitchFamily="34" charset="0"/>
              </a:rPr>
              <a:t> </a:t>
            </a:r>
            <a:r>
              <a:rPr lang="en-US" sz="2400" b="1" i="1" dirty="0" err="1">
                <a:effectLst/>
                <a:ea typeface="Calibri" panose="020F0502020204030204" pitchFamily="34" charset="0"/>
              </a:rPr>
              <a:t>thập</a:t>
            </a:r>
            <a:r>
              <a:rPr lang="en-US" sz="2400" b="1" i="1" dirty="0">
                <a:effectLst/>
                <a:ea typeface="Calibri" panose="020F0502020204030204" pitchFamily="34" charset="0"/>
              </a:rPr>
              <a:t> </a:t>
            </a:r>
            <a:r>
              <a:rPr lang="en-US" sz="2400" b="1" i="1" dirty="0" err="1">
                <a:effectLst/>
                <a:ea typeface="Calibri" panose="020F0502020204030204" pitchFamily="34" charset="0"/>
              </a:rPr>
              <a:t>dữ</a:t>
            </a:r>
            <a:r>
              <a:rPr lang="en-US" sz="2400" b="1" i="1" dirty="0">
                <a:effectLst/>
                <a:ea typeface="Calibri" panose="020F0502020204030204" pitchFamily="34" charset="0"/>
              </a:rPr>
              <a:t> </a:t>
            </a:r>
            <a:r>
              <a:rPr lang="en-US" sz="2400" b="1" i="1" dirty="0" err="1">
                <a:effectLst/>
                <a:ea typeface="Calibri" panose="020F0502020204030204" pitchFamily="34" charset="0"/>
              </a:rPr>
              <a:t>kiện</a:t>
            </a:r>
            <a:endParaRPr lang="en-US" sz="2400" dirty="0">
              <a:effectLst/>
              <a:ea typeface="Times New Roman" panose="02020603050405020304" pitchFamily="18" charset="0"/>
            </a:endParaRPr>
          </a:p>
          <a:p>
            <a:pPr marL="0" indent="0" algn="just">
              <a:buNone/>
            </a:pPr>
            <a:r>
              <a:rPr lang="en-US" sz="2400" dirty="0">
                <a:ea typeface="Calibri" panose="020F0502020204030204" pitchFamily="34" charset="0"/>
              </a:rPr>
              <a:t>    </a:t>
            </a:r>
            <a:r>
              <a:rPr lang="en-US" sz="2400" dirty="0" err="1">
                <a:effectLst/>
                <a:ea typeface="Calibri" panose="020F0502020204030204" pitchFamily="34" charset="0"/>
              </a:rPr>
              <a:t>Sử</a:t>
            </a:r>
            <a:r>
              <a:rPr lang="en-US" sz="2400" dirty="0">
                <a:effectLst/>
                <a:ea typeface="Calibri" panose="020F0502020204030204" pitchFamily="34" charset="0"/>
              </a:rPr>
              <a:t> </a:t>
            </a:r>
            <a:r>
              <a:rPr lang="en-US" sz="2400" dirty="0" err="1">
                <a:effectLst/>
                <a:ea typeface="Calibri" panose="020F0502020204030204" pitchFamily="34" charset="0"/>
              </a:rPr>
              <a:t>dụng</a:t>
            </a:r>
            <a:r>
              <a:rPr lang="en-US" sz="2400" dirty="0">
                <a:effectLst/>
                <a:ea typeface="Calibri" panose="020F0502020204030204" pitchFamily="34" charset="0"/>
              </a:rPr>
              <a:t> </a:t>
            </a:r>
            <a:r>
              <a:rPr lang="en-US" sz="2400" dirty="0" err="1">
                <a:effectLst/>
                <a:ea typeface="Calibri" panose="020F0502020204030204" pitchFamily="34" charset="0"/>
              </a:rPr>
              <a:t>bộ</a:t>
            </a:r>
            <a:r>
              <a:rPr lang="en-US" sz="2400" dirty="0">
                <a:effectLst/>
                <a:ea typeface="Calibri" panose="020F0502020204030204" pitchFamily="34" charset="0"/>
              </a:rPr>
              <a:t> </a:t>
            </a:r>
            <a:r>
              <a:rPr lang="en-US" sz="2400" dirty="0" err="1">
                <a:effectLst/>
                <a:ea typeface="Calibri" panose="020F0502020204030204" pitchFamily="34" charset="0"/>
              </a:rPr>
              <a:t>câu</a:t>
            </a:r>
            <a:r>
              <a:rPr lang="en-US" sz="2400" dirty="0">
                <a:effectLst/>
                <a:ea typeface="Calibri" panose="020F0502020204030204" pitchFamily="34" charset="0"/>
              </a:rPr>
              <a:t> </a:t>
            </a:r>
            <a:r>
              <a:rPr lang="en-US" sz="2400" dirty="0" err="1">
                <a:effectLst/>
                <a:ea typeface="Calibri" panose="020F0502020204030204" pitchFamily="34" charset="0"/>
              </a:rPr>
              <a:t>hỏi</a:t>
            </a:r>
            <a:r>
              <a:rPr lang="en-US" sz="2400" dirty="0">
                <a:effectLst/>
                <a:ea typeface="Calibri" panose="020F0502020204030204" pitchFamily="34" charset="0"/>
              </a:rPr>
              <a:t> </a:t>
            </a:r>
            <a:r>
              <a:rPr lang="en-US" sz="2400" dirty="0" err="1">
                <a:effectLst/>
                <a:ea typeface="Calibri" panose="020F0502020204030204" pitchFamily="34" charset="0"/>
              </a:rPr>
              <a:t>phỏng</a:t>
            </a:r>
            <a:r>
              <a:rPr lang="en-US" sz="2400" dirty="0">
                <a:effectLst/>
                <a:ea typeface="Calibri" panose="020F0502020204030204" pitchFamily="34" charset="0"/>
              </a:rPr>
              <a:t> </a:t>
            </a:r>
            <a:r>
              <a:rPr lang="en-US" sz="2400" dirty="0" err="1">
                <a:effectLst/>
                <a:ea typeface="Calibri" panose="020F0502020204030204" pitchFamily="34" charset="0"/>
              </a:rPr>
              <a:t>vấn</a:t>
            </a:r>
            <a:r>
              <a:rPr lang="en-US" sz="2400" dirty="0">
                <a:effectLst/>
                <a:ea typeface="Calibri" panose="020F0502020204030204" pitchFamily="34" charset="0"/>
              </a:rPr>
              <a:t> </a:t>
            </a:r>
            <a:r>
              <a:rPr lang="en-US" sz="2400" dirty="0" err="1">
                <a:effectLst/>
                <a:ea typeface="Calibri" panose="020F0502020204030204" pitchFamily="34" charset="0"/>
              </a:rPr>
              <a:t>soạn</a:t>
            </a:r>
            <a:r>
              <a:rPr lang="en-US" sz="2400" dirty="0">
                <a:effectLst/>
                <a:ea typeface="Calibri" panose="020F0502020204030204" pitchFamily="34" charset="0"/>
              </a:rPr>
              <a:t> </a:t>
            </a:r>
            <a:r>
              <a:rPr lang="en-US" sz="2400" dirty="0" err="1">
                <a:effectLst/>
                <a:ea typeface="Calibri" panose="020F0502020204030204" pitchFamily="34" charset="0"/>
              </a:rPr>
              <a:t>sẵn</a:t>
            </a:r>
            <a:r>
              <a:rPr lang="en-US" sz="2400" dirty="0">
                <a:effectLst/>
                <a:ea typeface="Calibri" panose="020F0502020204030204" pitchFamily="34" charset="0"/>
              </a:rPr>
              <a:t>. </a:t>
            </a:r>
          </a:p>
          <a:p>
            <a:pPr marL="0" indent="0" algn="just">
              <a:buNone/>
            </a:pPr>
            <a:r>
              <a:rPr lang="en-US" sz="2400" b="1" i="1" dirty="0">
                <a:ea typeface="Calibri" panose="020F0502020204030204" pitchFamily="34" charset="0"/>
              </a:rPr>
              <a:t>5</a:t>
            </a:r>
            <a:r>
              <a:rPr lang="en-US" sz="2400" b="1" i="1" dirty="0">
                <a:effectLst/>
                <a:ea typeface="Calibri" panose="020F0502020204030204" pitchFamily="34" charset="0"/>
              </a:rPr>
              <a:t>.2. </a:t>
            </a:r>
            <a:r>
              <a:rPr lang="en-US" sz="2400" b="1" i="1" dirty="0" err="1">
                <a:effectLst/>
                <a:ea typeface="Calibri" panose="020F0502020204030204" pitchFamily="34" charset="0"/>
              </a:rPr>
              <a:t>Phương</a:t>
            </a:r>
            <a:r>
              <a:rPr lang="en-US" sz="2400" b="1" i="1" dirty="0">
                <a:effectLst/>
                <a:ea typeface="Calibri" panose="020F0502020204030204" pitchFamily="34" charset="0"/>
              </a:rPr>
              <a:t> </a:t>
            </a:r>
            <a:r>
              <a:rPr lang="en-US" sz="2400" b="1" i="1" dirty="0" err="1">
                <a:effectLst/>
                <a:ea typeface="Calibri" panose="020F0502020204030204" pitchFamily="34" charset="0"/>
              </a:rPr>
              <a:t>pháp</a:t>
            </a:r>
            <a:r>
              <a:rPr lang="en-US" sz="2400" b="1" i="1" dirty="0">
                <a:effectLst/>
                <a:ea typeface="Calibri" panose="020F0502020204030204" pitchFamily="34" charset="0"/>
              </a:rPr>
              <a:t> </a:t>
            </a:r>
            <a:r>
              <a:rPr lang="en-US" sz="2400" b="1" i="1" dirty="0" err="1">
                <a:effectLst/>
                <a:ea typeface="Calibri" panose="020F0502020204030204" pitchFamily="34" charset="0"/>
              </a:rPr>
              <a:t>thu</a:t>
            </a:r>
            <a:r>
              <a:rPr lang="en-US" sz="2400" b="1" i="1" dirty="0">
                <a:effectLst/>
                <a:ea typeface="Calibri" panose="020F0502020204030204" pitchFamily="34" charset="0"/>
              </a:rPr>
              <a:t> </a:t>
            </a:r>
            <a:r>
              <a:rPr lang="en-US" sz="2400" b="1" i="1" dirty="0" err="1">
                <a:effectLst/>
                <a:ea typeface="Calibri" panose="020F0502020204030204" pitchFamily="34" charset="0"/>
              </a:rPr>
              <a:t>thập</a:t>
            </a:r>
            <a:r>
              <a:rPr lang="en-US" sz="2400" b="1" i="1" dirty="0">
                <a:effectLst/>
                <a:ea typeface="Calibri" panose="020F0502020204030204" pitchFamily="34" charset="0"/>
              </a:rPr>
              <a:t> </a:t>
            </a:r>
            <a:r>
              <a:rPr lang="en-US" sz="2400" b="1" i="1" dirty="0" err="1">
                <a:effectLst/>
                <a:ea typeface="Calibri" panose="020F0502020204030204" pitchFamily="34" charset="0"/>
              </a:rPr>
              <a:t>dữ</a:t>
            </a:r>
            <a:r>
              <a:rPr lang="en-US" sz="2400" b="1" i="1" dirty="0">
                <a:effectLst/>
                <a:ea typeface="Calibri" panose="020F0502020204030204" pitchFamily="34" charset="0"/>
              </a:rPr>
              <a:t> </a:t>
            </a:r>
            <a:r>
              <a:rPr lang="en-US" sz="2400" b="1" i="1" dirty="0" err="1">
                <a:effectLst/>
                <a:ea typeface="Calibri" panose="020F0502020204030204" pitchFamily="34" charset="0"/>
              </a:rPr>
              <a:t>kiện</a:t>
            </a:r>
            <a:r>
              <a:rPr lang="en-US" sz="2400" b="1" i="1" dirty="0">
                <a:ea typeface="Calibri" panose="020F0502020204030204" pitchFamily="34" charset="0"/>
              </a:rPr>
              <a:t>: </a:t>
            </a:r>
            <a:r>
              <a:rPr lang="en-US" sz="2400" dirty="0" err="1">
                <a:effectLst/>
                <a:ea typeface="Calibri" panose="020F0502020204030204" pitchFamily="34" charset="0"/>
              </a:rPr>
              <a:t>Các</a:t>
            </a:r>
            <a:r>
              <a:rPr lang="en-US" sz="2400" dirty="0">
                <a:effectLst/>
                <a:ea typeface="Calibri" panose="020F0502020204030204" pitchFamily="34" charset="0"/>
              </a:rPr>
              <a:t> </a:t>
            </a:r>
            <a:r>
              <a:rPr lang="en-US" sz="2400" dirty="0" err="1">
                <a:effectLst/>
                <a:ea typeface="Calibri" panose="020F0502020204030204" pitchFamily="34" charset="0"/>
              </a:rPr>
              <a:t>bước</a:t>
            </a:r>
            <a:r>
              <a:rPr lang="en-US" sz="2400" dirty="0">
                <a:effectLst/>
                <a:ea typeface="Calibri" panose="020F0502020204030204" pitchFamily="34" charset="0"/>
              </a:rPr>
              <a:t> </a:t>
            </a:r>
            <a:r>
              <a:rPr lang="en-US" sz="2400" dirty="0" err="1">
                <a:effectLst/>
                <a:ea typeface="Calibri" panose="020F0502020204030204" pitchFamily="34" charset="0"/>
              </a:rPr>
              <a:t>thực</a:t>
            </a:r>
            <a:r>
              <a:rPr lang="en-US" sz="2400" dirty="0">
                <a:effectLst/>
                <a:ea typeface="Calibri" panose="020F0502020204030204" pitchFamily="34" charset="0"/>
              </a:rPr>
              <a:t> </a:t>
            </a:r>
            <a:r>
              <a:rPr lang="en-US" sz="2400" dirty="0" err="1">
                <a:effectLst/>
                <a:ea typeface="Calibri" panose="020F0502020204030204" pitchFamily="34" charset="0"/>
              </a:rPr>
              <a:t>hiện</a:t>
            </a:r>
            <a:endParaRPr lang="en-US" sz="2400" dirty="0">
              <a:effectLst/>
              <a:ea typeface="Times New Roman" panose="02020603050405020304" pitchFamily="18" charset="0"/>
            </a:endParaRPr>
          </a:p>
          <a:p>
            <a:pPr algn="just"/>
            <a:r>
              <a:rPr lang="en-US" sz="2400" dirty="0" err="1">
                <a:effectLst/>
                <a:ea typeface="Calibri" panose="020F0502020204030204" pitchFamily="34" charset="0"/>
              </a:rPr>
              <a:t>Bước</a:t>
            </a:r>
            <a:r>
              <a:rPr lang="en-US" sz="2400" dirty="0">
                <a:effectLst/>
                <a:ea typeface="Calibri" panose="020F0502020204030204" pitchFamily="34" charset="0"/>
              </a:rPr>
              <a:t> 1: </a:t>
            </a:r>
            <a:r>
              <a:rPr lang="en-US" sz="2400" dirty="0" err="1">
                <a:effectLst/>
                <a:ea typeface="Calibri" panose="020F0502020204030204" pitchFamily="34" charset="0"/>
              </a:rPr>
              <a:t>Tham</a:t>
            </a:r>
            <a:r>
              <a:rPr lang="en-US" sz="2400" dirty="0">
                <a:effectLst/>
                <a:ea typeface="Calibri" panose="020F0502020204030204" pitchFamily="34" charset="0"/>
              </a:rPr>
              <a:t> </a:t>
            </a:r>
            <a:r>
              <a:rPr lang="en-US" sz="2400" dirty="0" err="1">
                <a:effectLst/>
                <a:ea typeface="Calibri" panose="020F0502020204030204" pitchFamily="34" charset="0"/>
              </a:rPr>
              <a:t>khảo</a:t>
            </a:r>
            <a:r>
              <a:rPr lang="en-US" sz="2400" dirty="0">
                <a:effectLst/>
                <a:ea typeface="Calibri" panose="020F0502020204030204" pitchFamily="34" charset="0"/>
              </a:rPr>
              <a:t> </a:t>
            </a:r>
            <a:r>
              <a:rPr lang="en-US" sz="2400" dirty="0" err="1">
                <a:effectLst/>
                <a:ea typeface="Calibri" panose="020F0502020204030204" pitchFamily="34" charset="0"/>
              </a:rPr>
              <a:t>hồ</a:t>
            </a:r>
            <a:r>
              <a:rPr lang="en-US" sz="2400" dirty="0">
                <a:effectLst/>
                <a:ea typeface="Calibri" panose="020F0502020204030204" pitchFamily="34" charset="0"/>
              </a:rPr>
              <a:t> </a:t>
            </a:r>
            <a:r>
              <a:rPr lang="en-US" sz="2400" dirty="0" err="1">
                <a:effectLst/>
                <a:ea typeface="Calibri" panose="020F0502020204030204" pitchFamily="34" charset="0"/>
              </a:rPr>
              <a:t>sơ</a:t>
            </a:r>
            <a:r>
              <a:rPr lang="en-US" sz="2400" dirty="0">
                <a:effectLst/>
                <a:ea typeface="Calibri" panose="020F0502020204030204" pitchFamily="34" charset="0"/>
              </a:rPr>
              <a:t> </a:t>
            </a:r>
            <a:r>
              <a:rPr lang="en-US" sz="2400" dirty="0" err="1">
                <a:effectLst/>
                <a:ea typeface="Calibri" panose="020F0502020204030204" pitchFamily="34" charset="0"/>
              </a:rPr>
              <a:t>bệnh</a:t>
            </a:r>
            <a:r>
              <a:rPr lang="en-US" sz="2400" dirty="0">
                <a:effectLst/>
                <a:ea typeface="Calibri" panose="020F0502020204030204" pitchFamily="34" charset="0"/>
              </a:rPr>
              <a:t> </a:t>
            </a:r>
            <a:r>
              <a:rPr lang="en-US" sz="2400" dirty="0" err="1">
                <a:effectLst/>
                <a:ea typeface="Calibri" panose="020F0502020204030204" pitchFamily="34" charset="0"/>
              </a:rPr>
              <a:t>án</a:t>
            </a:r>
            <a:r>
              <a:rPr lang="en-US" sz="2400" dirty="0">
                <a:effectLst/>
                <a:ea typeface="Calibri" panose="020F0502020204030204" pitchFamily="34" charset="0"/>
              </a:rPr>
              <a:t> </a:t>
            </a:r>
            <a:r>
              <a:rPr lang="en-US" sz="2400" dirty="0" err="1">
                <a:effectLst/>
                <a:ea typeface="Calibri" panose="020F0502020204030204" pitchFamily="34" charset="0"/>
              </a:rPr>
              <a:t>và</a:t>
            </a:r>
            <a:r>
              <a:rPr lang="en-US" sz="2400" dirty="0">
                <a:effectLst/>
                <a:ea typeface="Calibri" panose="020F0502020204030204" pitchFamily="34" charset="0"/>
              </a:rPr>
              <a:t> </a:t>
            </a:r>
            <a:r>
              <a:rPr lang="en-US" sz="2400" dirty="0" err="1">
                <a:effectLst/>
                <a:ea typeface="Calibri" panose="020F0502020204030204" pitchFamily="34" charset="0"/>
              </a:rPr>
              <a:t>chọn</a:t>
            </a:r>
            <a:r>
              <a:rPr lang="en-US" sz="2400" dirty="0">
                <a:effectLst/>
                <a:ea typeface="Calibri" panose="020F0502020204030204" pitchFamily="34" charset="0"/>
              </a:rPr>
              <a:t> </a:t>
            </a:r>
            <a:r>
              <a:rPr lang="en-US" sz="2400" dirty="0" err="1">
                <a:effectLst/>
                <a:ea typeface="Calibri" panose="020F0502020204030204" pitchFamily="34" charset="0"/>
              </a:rPr>
              <a:t>bệnh</a:t>
            </a:r>
            <a:r>
              <a:rPr lang="en-US" sz="2400" dirty="0">
                <a:effectLst/>
                <a:ea typeface="Calibri" panose="020F0502020204030204" pitchFamily="34" charset="0"/>
              </a:rPr>
              <a:t> </a:t>
            </a:r>
            <a:r>
              <a:rPr lang="en-US" sz="2400" dirty="0" err="1">
                <a:effectLst/>
                <a:ea typeface="Calibri" panose="020F0502020204030204" pitchFamily="34" charset="0"/>
              </a:rPr>
              <a:t>hậu</a:t>
            </a:r>
            <a:r>
              <a:rPr lang="en-US" sz="2400" dirty="0">
                <a:effectLst/>
                <a:ea typeface="Calibri" panose="020F0502020204030204" pitchFamily="34" charset="0"/>
              </a:rPr>
              <a:t> </a:t>
            </a:r>
            <a:r>
              <a:rPr lang="en-US" sz="2400" dirty="0" err="1">
                <a:effectLst/>
                <a:ea typeface="Calibri" panose="020F0502020204030204" pitchFamily="34" charset="0"/>
              </a:rPr>
              <a:t>phẫu</a:t>
            </a:r>
            <a:r>
              <a:rPr lang="en-US" sz="2400" dirty="0">
                <a:effectLst/>
                <a:ea typeface="Calibri" panose="020F0502020204030204" pitchFamily="34" charset="0"/>
              </a:rPr>
              <a:t> </a:t>
            </a:r>
            <a:r>
              <a:rPr lang="en-US" sz="2400" dirty="0" err="1">
                <a:effectLst/>
                <a:ea typeface="Calibri" panose="020F0502020204030204" pitchFamily="34" charset="0"/>
              </a:rPr>
              <a:t>cắt</a:t>
            </a:r>
            <a:r>
              <a:rPr lang="en-US" sz="2400" dirty="0">
                <a:effectLst/>
                <a:ea typeface="Calibri" panose="020F0502020204030204" pitchFamily="34" charset="0"/>
              </a:rPr>
              <a:t> </a:t>
            </a:r>
            <a:r>
              <a:rPr lang="en-US" sz="2400" dirty="0" err="1">
                <a:effectLst/>
                <a:ea typeface="Calibri" panose="020F0502020204030204" pitchFamily="34" charset="0"/>
              </a:rPr>
              <a:t>túi</a:t>
            </a:r>
            <a:r>
              <a:rPr lang="en-US" sz="2400" dirty="0">
                <a:effectLst/>
                <a:ea typeface="Calibri" panose="020F0502020204030204" pitchFamily="34" charset="0"/>
              </a:rPr>
              <a:t> </a:t>
            </a:r>
            <a:r>
              <a:rPr lang="en-US" sz="2400" dirty="0" err="1">
                <a:effectLst/>
                <a:ea typeface="Calibri" panose="020F0502020204030204" pitchFamily="34" charset="0"/>
              </a:rPr>
              <a:t>mật</a:t>
            </a:r>
            <a:r>
              <a:rPr lang="en-US" sz="2400" dirty="0">
                <a:effectLst/>
                <a:ea typeface="Calibri" panose="020F0502020204030204" pitchFamily="34" charset="0"/>
              </a:rPr>
              <a:t> </a:t>
            </a:r>
            <a:r>
              <a:rPr lang="en-US" sz="2400" dirty="0" err="1">
                <a:effectLst/>
                <a:ea typeface="Calibri" panose="020F0502020204030204" pitchFamily="34" charset="0"/>
              </a:rPr>
              <a:t>nội</a:t>
            </a:r>
            <a:r>
              <a:rPr lang="en-US" sz="2400" dirty="0">
                <a:effectLst/>
                <a:ea typeface="Calibri" panose="020F0502020204030204" pitchFamily="34" charset="0"/>
              </a:rPr>
              <a:t> soi. </a:t>
            </a:r>
          </a:p>
          <a:p>
            <a:pPr algn="just"/>
            <a:r>
              <a:rPr lang="en-US" sz="2400" dirty="0" err="1">
                <a:effectLst/>
                <a:ea typeface="Calibri" panose="020F0502020204030204" pitchFamily="34" charset="0"/>
              </a:rPr>
              <a:t>Bước</a:t>
            </a:r>
            <a:r>
              <a:rPr lang="en-US" sz="2400" dirty="0">
                <a:effectLst/>
                <a:ea typeface="Calibri" panose="020F0502020204030204" pitchFamily="34" charset="0"/>
              </a:rPr>
              <a:t> 2: </a:t>
            </a:r>
            <a:r>
              <a:rPr lang="en-US" sz="2400" dirty="0" err="1">
                <a:effectLst/>
                <a:ea typeface="Calibri" panose="020F0502020204030204" pitchFamily="34" charset="0"/>
              </a:rPr>
              <a:t>Hỏi</a:t>
            </a:r>
            <a:r>
              <a:rPr lang="en-US" sz="2400" dirty="0">
                <a:ea typeface="Calibri" panose="020F0502020204030204" pitchFamily="34" charset="0"/>
              </a:rPr>
              <a:t>, </a:t>
            </a:r>
            <a:r>
              <a:rPr lang="en-US" sz="2400" dirty="0" err="1">
                <a:effectLst/>
                <a:ea typeface="Calibri" panose="020F0502020204030204" pitchFamily="34" charset="0"/>
              </a:rPr>
              <a:t>nhận</a:t>
            </a:r>
            <a:r>
              <a:rPr lang="en-US" sz="2400" dirty="0">
                <a:effectLst/>
                <a:ea typeface="Calibri" panose="020F0502020204030204" pitchFamily="34" charset="0"/>
              </a:rPr>
              <a:t> </a:t>
            </a:r>
            <a:r>
              <a:rPr lang="en-US" sz="2400" dirty="0" err="1">
                <a:effectLst/>
                <a:ea typeface="Calibri" panose="020F0502020204030204" pitchFamily="34" charset="0"/>
              </a:rPr>
              <a:t>định</a:t>
            </a:r>
            <a:r>
              <a:rPr lang="en-US" sz="2400" dirty="0">
                <a:effectLst/>
                <a:ea typeface="Calibri" panose="020F0502020204030204" pitchFamily="34" charset="0"/>
              </a:rPr>
              <a:t> </a:t>
            </a:r>
            <a:r>
              <a:rPr lang="en-US" sz="2400" dirty="0" err="1">
                <a:effectLst/>
                <a:ea typeface="Calibri" panose="020F0502020204030204" pitchFamily="34" charset="0"/>
              </a:rPr>
              <a:t>tình</a:t>
            </a:r>
            <a:r>
              <a:rPr lang="en-US" sz="2400" dirty="0">
                <a:effectLst/>
                <a:ea typeface="Calibri" panose="020F0502020204030204" pitchFamily="34" charset="0"/>
              </a:rPr>
              <a:t> </a:t>
            </a:r>
            <a:r>
              <a:rPr lang="en-US" sz="2400" dirty="0" err="1">
                <a:effectLst/>
                <a:ea typeface="Calibri" panose="020F0502020204030204" pitchFamily="34" charset="0"/>
              </a:rPr>
              <a:t>trạng</a:t>
            </a:r>
            <a:r>
              <a:rPr lang="en-US" sz="2400" dirty="0">
                <a:effectLst/>
                <a:ea typeface="Calibri" panose="020F0502020204030204" pitchFamily="34" charset="0"/>
              </a:rPr>
              <a:t> BN, </a:t>
            </a:r>
            <a:r>
              <a:rPr lang="en-US" sz="2400" dirty="0" err="1">
                <a:effectLst/>
                <a:ea typeface="Calibri" panose="020F0502020204030204" pitchFamily="34" charset="0"/>
              </a:rPr>
              <a:t>khai</a:t>
            </a:r>
            <a:r>
              <a:rPr lang="en-US" sz="2400" dirty="0">
                <a:effectLst/>
                <a:ea typeface="Calibri" panose="020F0502020204030204" pitchFamily="34" charset="0"/>
              </a:rPr>
              <a:t> </a:t>
            </a:r>
            <a:r>
              <a:rPr lang="en-US" sz="2400" dirty="0" err="1">
                <a:effectLst/>
                <a:ea typeface="Calibri" panose="020F0502020204030204" pitchFamily="34" charset="0"/>
              </a:rPr>
              <a:t>thác</a:t>
            </a:r>
            <a:r>
              <a:rPr lang="en-US" sz="2400" dirty="0">
                <a:effectLst/>
                <a:ea typeface="Calibri" panose="020F0502020204030204" pitchFamily="34" charset="0"/>
              </a:rPr>
              <a:t> </a:t>
            </a:r>
            <a:r>
              <a:rPr lang="en-US" sz="2400" dirty="0" err="1">
                <a:effectLst/>
                <a:ea typeface="Calibri" panose="020F0502020204030204" pitchFamily="34" charset="0"/>
              </a:rPr>
              <a:t>những</a:t>
            </a:r>
            <a:r>
              <a:rPr lang="en-US" sz="2400" dirty="0">
                <a:effectLst/>
                <a:ea typeface="Calibri" panose="020F0502020204030204" pitchFamily="34" charset="0"/>
              </a:rPr>
              <a:t> </a:t>
            </a:r>
            <a:r>
              <a:rPr lang="en-US" sz="2400" dirty="0" err="1">
                <a:effectLst/>
                <a:ea typeface="Calibri" panose="020F0502020204030204" pitchFamily="34" charset="0"/>
              </a:rPr>
              <a:t>thông</a:t>
            </a:r>
            <a:r>
              <a:rPr lang="en-US" sz="2400" dirty="0">
                <a:effectLst/>
                <a:ea typeface="Calibri" panose="020F0502020204030204" pitchFamily="34" charset="0"/>
              </a:rPr>
              <a:t> tin </a:t>
            </a:r>
            <a:r>
              <a:rPr lang="en-US" sz="2400" dirty="0" err="1">
                <a:effectLst/>
                <a:ea typeface="Calibri" panose="020F0502020204030204" pitchFamily="34" charset="0"/>
              </a:rPr>
              <a:t>cần</a:t>
            </a:r>
            <a:r>
              <a:rPr lang="en-US" sz="2400" dirty="0">
                <a:effectLst/>
                <a:ea typeface="Calibri" panose="020F0502020204030204" pitchFamily="34" charset="0"/>
              </a:rPr>
              <a:t> </a:t>
            </a:r>
            <a:r>
              <a:rPr lang="en-US" sz="2400" dirty="0" err="1">
                <a:effectLst/>
                <a:ea typeface="Calibri" panose="020F0502020204030204" pitchFamily="34" charset="0"/>
              </a:rPr>
              <a:t>thiết</a:t>
            </a:r>
            <a:r>
              <a:rPr lang="en-US" sz="2400" dirty="0">
                <a:effectLst/>
                <a:ea typeface="Calibri" panose="020F0502020204030204" pitchFamily="34" charset="0"/>
              </a:rPr>
              <a:t> </a:t>
            </a:r>
            <a:r>
              <a:rPr lang="en-US" sz="2400" dirty="0" err="1">
                <a:effectLst/>
                <a:ea typeface="Calibri" panose="020F0502020204030204" pitchFamily="34" charset="0"/>
              </a:rPr>
              <a:t>để</a:t>
            </a:r>
            <a:r>
              <a:rPr lang="en-US" sz="2400" dirty="0">
                <a:effectLst/>
                <a:ea typeface="Calibri" panose="020F0502020204030204" pitchFamily="34" charset="0"/>
              </a:rPr>
              <a:t> </a:t>
            </a:r>
            <a:r>
              <a:rPr lang="en-US" sz="2400" dirty="0" err="1">
                <a:effectLst/>
                <a:ea typeface="Calibri" panose="020F0502020204030204" pitchFamily="34" charset="0"/>
              </a:rPr>
              <a:t>loại</a:t>
            </a:r>
            <a:r>
              <a:rPr lang="en-US" sz="2400" dirty="0">
                <a:effectLst/>
                <a:ea typeface="Calibri" panose="020F0502020204030204" pitchFamily="34" charset="0"/>
              </a:rPr>
              <a:t> </a:t>
            </a:r>
            <a:r>
              <a:rPr lang="en-US" sz="2400" dirty="0" err="1">
                <a:effectLst/>
                <a:ea typeface="Calibri" panose="020F0502020204030204" pitchFamily="34" charset="0"/>
              </a:rPr>
              <a:t>ra</a:t>
            </a:r>
            <a:r>
              <a:rPr lang="en-US" sz="2400" dirty="0">
                <a:effectLst/>
                <a:ea typeface="Calibri" panose="020F0502020204030204" pitchFamily="34" charset="0"/>
              </a:rPr>
              <a:t> </a:t>
            </a:r>
            <a:r>
              <a:rPr lang="en-US" sz="2400" dirty="0" err="1">
                <a:effectLst/>
                <a:ea typeface="Calibri" panose="020F0502020204030204" pitchFamily="34" charset="0"/>
              </a:rPr>
              <a:t>những</a:t>
            </a:r>
            <a:r>
              <a:rPr lang="en-US" sz="2400" dirty="0">
                <a:effectLst/>
                <a:ea typeface="Calibri" panose="020F0502020204030204" pitchFamily="34" charset="0"/>
              </a:rPr>
              <a:t> </a:t>
            </a:r>
            <a:r>
              <a:rPr lang="en-US" sz="2400" dirty="0" err="1">
                <a:effectLst/>
                <a:ea typeface="Calibri" panose="020F0502020204030204" pitchFamily="34" charset="0"/>
              </a:rPr>
              <a:t>đối</a:t>
            </a:r>
            <a:r>
              <a:rPr lang="en-US" sz="2400" dirty="0">
                <a:effectLst/>
                <a:ea typeface="Calibri" panose="020F0502020204030204" pitchFamily="34" charset="0"/>
              </a:rPr>
              <a:t> </a:t>
            </a:r>
            <a:r>
              <a:rPr lang="en-US" sz="2400" dirty="0" err="1">
                <a:effectLst/>
                <a:ea typeface="Calibri" panose="020F0502020204030204" pitchFamily="34" charset="0"/>
              </a:rPr>
              <a:t>tượng</a:t>
            </a:r>
            <a:r>
              <a:rPr lang="en-US" sz="2400" dirty="0">
                <a:effectLst/>
                <a:ea typeface="Calibri" panose="020F0502020204030204" pitchFamily="34" charset="0"/>
              </a:rPr>
              <a:t> </a:t>
            </a:r>
            <a:r>
              <a:rPr lang="en-US" sz="2400" dirty="0" err="1">
                <a:effectLst/>
                <a:ea typeface="Calibri" panose="020F0502020204030204" pitchFamily="34" charset="0"/>
              </a:rPr>
              <a:t>thuộc</a:t>
            </a:r>
            <a:r>
              <a:rPr lang="en-US" sz="2400" dirty="0">
                <a:effectLst/>
                <a:ea typeface="Calibri" panose="020F0502020204030204" pitchFamily="34" charset="0"/>
              </a:rPr>
              <a:t> </a:t>
            </a:r>
            <a:r>
              <a:rPr lang="en-US" sz="2400" dirty="0" err="1">
                <a:effectLst/>
                <a:ea typeface="Calibri" panose="020F0502020204030204" pitchFamily="34" charset="0"/>
              </a:rPr>
              <a:t>tiêu</a:t>
            </a:r>
            <a:r>
              <a:rPr lang="en-US" sz="2400" dirty="0">
                <a:effectLst/>
                <a:ea typeface="Calibri" panose="020F0502020204030204" pitchFamily="34" charset="0"/>
              </a:rPr>
              <a:t> </a:t>
            </a:r>
            <a:r>
              <a:rPr lang="en-US" sz="2400" dirty="0" err="1">
                <a:effectLst/>
                <a:ea typeface="Calibri" panose="020F0502020204030204" pitchFamily="34" charset="0"/>
              </a:rPr>
              <a:t>chuẩn</a:t>
            </a:r>
            <a:r>
              <a:rPr lang="en-US" sz="2400" dirty="0">
                <a:effectLst/>
                <a:ea typeface="Calibri" panose="020F0502020204030204" pitchFamily="34" charset="0"/>
              </a:rPr>
              <a:t> </a:t>
            </a:r>
            <a:r>
              <a:rPr lang="en-US" sz="2400" dirty="0" err="1">
                <a:effectLst/>
                <a:ea typeface="Calibri" panose="020F0502020204030204" pitchFamily="34" charset="0"/>
              </a:rPr>
              <a:t>loại</a:t>
            </a:r>
            <a:r>
              <a:rPr lang="en-US" sz="2400" dirty="0">
                <a:effectLst/>
                <a:ea typeface="Calibri" panose="020F0502020204030204" pitchFamily="34" charset="0"/>
              </a:rPr>
              <a:t> </a:t>
            </a:r>
            <a:r>
              <a:rPr lang="en-US" sz="2400" dirty="0" err="1">
                <a:effectLst/>
                <a:ea typeface="Calibri" panose="020F0502020204030204" pitchFamily="34" charset="0"/>
              </a:rPr>
              <a:t>trừ</a:t>
            </a:r>
            <a:r>
              <a:rPr lang="en-US" sz="2400" dirty="0">
                <a:effectLst/>
                <a:ea typeface="Calibri" panose="020F0502020204030204" pitchFamily="34" charset="0"/>
              </a:rPr>
              <a:t>.</a:t>
            </a:r>
            <a:endParaRPr lang="en-US" sz="2400" dirty="0">
              <a:effectLst/>
              <a:ea typeface="Times New Roman" panose="02020603050405020304" pitchFamily="18" charset="0"/>
            </a:endParaRPr>
          </a:p>
          <a:p>
            <a:pPr algn="just"/>
            <a:r>
              <a:rPr lang="en-US" sz="2400" dirty="0" err="1">
                <a:effectLst/>
                <a:ea typeface="Calibri" panose="020F0502020204030204" pitchFamily="34" charset="0"/>
              </a:rPr>
              <a:t>Bước</a:t>
            </a:r>
            <a:r>
              <a:rPr lang="en-US" sz="2400" dirty="0">
                <a:effectLst/>
                <a:ea typeface="Calibri" panose="020F0502020204030204" pitchFamily="34" charset="0"/>
              </a:rPr>
              <a:t> 3: </a:t>
            </a:r>
            <a:r>
              <a:rPr lang="en-US" sz="2400" dirty="0" err="1">
                <a:effectLst/>
                <a:ea typeface="Calibri" panose="020F0502020204030204" pitchFamily="34" charset="0"/>
              </a:rPr>
              <a:t>Tiến</a:t>
            </a:r>
            <a:r>
              <a:rPr lang="en-US" sz="2400" dirty="0">
                <a:effectLst/>
                <a:ea typeface="Calibri" panose="020F0502020204030204" pitchFamily="34" charset="0"/>
              </a:rPr>
              <a:t> </a:t>
            </a:r>
            <a:r>
              <a:rPr lang="en-US" sz="2400" dirty="0" err="1">
                <a:effectLst/>
                <a:ea typeface="Calibri" panose="020F0502020204030204" pitchFamily="34" charset="0"/>
              </a:rPr>
              <a:t>hành</a:t>
            </a:r>
            <a:r>
              <a:rPr lang="en-US" sz="2400" dirty="0">
                <a:effectLst/>
                <a:ea typeface="Calibri" panose="020F0502020204030204" pitchFamily="34" charset="0"/>
              </a:rPr>
              <a:t> </a:t>
            </a:r>
            <a:r>
              <a:rPr lang="en-US" sz="2400" dirty="0" err="1">
                <a:effectLst/>
                <a:ea typeface="Calibri" panose="020F0502020204030204" pitchFamily="34" charset="0"/>
              </a:rPr>
              <a:t>phỏng</a:t>
            </a:r>
            <a:r>
              <a:rPr lang="en-US" sz="2400" dirty="0">
                <a:effectLst/>
                <a:ea typeface="Calibri" panose="020F0502020204030204" pitchFamily="34" charset="0"/>
              </a:rPr>
              <a:t> </a:t>
            </a:r>
            <a:r>
              <a:rPr lang="en-US" sz="2400" dirty="0" err="1">
                <a:effectLst/>
                <a:ea typeface="Calibri" panose="020F0502020204030204" pitchFamily="34" charset="0"/>
              </a:rPr>
              <a:t>vấn</a:t>
            </a:r>
            <a:r>
              <a:rPr lang="en-US" sz="2400" dirty="0">
                <a:effectLst/>
                <a:ea typeface="Calibri" panose="020F0502020204030204" pitchFamily="34" charset="0"/>
              </a:rPr>
              <a:t> </a:t>
            </a:r>
            <a:r>
              <a:rPr lang="en-US" sz="2400" dirty="0" err="1">
                <a:effectLst/>
                <a:ea typeface="Calibri" panose="020F0502020204030204" pitchFamily="34" charset="0"/>
              </a:rPr>
              <a:t>đối</a:t>
            </a:r>
            <a:r>
              <a:rPr lang="en-US" sz="2400" dirty="0">
                <a:effectLst/>
                <a:ea typeface="Calibri" panose="020F0502020204030204" pitchFamily="34" charset="0"/>
              </a:rPr>
              <a:t> </a:t>
            </a:r>
            <a:r>
              <a:rPr lang="en-US" sz="2400" dirty="0" err="1">
                <a:effectLst/>
                <a:ea typeface="Calibri" panose="020F0502020204030204" pitchFamily="34" charset="0"/>
              </a:rPr>
              <a:t>tượng</a:t>
            </a:r>
            <a:r>
              <a:rPr lang="en-US" sz="2400" dirty="0">
                <a:effectLst/>
                <a:ea typeface="Calibri" panose="020F0502020204030204" pitchFamily="34" charset="0"/>
              </a:rPr>
              <a:t>, </a:t>
            </a:r>
            <a:r>
              <a:rPr lang="en-US" sz="2400" dirty="0" err="1">
                <a:effectLst/>
                <a:ea typeface="Calibri" panose="020F0502020204030204" pitchFamily="34" charset="0"/>
              </a:rPr>
              <a:t>ghi</a:t>
            </a:r>
            <a:r>
              <a:rPr lang="en-US" sz="2400" dirty="0">
                <a:effectLst/>
                <a:ea typeface="Calibri" panose="020F0502020204030204" pitchFamily="34" charset="0"/>
              </a:rPr>
              <a:t> </a:t>
            </a:r>
            <a:r>
              <a:rPr lang="en-US" sz="2400" dirty="0" err="1">
                <a:effectLst/>
                <a:ea typeface="Calibri" panose="020F0502020204030204" pitchFamily="34" charset="0"/>
              </a:rPr>
              <a:t>nhận</a:t>
            </a:r>
            <a:r>
              <a:rPr lang="en-US" sz="2400" dirty="0">
                <a:effectLst/>
                <a:ea typeface="Calibri" panose="020F0502020204030204" pitchFamily="34" charset="0"/>
              </a:rPr>
              <a:t> </a:t>
            </a:r>
            <a:r>
              <a:rPr lang="en-US" sz="2400" dirty="0" err="1">
                <a:effectLst/>
                <a:ea typeface="Calibri" panose="020F0502020204030204" pitchFamily="34" charset="0"/>
              </a:rPr>
              <a:t>kết</a:t>
            </a:r>
            <a:r>
              <a:rPr lang="en-US" sz="2400" dirty="0">
                <a:effectLst/>
                <a:ea typeface="Calibri" panose="020F0502020204030204" pitchFamily="34" charset="0"/>
              </a:rPr>
              <a:t> </a:t>
            </a:r>
            <a:r>
              <a:rPr lang="en-US" sz="2400" dirty="0" err="1">
                <a:effectLst/>
                <a:ea typeface="Calibri" panose="020F0502020204030204" pitchFamily="34" charset="0"/>
              </a:rPr>
              <a:t>quả</a:t>
            </a:r>
            <a:r>
              <a:rPr lang="en-US" sz="2400" dirty="0">
                <a:effectLst/>
                <a:ea typeface="Calibri" panose="020F0502020204030204" pitchFamily="34" charset="0"/>
              </a:rPr>
              <a:t> </a:t>
            </a:r>
            <a:r>
              <a:rPr lang="en-US" sz="2400" dirty="0" err="1">
                <a:effectLst/>
                <a:ea typeface="Calibri" panose="020F0502020204030204" pitchFamily="34" charset="0"/>
              </a:rPr>
              <a:t>vào</a:t>
            </a:r>
            <a:r>
              <a:rPr lang="en-US" sz="2400" dirty="0">
                <a:effectLst/>
                <a:ea typeface="Calibri" panose="020F0502020204030204" pitchFamily="34" charset="0"/>
              </a:rPr>
              <a:t> </a:t>
            </a:r>
            <a:r>
              <a:rPr lang="en-US" sz="2400" dirty="0" err="1">
                <a:effectLst/>
                <a:ea typeface="Calibri" panose="020F0502020204030204" pitchFamily="34" charset="0"/>
              </a:rPr>
              <a:t>phiếu</a:t>
            </a:r>
            <a:r>
              <a:rPr lang="en-US" sz="2400" dirty="0">
                <a:effectLst/>
                <a:ea typeface="Calibri" panose="020F0502020204030204" pitchFamily="34" charset="0"/>
              </a:rPr>
              <a:t> </a:t>
            </a:r>
            <a:r>
              <a:rPr lang="en-US" sz="2400" dirty="0" err="1">
                <a:effectLst/>
                <a:ea typeface="Calibri" panose="020F0502020204030204" pitchFamily="34" charset="0"/>
              </a:rPr>
              <a:t>thu</a:t>
            </a:r>
            <a:r>
              <a:rPr lang="en-US" sz="2400" dirty="0">
                <a:effectLst/>
                <a:ea typeface="Calibri" panose="020F0502020204030204" pitchFamily="34" charset="0"/>
              </a:rPr>
              <a:t> </a:t>
            </a:r>
            <a:r>
              <a:rPr lang="en-US" sz="2400" dirty="0" err="1">
                <a:effectLst/>
                <a:ea typeface="Calibri" panose="020F0502020204030204" pitchFamily="34" charset="0"/>
              </a:rPr>
              <a:t>thập</a:t>
            </a:r>
            <a:r>
              <a:rPr lang="en-US" sz="2400" dirty="0">
                <a:effectLst/>
                <a:ea typeface="Calibri" panose="020F0502020204030204" pitchFamily="34" charset="0"/>
              </a:rPr>
              <a:t> </a:t>
            </a:r>
            <a:r>
              <a:rPr lang="en-US" sz="2400" dirty="0" err="1">
                <a:effectLst/>
                <a:ea typeface="Calibri" panose="020F0502020204030204" pitchFamily="34" charset="0"/>
              </a:rPr>
              <a:t>thông</a:t>
            </a:r>
            <a:r>
              <a:rPr lang="en-US" sz="2400" dirty="0">
                <a:effectLst/>
                <a:ea typeface="Calibri" panose="020F0502020204030204" pitchFamily="34" charset="0"/>
              </a:rPr>
              <a:t> tin.</a:t>
            </a:r>
            <a:endParaRPr lang="en-US" sz="2400" dirty="0">
              <a:effectLst/>
              <a:ea typeface="Times New Roman" panose="02020603050405020304" pitchFamily="18" charset="0"/>
            </a:endParaRPr>
          </a:p>
          <a:p>
            <a:pPr algn="just"/>
            <a:r>
              <a:rPr lang="en-US" sz="2400" dirty="0" err="1">
                <a:effectLst/>
                <a:ea typeface="Calibri" panose="020F0502020204030204" pitchFamily="34" charset="0"/>
              </a:rPr>
              <a:t>Bước</a:t>
            </a:r>
            <a:r>
              <a:rPr lang="en-US" sz="2400" dirty="0">
                <a:effectLst/>
                <a:ea typeface="Calibri" panose="020F0502020204030204" pitchFamily="34" charset="0"/>
              </a:rPr>
              <a:t> 4: </a:t>
            </a:r>
            <a:r>
              <a:rPr lang="en-US" sz="2400" dirty="0" err="1">
                <a:effectLst/>
                <a:ea typeface="Calibri" panose="020F0502020204030204" pitchFamily="34" charset="0"/>
              </a:rPr>
              <a:t>Kiểm</a:t>
            </a:r>
            <a:r>
              <a:rPr lang="en-US" sz="2400" dirty="0">
                <a:effectLst/>
                <a:ea typeface="Calibri" panose="020F0502020204030204" pitchFamily="34" charset="0"/>
              </a:rPr>
              <a:t> </a:t>
            </a:r>
            <a:r>
              <a:rPr lang="en-US" sz="2400" dirty="0" err="1">
                <a:effectLst/>
                <a:ea typeface="Calibri" panose="020F0502020204030204" pitchFamily="34" charset="0"/>
              </a:rPr>
              <a:t>tra</a:t>
            </a:r>
            <a:r>
              <a:rPr lang="en-US" sz="2400" dirty="0">
                <a:effectLst/>
                <a:ea typeface="Calibri" panose="020F0502020204030204" pitchFamily="34" charset="0"/>
              </a:rPr>
              <a:t> </a:t>
            </a:r>
            <a:r>
              <a:rPr lang="en-US" sz="2400" dirty="0" err="1">
                <a:effectLst/>
                <a:ea typeface="Calibri" panose="020F0502020204030204" pitchFamily="34" charset="0"/>
              </a:rPr>
              <a:t>lại</a:t>
            </a:r>
            <a:r>
              <a:rPr lang="en-US" sz="2400" dirty="0">
                <a:effectLst/>
                <a:ea typeface="Calibri" panose="020F0502020204030204" pitchFamily="34" charset="0"/>
              </a:rPr>
              <a:t> </a:t>
            </a:r>
            <a:r>
              <a:rPr lang="en-US" sz="2400" dirty="0" err="1">
                <a:effectLst/>
                <a:ea typeface="Calibri" panose="020F0502020204030204" pitchFamily="34" charset="0"/>
              </a:rPr>
              <a:t>phiếu</a:t>
            </a:r>
            <a:r>
              <a:rPr lang="en-US" sz="2400" dirty="0">
                <a:effectLst/>
                <a:ea typeface="Calibri" panose="020F0502020204030204" pitchFamily="34" charset="0"/>
              </a:rPr>
              <a:t> </a:t>
            </a:r>
            <a:r>
              <a:rPr lang="en-US" sz="2400" dirty="0" err="1">
                <a:effectLst/>
                <a:ea typeface="Calibri" panose="020F0502020204030204" pitchFamily="34" charset="0"/>
              </a:rPr>
              <a:t>thu</a:t>
            </a:r>
            <a:r>
              <a:rPr lang="en-US" sz="2400" dirty="0">
                <a:effectLst/>
                <a:ea typeface="Calibri" panose="020F0502020204030204" pitchFamily="34" charset="0"/>
              </a:rPr>
              <a:t> </a:t>
            </a:r>
            <a:r>
              <a:rPr lang="en-US" sz="2400" dirty="0" err="1">
                <a:effectLst/>
                <a:ea typeface="Calibri" panose="020F0502020204030204" pitchFamily="34" charset="0"/>
              </a:rPr>
              <a:t>thập</a:t>
            </a:r>
            <a:r>
              <a:rPr lang="en-US" sz="2400" dirty="0">
                <a:effectLst/>
                <a:ea typeface="Calibri" panose="020F0502020204030204" pitchFamily="34" charset="0"/>
              </a:rPr>
              <a:t> </a:t>
            </a:r>
            <a:r>
              <a:rPr lang="en-US" sz="2400" dirty="0" err="1">
                <a:effectLst/>
                <a:ea typeface="Calibri" panose="020F0502020204030204" pitchFamily="34" charset="0"/>
              </a:rPr>
              <a:t>thông</a:t>
            </a:r>
            <a:r>
              <a:rPr lang="en-US" sz="2400" dirty="0">
                <a:effectLst/>
                <a:ea typeface="Calibri" panose="020F0502020204030204" pitchFamily="34" charset="0"/>
              </a:rPr>
              <a:t> tin, </a:t>
            </a:r>
            <a:r>
              <a:rPr lang="en-US" sz="2400" dirty="0" err="1">
                <a:effectLst/>
                <a:ea typeface="Calibri" panose="020F0502020204030204" pitchFamily="34" charset="0"/>
              </a:rPr>
              <a:t>kết</a:t>
            </a:r>
            <a:r>
              <a:rPr lang="en-US" sz="2400" dirty="0">
                <a:effectLst/>
                <a:ea typeface="Calibri" panose="020F0502020204030204" pitchFamily="34" charset="0"/>
              </a:rPr>
              <a:t> </a:t>
            </a:r>
            <a:r>
              <a:rPr lang="en-US" sz="2400" dirty="0" err="1">
                <a:effectLst/>
                <a:ea typeface="Calibri" panose="020F0502020204030204" pitchFamily="34" charset="0"/>
              </a:rPr>
              <a:t>thúc</a:t>
            </a:r>
            <a:r>
              <a:rPr lang="en-US" sz="2400" dirty="0">
                <a:effectLst/>
                <a:ea typeface="Calibri" panose="020F0502020204030204" pitchFamily="34" charset="0"/>
              </a:rPr>
              <a:t> </a:t>
            </a:r>
            <a:r>
              <a:rPr lang="en-US" sz="2400" dirty="0" err="1">
                <a:effectLst/>
                <a:ea typeface="Calibri" panose="020F0502020204030204" pitchFamily="34" charset="0"/>
              </a:rPr>
              <a:t>cuộc</a:t>
            </a:r>
            <a:r>
              <a:rPr lang="en-US" sz="2400" dirty="0">
                <a:effectLst/>
                <a:ea typeface="Calibri" panose="020F0502020204030204" pitchFamily="34" charset="0"/>
              </a:rPr>
              <a:t> </a:t>
            </a:r>
            <a:r>
              <a:rPr lang="en-US" sz="2400" dirty="0" err="1">
                <a:effectLst/>
                <a:ea typeface="Calibri" panose="020F0502020204030204" pitchFamily="34" charset="0"/>
              </a:rPr>
              <a:t>phỏng</a:t>
            </a:r>
            <a:r>
              <a:rPr lang="en-US" sz="2400" dirty="0">
                <a:effectLst/>
                <a:ea typeface="Calibri" panose="020F0502020204030204" pitchFamily="34" charset="0"/>
              </a:rPr>
              <a:t> </a:t>
            </a:r>
            <a:r>
              <a:rPr lang="en-US" sz="2400" dirty="0" err="1">
                <a:effectLst/>
                <a:ea typeface="Calibri" panose="020F0502020204030204" pitchFamily="34" charset="0"/>
              </a:rPr>
              <a:t>vấn</a:t>
            </a:r>
            <a:r>
              <a:rPr lang="en-US" sz="2400" dirty="0">
                <a:effectLst/>
                <a:ea typeface="Calibri" panose="020F0502020204030204" pitchFamily="34" charset="0"/>
              </a:rPr>
              <a:t>.</a:t>
            </a:r>
            <a:endParaRPr lang="en-US" sz="2400" dirty="0">
              <a:effectLst/>
              <a:ea typeface="Times New Roman" panose="02020603050405020304" pitchFamily="18" charset="0"/>
            </a:endParaRPr>
          </a:p>
          <a:p>
            <a:endParaRPr lang="en-US" sz="2000" dirty="0"/>
          </a:p>
        </p:txBody>
      </p:sp>
    </p:spTree>
    <p:extLst>
      <p:ext uri="{BB962C8B-B14F-4D97-AF65-F5344CB8AC3E}">
        <p14:creationId xmlns:p14="http://schemas.microsoft.com/office/powerpoint/2010/main" val="2716132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84511" y="295100"/>
            <a:ext cx="6465282" cy="1143000"/>
          </a:xfrm>
        </p:spPr>
        <p:txBody>
          <a:bodyPr/>
          <a:lstStyle/>
          <a:p>
            <a:r>
              <a:rPr lang="en-US" sz="3200" dirty="0"/>
              <a:t>ĐỐI TƯỢNG &amp; PP NGHIÊN CỨU</a:t>
            </a:r>
          </a:p>
        </p:txBody>
      </p:sp>
      <p:sp>
        <p:nvSpPr>
          <p:cNvPr id="2" name="Text Placeholder 1"/>
          <p:cNvSpPr>
            <a:spLocks noGrp="1"/>
          </p:cNvSpPr>
          <p:nvPr>
            <p:ph type="body" sz="half" idx="1"/>
          </p:nvPr>
        </p:nvSpPr>
        <p:spPr>
          <a:xfrm>
            <a:off x="304800" y="1438100"/>
            <a:ext cx="8534400" cy="5419900"/>
          </a:xfrm>
        </p:spPr>
        <p:txBody>
          <a:bodyPr/>
          <a:lstStyle/>
          <a:p>
            <a:pPr marL="0" lvl="0" indent="0" algn="just">
              <a:lnSpc>
                <a:spcPct val="114000"/>
              </a:lnSpc>
              <a:spcBef>
                <a:spcPts val="0"/>
              </a:spcBef>
              <a:buNone/>
            </a:pPr>
            <a:r>
              <a:rPr lang="en-US" sz="2800" b="1" dirty="0">
                <a:solidFill>
                  <a:srgbClr val="FF0000"/>
                </a:solidFill>
              </a:rPr>
              <a:t>6. </a:t>
            </a:r>
            <a:r>
              <a:rPr lang="en-US" sz="2800" b="1" dirty="0" err="1">
                <a:solidFill>
                  <a:srgbClr val="FF0000"/>
                </a:solidFill>
              </a:rPr>
              <a:t>Đo</a:t>
            </a:r>
            <a:r>
              <a:rPr lang="en-US" sz="2800" b="1" dirty="0">
                <a:solidFill>
                  <a:srgbClr val="FF0000"/>
                </a:solidFill>
              </a:rPr>
              <a:t> </a:t>
            </a:r>
            <a:r>
              <a:rPr lang="en-US" sz="2800" b="1" dirty="0" err="1">
                <a:solidFill>
                  <a:srgbClr val="FF0000"/>
                </a:solidFill>
              </a:rPr>
              <a:t>lường</a:t>
            </a:r>
            <a:r>
              <a:rPr lang="en-US" sz="2800" b="1" dirty="0">
                <a:solidFill>
                  <a:srgbClr val="FF0000"/>
                </a:solidFill>
              </a:rPr>
              <a:t> </a:t>
            </a:r>
            <a:r>
              <a:rPr lang="en-US" sz="2800" b="1" dirty="0" err="1">
                <a:solidFill>
                  <a:srgbClr val="FF0000"/>
                </a:solidFill>
              </a:rPr>
              <a:t>và</a:t>
            </a:r>
            <a:r>
              <a:rPr lang="en-US" sz="2800" b="1" dirty="0">
                <a:solidFill>
                  <a:srgbClr val="FF0000"/>
                </a:solidFill>
              </a:rPr>
              <a:t> </a:t>
            </a:r>
            <a:r>
              <a:rPr lang="en-US" sz="2800" b="1" dirty="0" err="1">
                <a:solidFill>
                  <a:srgbClr val="FF0000"/>
                </a:solidFill>
              </a:rPr>
              <a:t>định</a:t>
            </a:r>
            <a:r>
              <a:rPr lang="en-US" sz="2800" b="1" dirty="0">
                <a:solidFill>
                  <a:srgbClr val="FF0000"/>
                </a:solidFill>
              </a:rPr>
              <a:t> </a:t>
            </a:r>
            <a:r>
              <a:rPr lang="en-US" sz="2800" b="1" dirty="0" err="1">
                <a:solidFill>
                  <a:srgbClr val="FF0000"/>
                </a:solidFill>
              </a:rPr>
              <a:t>nghĩa</a:t>
            </a:r>
            <a:r>
              <a:rPr lang="en-US" sz="2800" b="1" dirty="0">
                <a:solidFill>
                  <a:srgbClr val="FF0000"/>
                </a:solidFill>
              </a:rPr>
              <a:t> </a:t>
            </a:r>
            <a:r>
              <a:rPr lang="en-US" sz="2800" b="1" dirty="0" err="1">
                <a:solidFill>
                  <a:srgbClr val="FF0000"/>
                </a:solidFill>
              </a:rPr>
              <a:t>các</a:t>
            </a:r>
            <a:r>
              <a:rPr lang="en-US" sz="2800" b="1" dirty="0">
                <a:solidFill>
                  <a:srgbClr val="FF0000"/>
                </a:solidFill>
              </a:rPr>
              <a:t> </a:t>
            </a:r>
            <a:r>
              <a:rPr lang="en-US" sz="2800" b="1" dirty="0" err="1">
                <a:solidFill>
                  <a:srgbClr val="FF0000"/>
                </a:solidFill>
              </a:rPr>
              <a:t>biến</a:t>
            </a:r>
            <a:r>
              <a:rPr lang="en-US" sz="2800" b="1" dirty="0">
                <a:solidFill>
                  <a:srgbClr val="FF0000"/>
                </a:solidFill>
              </a:rPr>
              <a:t>: </a:t>
            </a:r>
          </a:p>
          <a:p>
            <a:pPr marL="0" lvl="0" indent="0" algn="just">
              <a:lnSpc>
                <a:spcPct val="114000"/>
              </a:lnSpc>
              <a:spcBef>
                <a:spcPts val="0"/>
              </a:spcBef>
              <a:buNone/>
            </a:pPr>
            <a:r>
              <a:rPr lang="vi-VN" sz="2800" dirty="0"/>
              <a:t>- </a:t>
            </a:r>
            <a:r>
              <a:rPr lang="vi-VN" sz="2400" dirty="0"/>
              <a:t>Đau vết mổ</a:t>
            </a:r>
            <a:r>
              <a:rPr lang="en-US" sz="2400" dirty="0"/>
              <a:t>, </a:t>
            </a:r>
            <a:r>
              <a:rPr lang="en-US" sz="2400" dirty="0" err="1"/>
              <a:t>đau</a:t>
            </a:r>
            <a:r>
              <a:rPr lang="en-US" sz="2400" dirty="0"/>
              <a:t> </a:t>
            </a:r>
            <a:r>
              <a:rPr lang="en-US" sz="2400" dirty="0" err="1"/>
              <a:t>bụng</a:t>
            </a:r>
            <a:r>
              <a:rPr lang="vi-VN" sz="2400" dirty="0"/>
              <a:t>: tính theo thang đo VAS.</a:t>
            </a:r>
          </a:p>
          <a:p>
            <a:pPr marL="0" lvl="0" indent="0" algn="just">
              <a:lnSpc>
                <a:spcPct val="114000"/>
              </a:lnSpc>
              <a:spcBef>
                <a:spcPts val="0"/>
              </a:spcBef>
              <a:buNone/>
            </a:pPr>
            <a:r>
              <a:rPr lang="vi-VN" sz="2400" dirty="0"/>
              <a:t>- Đặt ống dẫn lưu</a:t>
            </a:r>
          </a:p>
          <a:p>
            <a:pPr marL="0" lvl="0" indent="0" algn="just">
              <a:lnSpc>
                <a:spcPct val="114000"/>
              </a:lnSpc>
              <a:spcBef>
                <a:spcPts val="0"/>
              </a:spcBef>
              <a:buNone/>
            </a:pPr>
            <a:r>
              <a:rPr lang="vi-VN" sz="2400" dirty="0"/>
              <a:t>- Sốt</a:t>
            </a:r>
          </a:p>
          <a:p>
            <a:pPr marL="0" lvl="0" indent="0" algn="just">
              <a:lnSpc>
                <a:spcPct val="114000"/>
              </a:lnSpc>
              <a:spcBef>
                <a:spcPts val="0"/>
              </a:spcBef>
              <a:buNone/>
            </a:pPr>
            <a:r>
              <a:rPr lang="vi-VN" sz="2400" dirty="0"/>
              <a:t>- </a:t>
            </a:r>
            <a:r>
              <a:rPr lang="en-US" sz="2400" dirty="0" err="1"/>
              <a:t>Nôn</a:t>
            </a:r>
            <a:r>
              <a:rPr lang="en-US" sz="2400" dirty="0"/>
              <a:t> </a:t>
            </a:r>
            <a:r>
              <a:rPr lang="en-US" sz="2400" dirty="0" err="1"/>
              <a:t>hoặc</a:t>
            </a:r>
            <a:r>
              <a:rPr lang="en-US" sz="2400" dirty="0"/>
              <a:t> </a:t>
            </a:r>
            <a:r>
              <a:rPr lang="en-US" sz="2400" dirty="0" err="1"/>
              <a:t>buồn</a:t>
            </a:r>
            <a:r>
              <a:rPr lang="en-US" sz="2400" dirty="0"/>
              <a:t> </a:t>
            </a:r>
            <a:r>
              <a:rPr lang="en-US" sz="2400" dirty="0" err="1"/>
              <a:t>nôn</a:t>
            </a:r>
            <a:endParaRPr lang="en-US" sz="2400" dirty="0"/>
          </a:p>
          <a:p>
            <a:pPr marL="0" lvl="0" indent="0" algn="just">
              <a:lnSpc>
                <a:spcPct val="114000"/>
              </a:lnSpc>
              <a:spcBef>
                <a:spcPts val="0"/>
              </a:spcBef>
              <a:buNone/>
            </a:pPr>
            <a:r>
              <a:rPr lang="en-US" sz="2400" dirty="0"/>
              <a:t>- </a:t>
            </a:r>
            <a:r>
              <a:rPr lang="en-US" sz="2400" dirty="0" err="1"/>
              <a:t>Tình</a:t>
            </a:r>
            <a:r>
              <a:rPr lang="en-US" sz="2400" dirty="0"/>
              <a:t> </a:t>
            </a:r>
            <a:r>
              <a:rPr lang="en-US" sz="2400" dirty="0" err="1"/>
              <a:t>trạng</a:t>
            </a:r>
            <a:r>
              <a:rPr lang="en-US" sz="2400" dirty="0"/>
              <a:t> </a:t>
            </a:r>
            <a:r>
              <a:rPr lang="en-US" sz="2400" dirty="0" err="1"/>
              <a:t>nhu</a:t>
            </a:r>
            <a:r>
              <a:rPr lang="en-US" sz="2400" dirty="0"/>
              <a:t> </a:t>
            </a:r>
            <a:r>
              <a:rPr lang="en-US" sz="2400" dirty="0" err="1"/>
              <a:t>động</a:t>
            </a:r>
            <a:r>
              <a:rPr lang="en-US" sz="2400" dirty="0"/>
              <a:t> </a:t>
            </a:r>
            <a:r>
              <a:rPr lang="en-US" sz="2400" dirty="0" err="1"/>
              <a:t>ruột</a:t>
            </a:r>
            <a:endParaRPr lang="vi-VN" sz="2400" dirty="0"/>
          </a:p>
          <a:p>
            <a:pPr marL="0" lvl="0" indent="0" algn="just">
              <a:lnSpc>
                <a:spcPct val="114000"/>
              </a:lnSpc>
              <a:spcBef>
                <a:spcPts val="0"/>
              </a:spcBef>
              <a:buNone/>
            </a:pPr>
            <a:r>
              <a:rPr lang="vi-VN" sz="2400" dirty="0"/>
              <a:t>- Biến chứng xảy ra sau mổ</a:t>
            </a:r>
            <a:endParaRPr lang="en-US" sz="2400" dirty="0"/>
          </a:p>
          <a:p>
            <a:pPr marL="0" lvl="0" indent="0" algn="just">
              <a:lnSpc>
                <a:spcPct val="114000"/>
              </a:lnSpc>
              <a:spcBef>
                <a:spcPts val="0"/>
              </a:spcBef>
              <a:buNone/>
            </a:pPr>
            <a:r>
              <a:rPr lang="vi-VN" sz="2400" dirty="0"/>
              <a:t>- Chăm sóc điều dưỡng sau mổ: đau, dấu hiệu sinh tồn, </a:t>
            </a:r>
            <a:r>
              <a:rPr lang="en-US" sz="2400" dirty="0" err="1"/>
              <a:t>chăm</a:t>
            </a:r>
            <a:r>
              <a:rPr lang="en-US" sz="2400" dirty="0"/>
              <a:t> </a:t>
            </a:r>
            <a:r>
              <a:rPr lang="en-US" sz="2400" dirty="0" err="1"/>
              <a:t>sóc</a:t>
            </a:r>
            <a:r>
              <a:rPr lang="vi-VN" sz="2400" dirty="0"/>
              <a:t> vết mổ, chăm sóc ống dẫn lưu, dinh dưỡng sau mổ, vận động sau mổ.</a:t>
            </a:r>
          </a:p>
          <a:p>
            <a:pPr marL="0" lvl="0" indent="0" algn="just">
              <a:lnSpc>
                <a:spcPct val="114000"/>
              </a:lnSpc>
              <a:spcBef>
                <a:spcPts val="0"/>
              </a:spcBef>
              <a:buNone/>
            </a:pPr>
            <a:r>
              <a:rPr lang="vi-VN" sz="2400" dirty="0"/>
              <a:t>- Hoạt động giáo dục sức khỏe khi nằm viện và khi ra viện</a:t>
            </a:r>
            <a:endParaRPr lang="en-US" sz="2400" dirty="0"/>
          </a:p>
        </p:txBody>
      </p:sp>
    </p:spTree>
    <p:extLst>
      <p:ext uri="{BB962C8B-B14F-4D97-AF65-F5344CB8AC3E}">
        <p14:creationId xmlns:p14="http://schemas.microsoft.com/office/powerpoint/2010/main" val="17529852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84511" y="295100"/>
            <a:ext cx="6465282" cy="1143000"/>
          </a:xfrm>
        </p:spPr>
        <p:txBody>
          <a:bodyPr/>
          <a:lstStyle/>
          <a:p>
            <a:r>
              <a:rPr lang="en-US" sz="3200"/>
              <a:t>ĐỐI TƯỢNG &amp; PP NGHIÊN CỨU</a:t>
            </a:r>
          </a:p>
        </p:txBody>
      </p:sp>
      <p:sp>
        <p:nvSpPr>
          <p:cNvPr id="2" name="Text Placeholder 1"/>
          <p:cNvSpPr>
            <a:spLocks noGrp="1"/>
          </p:cNvSpPr>
          <p:nvPr>
            <p:ph type="body" sz="half" idx="1"/>
          </p:nvPr>
        </p:nvSpPr>
        <p:spPr>
          <a:xfrm>
            <a:off x="228600" y="1438100"/>
            <a:ext cx="8610600" cy="5124800"/>
          </a:xfrm>
        </p:spPr>
        <p:txBody>
          <a:bodyPr/>
          <a:lstStyle/>
          <a:p>
            <a:pPr marL="0" lvl="0" indent="0" algn="just">
              <a:lnSpc>
                <a:spcPct val="114000"/>
              </a:lnSpc>
              <a:spcBef>
                <a:spcPts val="0"/>
              </a:spcBef>
              <a:buNone/>
            </a:pPr>
            <a:r>
              <a:rPr lang="en-US" sz="2800" b="1" dirty="0">
                <a:solidFill>
                  <a:srgbClr val="FF0000"/>
                </a:solidFill>
              </a:rPr>
              <a:t>6. </a:t>
            </a:r>
            <a:r>
              <a:rPr lang="en-US" sz="2800" b="1" dirty="0" err="1">
                <a:solidFill>
                  <a:srgbClr val="FF0000"/>
                </a:solidFill>
              </a:rPr>
              <a:t>Đo</a:t>
            </a:r>
            <a:r>
              <a:rPr lang="en-US" sz="2800" b="1" dirty="0">
                <a:solidFill>
                  <a:srgbClr val="FF0000"/>
                </a:solidFill>
              </a:rPr>
              <a:t> </a:t>
            </a:r>
            <a:r>
              <a:rPr lang="en-US" sz="2800" b="1" dirty="0" err="1">
                <a:solidFill>
                  <a:srgbClr val="FF0000"/>
                </a:solidFill>
              </a:rPr>
              <a:t>lường</a:t>
            </a:r>
            <a:r>
              <a:rPr lang="en-US" sz="2800" b="1" dirty="0">
                <a:solidFill>
                  <a:srgbClr val="FF0000"/>
                </a:solidFill>
              </a:rPr>
              <a:t> </a:t>
            </a:r>
            <a:r>
              <a:rPr lang="en-US" sz="2800" b="1" dirty="0" err="1">
                <a:solidFill>
                  <a:srgbClr val="FF0000"/>
                </a:solidFill>
              </a:rPr>
              <a:t>và</a:t>
            </a:r>
            <a:r>
              <a:rPr lang="en-US" sz="2800" b="1" dirty="0">
                <a:solidFill>
                  <a:srgbClr val="FF0000"/>
                </a:solidFill>
              </a:rPr>
              <a:t> </a:t>
            </a:r>
            <a:r>
              <a:rPr lang="en-US" sz="2800" b="1" dirty="0" err="1">
                <a:solidFill>
                  <a:srgbClr val="FF0000"/>
                </a:solidFill>
              </a:rPr>
              <a:t>định</a:t>
            </a:r>
            <a:r>
              <a:rPr lang="en-US" sz="2800" b="1" dirty="0">
                <a:solidFill>
                  <a:srgbClr val="FF0000"/>
                </a:solidFill>
              </a:rPr>
              <a:t> </a:t>
            </a:r>
            <a:r>
              <a:rPr lang="en-US" sz="2800" b="1" dirty="0" err="1">
                <a:solidFill>
                  <a:srgbClr val="FF0000"/>
                </a:solidFill>
              </a:rPr>
              <a:t>nghĩa</a:t>
            </a:r>
            <a:r>
              <a:rPr lang="en-US" sz="2800" b="1" dirty="0">
                <a:solidFill>
                  <a:srgbClr val="FF0000"/>
                </a:solidFill>
              </a:rPr>
              <a:t> </a:t>
            </a:r>
            <a:r>
              <a:rPr lang="en-US" sz="2800" b="1" dirty="0" err="1">
                <a:solidFill>
                  <a:srgbClr val="FF0000"/>
                </a:solidFill>
              </a:rPr>
              <a:t>các</a:t>
            </a:r>
            <a:r>
              <a:rPr lang="en-US" sz="2800" b="1" dirty="0">
                <a:solidFill>
                  <a:srgbClr val="FF0000"/>
                </a:solidFill>
              </a:rPr>
              <a:t> </a:t>
            </a:r>
            <a:r>
              <a:rPr lang="en-US" sz="2800" b="1" dirty="0" err="1">
                <a:solidFill>
                  <a:srgbClr val="FF0000"/>
                </a:solidFill>
              </a:rPr>
              <a:t>biến</a:t>
            </a:r>
            <a:r>
              <a:rPr lang="en-US" sz="2800" b="1" dirty="0">
                <a:solidFill>
                  <a:srgbClr val="FF0000"/>
                </a:solidFill>
              </a:rPr>
              <a:t> (</a:t>
            </a:r>
            <a:r>
              <a:rPr lang="en-US" sz="2800" b="1" dirty="0" err="1">
                <a:solidFill>
                  <a:srgbClr val="FF0000"/>
                </a:solidFill>
              </a:rPr>
              <a:t>tt</a:t>
            </a:r>
            <a:r>
              <a:rPr lang="en-US" sz="2800" b="1" dirty="0">
                <a:solidFill>
                  <a:srgbClr val="FF0000"/>
                </a:solidFill>
              </a:rPr>
              <a:t>): </a:t>
            </a:r>
          </a:p>
          <a:p>
            <a:pPr marL="0" indent="0" algn="just">
              <a:buNone/>
            </a:pPr>
            <a:r>
              <a:rPr lang="en-US" sz="2400" dirty="0"/>
              <a:t>    </a:t>
            </a:r>
            <a:r>
              <a:rPr lang="vi-VN" sz="2400" dirty="0"/>
              <a:t>- Kết quả chăm sóc người bệnh sau phẫu thuật được gọi là tốt khi thỏa tất cả các điều kiện sau:</a:t>
            </a:r>
            <a:endParaRPr lang="en-US" sz="2400" dirty="0"/>
          </a:p>
          <a:p>
            <a:pPr marL="0" indent="0" algn="just">
              <a:buNone/>
            </a:pPr>
            <a:r>
              <a:rPr lang="en-US" sz="2400" dirty="0"/>
              <a:t>    </a:t>
            </a:r>
            <a:r>
              <a:rPr lang="vi-VN" sz="2400" dirty="0"/>
              <a:t>+ Điều dưỡng theo dõi, chăm sóc đầy đủ các nội dụng, quy trình chăm sóc NB sau PT sỏi mật</a:t>
            </a:r>
          </a:p>
          <a:p>
            <a:pPr marL="0" indent="0" algn="just">
              <a:buNone/>
            </a:pPr>
            <a:r>
              <a:rPr lang="en-US" sz="2400" dirty="0"/>
              <a:t>    </a:t>
            </a:r>
            <a:r>
              <a:rPr lang="vi-VN" sz="2400" dirty="0"/>
              <a:t>+ Dấu hiệu </a:t>
            </a:r>
            <a:r>
              <a:rPr lang="en-US" sz="2400" dirty="0" err="1"/>
              <a:t>sinh</a:t>
            </a:r>
            <a:r>
              <a:rPr lang="en-US" sz="2400" dirty="0"/>
              <a:t> </a:t>
            </a:r>
            <a:r>
              <a:rPr lang="en-US" sz="2400" dirty="0" err="1"/>
              <a:t>tồn</a:t>
            </a:r>
            <a:r>
              <a:rPr lang="vi-VN" sz="2400" dirty="0"/>
              <a:t> bình thường</a:t>
            </a:r>
            <a:r>
              <a:rPr lang="en-US" sz="2400" dirty="0"/>
              <a:t>, NB </a:t>
            </a:r>
            <a:r>
              <a:rPr lang="en-US" sz="2400" dirty="0" err="1"/>
              <a:t>ăn</a:t>
            </a:r>
            <a:r>
              <a:rPr lang="en-US" sz="2400" dirty="0"/>
              <a:t> </a:t>
            </a:r>
            <a:r>
              <a:rPr lang="en-US" sz="2400" dirty="0" err="1"/>
              <a:t>uống</a:t>
            </a:r>
            <a:r>
              <a:rPr lang="en-US" sz="2400" dirty="0"/>
              <a:t> </a:t>
            </a:r>
            <a:r>
              <a:rPr lang="en-US" sz="2400" dirty="0" err="1"/>
              <a:t>tốt</a:t>
            </a:r>
            <a:r>
              <a:rPr lang="en-US" sz="2400" dirty="0"/>
              <a:t>.</a:t>
            </a:r>
            <a:endParaRPr lang="vi-VN" sz="2400" dirty="0"/>
          </a:p>
          <a:p>
            <a:pPr marL="0" indent="0" algn="just">
              <a:buNone/>
            </a:pPr>
            <a:r>
              <a:rPr lang="en-US" sz="2400" dirty="0"/>
              <a:t>    </a:t>
            </a:r>
            <a:r>
              <a:rPr lang="vi-VN" sz="2400" dirty="0"/>
              <a:t>+ Người bệnh đỡ đau, điểm đau VAS sau 24h &lt; 4 điểm.</a:t>
            </a:r>
          </a:p>
          <a:p>
            <a:pPr marL="0" indent="0" algn="just">
              <a:buNone/>
            </a:pPr>
            <a:r>
              <a:rPr lang="en-US" sz="2400" dirty="0"/>
              <a:t>    </a:t>
            </a:r>
            <a:r>
              <a:rPr lang="vi-VN" sz="2400" dirty="0"/>
              <a:t>+ Dẫn lưu và vết mổ ổn định.</a:t>
            </a:r>
            <a:endParaRPr lang="en-US" sz="2400" dirty="0"/>
          </a:p>
          <a:p>
            <a:pPr marL="0" indent="0" algn="just">
              <a:buNone/>
            </a:pPr>
            <a:r>
              <a:rPr lang="en-US" sz="2400" dirty="0"/>
              <a:t>    </a:t>
            </a:r>
            <a:r>
              <a:rPr lang="vi-VN" sz="2400" dirty="0"/>
              <a:t>+ Không có </a:t>
            </a:r>
            <a:r>
              <a:rPr lang="en-US" sz="2400" dirty="0" err="1"/>
              <a:t>biến</a:t>
            </a:r>
            <a:r>
              <a:rPr lang="en-US" sz="2400" dirty="0"/>
              <a:t> </a:t>
            </a:r>
            <a:r>
              <a:rPr lang="en-US" sz="2400" dirty="0" err="1"/>
              <a:t>chứng</a:t>
            </a:r>
            <a:r>
              <a:rPr lang="en-US" sz="2400" dirty="0"/>
              <a:t> </a:t>
            </a:r>
            <a:r>
              <a:rPr lang="en-US" sz="2400" dirty="0" err="1"/>
              <a:t>sau</a:t>
            </a:r>
            <a:r>
              <a:rPr lang="en-US" sz="2400" dirty="0"/>
              <a:t> </a:t>
            </a:r>
            <a:r>
              <a:rPr lang="en-US" sz="2400" dirty="0" err="1"/>
              <a:t>mổ</a:t>
            </a:r>
            <a:r>
              <a:rPr lang="en-US" sz="2400" dirty="0"/>
              <a:t>.</a:t>
            </a:r>
            <a:r>
              <a:rPr lang="vi-VN" sz="2400" dirty="0"/>
              <a:t>.</a:t>
            </a:r>
            <a:endParaRPr lang="en-US" sz="2400" dirty="0"/>
          </a:p>
          <a:p>
            <a:pPr marL="0" indent="0" algn="just">
              <a:buNone/>
            </a:pPr>
            <a:r>
              <a:rPr lang="en-US" sz="2400" dirty="0"/>
              <a:t>    </a:t>
            </a:r>
            <a:r>
              <a:rPr lang="vi-VN" sz="2400" dirty="0"/>
              <a:t>+ Người nhà và người bệnh hài lòng công tác chăm sóc của điều dưỡng.</a:t>
            </a:r>
          </a:p>
        </p:txBody>
      </p:sp>
    </p:spTree>
    <p:extLst>
      <p:ext uri="{BB962C8B-B14F-4D97-AF65-F5344CB8AC3E}">
        <p14:creationId xmlns:p14="http://schemas.microsoft.com/office/powerpoint/2010/main" val="4174135924"/>
      </p:ext>
    </p:extLst>
  </p:cSld>
  <p:clrMapOvr>
    <a:masterClrMapping/>
  </p:clrMapOvr>
</p:sld>
</file>

<file path=ppt/theme/theme1.xml><?xml version="1.0" encoding="utf-8"?>
<a:theme xmlns:a="http://schemas.openxmlformats.org/drawingml/2006/main" name="573TGp_research_light">
  <a:themeElements>
    <a:clrScheme name="Default Design 2">
      <a:dk1>
        <a:srgbClr val="0052A4"/>
      </a:dk1>
      <a:lt1>
        <a:srgbClr val="FFFFFF"/>
      </a:lt1>
      <a:dk2>
        <a:srgbClr val="DBEFF9"/>
      </a:dk2>
      <a:lt2>
        <a:srgbClr val="808080"/>
      </a:lt2>
      <a:accent1>
        <a:srgbClr val="5A87BE"/>
      </a:accent1>
      <a:accent2>
        <a:srgbClr val="DC5270"/>
      </a:accent2>
      <a:accent3>
        <a:srgbClr val="FFFFFF"/>
      </a:accent3>
      <a:accent4>
        <a:srgbClr val="00458B"/>
      </a:accent4>
      <a:accent5>
        <a:srgbClr val="B5C3DB"/>
      </a:accent5>
      <a:accent6>
        <a:srgbClr val="C74965"/>
      </a:accent6>
      <a:hlink>
        <a:srgbClr val="53B630"/>
      </a:hlink>
      <a:folHlink>
        <a:srgbClr val="D45F48"/>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2E3038"/>
        </a:dk1>
        <a:lt1>
          <a:srgbClr val="FFFFFF"/>
        </a:lt1>
        <a:dk2>
          <a:srgbClr val="DDDDDD"/>
        </a:dk2>
        <a:lt2>
          <a:srgbClr val="808080"/>
        </a:lt2>
        <a:accent1>
          <a:srgbClr val="5ECC4C"/>
        </a:accent1>
        <a:accent2>
          <a:srgbClr val="DE4A98"/>
        </a:accent2>
        <a:accent3>
          <a:srgbClr val="FFFFFF"/>
        </a:accent3>
        <a:accent4>
          <a:srgbClr val="26272E"/>
        </a:accent4>
        <a:accent5>
          <a:srgbClr val="B6E2B2"/>
        </a:accent5>
        <a:accent6>
          <a:srgbClr val="C94289"/>
        </a:accent6>
        <a:hlink>
          <a:srgbClr val="B89642"/>
        </a:hlink>
        <a:folHlink>
          <a:srgbClr val="4EA4CA"/>
        </a:folHlink>
      </a:clrScheme>
      <a:clrMap bg1="lt1" tx1="dk1" bg2="lt2" tx2="dk2" accent1="accent1" accent2="accent2" accent3="accent3" accent4="accent4" accent5="accent5" accent6="accent6" hlink="hlink" folHlink="folHlink"/>
    </a:extraClrScheme>
    <a:extraClrScheme>
      <a:clrScheme name="Default Design 2">
        <a:dk1>
          <a:srgbClr val="0052A4"/>
        </a:dk1>
        <a:lt1>
          <a:srgbClr val="FFFFFF"/>
        </a:lt1>
        <a:dk2>
          <a:srgbClr val="DBEFF9"/>
        </a:dk2>
        <a:lt2>
          <a:srgbClr val="808080"/>
        </a:lt2>
        <a:accent1>
          <a:srgbClr val="5A87BE"/>
        </a:accent1>
        <a:accent2>
          <a:srgbClr val="DC5270"/>
        </a:accent2>
        <a:accent3>
          <a:srgbClr val="FFFFFF"/>
        </a:accent3>
        <a:accent4>
          <a:srgbClr val="00458B"/>
        </a:accent4>
        <a:accent5>
          <a:srgbClr val="B5C3DB"/>
        </a:accent5>
        <a:accent6>
          <a:srgbClr val="C74965"/>
        </a:accent6>
        <a:hlink>
          <a:srgbClr val="53B630"/>
        </a:hlink>
        <a:folHlink>
          <a:srgbClr val="D45F48"/>
        </a:folHlink>
      </a:clrScheme>
      <a:clrMap bg1="lt1" tx1="dk1" bg2="lt2" tx2="dk2" accent1="accent1" accent2="accent2" accent3="accent3" accent4="accent4" accent5="accent5" accent6="accent6" hlink="hlink" folHlink="folHlink"/>
    </a:extraClrScheme>
    <a:extraClrScheme>
      <a:clrScheme name="Default Design 3">
        <a:dk1>
          <a:srgbClr val="85218F"/>
        </a:dk1>
        <a:lt1>
          <a:srgbClr val="FFFFFF"/>
        </a:lt1>
        <a:dk2>
          <a:srgbClr val="F9DBF3"/>
        </a:dk2>
        <a:lt2>
          <a:srgbClr val="808080"/>
        </a:lt2>
        <a:accent1>
          <a:srgbClr val="9461CD"/>
        </a:accent1>
        <a:accent2>
          <a:srgbClr val="4E8DDA"/>
        </a:accent2>
        <a:accent3>
          <a:srgbClr val="FFFFFF"/>
        </a:accent3>
        <a:accent4>
          <a:srgbClr val="711B79"/>
        </a:accent4>
        <a:accent5>
          <a:srgbClr val="C8B7E3"/>
        </a:accent5>
        <a:accent6>
          <a:srgbClr val="467FC5"/>
        </a:accent6>
        <a:hlink>
          <a:srgbClr val="3FBB83"/>
        </a:hlink>
        <a:folHlink>
          <a:srgbClr val="C98C4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573TGp_research_light.potx" id="{306288F4-0E28-4DE6-A27D-FA333F37EDCA}" vid="{777909EF-FBD2-41D0-ACA7-43613DD156A2}"/>
    </a:ext>
  </a:extLst>
</a:theme>
</file>

<file path=ppt/theme/theme2.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573TGp_research_light</Template>
  <TotalTime>1779</TotalTime>
  <Words>2346</Words>
  <Application>Microsoft Office PowerPoint</Application>
  <PresentationFormat>On-screen Show (4:3)</PresentationFormat>
  <Paragraphs>368</Paragraphs>
  <Slides>20</Slides>
  <Notes>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20</vt:i4>
      </vt:variant>
    </vt:vector>
  </HeadingPairs>
  <TitlesOfParts>
    <vt:vector size="28" baseType="lpstr">
      <vt:lpstr>Arial</vt:lpstr>
      <vt:lpstr>Arial Black</vt:lpstr>
      <vt:lpstr>Franklin Gothic Book</vt:lpstr>
      <vt:lpstr>Times New Roman</vt:lpstr>
      <vt:lpstr>Wingdings</vt:lpstr>
      <vt:lpstr>Wingdings 2</vt:lpstr>
      <vt:lpstr>573TGp_research_light</vt:lpstr>
      <vt:lpstr>Technic</vt:lpstr>
      <vt:lpstr>PowerPoint Presentation</vt:lpstr>
      <vt:lpstr>ĐẶT VẤN ĐỀ</vt:lpstr>
      <vt:lpstr>MỤC TIÊU CỦA ĐỀ TÀI</vt:lpstr>
      <vt:lpstr>ĐỐI TƯỢNG &amp; PP NGHIÊN CỨU</vt:lpstr>
      <vt:lpstr>ĐỐI TƯỢNG &amp; PP NGHIÊN CỨU</vt:lpstr>
      <vt:lpstr>ĐỐI TƯỢNG &amp; PP NGHIÊN CỨU</vt:lpstr>
      <vt:lpstr>ĐỐI TƯỢNG &amp; PP NGHIÊN CỨU</vt:lpstr>
      <vt:lpstr>ĐỐI TƯỢNG &amp; PP NGHIÊN CỨU</vt:lpstr>
      <vt:lpstr>ĐỐI TƯỢNG &amp; PP NGHIÊN CỨU</vt:lpstr>
      <vt:lpstr>KẾT QUẢ &amp; BÀN LUẬN</vt:lpstr>
      <vt:lpstr>KẾT QUẢ &amp; BÀN LUẬN</vt:lpstr>
      <vt:lpstr>KẾT QUẢ &amp; BÀN LUẬN</vt:lpstr>
      <vt:lpstr>Đặc điểm lâm sàng sau mổ</vt:lpstr>
      <vt:lpstr>Tình trạng đau vết mổ</vt:lpstr>
      <vt:lpstr>Hoạt động chăm sóc</vt:lpstr>
      <vt:lpstr>Hoạt động tư vấn GDSK</vt:lpstr>
      <vt:lpstr>ĐÁNH GIÁ CỦA NB VÀ TN</vt:lpstr>
      <vt:lpstr>Kết quả chăm sóc</vt:lpstr>
      <vt:lpstr>KẾT LUẬN</vt:lpstr>
      <vt:lpstr>XIN CHÂN THÀNH CẢM ƠN !</vt:lpstr>
    </vt:vector>
  </TitlesOfParts>
  <Company>Admin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ASUS</cp:lastModifiedBy>
  <cp:revision>53</cp:revision>
  <dcterms:created xsi:type="dcterms:W3CDTF">2020-01-05T05:47:12Z</dcterms:created>
  <dcterms:modified xsi:type="dcterms:W3CDTF">2023-11-20T15:39:41Z</dcterms:modified>
</cp:coreProperties>
</file>