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98" r:id="rId2"/>
    <p:sldId id="299" r:id="rId3"/>
    <p:sldId id="257" r:id="rId4"/>
    <p:sldId id="293" r:id="rId5"/>
    <p:sldId id="258" r:id="rId6"/>
    <p:sldId id="303" r:id="rId7"/>
    <p:sldId id="305" r:id="rId8"/>
    <p:sldId id="306" r:id="rId9"/>
    <p:sldId id="263" r:id="rId10"/>
    <p:sldId id="265" r:id="rId11"/>
    <p:sldId id="295" r:id="rId12"/>
    <p:sldId id="268" r:id="rId13"/>
    <p:sldId id="307" r:id="rId14"/>
    <p:sldId id="301" r:id="rId15"/>
    <p:sldId id="30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5E3A"/>
    <a:srgbClr val="C71D2D"/>
    <a:srgbClr val="B43034"/>
    <a:srgbClr val="AFACD3"/>
    <a:srgbClr val="031D2C"/>
    <a:srgbClr val="FF1D1D"/>
    <a:srgbClr val="FFF1D5"/>
    <a:srgbClr val="FEDD9C"/>
    <a:srgbClr val="06F43F"/>
    <a:srgbClr val="0DFF7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5" autoAdjust="0"/>
    <p:restoredTop sz="82320" autoAdjust="0"/>
  </p:normalViewPr>
  <p:slideViewPr>
    <p:cSldViewPr snapToGrid="0">
      <p:cViewPr varScale="1">
        <p:scale>
          <a:sx n="54" d="100"/>
          <a:sy n="54" d="100"/>
        </p:scale>
        <p:origin x="126" y="60"/>
      </p:cViewPr>
      <p:guideLst>
        <p:guide orient="horz" pos="2160"/>
        <p:guide pos="3840"/>
      </p:guideLst>
    </p:cSldViewPr>
  </p:slideViewPr>
  <p:notesTextViewPr>
    <p:cViewPr>
      <p:scale>
        <a:sx n="1" d="1"/>
        <a:sy n="1" d="1"/>
      </p:scale>
      <p:origin x="0" y="0"/>
    </p:cViewPr>
  </p:notesTextViewPr>
  <p:sorterViewPr>
    <p:cViewPr>
      <p:scale>
        <a:sx n="66" d="100"/>
        <a:sy n="66" d="100"/>
      </p:scale>
      <p:origin x="0" y="-96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pP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GIỚI</a:t>
            </a:r>
            <a:r>
              <a:rPr lang="en-US" b="1" baseline="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TÍNH</a:t>
            </a:r>
          </a:p>
        </c:rich>
      </c:tx>
      <c:layout>
        <c:manualLayout>
          <c:xMode val="edge"/>
          <c:yMode val="edge"/>
          <c:x val="0.45699833107860793"/>
          <c:y val="2.943742075654944E-2"/>
        </c:manualLayout>
      </c:layout>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29539736477759826"/>
          <c:y val="0.14957480568855619"/>
          <c:w val="0.55098887121759643"/>
          <c:h val="0.82425859808339985"/>
        </c:manualLayout>
      </c:layout>
      <c:pieChart>
        <c:varyColors val="1"/>
        <c:ser>
          <c:idx val="0"/>
          <c:order val="0"/>
          <c:tx>
            <c:strRef>
              <c:f>Sheet1!$B$1</c:f>
              <c:strCache>
                <c:ptCount val="1"/>
                <c:pt idx="0">
                  <c:v>Sales</c:v>
                </c:pt>
              </c:strCache>
            </c:strRef>
          </c:tx>
          <c:dPt>
            <c:idx val="0"/>
            <c:bubble3D val="0"/>
            <c:spPr>
              <a:solidFill>
                <a:srgbClr val="0070C0"/>
              </a:solidFill>
              <a:ln w="19050">
                <a:solidFill>
                  <a:schemeClr val="lt1"/>
                </a:solidFill>
              </a:ln>
              <a:effectLst/>
            </c:spPr>
            <c:extLst>
              <c:ext xmlns:c16="http://schemas.microsoft.com/office/drawing/2014/chart" uri="{C3380CC4-5D6E-409C-BE32-E72D297353CC}">
                <c16:uniqueId val="{00000001-26C0-4F90-89CA-8513C6AE0BF0}"/>
              </c:ext>
            </c:extLst>
          </c:dPt>
          <c:dPt>
            <c:idx val="1"/>
            <c:bubble3D val="0"/>
            <c:spPr>
              <a:solidFill>
                <a:srgbClr val="FF0000"/>
              </a:solidFill>
              <a:ln w="19050">
                <a:solidFill>
                  <a:schemeClr val="lt1"/>
                </a:solidFill>
              </a:ln>
              <a:effectLst/>
            </c:spPr>
            <c:extLst>
              <c:ext xmlns:c16="http://schemas.microsoft.com/office/drawing/2014/chart" uri="{C3380CC4-5D6E-409C-BE32-E72D297353CC}">
                <c16:uniqueId val="{00000003-26C0-4F90-89CA-8513C6AE0BF0}"/>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6C0-4F90-89CA-8513C6AE0BF0}"/>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6C0-4F90-89CA-8513C6AE0BF0}"/>
              </c:ext>
            </c:extLst>
          </c:dPt>
          <c:dLbls>
            <c:dLbl>
              <c:idx val="0"/>
              <c:tx>
                <c:rich>
                  <a:bodyPr/>
                  <a:lstStyle/>
                  <a:p>
                    <a:fld id="{057A907C-46C6-4E68-B669-A3E6191FB487}" type="PERCENTAGE">
                      <a:rPr lang="en-US" smtClean="0"/>
                      <a:pPr/>
                      <a:t>[PERCENTAGE]</a:t>
                    </a:fld>
                    <a:br>
                      <a:rPr lang="en-US" dirty="0"/>
                    </a:br>
                    <a:r>
                      <a:rPr lang="en-US" dirty="0"/>
                      <a:t>n=45</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6C0-4F90-89CA-8513C6AE0BF0}"/>
                </c:ext>
              </c:extLst>
            </c:dLbl>
            <c:dLbl>
              <c:idx val="1"/>
              <c:tx>
                <c:rich>
                  <a:bodyPr/>
                  <a:lstStyle/>
                  <a:p>
                    <a:fld id="{0107D903-427F-4A5A-A392-7C72D7CD9FC3}" type="PERCENTAGE">
                      <a:rPr lang="en-US" smtClean="0"/>
                      <a:pPr/>
                      <a:t>[PERCENTAGE]</a:t>
                    </a:fld>
                    <a:br>
                      <a:rPr lang="en-US" dirty="0"/>
                    </a:br>
                    <a:r>
                      <a:rPr lang="en-US" dirty="0"/>
                      <a:t>n=35</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26C0-4F90-89CA-8513C6AE0BF0}"/>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2"/>
                <c:pt idx="0">
                  <c:v>NAM</c:v>
                </c:pt>
                <c:pt idx="1">
                  <c:v>NỮ</c:v>
                </c:pt>
              </c:strCache>
            </c:strRef>
          </c:cat>
          <c:val>
            <c:numRef>
              <c:f>Sheet1!$B$2:$B$5</c:f>
              <c:numCache>
                <c:formatCode>General</c:formatCode>
                <c:ptCount val="4"/>
                <c:pt idx="0">
                  <c:v>45</c:v>
                </c:pt>
                <c:pt idx="1">
                  <c:v>35</c:v>
                </c:pt>
              </c:numCache>
            </c:numRef>
          </c:val>
          <c:extLst>
            <c:ext xmlns:c16="http://schemas.microsoft.com/office/drawing/2014/chart" uri="{C3380CC4-5D6E-409C-BE32-E72D297353CC}">
              <c16:uniqueId val="{00000008-26C0-4F90-89CA-8513C6AE0BF0}"/>
            </c:ext>
          </c:extLst>
        </c:ser>
        <c:dLbls>
          <c:showLegendKey val="0"/>
          <c:showVal val="0"/>
          <c:showCatName val="0"/>
          <c:showSerName val="0"/>
          <c:showPercent val="0"/>
          <c:showBubbleSize val="0"/>
          <c:showLeaderLines val="1"/>
        </c:dLbls>
        <c:firstSliceAng val="0"/>
      </c:pieChart>
      <c:spPr>
        <a:noFill/>
        <a:ln>
          <a:noFill/>
        </a:ln>
        <a:effectLst/>
      </c:spPr>
    </c:plotArea>
    <c:legend>
      <c:legendPos val="l"/>
      <c:legendEntry>
        <c:idx val="2"/>
        <c:delete val="1"/>
      </c:legendEntry>
      <c:legendEntry>
        <c:idx val="3"/>
        <c:delete val="1"/>
      </c:legendEntry>
      <c:layout>
        <c:manualLayout>
          <c:xMode val="edge"/>
          <c:yMode val="edge"/>
          <c:x val="8.8627748581313517E-2"/>
          <c:y val="0.35412470288937425"/>
          <c:w val="0.17681252885836068"/>
          <c:h val="0.23199263008545609"/>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a:softEdge rad="38100"/>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a:t>SỐ NGÀY NẰM VIỆN</a:t>
            </a:r>
          </a:p>
        </c:rich>
      </c:tx>
      <c:layout>
        <c:manualLayout>
          <c:xMode val="edge"/>
          <c:yMode val="edge"/>
          <c:x val="0.34679342993147461"/>
          <c:y val="3.3709108564563661E-2"/>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rgbClr val="015E3A"/>
            </a:solidFill>
            <a:ln w="9525" cap="flat" cmpd="sng" algn="ctr">
              <a:solidFill>
                <a:schemeClr val="lt1">
                  <a:alpha val="50000"/>
                </a:schemeClr>
              </a:solidFill>
              <a:round/>
            </a:ln>
            <a:effectLst/>
          </c:spPr>
          <c:invertIfNegative val="0"/>
          <c:dPt>
            <c:idx val="1"/>
            <c:invertIfNegative val="1"/>
            <c:bubble3D val="0"/>
            <c:extLst>
              <c:ext xmlns:c16="http://schemas.microsoft.com/office/drawing/2014/chart" uri="{C3380CC4-5D6E-409C-BE32-E72D297353CC}">
                <c16:uniqueId val="{00000000-4B4F-44D2-AD95-F6249280547E}"/>
              </c:ext>
            </c:extLst>
          </c:dPt>
          <c:dLbls>
            <c:dLbl>
              <c:idx val="0"/>
              <c:tx>
                <c:rich>
                  <a:bodyPr rot="0" spcFirstLastPara="1" vertOverflow="ellipsis" horzOverflow="clip"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r>
                      <a:rPr lang="en-US" sz="1400" dirty="0"/>
                      <a:t>13,7%</a:t>
                    </a:r>
                    <a:r>
                      <a:rPr lang="en-US" sz="1400" baseline="0" dirty="0"/>
                      <a:t> </a:t>
                    </a:r>
                    <a:br>
                      <a:rPr lang="en-US" sz="1400" baseline="0" dirty="0"/>
                    </a:br>
                    <a:r>
                      <a:rPr lang="en-US" sz="1400" baseline="0" dirty="0"/>
                      <a:t>n=</a:t>
                    </a:r>
                    <a:fld id="{34A765AD-160C-49BC-B44C-AA097752F503}" type="VALUE">
                      <a:rPr lang="en-US" sz="1400" smtClean="0"/>
                      <a:pPr>
                        <a:defRPr sz="1400">
                          <a:solidFill>
                            <a:schemeClr val="tx1"/>
                          </a:solidFill>
                        </a:defRPr>
                      </a:pPr>
                      <a:t>[VALUE]</a:t>
                    </a:fld>
                    <a:endParaRPr lang="en-US" sz="1400" baseline="0" dirty="0"/>
                  </a:p>
                </c:rich>
              </c:tx>
              <c:spPr>
                <a:noFill/>
                <a:ln>
                  <a:noFill/>
                </a:ln>
                <a:effectLst/>
              </c:spPr>
              <c:txPr>
                <a:bodyPr rot="0" spcFirstLastPara="1" vertOverflow="ellipsis" horzOverflow="clip"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dlblFieldTable/>
                  <c15:showDataLabelsRange val="0"/>
                </c:ext>
                <c:ext xmlns:c16="http://schemas.microsoft.com/office/drawing/2014/chart" uri="{C3380CC4-5D6E-409C-BE32-E72D297353CC}">
                  <c16:uniqueId val="{00000000-C06D-464E-9001-71D695815877}"/>
                </c:ext>
              </c:extLst>
            </c:dLbl>
            <c:dLbl>
              <c:idx val="1"/>
              <c:tx>
                <c:rich>
                  <a:bodyPr/>
                  <a:lstStyle/>
                  <a:p>
                    <a:r>
                      <a:rPr lang="en-US" sz="1600" dirty="0"/>
                      <a:t>45%</a:t>
                    </a:r>
                    <a:br>
                      <a:rPr lang="en-US" sz="1600" dirty="0"/>
                    </a:br>
                    <a:r>
                      <a:rPr lang="en-US" sz="1600" dirty="0"/>
                      <a:t>n=36</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B4F-44D2-AD95-F6249280547E}"/>
                </c:ext>
              </c:extLst>
            </c:dLbl>
            <c:dLbl>
              <c:idx val="2"/>
              <c:tx>
                <c:rich>
                  <a:bodyPr/>
                  <a:lstStyle/>
                  <a:p>
                    <a:r>
                      <a:rPr lang="en-US"/>
                      <a:t>25%</a:t>
                    </a:r>
                    <a:br>
                      <a:rPr lang="en-US"/>
                    </a:br>
                    <a:r>
                      <a:rPr lang="en-US"/>
                      <a:t>n=</a:t>
                    </a:r>
                    <a:fld id="{24687824-D97C-4802-8CD3-8E16E4C92191}"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C06D-464E-9001-71D695815877}"/>
                </c:ext>
              </c:extLst>
            </c:dLbl>
            <c:dLbl>
              <c:idx val="3"/>
              <c:tx>
                <c:rich>
                  <a:bodyPr/>
                  <a:lstStyle/>
                  <a:p>
                    <a:r>
                      <a:rPr lang="en-US"/>
                      <a:t>11,3%</a:t>
                    </a:r>
                    <a:br>
                      <a:rPr lang="en-US"/>
                    </a:br>
                    <a:r>
                      <a:rPr lang="en-US"/>
                      <a:t>n=</a:t>
                    </a:r>
                    <a:fld id="{CB6DEB6A-6353-4B2B-9225-80E209E42723}"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06D-464E-9001-71D695815877}"/>
                </c:ext>
              </c:extLst>
            </c:dLbl>
            <c:dLbl>
              <c:idx val="4"/>
              <c:tx>
                <c:rich>
                  <a:bodyPr/>
                  <a:lstStyle/>
                  <a:p>
                    <a:r>
                      <a:rPr lang="en-US"/>
                      <a:t>5%</a:t>
                    </a:r>
                    <a:br>
                      <a:rPr lang="en-US"/>
                    </a:br>
                    <a:r>
                      <a:rPr lang="en-US"/>
                      <a:t>n=</a:t>
                    </a:r>
                    <a:fld id="{19736157-2B9C-4172-B79E-E9055A05C19E}"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C06D-464E-9001-71D695815877}"/>
                </c:ext>
              </c:extLst>
            </c:dLbl>
            <c:spPr>
              <a:noFill/>
              <a:ln>
                <a:noFill/>
              </a:ln>
              <a:effectLst/>
            </c:spPr>
            <c:txPr>
              <a:bodyPr rot="0" spcFirstLastPara="1" vertOverflow="ellipsis" horzOverflow="clip"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dk1">
                          <a:lumMod val="50000"/>
                          <a:lumOff val="50000"/>
                        </a:schemeClr>
                      </a:solidFill>
                    </a:ln>
                    <a:effectLst/>
                  </c:spPr>
                </c15:leaderLines>
              </c:ext>
            </c:extLst>
          </c:dLbls>
          <c:cat>
            <c:strRef>
              <c:f>Sheet1!$A$2:$A$6</c:f>
              <c:strCache>
                <c:ptCount val="5"/>
                <c:pt idx="0">
                  <c:v>3-5</c:v>
                </c:pt>
                <c:pt idx="1">
                  <c:v>6-8</c:v>
                </c:pt>
                <c:pt idx="2">
                  <c:v>9-11</c:v>
                </c:pt>
                <c:pt idx="3">
                  <c:v>12-14</c:v>
                </c:pt>
                <c:pt idx="4">
                  <c:v>15-19</c:v>
                </c:pt>
              </c:strCache>
            </c:strRef>
          </c:cat>
          <c:val>
            <c:numRef>
              <c:f>Sheet1!$B$2:$B$6</c:f>
              <c:numCache>
                <c:formatCode>###0</c:formatCode>
                <c:ptCount val="5"/>
                <c:pt idx="0">
                  <c:v>11</c:v>
                </c:pt>
                <c:pt idx="1">
                  <c:v>36</c:v>
                </c:pt>
                <c:pt idx="2">
                  <c:v>20</c:v>
                </c:pt>
                <c:pt idx="3">
                  <c:v>9</c:v>
                </c:pt>
                <c:pt idx="4">
                  <c:v>4</c:v>
                </c:pt>
              </c:numCache>
            </c:numRef>
          </c:val>
          <c:extLst>
            <c:ext xmlns:c16="http://schemas.microsoft.com/office/drawing/2014/chart" uri="{C3380CC4-5D6E-409C-BE32-E72D297353CC}">
              <c16:uniqueId val="{00000005-C06D-464E-9001-71D695815877}"/>
            </c:ext>
          </c:extLst>
        </c:ser>
        <c:dLbls>
          <c:dLblPos val="inEnd"/>
          <c:showLegendKey val="0"/>
          <c:showVal val="1"/>
          <c:showCatName val="0"/>
          <c:showSerName val="0"/>
          <c:showPercent val="0"/>
          <c:showBubbleSize val="0"/>
        </c:dLbls>
        <c:gapWidth val="30"/>
        <c:overlap val="50"/>
        <c:axId val="274009232"/>
        <c:axId val="274010544"/>
      </c:barChart>
      <c:catAx>
        <c:axId val="274009232"/>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400" b="0" i="0" u="none" strike="noStrike" kern="1200" cap="all" baseline="0">
                <a:solidFill>
                  <a:schemeClr val="dk1">
                    <a:lumMod val="75000"/>
                    <a:lumOff val="25000"/>
                  </a:schemeClr>
                </a:solidFill>
                <a:latin typeface="+mn-lt"/>
                <a:ea typeface="+mn-ea"/>
                <a:cs typeface="+mn-cs"/>
              </a:defRPr>
            </a:pPr>
            <a:endParaRPr lang="en-US"/>
          </a:p>
        </c:txPr>
        <c:crossAx val="274010544"/>
        <c:crosses val="autoZero"/>
        <c:auto val="1"/>
        <c:lblAlgn val="ctr"/>
        <c:lblOffset val="100"/>
        <c:noMultiLvlLbl val="0"/>
      </c:catAx>
      <c:valAx>
        <c:axId val="274010544"/>
        <c:scaling>
          <c:orientation val="minMax"/>
        </c:scaling>
        <c:delete val="1"/>
        <c:axPos val="l"/>
        <c:numFmt formatCode="###0" sourceLinked="1"/>
        <c:majorTickMark val="none"/>
        <c:minorTickMark val="none"/>
        <c:tickLblPos val="nextTo"/>
        <c:crossAx val="274009232"/>
        <c:crosses val="autoZero"/>
        <c:crossBetween val="between"/>
      </c:valAx>
      <c:spPr>
        <a:solidFill>
          <a:schemeClr val="bg1"/>
        </a:solidFill>
        <a:ln>
          <a:noFill/>
        </a:ln>
        <a:effectLst>
          <a:softEdge rad="101600"/>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57DE49-5B57-432A-AFF2-577DC5518DF6}" type="datetimeFigureOut">
              <a:rPr lang="en-US" smtClean="0"/>
              <a:t>11/19/2023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231876-F491-4057-81FC-86A3E19B0CBE}" type="slidenum">
              <a:rPr lang="en-US" smtClean="0"/>
              <a:t>‹#›</a:t>
            </a:fld>
            <a:endParaRPr lang="en-US"/>
          </a:p>
        </p:txBody>
      </p:sp>
    </p:spTree>
    <p:extLst>
      <p:ext uri="{BB962C8B-B14F-4D97-AF65-F5344CB8AC3E}">
        <p14:creationId xmlns:p14="http://schemas.microsoft.com/office/powerpoint/2010/main" val="2402694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2</a:t>
            </a:fld>
            <a:endParaRPr lang="en-US"/>
          </a:p>
        </p:txBody>
      </p:sp>
    </p:spTree>
    <p:extLst>
      <p:ext uri="{BB962C8B-B14F-4D97-AF65-F5344CB8AC3E}">
        <p14:creationId xmlns:p14="http://schemas.microsoft.com/office/powerpoint/2010/main" val="587838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11</a:t>
            </a:fld>
            <a:endParaRPr lang="en-US"/>
          </a:p>
        </p:txBody>
      </p:sp>
    </p:spTree>
    <p:extLst>
      <p:ext uri="{BB962C8B-B14F-4D97-AF65-F5344CB8AC3E}">
        <p14:creationId xmlns:p14="http://schemas.microsoft.com/office/powerpoint/2010/main" val="35970255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12</a:t>
            </a:fld>
            <a:endParaRPr lang="en-US"/>
          </a:p>
        </p:txBody>
      </p:sp>
    </p:spTree>
    <p:extLst>
      <p:ext uri="{BB962C8B-B14F-4D97-AF65-F5344CB8AC3E}">
        <p14:creationId xmlns:p14="http://schemas.microsoft.com/office/powerpoint/2010/main" val="4149569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a:solidFill>
                  <a:schemeClr val="tx1"/>
                </a:solidFill>
                <a:effectLst/>
                <a:latin typeface="+mn-lt"/>
                <a:ea typeface="+mn-ea"/>
                <a:cs typeface="+mn-cs"/>
              </a:rPr>
              <a:t>Khoảng trống đường huyết có thể giúp giải thích mối liên quan giữa tình trạng tăng đường huyết cấp tính, kiểm soát đường huyết dài hạn và các kết cục lâm sàng bất lợi</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vi-VN" sz="1200" kern="1200" dirty="0">
                <a:solidFill>
                  <a:schemeClr val="tx1"/>
                </a:solidFill>
                <a:effectLst/>
                <a:latin typeface="+mn-lt"/>
                <a:ea typeface="+mn-ea"/>
                <a:cs typeface="+mn-cs"/>
              </a:rPr>
              <a:t>khoảng trống đường huyết có thể được sử dụng như một dấu chỉ tiên lượng thêm vào ở bệnh nhân đái tháo đường đang có các stress sinh lý cấp tính.</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13</a:t>
            </a:fld>
            <a:endParaRPr lang="en-US"/>
          </a:p>
        </p:txBody>
      </p:sp>
    </p:spTree>
    <p:extLst>
      <p:ext uri="{BB962C8B-B14F-4D97-AF65-F5344CB8AC3E}">
        <p14:creationId xmlns:p14="http://schemas.microsoft.com/office/powerpoint/2010/main" val="3665183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a:solidFill>
                  <a:schemeClr val="tx1"/>
                </a:solidFill>
                <a:effectLst/>
                <a:latin typeface="+mn-lt"/>
                <a:ea typeface="+mn-ea"/>
                <a:cs typeface="+mn-cs"/>
              </a:rPr>
              <a:t>Khoảng trống đường huyết có thể giúp giải thích mối liên quan giữa tình trạng tăng đường huyết cấp tính, kiểm soát đường huyết dài hạn và các kết cục lâm sàng bất lợi</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vi-VN" sz="1200" kern="1200" dirty="0">
                <a:solidFill>
                  <a:schemeClr val="tx1"/>
                </a:solidFill>
                <a:effectLst/>
                <a:latin typeface="+mn-lt"/>
                <a:ea typeface="+mn-ea"/>
                <a:cs typeface="+mn-cs"/>
              </a:rPr>
              <a:t>khoảng trống đường huyết có thể được sử dụng như một dấu chỉ tiên lượng thêm vào ở bệnh nhân đái tháo đường đang có các stress sinh lý cấp tính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thể</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trạng</a:t>
            </a:r>
            <a:r>
              <a:rPr lang="en-US" sz="1200" kern="1200" dirty="0">
                <a:solidFill>
                  <a:schemeClr val="tx1"/>
                </a:solidFill>
                <a:effectLst/>
                <a:latin typeface="+mn-lt"/>
                <a:ea typeface="+mn-ea"/>
                <a:cs typeface="+mn-cs"/>
              </a:rPr>
              <a:t> NMCT</a:t>
            </a:r>
          </a:p>
        </p:txBody>
      </p:sp>
      <p:sp>
        <p:nvSpPr>
          <p:cNvPr id="4" name="Slide Number Placeholder 3"/>
          <p:cNvSpPr>
            <a:spLocks noGrp="1"/>
          </p:cNvSpPr>
          <p:nvPr>
            <p:ph type="sldNum" sz="quarter" idx="5"/>
          </p:nvPr>
        </p:nvSpPr>
        <p:spPr/>
        <p:txBody>
          <a:bodyPr/>
          <a:lstStyle/>
          <a:p>
            <a:fld id="{EE231876-F491-4057-81FC-86A3E19B0CBE}" type="slidenum">
              <a:rPr lang="en-US" smtClean="0"/>
              <a:t>14</a:t>
            </a:fld>
            <a:endParaRPr lang="en-US"/>
          </a:p>
        </p:txBody>
      </p:sp>
    </p:spTree>
    <p:extLst>
      <p:ext uri="{BB962C8B-B14F-4D97-AF65-F5344CB8AC3E}">
        <p14:creationId xmlns:p14="http://schemas.microsoft.com/office/powerpoint/2010/main" val="122239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a:solidFill>
                  <a:schemeClr val="tx1"/>
                </a:solidFill>
                <a:effectLst/>
                <a:latin typeface="+mn-lt"/>
                <a:ea typeface="+mn-ea"/>
                <a:cs typeface="+mn-cs"/>
              </a:rPr>
              <a:t>khoảng trống đường huyết có thể được sử dụng như một dấu chỉ tiên lượng thêm vào ở bệnh nhân đái tháo đường đang có các stress sinh lý cấp tính</a:t>
            </a:r>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15</a:t>
            </a:fld>
            <a:endParaRPr lang="en-US"/>
          </a:p>
        </p:txBody>
      </p:sp>
    </p:spTree>
    <p:extLst>
      <p:ext uri="{BB962C8B-B14F-4D97-AF65-F5344CB8AC3E}">
        <p14:creationId xmlns:p14="http://schemas.microsoft.com/office/powerpoint/2010/main" val="140996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r>
              <a:rPr lang="vi-VN" sz="1200" kern="1200" dirty="0">
                <a:solidFill>
                  <a:schemeClr val="tx1"/>
                </a:solidFill>
                <a:effectLst/>
                <a:latin typeface="+mn-lt"/>
                <a:ea typeface="+mn-ea"/>
                <a:cs typeface="+mn-cs"/>
              </a:rPr>
              <a:t>Bất kể là do cơ chế nào, nhồi máu cơ tim cấp kèm tăng đường huyết có mối liên quan đến tình trạng viêm và tiền tạo huyết khối, giảm sức co bóp cơ tim và tăng tỉ lệ tử vong ngắn hạn cũng như dài hạn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r>
              <a:rPr lang="vi-VN" sz="1200" kern="1200" dirty="0">
                <a:solidFill>
                  <a:schemeClr val="tx1"/>
                </a:solidFill>
                <a:effectLst/>
                <a:latin typeface="+mn-lt"/>
                <a:ea typeface="+mn-ea"/>
                <a:cs typeface="+mn-cs"/>
              </a:rPr>
              <a:t>vùng cơ tim bị nhồi máu rộng hơn, kèm theo sự tăng nhạy cảm với các tổn thương thiếu máu cục bộ và tái tưới máu là nguyên nhân dẫn đến kết cục xấu hơn ở nhóm nhồi máu cơ tim cấp có tăng đường huyết</a:t>
            </a:r>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3</a:t>
            </a:fld>
            <a:endParaRPr lang="en-US"/>
          </a:p>
        </p:txBody>
      </p:sp>
    </p:spTree>
    <p:extLst>
      <p:ext uri="{BB962C8B-B14F-4D97-AF65-F5344CB8AC3E}">
        <p14:creationId xmlns:p14="http://schemas.microsoft.com/office/powerpoint/2010/main" val="3037633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a:solidFill>
                  <a:schemeClr val="tx1"/>
                </a:solidFill>
                <a:effectLst/>
                <a:latin typeface="+mn-lt"/>
                <a:ea typeface="+mn-ea"/>
                <a:cs typeface="+mn-cs"/>
              </a:rPr>
              <a:t>Tăng đường huyết do stress có thể góp phần vào việc tăng quá mức các hormones điều hoà đối kháng, các cytokines chống viêm, và tăng cường sự tân sinh đường cũng như đề kháng insulin tại gan </a:t>
            </a:r>
            <a:endParaRPr lang="en-US" dirty="0"/>
          </a:p>
        </p:txBody>
      </p:sp>
      <p:sp>
        <p:nvSpPr>
          <p:cNvPr id="4" name="Slide Number Placeholder 3"/>
          <p:cNvSpPr>
            <a:spLocks noGrp="1"/>
          </p:cNvSpPr>
          <p:nvPr>
            <p:ph type="sldNum" sz="quarter" idx="10"/>
          </p:nvPr>
        </p:nvSpPr>
        <p:spPr/>
        <p:txBody>
          <a:bodyPr/>
          <a:lstStyle/>
          <a:p>
            <a:fld id="{EE231876-F491-4057-81FC-86A3E19B0CBE}" type="slidenum">
              <a:rPr lang="en-US" smtClean="0"/>
              <a:t>4</a:t>
            </a:fld>
            <a:endParaRPr lang="en-US"/>
          </a:p>
        </p:txBody>
      </p:sp>
    </p:spTree>
    <p:extLst>
      <p:ext uri="{BB962C8B-B14F-4D97-AF65-F5344CB8AC3E}">
        <p14:creationId xmlns:p14="http://schemas.microsoft.com/office/powerpoint/2010/main" val="3189243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khảo</a:t>
            </a:r>
            <a:r>
              <a:rPr lang="en-US" dirty="0"/>
              <a:t> </a:t>
            </a:r>
            <a:r>
              <a:rPr lang="en-US" dirty="0" err="1"/>
              <a:t>sát</a:t>
            </a:r>
            <a:r>
              <a:rPr lang="en-US" dirty="0"/>
              <a:t> </a:t>
            </a:r>
            <a:r>
              <a:rPr lang="en-US" dirty="0" err="1"/>
              <a:t>mối</a:t>
            </a:r>
            <a:r>
              <a:rPr lang="en-US" dirty="0"/>
              <a:t> </a:t>
            </a:r>
            <a:r>
              <a:rPr lang="en-US" dirty="0" err="1"/>
              <a:t>liên</a:t>
            </a:r>
            <a:r>
              <a:rPr lang="en-US" dirty="0"/>
              <a:t> </a:t>
            </a:r>
            <a:r>
              <a:rPr lang="en-US" dirty="0" err="1"/>
              <a:t>quan</a:t>
            </a:r>
            <a:r>
              <a:rPr lang="en-US" dirty="0"/>
              <a:t> </a:t>
            </a:r>
            <a:r>
              <a:rPr lang="en-US" dirty="0" err="1"/>
              <a:t>giữa</a:t>
            </a:r>
            <a:r>
              <a:rPr lang="en-US" dirty="0"/>
              <a:t> KTĐH </a:t>
            </a:r>
            <a:r>
              <a:rPr lang="en-US" dirty="0" err="1"/>
              <a:t>và</a:t>
            </a:r>
            <a:r>
              <a:rPr lang="en-US" dirty="0"/>
              <a:t> </a:t>
            </a:r>
            <a:r>
              <a:rPr lang="en-US" dirty="0" err="1"/>
              <a:t>các</a:t>
            </a:r>
            <a:r>
              <a:rPr lang="en-US" dirty="0"/>
              <a:t> </a:t>
            </a:r>
            <a:r>
              <a:rPr lang="en-US" dirty="0" err="1"/>
              <a:t>kết</a:t>
            </a:r>
            <a:r>
              <a:rPr lang="en-US" dirty="0"/>
              <a:t> </a:t>
            </a:r>
            <a:r>
              <a:rPr lang="en-US" dirty="0" err="1"/>
              <a:t>cục</a:t>
            </a:r>
            <a:r>
              <a:rPr lang="en-US" dirty="0"/>
              <a:t> </a:t>
            </a:r>
            <a:r>
              <a:rPr lang="en-US" dirty="0" err="1"/>
              <a:t>lâm</a:t>
            </a:r>
            <a:r>
              <a:rPr lang="en-US" dirty="0"/>
              <a:t> </a:t>
            </a:r>
            <a:r>
              <a:rPr lang="en-US" dirty="0" err="1"/>
              <a:t>sàng</a:t>
            </a:r>
            <a:r>
              <a:rPr lang="en-US" dirty="0"/>
              <a:t> </a:t>
            </a:r>
            <a:r>
              <a:rPr lang="en-US" dirty="0" err="1"/>
              <a:t>nội</a:t>
            </a:r>
            <a:r>
              <a:rPr lang="en-US" dirty="0"/>
              <a:t> </a:t>
            </a:r>
            <a:r>
              <a:rPr lang="en-US" dirty="0" err="1"/>
              <a:t>viện</a:t>
            </a:r>
            <a:r>
              <a:rPr lang="en-US" dirty="0"/>
              <a:t> </a:t>
            </a:r>
            <a:r>
              <a:rPr lang="en-US" dirty="0" err="1"/>
              <a:t>trên</a:t>
            </a:r>
            <a:r>
              <a:rPr lang="en-US" dirty="0"/>
              <a:t> </a:t>
            </a:r>
            <a:r>
              <a:rPr lang="en-US" dirty="0" err="1"/>
              <a:t>người</a:t>
            </a:r>
            <a:r>
              <a:rPr lang="en-US" dirty="0"/>
              <a:t> </a:t>
            </a:r>
            <a:r>
              <a:rPr lang="en-US" dirty="0" err="1"/>
              <a:t>bệnh</a:t>
            </a:r>
            <a:r>
              <a:rPr lang="en-US" dirty="0"/>
              <a:t> ĐTĐ </a:t>
            </a:r>
            <a:r>
              <a:rPr lang="en-US" dirty="0" err="1"/>
              <a:t>nhập</a:t>
            </a:r>
            <a:r>
              <a:rPr lang="en-US" dirty="0"/>
              <a:t> </a:t>
            </a:r>
            <a:r>
              <a:rPr lang="en-US" dirty="0" err="1"/>
              <a:t>viện</a:t>
            </a:r>
            <a:r>
              <a:rPr lang="en-US" dirty="0"/>
              <a:t> </a:t>
            </a:r>
            <a:r>
              <a:rPr lang="en-US" dirty="0" err="1"/>
              <a:t>vì</a:t>
            </a:r>
            <a:r>
              <a:rPr lang="en-US" dirty="0"/>
              <a:t> NMCT </a:t>
            </a:r>
            <a:r>
              <a:rPr lang="en-US" dirty="0" err="1"/>
              <a:t>cấp</a:t>
            </a:r>
            <a:endParaRPr lang="en-US" dirty="0"/>
          </a:p>
          <a:p>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5</a:t>
            </a:fld>
            <a:endParaRPr lang="en-US"/>
          </a:p>
        </p:txBody>
      </p:sp>
    </p:spTree>
    <p:extLst>
      <p:ext uri="{BB962C8B-B14F-4D97-AF65-F5344CB8AC3E}">
        <p14:creationId xmlns:p14="http://schemas.microsoft.com/office/powerpoint/2010/main" val="879007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1. </a:t>
            </a:r>
            <a:r>
              <a:rPr lang="en-US" sz="1200" b="1" kern="1200" dirty="0" err="1">
                <a:solidFill>
                  <a:schemeClr val="tx1"/>
                </a:solidFill>
                <a:effectLst/>
                <a:latin typeface="+mn-lt"/>
                <a:ea typeface="+mn-ea"/>
                <a:cs typeface="+mn-cs"/>
              </a:rPr>
              <a:t>Phương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pháp</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nghiên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cứu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mô</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tả</a:t>
            </a:r>
            <a:r>
              <a:rPr lang="vi-VN" sz="1200" kern="1200" dirty="0">
                <a:solidFill>
                  <a:schemeClr val="tx1"/>
                </a:solidFill>
                <a:effectLst/>
                <a:latin typeface="+mn-lt"/>
                <a:ea typeface="+mn-ea"/>
                <a:cs typeface="+mn-cs"/>
              </a:rPr>
              <a:t> cắt ngang, tiến cứu.</a:t>
            </a:r>
            <a:endParaRPr lang="en-US" sz="1200" kern="1200" dirty="0">
              <a:solidFill>
                <a:schemeClr val="tx1"/>
              </a:solidFill>
              <a:effectLst/>
              <a:latin typeface="+mn-lt"/>
              <a:ea typeface="+mn-ea"/>
              <a:cs typeface="+mn-cs"/>
            </a:endParaRPr>
          </a:p>
          <a:p>
            <a:r>
              <a:rPr lang="vi-VN" sz="1200" b="1" kern="1200" dirty="0">
                <a:solidFill>
                  <a:schemeClr val="tx1"/>
                </a:solidFill>
                <a:effectLst/>
                <a:latin typeface="+mn-lt"/>
                <a:ea typeface="+mn-ea"/>
                <a:cs typeface="+mn-cs"/>
              </a:rPr>
              <a:t>2. </a:t>
            </a:r>
            <a:r>
              <a:rPr lang="en-US" sz="1200" b="1" kern="1200" dirty="0" err="1">
                <a:solidFill>
                  <a:schemeClr val="tx1"/>
                </a:solidFill>
                <a:effectLst/>
                <a:latin typeface="+mn-lt"/>
                <a:ea typeface="+mn-ea"/>
                <a:cs typeface="+mn-cs"/>
              </a:rPr>
              <a:t>Cỡ</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mẫu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Lấy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mẫu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p>
          <a:p>
            <a:r>
              <a:rPr lang="vi-VN" sz="1200" b="1" kern="1200" dirty="0">
                <a:solidFill>
                  <a:schemeClr val="tx1"/>
                </a:solidFill>
                <a:effectLst/>
                <a:latin typeface="+mn-lt"/>
                <a:ea typeface="+mn-ea"/>
                <a:cs typeface="+mn-cs"/>
              </a:rPr>
              <a:t>3. </a:t>
            </a:r>
            <a:r>
              <a:rPr lang="en-US" sz="1200" b="1" kern="1200" dirty="0" err="1">
                <a:solidFill>
                  <a:schemeClr val="tx1"/>
                </a:solidFill>
                <a:effectLst/>
                <a:latin typeface="+mn-lt"/>
                <a:ea typeface="+mn-ea"/>
                <a:cs typeface="+mn-cs"/>
              </a:rPr>
              <a:t>Đối</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tượng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nghiên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cứu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bệnh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đái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đường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vì</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nhồi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máu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khoa Tim </a:t>
            </a:r>
            <a:r>
              <a:rPr lang="en-US" sz="1200" kern="1200" dirty="0" err="1">
                <a:solidFill>
                  <a:schemeClr val="tx1"/>
                </a:solidFill>
                <a:effectLst/>
                <a:latin typeface="+mn-lt"/>
                <a:ea typeface="+mn-ea"/>
                <a:cs typeface="+mn-cs"/>
              </a:rPr>
              <a:t>mạch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Lão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học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Bệnh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đa</a:t>
            </a:r>
            <a:r>
              <a:rPr lang="en-US" sz="1200" kern="1200" dirty="0">
                <a:solidFill>
                  <a:schemeClr val="tx1"/>
                </a:solidFill>
                <a:effectLst/>
                <a:latin typeface="+mn-lt"/>
                <a:ea typeface="+mn-ea"/>
                <a:cs typeface="+mn-cs"/>
              </a:rPr>
              <a:t> khoa </a:t>
            </a:r>
            <a:r>
              <a:rPr lang="en-US" sz="1200" kern="1200" dirty="0" err="1">
                <a:solidFill>
                  <a:schemeClr val="tx1"/>
                </a:solidFill>
                <a:effectLst/>
                <a:latin typeface="+mn-lt"/>
                <a:ea typeface="+mn-ea"/>
                <a:cs typeface="+mn-cs"/>
              </a:rPr>
              <a:t>trung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tâm</a:t>
            </a:r>
            <a:r>
              <a:rPr lang="en-US" sz="1200" kern="1200" dirty="0">
                <a:solidFill>
                  <a:schemeClr val="tx1"/>
                </a:solidFill>
                <a:effectLst/>
                <a:latin typeface="+mn-lt"/>
                <a:ea typeface="+mn-ea"/>
                <a:cs typeface="+mn-cs"/>
              </a:rPr>
              <a:t> An </a:t>
            </a:r>
            <a:r>
              <a:rPr lang="en-US" sz="1200" kern="1200" dirty="0" err="1">
                <a:solidFill>
                  <a:schemeClr val="tx1"/>
                </a:solidFill>
                <a:effectLst/>
                <a:latin typeface="+mn-lt"/>
                <a:ea typeface="+mn-ea"/>
                <a:cs typeface="+mn-cs"/>
              </a:rPr>
              <a:t>Giang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thoả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chọn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bệnh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loại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trừ</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từ</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tháng</a:t>
            </a:r>
            <a:r>
              <a:rPr lang="en-US" sz="1200" kern="1200" dirty="0">
                <a:solidFill>
                  <a:schemeClr val="tx1"/>
                </a:solidFill>
                <a:effectLst/>
                <a:latin typeface="+mn-lt"/>
                <a:ea typeface="+mn-ea"/>
                <a:cs typeface="+mn-cs"/>
              </a:rPr>
              <a:t> 01/2023 </a:t>
            </a:r>
            <a:r>
              <a:rPr lang="en-US" sz="1200" kern="1200" dirty="0" err="1">
                <a:solidFill>
                  <a:schemeClr val="tx1"/>
                </a:solidFill>
                <a:effectLst/>
                <a:latin typeface="+mn-lt"/>
                <a:ea typeface="+mn-ea"/>
                <a:cs typeface="+mn-cs"/>
              </a:rPr>
              <a:t>đến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tháng</a:t>
            </a:r>
            <a:r>
              <a:rPr lang="en-US" sz="1200" kern="1200" dirty="0">
                <a:solidFill>
                  <a:schemeClr val="tx1"/>
                </a:solidFill>
                <a:effectLst/>
                <a:latin typeface="+mn-lt"/>
                <a:ea typeface="+mn-ea"/>
                <a:cs typeface="+mn-cs"/>
              </a:rPr>
              <a:t> 8/2023. </a:t>
            </a:r>
            <a:endParaRPr lang="en-US" dirty="0">
              <a:effectLst/>
            </a:endParaRPr>
          </a:p>
          <a:p>
            <a:r>
              <a:rPr lang="vi-VN" sz="1200" b="1" kern="1200" dirty="0">
                <a:solidFill>
                  <a:schemeClr val="tx1"/>
                </a:solidFill>
                <a:effectLst/>
                <a:latin typeface="+mn-lt"/>
                <a:ea typeface="+mn-ea"/>
                <a:cs typeface="+mn-cs"/>
              </a:rPr>
              <a:t>a. </a:t>
            </a:r>
            <a:r>
              <a:rPr lang="en-US" sz="1200" b="1" kern="1200" dirty="0" err="1">
                <a:solidFill>
                  <a:schemeClr val="tx1"/>
                </a:solidFill>
                <a:effectLst/>
                <a:latin typeface="+mn-lt"/>
                <a:ea typeface="+mn-ea"/>
                <a:cs typeface="+mn-cs"/>
              </a:rPr>
              <a:t>Tiêu</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chuẩn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chọn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mẫu</a:t>
            </a:r>
            <a:r>
              <a:rPr lang="vi-VN" sz="1200" b="1" kern="1200" dirty="0">
                <a:solidFill>
                  <a:schemeClr val="tx1"/>
                </a:solidFill>
                <a:effectLst/>
                <a:latin typeface="+mn-lt"/>
                <a:ea typeface="+mn-ea"/>
                <a:cs typeface="+mn-cs"/>
              </a:rPr>
              <a:t>: </a:t>
            </a:r>
            <a:r>
              <a:rPr lang="vi-VN" sz="1200" kern="1200" dirty="0">
                <a:solidFill>
                  <a:schemeClr val="tx1"/>
                </a:solidFill>
                <a:effectLst/>
                <a:latin typeface="+mn-lt"/>
                <a:ea typeface="+mn-ea"/>
                <a:cs typeface="+mn-cs"/>
              </a:rPr>
              <a:t>bệnh nhân từ 18 tuổi trở lên mắc nhồi máu cơ tim cấp (theo “Hướng dẫn chẩn đoán và xử trí hội chứng mạch vành cấp” của Bộ Y tế Việt Nam năm 2019”) và đái tháo đường. Bệnh nhân có dữ liệu về đường huyết tĩnh mạch lúc nhập viện và HbA1c trong thời gian nằm viện hoặc trong vòng 1 tháng trước.</a:t>
            </a:r>
            <a:endParaRPr lang="en-US" dirty="0">
              <a:effectLst/>
            </a:endParaRPr>
          </a:p>
          <a:p>
            <a:r>
              <a:rPr lang="vi-VN" sz="1200" b="1" kern="1200" dirty="0">
                <a:solidFill>
                  <a:schemeClr val="tx1"/>
                </a:solidFill>
                <a:effectLst/>
                <a:latin typeface="+mn-lt"/>
                <a:ea typeface="+mn-ea"/>
                <a:cs typeface="+mn-cs"/>
              </a:rPr>
              <a:t>b. Tiêu chuẩn loại trừ:</a:t>
            </a:r>
            <a:r>
              <a:rPr lang="vi-VN" sz="1200" b="0" kern="1200" dirty="0">
                <a:solidFill>
                  <a:schemeClr val="tx1"/>
                </a:solidFill>
                <a:effectLst/>
                <a:latin typeface="+mn-lt"/>
                <a:ea typeface="+mn-ea"/>
                <a:cs typeface="+mn-cs"/>
              </a:rPr>
              <a:t> hạ đường huyết (&lt;70 mg/dL) lúc nhập viện; hoặc BN được truyền thuốc hoặc chế phẩm làm tăng đường huyết như glucose, adrenalin, corticoid trước khi vào viện; hoặc có bệnh khác gây rối loạn đường huyết (như u tuỷ thượng thận, hội chứng Cushing, đang sử dụng corticoid); hoặc có bất thường hemoglobin (hồng cầu hình liềm, thalassemia); hoặc bệnh về máu (thiếu máu tán huyết); hoặc được truyền máu (hồng cầu lắng, máu toàn phần) có thể ảnh hưởng đến độ chính xác của kết quả HbA1c.</a:t>
            </a:r>
            <a:r>
              <a:rPr lang="en-US" sz="1200" b="0" kern="1200" dirty="0">
                <a:solidFill>
                  <a:schemeClr val="tx1"/>
                </a:solidFill>
                <a:effectLst/>
                <a:latin typeface="+mn-lt"/>
                <a:ea typeface="+mn-ea"/>
                <a:cs typeface="+mn-cs"/>
              </a:rPr>
              <a:t> </a:t>
            </a:r>
            <a:r>
              <a:rPr lang="en-US" sz="1200" b="0" kern="1200" dirty="0" err="1">
                <a:solidFill>
                  <a:schemeClr val="tx1"/>
                </a:solidFill>
                <a:effectLst/>
                <a:latin typeface="+mn-lt"/>
                <a:ea typeface="+mn-ea"/>
                <a:cs typeface="+mn-cs"/>
              </a:rPr>
              <a:t>Không</a:t>
            </a:r>
            <a:r>
              <a:rPr lang="en-US" sz="1200" b="0" kern="1200" dirty="0">
                <a:solidFill>
                  <a:schemeClr val="tx1"/>
                </a:solidFill>
                <a:effectLst/>
                <a:latin typeface="+mn-lt"/>
                <a:ea typeface="+mn-ea"/>
                <a:cs typeface="+mn-cs"/>
              </a:rPr>
              <a:t> </a:t>
            </a:r>
            <a:r>
              <a:rPr lang="en-US" sz="1200" b="0" kern="1200" dirty="0" err="1">
                <a:solidFill>
                  <a:schemeClr val="tx1"/>
                </a:solidFill>
                <a:effectLst/>
                <a:latin typeface="+mn-lt"/>
                <a:ea typeface="+mn-ea"/>
                <a:cs typeface="+mn-cs"/>
              </a:rPr>
              <a:t>đồng</a:t>
            </a:r>
            <a:r>
              <a:rPr lang="en-US" sz="1200" b="0" kern="1200" dirty="0">
                <a:solidFill>
                  <a:schemeClr val="tx1"/>
                </a:solidFill>
                <a:effectLst/>
                <a:latin typeface="+mn-lt"/>
                <a:ea typeface="+mn-ea"/>
                <a:cs typeface="+mn-cs"/>
              </a:rPr>
              <a:t> ý </a:t>
            </a:r>
            <a:r>
              <a:rPr lang="en-US" sz="1200" b="0" kern="1200" dirty="0" err="1">
                <a:solidFill>
                  <a:schemeClr val="tx1"/>
                </a:solidFill>
                <a:effectLst/>
                <a:latin typeface="+mn-lt"/>
                <a:ea typeface="+mn-ea"/>
                <a:cs typeface="+mn-cs"/>
              </a:rPr>
              <a:t>tham</a:t>
            </a:r>
            <a:r>
              <a:rPr lang="en-US" sz="1200" b="0" kern="1200" dirty="0">
                <a:solidFill>
                  <a:schemeClr val="tx1"/>
                </a:solidFill>
                <a:effectLst/>
                <a:latin typeface="+mn-lt"/>
                <a:ea typeface="+mn-ea"/>
                <a:cs typeface="+mn-cs"/>
              </a:rPr>
              <a:t> </a:t>
            </a:r>
            <a:r>
              <a:rPr lang="en-US" sz="1200" b="0" kern="1200" dirty="0" err="1">
                <a:solidFill>
                  <a:schemeClr val="tx1"/>
                </a:solidFill>
                <a:effectLst/>
                <a:latin typeface="+mn-lt"/>
                <a:ea typeface="+mn-ea"/>
                <a:cs typeface="+mn-cs"/>
              </a:rPr>
              <a:t>gia</a:t>
            </a:r>
            <a:r>
              <a:rPr lang="en-US" sz="1200" b="0" kern="1200" dirty="0">
                <a:solidFill>
                  <a:schemeClr val="tx1"/>
                </a:solidFill>
                <a:effectLst/>
                <a:latin typeface="+mn-lt"/>
                <a:ea typeface="+mn-ea"/>
                <a:cs typeface="+mn-cs"/>
              </a:rPr>
              <a:t> </a:t>
            </a:r>
            <a:r>
              <a:rPr lang="en-US" sz="1200" b="0" kern="1200" dirty="0" err="1">
                <a:solidFill>
                  <a:schemeClr val="tx1"/>
                </a:solidFill>
                <a:effectLst/>
                <a:latin typeface="+mn-lt"/>
                <a:ea typeface="+mn-ea"/>
                <a:cs typeface="+mn-cs"/>
              </a:rPr>
              <a:t>nghiên</a:t>
            </a:r>
            <a:r>
              <a:rPr lang="en-US" sz="1200" b="0" kern="1200" dirty="0">
                <a:solidFill>
                  <a:schemeClr val="tx1"/>
                </a:solidFill>
                <a:effectLst/>
                <a:latin typeface="+mn-lt"/>
                <a:ea typeface="+mn-ea"/>
                <a:cs typeface="+mn-cs"/>
              </a:rPr>
              <a:t> </a:t>
            </a:r>
            <a:r>
              <a:rPr lang="en-US" sz="1200" b="0" kern="1200" dirty="0" err="1">
                <a:solidFill>
                  <a:schemeClr val="tx1"/>
                </a:solidFill>
                <a:effectLst/>
                <a:latin typeface="+mn-lt"/>
                <a:ea typeface="+mn-ea"/>
                <a:cs typeface="+mn-cs"/>
              </a:rPr>
              <a:t>cứu</a:t>
            </a:r>
            <a:r>
              <a:rPr lang="en-US" sz="1200" b="0" kern="1200" dirty="0">
                <a:solidFill>
                  <a:schemeClr val="tx1"/>
                </a:solidFill>
                <a:effectLst/>
                <a:latin typeface="+mn-lt"/>
                <a:ea typeface="+mn-ea"/>
                <a:cs typeface="+mn-cs"/>
              </a:rPr>
              <a:t>.</a:t>
            </a:r>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6</a:t>
            </a:fld>
            <a:endParaRPr lang="en-US"/>
          </a:p>
        </p:txBody>
      </p:sp>
    </p:spTree>
    <p:extLst>
      <p:ext uri="{BB962C8B-B14F-4D97-AF65-F5344CB8AC3E}">
        <p14:creationId xmlns:p14="http://schemas.microsoft.com/office/powerpoint/2010/main" val="3806890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vi-VN" sz="1200" kern="1200" dirty="0">
                <a:solidFill>
                  <a:schemeClr val="tx1"/>
                </a:solidFill>
                <a:effectLst/>
                <a:latin typeface="+mn-lt"/>
                <a:ea typeface="+mn-ea"/>
                <a:cs typeface="+mn-cs"/>
              </a:rPr>
              <a:t>chỉ số sinh trắc, tiền sử (tăng huyết áp, rối loạn lipid máu)</a:t>
            </a:r>
            <a:r>
              <a:rPr lang="en-US" sz="1200" kern="1200" dirty="0">
                <a:solidFill>
                  <a:schemeClr val="tx1"/>
                </a:solidFill>
                <a:effectLst/>
                <a:latin typeface="+mn-lt"/>
                <a:ea typeface="+mn-ea"/>
                <a:cs typeface="+mn-cs"/>
              </a:rPr>
              <a:t>.</a:t>
            </a:r>
          </a:p>
          <a:p>
            <a:pPr marL="171450" indent="-171450">
              <a:buFontTx/>
              <a:buChar char="-"/>
            </a:pPr>
            <a:r>
              <a:rPr lang="vi-VN" sz="1200" kern="1200" dirty="0">
                <a:solidFill>
                  <a:schemeClr val="tx1"/>
                </a:solidFill>
                <a:effectLst/>
                <a:latin typeface="+mn-lt"/>
                <a:ea typeface="+mn-ea"/>
                <a:cs typeface="+mn-cs"/>
              </a:rPr>
              <a:t>đặc điểm lâm sàng bao gồm NMCT cấp ST chênh lên, NMCT cấp không ST chênh lên, can thiệp mạch vành qua da và tổng thời gian nằm viện.</a:t>
            </a:r>
            <a:endParaRPr lang="en-US" sz="1200" kern="1200" dirty="0">
              <a:solidFill>
                <a:schemeClr val="tx1"/>
              </a:solidFill>
              <a:effectLst/>
              <a:latin typeface="+mn-lt"/>
              <a:ea typeface="+mn-ea"/>
              <a:cs typeface="+mn-cs"/>
            </a:endParaRPr>
          </a:p>
          <a:p>
            <a:pPr marL="171450" indent="-171450">
              <a:buFontTx/>
              <a:buChar char="-"/>
            </a:pPr>
            <a:r>
              <a:rPr lang="vi-VN" sz="1200" kern="1200" dirty="0">
                <a:solidFill>
                  <a:schemeClr val="tx1"/>
                </a:solidFill>
                <a:effectLst/>
                <a:latin typeface="+mn-lt"/>
                <a:ea typeface="+mn-ea"/>
                <a:cs typeface="+mn-cs"/>
              </a:rPr>
              <a:t>Thông số cận lâm sàng (đường huyết lúc nhập viện, HbA1c (%), khoảng trống đường huyết (mg/dL) = đường huyết lúc nhập viện - (28,7 x HbA1c - 46,7), hemoglobin, creatinin, troponin Ths, bilan lipid máu). </a:t>
            </a:r>
            <a:endParaRPr lang="en-US" sz="1200" kern="1200" dirty="0">
              <a:solidFill>
                <a:schemeClr val="tx1"/>
              </a:solidFill>
              <a:effectLst/>
              <a:latin typeface="+mn-lt"/>
              <a:ea typeface="+mn-ea"/>
              <a:cs typeface="+mn-cs"/>
            </a:endParaRPr>
          </a:p>
          <a:p>
            <a:pPr marL="171450" indent="-171450">
              <a:buFontTx/>
              <a:buChar char="-"/>
            </a:pPr>
            <a:r>
              <a:rPr lang="vi-VN" sz="1200" kern="1200" dirty="0">
                <a:solidFill>
                  <a:schemeClr val="tx1"/>
                </a:solidFill>
                <a:effectLst/>
                <a:latin typeface="+mn-lt"/>
                <a:ea typeface="+mn-ea"/>
                <a:cs typeface="+mn-cs"/>
              </a:rPr>
              <a:t>Kết cục lâm sàng nội viện bao gồm tử vong do mọi nguyên nhân, các biến cố tim mạch bất lợi (choáng tim, suy tim cấp, rối loạn nhịp tim nguy hiểm như nhanh thất, rung thất)</a:t>
            </a:r>
            <a:endParaRPr lang="en-US" dirty="0"/>
          </a:p>
          <a:p>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7</a:t>
            </a:fld>
            <a:endParaRPr lang="en-US"/>
          </a:p>
        </p:txBody>
      </p:sp>
    </p:spTree>
    <p:extLst>
      <p:ext uri="{BB962C8B-B14F-4D97-AF65-F5344CB8AC3E}">
        <p14:creationId xmlns:p14="http://schemas.microsoft.com/office/powerpoint/2010/main" val="4051325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dirty="0"/>
              <a:t>Việc ước đoán mức đường huyết trung bình nền cơ bản có thể được tính toán từ giá trị HbA1C theo công thức: </a:t>
            </a:r>
            <a:endParaRPr lang="en-US" dirty="0"/>
          </a:p>
          <a:p>
            <a:r>
              <a:rPr lang="it-IT" sz="1200" b="0" i="0" kern="1200" dirty="0">
                <a:solidFill>
                  <a:schemeClr val="tx1"/>
                </a:solidFill>
                <a:effectLst/>
                <a:latin typeface="+mn-lt"/>
                <a:ea typeface="+mn-ea"/>
                <a:cs typeface="+mn-cs"/>
              </a:rPr>
              <a:t>ADAG (mmol) = (HbA1c * 1.59) – 2.59</a:t>
            </a:r>
            <a:r>
              <a:rPr lang="it-IT" dirty="0"/>
              <a:t> </a:t>
            </a:r>
            <a:br>
              <a:rPr lang="it-IT" dirty="0"/>
            </a:br>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8</a:t>
            </a:fld>
            <a:endParaRPr lang="en-US"/>
          </a:p>
        </p:txBody>
      </p:sp>
    </p:spTree>
    <p:extLst>
      <p:ext uri="{BB962C8B-B14F-4D97-AF65-F5344CB8AC3E}">
        <p14:creationId xmlns:p14="http://schemas.microsoft.com/office/powerpoint/2010/main" val="9259965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1200" kern="1200" dirty="0" err="1">
                <a:solidFill>
                  <a:schemeClr val="tx1"/>
                </a:solidFill>
                <a:effectLst/>
                <a:latin typeface="+mn-lt"/>
                <a:ea typeface="+mn-ea"/>
                <a:cs typeface="+mn-cs"/>
              </a:rPr>
              <a:t>Tuổi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trung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cứu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66 ± 13,1 </a:t>
            </a:r>
            <a:r>
              <a:rPr lang="en-US" sz="1200" kern="1200" dirty="0" err="1">
                <a:solidFill>
                  <a:schemeClr val="tx1"/>
                </a:solidFill>
                <a:effectLst/>
                <a:latin typeface="+mn-lt"/>
                <a:ea typeface="+mn-ea"/>
                <a:cs typeface="+mn-cs"/>
              </a:rPr>
              <a:t>tuổi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tuổi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nhỏ</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41 </a:t>
            </a:r>
            <a:r>
              <a:rPr lang="en-US" sz="1200" kern="1200" dirty="0" err="1">
                <a:solidFill>
                  <a:schemeClr val="tx1"/>
                </a:solidFill>
                <a:effectLst/>
                <a:latin typeface="+mn-lt"/>
                <a:ea typeface="+mn-ea"/>
                <a:cs typeface="+mn-cs"/>
              </a:rPr>
              <a:t>tuổi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tuổi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lớn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100. </a:t>
            </a:r>
          </a:p>
          <a:p>
            <a:pPr marL="171450" indent="-171450">
              <a:buFontTx/>
              <a:buChar char="-"/>
            </a:pP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45 </a:t>
            </a:r>
            <a:r>
              <a:rPr lang="en-US" sz="1200" kern="1200" dirty="0" err="1">
                <a:solidFill>
                  <a:schemeClr val="tx1"/>
                </a:solidFill>
                <a:effectLst/>
                <a:latin typeface="+mn-lt"/>
                <a:ea typeface="+mn-ea"/>
                <a:cs typeface="+mn-cs"/>
              </a:rPr>
              <a:t>bệnh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nam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chiếm</a:t>
            </a:r>
            <a:r>
              <a:rPr lang="en-US" sz="1200" kern="1200" dirty="0">
                <a:solidFill>
                  <a:schemeClr val="tx1"/>
                </a:solidFill>
                <a:effectLst/>
                <a:latin typeface="+mn-lt"/>
                <a:ea typeface="+mn-ea"/>
                <a:cs typeface="+mn-cs"/>
              </a:rPr>
              <a:t> 56%),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35 </a:t>
            </a:r>
            <a:r>
              <a:rPr lang="en-US" sz="1200" kern="1200" dirty="0" err="1">
                <a:solidFill>
                  <a:schemeClr val="tx1"/>
                </a:solidFill>
                <a:effectLst/>
                <a:latin typeface="+mn-lt"/>
                <a:ea typeface="+mn-ea"/>
                <a:cs typeface="+mn-cs"/>
              </a:rPr>
              <a:t>bệnh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nữ</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chiếm</a:t>
            </a:r>
            <a:r>
              <a:rPr lang="en-US" sz="1200" kern="1200" dirty="0">
                <a:solidFill>
                  <a:schemeClr val="tx1"/>
                </a:solidFill>
                <a:effectLst/>
                <a:latin typeface="+mn-lt"/>
                <a:ea typeface="+mn-ea"/>
                <a:cs typeface="+mn-cs"/>
              </a:rPr>
              <a:t> 44%), </a:t>
            </a:r>
            <a:r>
              <a:rPr lang="en-US" sz="1200" kern="1200" dirty="0" err="1">
                <a:solidFill>
                  <a:schemeClr val="tx1"/>
                </a:solidFill>
                <a:effectLst/>
                <a:latin typeface="+mn-lt"/>
                <a:ea typeface="+mn-ea"/>
                <a:cs typeface="+mn-cs"/>
              </a:rPr>
              <a:t>tỉ</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nam:nữ</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1,2:1</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err="1">
                <a:solidFill>
                  <a:schemeClr val="tx1"/>
                </a:solidFill>
                <a:effectLst/>
                <a:latin typeface="+mn-lt"/>
                <a:ea typeface="+mn-ea"/>
                <a:cs typeface="+mn-cs"/>
              </a:rPr>
              <a:t>Tổng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thời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gian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nằm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trung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8,6 </a:t>
            </a:r>
            <a:r>
              <a:rPr lang="en-US" sz="1200" kern="1200" dirty="0" err="1">
                <a:solidFill>
                  <a:schemeClr val="tx1"/>
                </a:solidFill>
                <a:effectLst/>
                <a:latin typeface="+mn-lt"/>
                <a:ea typeface="+mn-ea"/>
                <a:cs typeface="+mn-cs"/>
              </a:rPr>
              <a:t>ngày</a:t>
            </a:r>
            <a:r>
              <a:rPr lang="en-US" sz="1200" kern="1200" dirty="0">
                <a:solidFill>
                  <a:schemeClr val="tx1"/>
                </a:solidFill>
                <a:effectLst/>
                <a:latin typeface="+mn-lt"/>
                <a:ea typeface="+mn-ea"/>
                <a:cs typeface="+mn-cs"/>
              </a:rPr>
              <a:t>, 70%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ca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ngày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nằm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từ</a:t>
            </a:r>
            <a:r>
              <a:rPr lang="en-US" sz="1200" kern="1200" dirty="0">
                <a:solidFill>
                  <a:schemeClr val="tx1"/>
                </a:solidFill>
                <a:effectLst/>
                <a:latin typeface="+mn-lt"/>
                <a:ea typeface="+mn-ea"/>
                <a:cs typeface="+mn-cs"/>
              </a:rPr>
              <a:t> 6-11 </a:t>
            </a:r>
            <a:r>
              <a:rPr lang="en-US" sz="1200" kern="1200" dirty="0" err="1">
                <a:solidFill>
                  <a:schemeClr val="tx1"/>
                </a:solidFill>
                <a:effectLst/>
                <a:latin typeface="+mn-lt"/>
                <a:ea typeface="+mn-ea"/>
                <a:cs typeface="+mn-cs"/>
              </a:rPr>
              <a:t>ngày</a:t>
            </a:r>
            <a:endParaRPr lang="en-US" sz="1200" kern="1200" dirty="0">
              <a:solidFill>
                <a:schemeClr val="tx1"/>
              </a:solidFill>
              <a:effectLst/>
              <a:latin typeface="+mn-lt"/>
              <a:ea typeface="+mn-ea"/>
              <a:cs typeface="+mn-cs"/>
            </a:endParaRP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9</a:t>
            </a:fld>
            <a:endParaRPr lang="en-US"/>
          </a:p>
        </p:txBody>
      </p:sp>
    </p:spTree>
    <p:extLst>
      <p:ext uri="{BB962C8B-B14F-4D97-AF65-F5344CB8AC3E}">
        <p14:creationId xmlns:p14="http://schemas.microsoft.com/office/powerpoint/2010/main" val="3632051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ó 4 </a:t>
            </a:r>
            <a:r>
              <a:rPr lang="en-US" sz="1200" kern="1200" dirty="0" err="1">
                <a:solidFill>
                  <a:schemeClr val="tx1"/>
                </a:solidFill>
                <a:effectLst/>
                <a:latin typeface="+mn-lt"/>
                <a:ea typeface="+mn-ea"/>
                <a:cs typeface="+mn-cs"/>
              </a:rPr>
              <a:t>trường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vong</a:t>
            </a:r>
            <a:r>
              <a:rPr lang="en-US" sz="1200" kern="1200" dirty="0">
                <a:solidFill>
                  <a:schemeClr val="tx1"/>
                </a:solidFill>
                <a:effectLst/>
                <a:latin typeface="+mn-lt"/>
                <a:ea typeface="+mn-ea"/>
                <a:cs typeface="+mn-cs"/>
              </a:rPr>
              <a:t> do </a:t>
            </a:r>
            <a:r>
              <a:rPr lang="en-US" sz="1200" kern="1200" dirty="0" err="1">
                <a:solidFill>
                  <a:schemeClr val="tx1"/>
                </a:solidFill>
                <a:effectLst/>
                <a:latin typeface="+mn-lt"/>
                <a:ea typeface="+mn-ea"/>
                <a:cs typeface="+mn-cs"/>
              </a:rPr>
              <a:t>mọi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nguyên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chiếm</a:t>
            </a:r>
            <a:r>
              <a:rPr lang="en-US" sz="1200" kern="1200" dirty="0">
                <a:solidFill>
                  <a:schemeClr val="tx1"/>
                </a:solidFill>
                <a:effectLst/>
                <a:latin typeface="+mn-lt"/>
                <a:ea typeface="+mn-ea"/>
                <a:cs typeface="+mn-cs"/>
              </a:rPr>
              <a:t> 5%.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45 </a:t>
            </a:r>
            <a:r>
              <a:rPr lang="en-US" sz="1200" kern="1200" dirty="0" err="1">
                <a:solidFill>
                  <a:schemeClr val="tx1"/>
                </a:solidFill>
                <a:effectLst/>
                <a:latin typeface="+mn-lt"/>
                <a:ea typeface="+mn-ea"/>
                <a:cs typeface="+mn-cs"/>
              </a:rPr>
              <a:t>trường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xảy</a:t>
            </a:r>
            <a:r>
              <a:rPr lang="en-US" sz="1200" kern="1200" dirty="0">
                <a:solidFill>
                  <a:schemeClr val="tx1"/>
                </a:solidFill>
                <a:effectLst/>
                <a:latin typeface="+mn-lt"/>
                <a:ea typeface="+mn-ea"/>
                <a:cs typeface="+mn-cs"/>
              </a:rPr>
              <a:t> ra </a:t>
            </a:r>
            <a:r>
              <a:rPr lang="en-US" sz="1200" kern="1200" dirty="0" err="1">
                <a:solidFill>
                  <a:schemeClr val="tx1"/>
                </a:solidFill>
                <a:effectLst/>
                <a:latin typeface="+mn-lt"/>
                <a:ea typeface="+mn-ea"/>
                <a:cs typeface="+mn-cs"/>
              </a:rPr>
              <a:t>biến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chiếm</a:t>
            </a:r>
            <a:r>
              <a:rPr lang="en-US" sz="1200" kern="1200" dirty="0">
                <a:solidFill>
                  <a:schemeClr val="tx1"/>
                </a:solidFill>
                <a:effectLst/>
                <a:latin typeface="+mn-lt"/>
                <a:ea typeface="+mn-ea"/>
                <a:cs typeface="+mn-cs"/>
              </a:rPr>
              <a:t> 56,3%,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9 </a:t>
            </a:r>
            <a:r>
              <a:rPr lang="en-US" sz="1200" kern="1200" dirty="0" err="1">
                <a:solidFill>
                  <a:schemeClr val="tx1"/>
                </a:solidFill>
                <a:effectLst/>
                <a:latin typeface="+mn-lt"/>
                <a:ea typeface="+mn-ea"/>
                <a:cs typeface="+mn-cs"/>
              </a:rPr>
              <a:t>trường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xảy</a:t>
            </a:r>
            <a:r>
              <a:rPr lang="en-US" sz="1200" kern="1200" dirty="0">
                <a:solidFill>
                  <a:schemeClr val="tx1"/>
                </a:solidFill>
                <a:effectLst/>
                <a:latin typeface="+mn-lt"/>
                <a:ea typeface="+mn-ea"/>
                <a:cs typeface="+mn-cs"/>
              </a:rPr>
              <a:t> ra </a:t>
            </a:r>
            <a:r>
              <a:rPr lang="en-US" sz="1200" kern="1200" dirty="0" err="1">
                <a:solidFill>
                  <a:schemeClr val="tx1"/>
                </a:solidFill>
                <a:effectLst/>
                <a:latin typeface="+mn-lt"/>
                <a:ea typeface="+mn-ea"/>
                <a:cs typeface="+mn-cs"/>
              </a:rPr>
              <a:t>từ</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biến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choáng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tim</a:t>
            </a:r>
            <a:r>
              <a:rPr lang="en-US" sz="1200" kern="1200" dirty="0">
                <a:solidFill>
                  <a:schemeClr val="tx1"/>
                </a:solidFill>
                <a:effectLst/>
                <a:latin typeface="+mn-lt"/>
                <a:ea typeface="+mn-ea"/>
                <a:cs typeface="+mn-cs"/>
              </a:rPr>
              <a:t>, RLN </a:t>
            </a:r>
            <a:r>
              <a:rPr lang="en-US" sz="1200" kern="1200" dirty="0" err="1">
                <a:solidFill>
                  <a:schemeClr val="tx1"/>
                </a:solidFill>
                <a:effectLst/>
                <a:latin typeface="+mn-lt"/>
                <a:ea typeface="+mn-ea"/>
                <a:cs typeface="+mn-cs"/>
              </a:rPr>
              <a:t>tim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hoặc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EE231876-F491-4057-81FC-86A3E19B0CBE}" type="slidenum">
              <a:rPr lang="en-US" smtClean="0"/>
              <a:t>10</a:t>
            </a:fld>
            <a:endParaRPr lang="en-US"/>
          </a:p>
        </p:txBody>
      </p:sp>
    </p:spTree>
    <p:extLst>
      <p:ext uri="{BB962C8B-B14F-4D97-AF65-F5344CB8AC3E}">
        <p14:creationId xmlns:p14="http://schemas.microsoft.com/office/powerpoint/2010/main" val="1691979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ACDB7-43B2-457D-B266-2BD68FE4D00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5E22622-C768-49C9-83A6-E435EB12C1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CC46DDE-6CF2-4F9E-A0F6-51A5A28803EB}"/>
              </a:ext>
            </a:extLst>
          </p:cNvPr>
          <p:cNvSpPr>
            <a:spLocks noGrp="1"/>
          </p:cNvSpPr>
          <p:nvPr>
            <p:ph type="dt" sz="half" idx="10"/>
          </p:nvPr>
        </p:nvSpPr>
        <p:spPr/>
        <p:txBody>
          <a:bodyPr/>
          <a:lstStyle/>
          <a:p>
            <a:fld id="{7F4CFE9B-ABDE-4ACB-B04A-0DD894C02F80}" type="datetimeFigureOut">
              <a:rPr lang="en-US" smtClean="0"/>
              <a:t>11/19/2023</a:t>
            </a:fld>
            <a:endParaRPr lang="en-US"/>
          </a:p>
        </p:txBody>
      </p:sp>
      <p:sp>
        <p:nvSpPr>
          <p:cNvPr id="5" name="Footer Placeholder 4">
            <a:extLst>
              <a:ext uri="{FF2B5EF4-FFF2-40B4-BE49-F238E27FC236}">
                <a16:creationId xmlns:a16="http://schemas.microsoft.com/office/drawing/2014/main" id="{27AC32B5-F5EA-4F4E-9732-B2D2056EB9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2FBAE-0DC8-4CBA-AEFC-B241109A5354}"/>
              </a:ext>
            </a:extLst>
          </p:cNvPr>
          <p:cNvSpPr>
            <a:spLocks noGrp="1"/>
          </p:cNvSpPr>
          <p:nvPr>
            <p:ph type="sldNum" sz="quarter" idx="12"/>
          </p:nvPr>
        </p:nvSpPr>
        <p:spPr/>
        <p:txBody>
          <a:bodyPr/>
          <a:lstStyle/>
          <a:p>
            <a:fld id="{BB4FC692-8BD5-4817-BFEF-A0789FCC00CF}" type="slidenum">
              <a:rPr lang="en-US" smtClean="0"/>
              <a:t>‹#›</a:t>
            </a:fld>
            <a:endParaRPr lang="en-US"/>
          </a:p>
        </p:txBody>
      </p:sp>
    </p:spTree>
    <p:extLst>
      <p:ext uri="{BB962C8B-B14F-4D97-AF65-F5344CB8AC3E}">
        <p14:creationId xmlns:p14="http://schemas.microsoft.com/office/powerpoint/2010/main" val="3298764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95791-0B35-491B-A452-58A64D10F6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A450B8B-2F82-4474-B1FA-0CED3144F4D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9AF294-730F-4863-9C9D-81E933192045}"/>
              </a:ext>
            </a:extLst>
          </p:cNvPr>
          <p:cNvSpPr>
            <a:spLocks noGrp="1"/>
          </p:cNvSpPr>
          <p:nvPr>
            <p:ph type="dt" sz="half" idx="10"/>
          </p:nvPr>
        </p:nvSpPr>
        <p:spPr/>
        <p:txBody>
          <a:bodyPr/>
          <a:lstStyle/>
          <a:p>
            <a:fld id="{7F4CFE9B-ABDE-4ACB-B04A-0DD894C02F80}" type="datetimeFigureOut">
              <a:rPr lang="en-US" smtClean="0"/>
              <a:t>11/19/2023</a:t>
            </a:fld>
            <a:endParaRPr lang="en-US"/>
          </a:p>
        </p:txBody>
      </p:sp>
      <p:sp>
        <p:nvSpPr>
          <p:cNvPr id="5" name="Footer Placeholder 4">
            <a:extLst>
              <a:ext uri="{FF2B5EF4-FFF2-40B4-BE49-F238E27FC236}">
                <a16:creationId xmlns:a16="http://schemas.microsoft.com/office/drawing/2014/main" id="{4A6C7F93-DED8-4A52-A678-410137573A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164022-84D5-42E8-A4A6-45B1EA768C24}"/>
              </a:ext>
            </a:extLst>
          </p:cNvPr>
          <p:cNvSpPr>
            <a:spLocks noGrp="1"/>
          </p:cNvSpPr>
          <p:nvPr>
            <p:ph type="sldNum" sz="quarter" idx="12"/>
          </p:nvPr>
        </p:nvSpPr>
        <p:spPr/>
        <p:txBody>
          <a:bodyPr/>
          <a:lstStyle/>
          <a:p>
            <a:fld id="{BB4FC692-8BD5-4817-BFEF-A0789FCC00CF}" type="slidenum">
              <a:rPr lang="en-US" smtClean="0"/>
              <a:t>‹#›</a:t>
            </a:fld>
            <a:endParaRPr lang="en-US"/>
          </a:p>
        </p:txBody>
      </p:sp>
    </p:spTree>
    <p:extLst>
      <p:ext uri="{BB962C8B-B14F-4D97-AF65-F5344CB8AC3E}">
        <p14:creationId xmlns:p14="http://schemas.microsoft.com/office/powerpoint/2010/main" val="2162223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D143F14-CA1B-4848-8B6D-C477082156B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4B3A9CA-539A-4E22-B109-5A13FDB2830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AD2C36-E1EB-4473-A0AF-1EBFD88999CC}"/>
              </a:ext>
            </a:extLst>
          </p:cNvPr>
          <p:cNvSpPr>
            <a:spLocks noGrp="1"/>
          </p:cNvSpPr>
          <p:nvPr>
            <p:ph type="dt" sz="half" idx="10"/>
          </p:nvPr>
        </p:nvSpPr>
        <p:spPr/>
        <p:txBody>
          <a:bodyPr/>
          <a:lstStyle/>
          <a:p>
            <a:fld id="{7F4CFE9B-ABDE-4ACB-B04A-0DD894C02F80}" type="datetimeFigureOut">
              <a:rPr lang="en-US" smtClean="0"/>
              <a:t>11/19/2023</a:t>
            </a:fld>
            <a:endParaRPr lang="en-US"/>
          </a:p>
        </p:txBody>
      </p:sp>
      <p:sp>
        <p:nvSpPr>
          <p:cNvPr id="5" name="Footer Placeholder 4">
            <a:extLst>
              <a:ext uri="{FF2B5EF4-FFF2-40B4-BE49-F238E27FC236}">
                <a16:creationId xmlns:a16="http://schemas.microsoft.com/office/drawing/2014/main" id="{6B7AE2EE-4F50-42C2-8F1A-74A8B65106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88F8AE-AE31-4150-975F-7B02CF816D7B}"/>
              </a:ext>
            </a:extLst>
          </p:cNvPr>
          <p:cNvSpPr>
            <a:spLocks noGrp="1"/>
          </p:cNvSpPr>
          <p:nvPr>
            <p:ph type="sldNum" sz="quarter" idx="12"/>
          </p:nvPr>
        </p:nvSpPr>
        <p:spPr/>
        <p:txBody>
          <a:bodyPr/>
          <a:lstStyle/>
          <a:p>
            <a:fld id="{BB4FC692-8BD5-4817-BFEF-A0789FCC00CF}" type="slidenum">
              <a:rPr lang="en-US" smtClean="0"/>
              <a:t>‹#›</a:t>
            </a:fld>
            <a:endParaRPr lang="en-US"/>
          </a:p>
        </p:txBody>
      </p:sp>
    </p:spTree>
    <p:extLst>
      <p:ext uri="{BB962C8B-B14F-4D97-AF65-F5344CB8AC3E}">
        <p14:creationId xmlns:p14="http://schemas.microsoft.com/office/powerpoint/2010/main" val="2377445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2B9D8-EA5D-449F-A9DB-39A3F0EFC8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0705047-BCC5-4853-A0D5-C05631D6A4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B3B578-D39C-4937-838B-19F4C15C93D9}"/>
              </a:ext>
            </a:extLst>
          </p:cNvPr>
          <p:cNvSpPr>
            <a:spLocks noGrp="1"/>
          </p:cNvSpPr>
          <p:nvPr>
            <p:ph type="dt" sz="half" idx="10"/>
          </p:nvPr>
        </p:nvSpPr>
        <p:spPr/>
        <p:txBody>
          <a:bodyPr/>
          <a:lstStyle/>
          <a:p>
            <a:fld id="{7F4CFE9B-ABDE-4ACB-B04A-0DD894C02F80}" type="datetimeFigureOut">
              <a:rPr lang="en-US" smtClean="0"/>
              <a:t>11/19/2023</a:t>
            </a:fld>
            <a:endParaRPr lang="en-US"/>
          </a:p>
        </p:txBody>
      </p:sp>
      <p:sp>
        <p:nvSpPr>
          <p:cNvPr id="5" name="Footer Placeholder 4">
            <a:extLst>
              <a:ext uri="{FF2B5EF4-FFF2-40B4-BE49-F238E27FC236}">
                <a16:creationId xmlns:a16="http://schemas.microsoft.com/office/drawing/2014/main" id="{4FA992E8-A433-417F-AD59-5C0DCFB80C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4A4AAC-23DB-4199-BB79-B5E314A45675}"/>
              </a:ext>
            </a:extLst>
          </p:cNvPr>
          <p:cNvSpPr>
            <a:spLocks noGrp="1"/>
          </p:cNvSpPr>
          <p:nvPr>
            <p:ph type="sldNum" sz="quarter" idx="12"/>
          </p:nvPr>
        </p:nvSpPr>
        <p:spPr/>
        <p:txBody>
          <a:bodyPr/>
          <a:lstStyle/>
          <a:p>
            <a:fld id="{BB4FC692-8BD5-4817-BFEF-A0789FCC00CF}" type="slidenum">
              <a:rPr lang="en-US" smtClean="0"/>
              <a:t>‹#›</a:t>
            </a:fld>
            <a:endParaRPr lang="en-US"/>
          </a:p>
        </p:txBody>
      </p:sp>
    </p:spTree>
    <p:extLst>
      <p:ext uri="{BB962C8B-B14F-4D97-AF65-F5344CB8AC3E}">
        <p14:creationId xmlns:p14="http://schemas.microsoft.com/office/powerpoint/2010/main" val="5385624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417A8-8AC9-45ED-AB30-4BC4BDEF6CA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AB4B9F-CB99-44D5-A320-B5AE669B71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F75DE2F-F1EA-48FA-9F3B-A832EBF64292}"/>
              </a:ext>
            </a:extLst>
          </p:cNvPr>
          <p:cNvSpPr>
            <a:spLocks noGrp="1"/>
          </p:cNvSpPr>
          <p:nvPr>
            <p:ph type="dt" sz="half" idx="10"/>
          </p:nvPr>
        </p:nvSpPr>
        <p:spPr/>
        <p:txBody>
          <a:bodyPr/>
          <a:lstStyle/>
          <a:p>
            <a:fld id="{7F4CFE9B-ABDE-4ACB-B04A-0DD894C02F80}" type="datetimeFigureOut">
              <a:rPr lang="en-US" smtClean="0"/>
              <a:t>11/19/2023</a:t>
            </a:fld>
            <a:endParaRPr lang="en-US"/>
          </a:p>
        </p:txBody>
      </p:sp>
      <p:sp>
        <p:nvSpPr>
          <p:cNvPr id="5" name="Footer Placeholder 4">
            <a:extLst>
              <a:ext uri="{FF2B5EF4-FFF2-40B4-BE49-F238E27FC236}">
                <a16:creationId xmlns:a16="http://schemas.microsoft.com/office/drawing/2014/main" id="{BA817328-87CC-4856-8600-A0C11988FC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E08E0E-D21D-43E4-BDC8-EC481A9E1DC3}"/>
              </a:ext>
            </a:extLst>
          </p:cNvPr>
          <p:cNvSpPr>
            <a:spLocks noGrp="1"/>
          </p:cNvSpPr>
          <p:nvPr>
            <p:ph type="sldNum" sz="quarter" idx="12"/>
          </p:nvPr>
        </p:nvSpPr>
        <p:spPr/>
        <p:txBody>
          <a:bodyPr/>
          <a:lstStyle/>
          <a:p>
            <a:fld id="{BB4FC692-8BD5-4817-BFEF-A0789FCC00CF}" type="slidenum">
              <a:rPr lang="en-US" smtClean="0"/>
              <a:t>‹#›</a:t>
            </a:fld>
            <a:endParaRPr lang="en-US"/>
          </a:p>
        </p:txBody>
      </p:sp>
    </p:spTree>
    <p:extLst>
      <p:ext uri="{BB962C8B-B14F-4D97-AF65-F5344CB8AC3E}">
        <p14:creationId xmlns:p14="http://schemas.microsoft.com/office/powerpoint/2010/main" val="3976341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326A3-F4BE-43C2-B469-043F40A447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20A2E0-4C15-43C2-9174-D8BAC5EEFA8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42017E-EB2B-4851-A396-2C210B0CA0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E0135E1-BA59-4D3C-B145-34D80DF69CA4}"/>
              </a:ext>
            </a:extLst>
          </p:cNvPr>
          <p:cNvSpPr>
            <a:spLocks noGrp="1"/>
          </p:cNvSpPr>
          <p:nvPr>
            <p:ph type="dt" sz="half" idx="10"/>
          </p:nvPr>
        </p:nvSpPr>
        <p:spPr/>
        <p:txBody>
          <a:bodyPr/>
          <a:lstStyle/>
          <a:p>
            <a:fld id="{7F4CFE9B-ABDE-4ACB-B04A-0DD894C02F80}" type="datetimeFigureOut">
              <a:rPr lang="en-US" smtClean="0"/>
              <a:t>11/19/2023</a:t>
            </a:fld>
            <a:endParaRPr lang="en-US"/>
          </a:p>
        </p:txBody>
      </p:sp>
      <p:sp>
        <p:nvSpPr>
          <p:cNvPr id="6" name="Footer Placeholder 5">
            <a:extLst>
              <a:ext uri="{FF2B5EF4-FFF2-40B4-BE49-F238E27FC236}">
                <a16:creationId xmlns:a16="http://schemas.microsoft.com/office/drawing/2014/main" id="{BFDBF17C-0F8C-41CB-ACD7-C00448149C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F0033A-9B5A-49AD-B849-AB58F19B2514}"/>
              </a:ext>
            </a:extLst>
          </p:cNvPr>
          <p:cNvSpPr>
            <a:spLocks noGrp="1"/>
          </p:cNvSpPr>
          <p:nvPr>
            <p:ph type="sldNum" sz="quarter" idx="12"/>
          </p:nvPr>
        </p:nvSpPr>
        <p:spPr/>
        <p:txBody>
          <a:bodyPr/>
          <a:lstStyle/>
          <a:p>
            <a:fld id="{BB4FC692-8BD5-4817-BFEF-A0789FCC00CF}" type="slidenum">
              <a:rPr lang="en-US" smtClean="0"/>
              <a:t>‹#›</a:t>
            </a:fld>
            <a:endParaRPr lang="en-US"/>
          </a:p>
        </p:txBody>
      </p:sp>
    </p:spTree>
    <p:extLst>
      <p:ext uri="{BB962C8B-B14F-4D97-AF65-F5344CB8AC3E}">
        <p14:creationId xmlns:p14="http://schemas.microsoft.com/office/powerpoint/2010/main" val="4166045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8F6ED-E4C5-4839-B1E5-6395453EF3A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1B2AE4-21CA-450D-B5DC-935445ACB4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60729D-14A0-4797-8E0B-C78A7A21C01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4F57557-FF3F-4DE6-B5D2-91F4CB8D13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170F42A-33A7-4582-86BF-62C704D229A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EE9C02-8A91-4737-A59A-10E4BFA4138C}"/>
              </a:ext>
            </a:extLst>
          </p:cNvPr>
          <p:cNvSpPr>
            <a:spLocks noGrp="1"/>
          </p:cNvSpPr>
          <p:nvPr>
            <p:ph type="dt" sz="half" idx="10"/>
          </p:nvPr>
        </p:nvSpPr>
        <p:spPr/>
        <p:txBody>
          <a:bodyPr/>
          <a:lstStyle/>
          <a:p>
            <a:fld id="{7F4CFE9B-ABDE-4ACB-B04A-0DD894C02F80}" type="datetimeFigureOut">
              <a:rPr lang="en-US" smtClean="0"/>
              <a:t>11/19/2023</a:t>
            </a:fld>
            <a:endParaRPr lang="en-US"/>
          </a:p>
        </p:txBody>
      </p:sp>
      <p:sp>
        <p:nvSpPr>
          <p:cNvPr id="8" name="Footer Placeholder 7">
            <a:extLst>
              <a:ext uri="{FF2B5EF4-FFF2-40B4-BE49-F238E27FC236}">
                <a16:creationId xmlns:a16="http://schemas.microsoft.com/office/drawing/2014/main" id="{B1DAE517-2A12-4F58-93DE-196BCFF8A92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C182AF4-A578-4492-9416-8613CE0259C6}"/>
              </a:ext>
            </a:extLst>
          </p:cNvPr>
          <p:cNvSpPr>
            <a:spLocks noGrp="1"/>
          </p:cNvSpPr>
          <p:nvPr>
            <p:ph type="sldNum" sz="quarter" idx="12"/>
          </p:nvPr>
        </p:nvSpPr>
        <p:spPr/>
        <p:txBody>
          <a:bodyPr/>
          <a:lstStyle/>
          <a:p>
            <a:fld id="{BB4FC692-8BD5-4817-BFEF-A0789FCC00CF}" type="slidenum">
              <a:rPr lang="en-US" smtClean="0"/>
              <a:t>‹#›</a:t>
            </a:fld>
            <a:endParaRPr lang="en-US"/>
          </a:p>
        </p:txBody>
      </p:sp>
    </p:spTree>
    <p:extLst>
      <p:ext uri="{BB962C8B-B14F-4D97-AF65-F5344CB8AC3E}">
        <p14:creationId xmlns:p14="http://schemas.microsoft.com/office/powerpoint/2010/main" val="3413690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58968-E81B-40F8-B470-913C3941BE7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29DD555-41F9-4E8E-A3FB-374F3C7D3746}"/>
              </a:ext>
            </a:extLst>
          </p:cNvPr>
          <p:cNvSpPr>
            <a:spLocks noGrp="1"/>
          </p:cNvSpPr>
          <p:nvPr>
            <p:ph type="dt" sz="half" idx="10"/>
          </p:nvPr>
        </p:nvSpPr>
        <p:spPr/>
        <p:txBody>
          <a:bodyPr/>
          <a:lstStyle/>
          <a:p>
            <a:fld id="{7F4CFE9B-ABDE-4ACB-B04A-0DD894C02F80}" type="datetimeFigureOut">
              <a:rPr lang="en-US" smtClean="0"/>
              <a:t>11/19/2023</a:t>
            </a:fld>
            <a:endParaRPr lang="en-US"/>
          </a:p>
        </p:txBody>
      </p:sp>
      <p:sp>
        <p:nvSpPr>
          <p:cNvPr id="4" name="Footer Placeholder 3">
            <a:extLst>
              <a:ext uri="{FF2B5EF4-FFF2-40B4-BE49-F238E27FC236}">
                <a16:creationId xmlns:a16="http://schemas.microsoft.com/office/drawing/2014/main" id="{03A3C04D-11CF-4687-AB97-297E6689C2D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323595-7869-4839-BDE7-CA8A70C89561}"/>
              </a:ext>
            </a:extLst>
          </p:cNvPr>
          <p:cNvSpPr>
            <a:spLocks noGrp="1"/>
          </p:cNvSpPr>
          <p:nvPr>
            <p:ph type="sldNum" sz="quarter" idx="12"/>
          </p:nvPr>
        </p:nvSpPr>
        <p:spPr/>
        <p:txBody>
          <a:bodyPr/>
          <a:lstStyle/>
          <a:p>
            <a:fld id="{BB4FC692-8BD5-4817-BFEF-A0789FCC00CF}" type="slidenum">
              <a:rPr lang="en-US" smtClean="0"/>
              <a:t>‹#›</a:t>
            </a:fld>
            <a:endParaRPr lang="en-US"/>
          </a:p>
        </p:txBody>
      </p:sp>
    </p:spTree>
    <p:extLst>
      <p:ext uri="{BB962C8B-B14F-4D97-AF65-F5344CB8AC3E}">
        <p14:creationId xmlns:p14="http://schemas.microsoft.com/office/powerpoint/2010/main" val="2301801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792F89-878F-49BA-B840-98A154B7C6CD}"/>
              </a:ext>
            </a:extLst>
          </p:cNvPr>
          <p:cNvSpPr>
            <a:spLocks noGrp="1"/>
          </p:cNvSpPr>
          <p:nvPr>
            <p:ph type="dt" sz="half" idx="10"/>
          </p:nvPr>
        </p:nvSpPr>
        <p:spPr/>
        <p:txBody>
          <a:bodyPr/>
          <a:lstStyle/>
          <a:p>
            <a:fld id="{7F4CFE9B-ABDE-4ACB-B04A-0DD894C02F80}" type="datetimeFigureOut">
              <a:rPr lang="en-US" smtClean="0"/>
              <a:t>11/19/2023</a:t>
            </a:fld>
            <a:endParaRPr lang="en-US"/>
          </a:p>
        </p:txBody>
      </p:sp>
      <p:sp>
        <p:nvSpPr>
          <p:cNvPr id="3" name="Footer Placeholder 2">
            <a:extLst>
              <a:ext uri="{FF2B5EF4-FFF2-40B4-BE49-F238E27FC236}">
                <a16:creationId xmlns:a16="http://schemas.microsoft.com/office/drawing/2014/main" id="{9E20B59F-A3F7-488F-9847-F68F657524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B26287-6E01-4647-A0F6-614CDECFCE9D}"/>
              </a:ext>
            </a:extLst>
          </p:cNvPr>
          <p:cNvSpPr>
            <a:spLocks noGrp="1"/>
          </p:cNvSpPr>
          <p:nvPr>
            <p:ph type="sldNum" sz="quarter" idx="12"/>
          </p:nvPr>
        </p:nvSpPr>
        <p:spPr/>
        <p:txBody>
          <a:bodyPr/>
          <a:lstStyle/>
          <a:p>
            <a:fld id="{BB4FC692-8BD5-4817-BFEF-A0789FCC00CF}" type="slidenum">
              <a:rPr lang="en-US" smtClean="0"/>
              <a:t>‹#›</a:t>
            </a:fld>
            <a:endParaRPr lang="en-US"/>
          </a:p>
        </p:txBody>
      </p:sp>
    </p:spTree>
    <p:extLst>
      <p:ext uri="{BB962C8B-B14F-4D97-AF65-F5344CB8AC3E}">
        <p14:creationId xmlns:p14="http://schemas.microsoft.com/office/powerpoint/2010/main" val="3849750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7384B-5EAC-447E-8415-4D9928C7D1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D90DC91-1D05-4660-B072-A329AFA0F1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66AB93-DDC7-4FA3-8800-AE13B807C8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50D0B2-727E-493D-B32C-FD769DC77F12}"/>
              </a:ext>
            </a:extLst>
          </p:cNvPr>
          <p:cNvSpPr>
            <a:spLocks noGrp="1"/>
          </p:cNvSpPr>
          <p:nvPr>
            <p:ph type="dt" sz="half" idx="10"/>
          </p:nvPr>
        </p:nvSpPr>
        <p:spPr/>
        <p:txBody>
          <a:bodyPr/>
          <a:lstStyle/>
          <a:p>
            <a:fld id="{7F4CFE9B-ABDE-4ACB-B04A-0DD894C02F80}" type="datetimeFigureOut">
              <a:rPr lang="en-US" smtClean="0"/>
              <a:t>11/19/2023</a:t>
            </a:fld>
            <a:endParaRPr lang="en-US"/>
          </a:p>
        </p:txBody>
      </p:sp>
      <p:sp>
        <p:nvSpPr>
          <p:cNvPr id="6" name="Footer Placeholder 5">
            <a:extLst>
              <a:ext uri="{FF2B5EF4-FFF2-40B4-BE49-F238E27FC236}">
                <a16:creationId xmlns:a16="http://schemas.microsoft.com/office/drawing/2014/main" id="{15A166A9-2234-443B-B41D-3904ECE999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E4A065-15E6-4A30-9588-F2DAA1469C46}"/>
              </a:ext>
            </a:extLst>
          </p:cNvPr>
          <p:cNvSpPr>
            <a:spLocks noGrp="1"/>
          </p:cNvSpPr>
          <p:nvPr>
            <p:ph type="sldNum" sz="quarter" idx="12"/>
          </p:nvPr>
        </p:nvSpPr>
        <p:spPr/>
        <p:txBody>
          <a:bodyPr/>
          <a:lstStyle/>
          <a:p>
            <a:fld id="{BB4FC692-8BD5-4817-BFEF-A0789FCC00CF}" type="slidenum">
              <a:rPr lang="en-US" smtClean="0"/>
              <a:t>‹#›</a:t>
            </a:fld>
            <a:endParaRPr lang="en-US"/>
          </a:p>
        </p:txBody>
      </p:sp>
    </p:spTree>
    <p:extLst>
      <p:ext uri="{BB962C8B-B14F-4D97-AF65-F5344CB8AC3E}">
        <p14:creationId xmlns:p14="http://schemas.microsoft.com/office/powerpoint/2010/main" val="3410121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F2326-DE71-43E5-A6CB-E0500AA385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2FEB30-EE1B-4D2A-8BE0-4E029D0E4D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757255-8083-4DC1-A96D-1CA055B0D2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2F03ED-889D-48D7-91F8-648C782B2ED6}"/>
              </a:ext>
            </a:extLst>
          </p:cNvPr>
          <p:cNvSpPr>
            <a:spLocks noGrp="1"/>
          </p:cNvSpPr>
          <p:nvPr>
            <p:ph type="dt" sz="half" idx="10"/>
          </p:nvPr>
        </p:nvSpPr>
        <p:spPr/>
        <p:txBody>
          <a:bodyPr/>
          <a:lstStyle/>
          <a:p>
            <a:fld id="{7F4CFE9B-ABDE-4ACB-B04A-0DD894C02F80}" type="datetimeFigureOut">
              <a:rPr lang="en-US" smtClean="0"/>
              <a:t>11/19/2023</a:t>
            </a:fld>
            <a:endParaRPr lang="en-US"/>
          </a:p>
        </p:txBody>
      </p:sp>
      <p:sp>
        <p:nvSpPr>
          <p:cNvPr id="6" name="Footer Placeholder 5">
            <a:extLst>
              <a:ext uri="{FF2B5EF4-FFF2-40B4-BE49-F238E27FC236}">
                <a16:creationId xmlns:a16="http://schemas.microsoft.com/office/drawing/2014/main" id="{3843C47F-3AC6-4699-93E2-3F22EEC0F3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98FFB5-5AF3-45CB-8A61-6C1C7909FABA}"/>
              </a:ext>
            </a:extLst>
          </p:cNvPr>
          <p:cNvSpPr>
            <a:spLocks noGrp="1"/>
          </p:cNvSpPr>
          <p:nvPr>
            <p:ph type="sldNum" sz="quarter" idx="12"/>
          </p:nvPr>
        </p:nvSpPr>
        <p:spPr/>
        <p:txBody>
          <a:bodyPr/>
          <a:lstStyle/>
          <a:p>
            <a:fld id="{BB4FC692-8BD5-4817-BFEF-A0789FCC00CF}" type="slidenum">
              <a:rPr lang="en-US" smtClean="0"/>
              <a:t>‹#›</a:t>
            </a:fld>
            <a:endParaRPr lang="en-US"/>
          </a:p>
        </p:txBody>
      </p:sp>
    </p:spTree>
    <p:extLst>
      <p:ext uri="{BB962C8B-B14F-4D97-AF65-F5344CB8AC3E}">
        <p14:creationId xmlns:p14="http://schemas.microsoft.com/office/powerpoint/2010/main" val="491784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B15B14-C979-4D5D-8A1C-3346842096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0083BAB-FE86-4947-B9CF-37DC6E47CE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B130DD-A894-4CD2-A1F2-76A8BDD9C9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CFE9B-ABDE-4ACB-B04A-0DD894C02F80}" type="datetimeFigureOut">
              <a:rPr lang="en-US" smtClean="0"/>
              <a:t>11/19/2023</a:t>
            </a:fld>
            <a:endParaRPr lang="en-US"/>
          </a:p>
        </p:txBody>
      </p:sp>
      <p:sp>
        <p:nvSpPr>
          <p:cNvPr id="5" name="Footer Placeholder 4">
            <a:extLst>
              <a:ext uri="{FF2B5EF4-FFF2-40B4-BE49-F238E27FC236}">
                <a16:creationId xmlns:a16="http://schemas.microsoft.com/office/drawing/2014/main" id="{CC47EE4C-63EF-4B3D-B6B0-805B803529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178D3CC-F8D1-413B-9F09-20FB5277AC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4FC692-8BD5-4817-BFEF-A0789FCC00CF}" type="slidenum">
              <a:rPr lang="en-US" smtClean="0"/>
              <a:t>‹#›</a:t>
            </a:fld>
            <a:endParaRPr lang="en-US"/>
          </a:p>
        </p:txBody>
      </p:sp>
      <p:pic>
        <p:nvPicPr>
          <p:cNvPr id="7" name="Picture 6">
            <a:extLst>
              <a:ext uri="{FF2B5EF4-FFF2-40B4-BE49-F238E27FC236}">
                <a16:creationId xmlns:a16="http://schemas.microsoft.com/office/drawing/2014/main" id="{748693D2-BDD4-477C-8EBB-AA44A2F4AE5B}"/>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24422" y="185739"/>
            <a:ext cx="874062" cy="876524"/>
          </a:xfrm>
          <a:prstGeom prst="rect">
            <a:avLst/>
          </a:prstGeom>
        </p:spPr>
      </p:pic>
    </p:spTree>
    <p:extLst>
      <p:ext uri="{BB962C8B-B14F-4D97-AF65-F5344CB8AC3E}">
        <p14:creationId xmlns:p14="http://schemas.microsoft.com/office/powerpoint/2010/main" val="15080947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png"/><Relationship Id="rId4" Type="http://schemas.microsoft.com/office/2007/relationships/hdphoto" Target="../media/hdphoto4.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8.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20202"/>
        </a:solidFill>
        <a:effectLst/>
      </p:bgPr>
    </p:bg>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1CA776DB-2E5A-457C-B490-1F7780A5814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18522"/>
          <a:stretch/>
        </p:blipFill>
        <p:spPr>
          <a:xfrm>
            <a:off x="4116964" y="0"/>
            <a:ext cx="8075036" cy="6858000"/>
          </a:xfrm>
        </p:spPr>
      </p:pic>
      <p:sp>
        <p:nvSpPr>
          <p:cNvPr id="10" name="Title 1">
            <a:extLst>
              <a:ext uri="{FF2B5EF4-FFF2-40B4-BE49-F238E27FC236}">
                <a16:creationId xmlns:a16="http://schemas.microsoft.com/office/drawing/2014/main" id="{CA74DCC8-EC78-4B0C-8BFC-DC7BFB33AF75}"/>
              </a:ext>
            </a:extLst>
          </p:cNvPr>
          <p:cNvSpPr txBox="1">
            <a:spLocks/>
          </p:cNvSpPr>
          <p:nvPr/>
        </p:nvSpPr>
        <p:spPr>
          <a:xfrm>
            <a:off x="-133350" y="965200"/>
            <a:ext cx="9309986" cy="2387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2800" b="1" dirty="0">
                <a:solidFill>
                  <a:srgbClr val="FF0000"/>
                </a:solidFill>
                <a:effectLst>
                  <a:glow rad="139700">
                    <a:schemeClr val="accent5">
                      <a:satMod val="175000"/>
                      <a:alpha val="40000"/>
                    </a:schemeClr>
                  </a:glow>
                </a:effectLst>
                <a:latin typeface="Arial" panose="020B0604020202020204" pitchFamily="34" charset="0"/>
                <a:cs typeface="Arial" panose="020B0604020202020204" pitchFamily="34" charset="0"/>
              </a:rPr>
              <a:t>GIÁ TRỊ CỦA KHOẢNG TRỐNG ĐƯỜNG HUYẾT</a:t>
            </a:r>
            <a:br>
              <a:rPr lang="en-US" sz="2800" b="1" dirty="0">
                <a:solidFill>
                  <a:srgbClr val="FF0000"/>
                </a:solidFill>
                <a:effectLst>
                  <a:glow rad="139700">
                    <a:schemeClr val="accent5">
                      <a:satMod val="175000"/>
                      <a:alpha val="40000"/>
                    </a:schemeClr>
                  </a:glow>
                </a:effectLst>
                <a:latin typeface="Arial" panose="020B0604020202020204" pitchFamily="34" charset="0"/>
                <a:cs typeface="Arial" panose="020B0604020202020204" pitchFamily="34" charset="0"/>
              </a:rPr>
            </a:br>
            <a:r>
              <a:rPr lang="en-US" sz="2800" b="1" dirty="0">
                <a:solidFill>
                  <a:srgbClr val="FF0000"/>
                </a:solidFill>
                <a:effectLst>
                  <a:glow rad="139700">
                    <a:schemeClr val="accent5">
                      <a:satMod val="175000"/>
                      <a:alpha val="40000"/>
                    </a:schemeClr>
                  </a:glow>
                </a:effectLst>
                <a:latin typeface="Arial" panose="020B0604020202020204" pitchFamily="34" charset="0"/>
                <a:cs typeface="Arial" panose="020B0604020202020204" pitchFamily="34" charset="0"/>
              </a:rPr>
              <a:t> TRONG TIÊN LƯỢNG KẾT CỤC NỘI VIỆN</a:t>
            </a:r>
            <a:br>
              <a:rPr lang="en-US" sz="2800" b="1" dirty="0">
                <a:solidFill>
                  <a:srgbClr val="FF0000"/>
                </a:solidFill>
                <a:effectLst>
                  <a:glow rad="139700">
                    <a:schemeClr val="accent5">
                      <a:satMod val="175000"/>
                      <a:alpha val="40000"/>
                    </a:schemeClr>
                  </a:glow>
                </a:effectLst>
                <a:latin typeface="Arial" panose="020B0604020202020204" pitchFamily="34" charset="0"/>
                <a:cs typeface="Arial" panose="020B0604020202020204" pitchFamily="34" charset="0"/>
              </a:rPr>
            </a:br>
            <a:r>
              <a:rPr lang="en-US" sz="2800" b="1" dirty="0">
                <a:solidFill>
                  <a:srgbClr val="FF0000"/>
                </a:solidFill>
                <a:effectLst>
                  <a:glow rad="139700">
                    <a:schemeClr val="accent5">
                      <a:satMod val="175000"/>
                      <a:alpha val="40000"/>
                    </a:schemeClr>
                  </a:glow>
                </a:effectLst>
                <a:latin typeface="Arial" panose="020B0604020202020204" pitchFamily="34" charset="0"/>
                <a:cs typeface="Arial" panose="020B0604020202020204" pitchFamily="34" charset="0"/>
              </a:rPr>
              <a:t> TRÊN BỆNH NHÂN</a:t>
            </a:r>
            <a:br>
              <a:rPr lang="en-US" sz="2800" dirty="0">
                <a:solidFill>
                  <a:srgbClr val="FF0000"/>
                </a:solidFill>
                <a:effectLst>
                  <a:glow rad="139700">
                    <a:schemeClr val="accent5">
                      <a:satMod val="175000"/>
                      <a:alpha val="40000"/>
                    </a:schemeClr>
                  </a:glow>
                </a:effectLst>
                <a:latin typeface="Arial" panose="020B0604020202020204" pitchFamily="34" charset="0"/>
                <a:cs typeface="Arial" panose="020B0604020202020204" pitchFamily="34" charset="0"/>
              </a:rPr>
            </a:br>
            <a:r>
              <a:rPr lang="en-US" sz="2800" b="1" dirty="0">
                <a:solidFill>
                  <a:srgbClr val="FF0000"/>
                </a:solidFill>
                <a:effectLst>
                  <a:glow rad="139700">
                    <a:schemeClr val="accent5">
                      <a:satMod val="175000"/>
                      <a:alpha val="40000"/>
                    </a:schemeClr>
                  </a:glow>
                </a:effectLst>
                <a:latin typeface="Arial" panose="020B0604020202020204" pitchFamily="34" charset="0"/>
                <a:cs typeface="Arial" panose="020B0604020202020204" pitchFamily="34" charset="0"/>
              </a:rPr>
              <a:t>NHỒI MÁU CƠ TIM CẤP CÓ ĐÁI THÁO ĐƯỜNG</a:t>
            </a:r>
            <a:br>
              <a:rPr lang="en-US" sz="2800" dirty="0">
                <a:solidFill>
                  <a:srgbClr val="FF0000"/>
                </a:solidFill>
                <a:effectLst>
                  <a:glow rad="139700">
                    <a:schemeClr val="accent5">
                      <a:satMod val="175000"/>
                      <a:alpha val="40000"/>
                    </a:schemeClr>
                  </a:glow>
                </a:effectLst>
                <a:latin typeface="Arial" panose="020B0604020202020204" pitchFamily="34" charset="0"/>
                <a:cs typeface="Arial" panose="020B0604020202020204" pitchFamily="34" charset="0"/>
              </a:rPr>
            </a:br>
            <a:endParaRPr lang="en-US" sz="2800" dirty="0">
              <a:solidFill>
                <a:srgbClr val="FF0000"/>
              </a:solidFill>
              <a:effectLst>
                <a:glow rad="139700">
                  <a:schemeClr val="accent5">
                    <a:satMod val="175000"/>
                    <a:alpha val="40000"/>
                  </a:schemeClr>
                </a:glow>
              </a:effectLst>
              <a:latin typeface="Arial" panose="020B0604020202020204" pitchFamily="34" charset="0"/>
              <a:cs typeface="Arial" panose="020B0604020202020204" pitchFamily="34" charset="0"/>
            </a:endParaRPr>
          </a:p>
        </p:txBody>
      </p:sp>
      <p:sp>
        <p:nvSpPr>
          <p:cNvPr id="11" name="Subtitle 2">
            <a:extLst>
              <a:ext uri="{FF2B5EF4-FFF2-40B4-BE49-F238E27FC236}">
                <a16:creationId xmlns:a16="http://schemas.microsoft.com/office/drawing/2014/main" id="{9C771725-85AD-4410-9D5D-33B3BFE784DC}"/>
              </a:ext>
            </a:extLst>
          </p:cNvPr>
          <p:cNvSpPr txBox="1">
            <a:spLocks/>
          </p:cNvSpPr>
          <p:nvPr/>
        </p:nvSpPr>
        <p:spPr>
          <a:xfrm>
            <a:off x="1060953" y="3895927"/>
            <a:ext cx="6112022" cy="2387600"/>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400" b="1" dirty="0">
                <a:solidFill>
                  <a:schemeClr val="bg1"/>
                </a:solidFill>
                <a:latin typeface="Arial" panose="020B0604020202020204" pitchFamily="34" charset="0"/>
                <a:cs typeface="Arial" panose="020B0604020202020204" pitchFamily="34" charset="0"/>
              </a:rPr>
              <a:t>KHOA TIM MẠCH – LÃO HỌC</a:t>
            </a:r>
          </a:p>
          <a:p>
            <a:pPr marL="0" indent="0">
              <a:buNone/>
            </a:pPr>
            <a:r>
              <a:rPr lang="en-US" dirty="0" err="1">
                <a:solidFill>
                  <a:schemeClr val="bg1"/>
                </a:solidFill>
                <a:latin typeface="Arial" panose="020B0604020202020204" pitchFamily="34" charset="0"/>
                <a:cs typeface="Arial" panose="020B0604020202020204" pitchFamily="34" charset="0"/>
              </a:rPr>
              <a:t>Phạm</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Huỳnh</a:t>
            </a:r>
            <a:r>
              <a:rPr lang="en-US" dirty="0">
                <a:solidFill>
                  <a:schemeClr val="bg1"/>
                </a:solidFill>
                <a:latin typeface="Arial" panose="020B0604020202020204" pitchFamily="34" charset="0"/>
                <a:cs typeface="Arial" panose="020B0604020202020204" pitchFamily="34" charset="0"/>
              </a:rPr>
              <a:t> Minh </a:t>
            </a:r>
            <a:r>
              <a:rPr lang="en-US" dirty="0" err="1">
                <a:solidFill>
                  <a:schemeClr val="bg1"/>
                </a:solidFill>
                <a:latin typeface="Arial" panose="020B0604020202020204" pitchFamily="34" charset="0"/>
                <a:cs typeface="Arial" panose="020B0604020202020204" pitchFamily="34" charset="0"/>
              </a:rPr>
              <a:t>Trí</a:t>
            </a:r>
            <a:endParaRPr lang="en-US" dirty="0">
              <a:solidFill>
                <a:schemeClr val="bg1"/>
              </a:solidFill>
              <a:latin typeface="Arial" panose="020B0604020202020204" pitchFamily="34" charset="0"/>
              <a:cs typeface="Arial" panose="020B0604020202020204" pitchFamily="34" charset="0"/>
            </a:endParaRPr>
          </a:p>
          <a:p>
            <a:pPr marL="0" indent="0">
              <a:buNone/>
            </a:pPr>
            <a:r>
              <a:rPr lang="en-US" dirty="0">
                <a:solidFill>
                  <a:schemeClr val="bg1"/>
                </a:solidFill>
                <a:latin typeface="Arial" panose="020B0604020202020204" pitchFamily="34" charset="0"/>
                <a:cs typeface="Arial" panose="020B0604020202020204" pitchFamily="34" charset="0"/>
              </a:rPr>
              <a:t>Đinh Lê </a:t>
            </a:r>
            <a:r>
              <a:rPr lang="en-US" dirty="0" err="1">
                <a:solidFill>
                  <a:schemeClr val="bg1"/>
                </a:solidFill>
                <a:latin typeface="Arial" panose="020B0604020202020204" pitchFamily="34" charset="0"/>
                <a:cs typeface="Arial" panose="020B0604020202020204" pitchFamily="34" charset="0"/>
              </a:rPr>
              <a:t>Uyên</a:t>
            </a:r>
            <a:r>
              <a:rPr lang="en-US" dirty="0">
                <a:solidFill>
                  <a:schemeClr val="bg1"/>
                </a:solidFill>
                <a:latin typeface="Arial" panose="020B0604020202020204" pitchFamily="34" charset="0"/>
                <a:cs typeface="Arial" panose="020B0604020202020204" pitchFamily="34" charset="0"/>
              </a:rPr>
              <a:t> Nhi</a:t>
            </a:r>
          </a:p>
          <a:p>
            <a:pPr marL="0" indent="0">
              <a:buNone/>
            </a:pPr>
            <a:r>
              <a:rPr lang="en-US" dirty="0">
                <a:solidFill>
                  <a:schemeClr val="bg1"/>
                </a:solidFill>
                <a:latin typeface="Arial" panose="020B0604020202020204" pitchFamily="34" charset="0"/>
                <a:cs typeface="Arial" panose="020B0604020202020204" pitchFamily="34" charset="0"/>
              </a:rPr>
              <a:t>Lê </a:t>
            </a:r>
            <a:r>
              <a:rPr lang="en-US" dirty="0" err="1">
                <a:solidFill>
                  <a:schemeClr val="bg1"/>
                </a:solidFill>
                <a:latin typeface="Arial" panose="020B0604020202020204" pitchFamily="34" charset="0"/>
                <a:cs typeface="Arial" panose="020B0604020202020204" pitchFamily="34" charset="0"/>
              </a:rPr>
              <a:t>Đoàn</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Bảo</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Trân</a:t>
            </a:r>
            <a:endParaRPr lang="en-US" dirty="0">
              <a:solidFill>
                <a:schemeClr val="bg1"/>
              </a:solidFill>
              <a:latin typeface="Arial" panose="020B0604020202020204" pitchFamily="34" charset="0"/>
              <a:cs typeface="Arial" panose="020B0604020202020204" pitchFamily="34" charset="0"/>
            </a:endParaRPr>
          </a:p>
          <a:p>
            <a:pPr marL="0" indent="0">
              <a:buNone/>
            </a:pPr>
            <a:r>
              <a:rPr lang="en-US" dirty="0" err="1">
                <a:solidFill>
                  <a:schemeClr val="bg1"/>
                </a:solidFill>
                <a:latin typeface="Arial" panose="020B0604020202020204" pitchFamily="34" charset="0"/>
                <a:cs typeface="Arial" panose="020B0604020202020204" pitchFamily="34" charset="0"/>
              </a:rPr>
              <a:t>Đặng</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Ngọc</a:t>
            </a:r>
            <a:r>
              <a:rPr lang="en-US" dirty="0">
                <a:solidFill>
                  <a:schemeClr val="bg1"/>
                </a:solidFill>
                <a:latin typeface="Arial" panose="020B0604020202020204" pitchFamily="34" charset="0"/>
                <a:cs typeface="Arial" panose="020B0604020202020204" pitchFamily="34" charset="0"/>
              </a:rPr>
              <a:t> Ph</a:t>
            </a:r>
            <a:r>
              <a:rPr lang="vi-VN" dirty="0">
                <a:solidFill>
                  <a:schemeClr val="bg1"/>
                </a:solidFill>
                <a:latin typeface="Arial" panose="020B0604020202020204" pitchFamily="34" charset="0"/>
                <a:cs typeface="Arial" panose="020B0604020202020204" pitchFamily="34" charset="0"/>
              </a:rPr>
              <a:t>ư</a:t>
            </a:r>
            <a:r>
              <a:rPr lang="en-US" dirty="0" err="1">
                <a:solidFill>
                  <a:schemeClr val="bg1"/>
                </a:solidFill>
                <a:latin typeface="Arial" panose="020B0604020202020204" pitchFamily="34" charset="0"/>
                <a:cs typeface="Arial" panose="020B0604020202020204" pitchFamily="34" charset="0"/>
              </a:rPr>
              <a:t>ơng</a:t>
            </a:r>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Uyên</a:t>
            </a:r>
            <a:endParaRPr lang="en-US" dirty="0">
              <a:solidFill>
                <a:schemeClr val="bg1"/>
              </a:solidFill>
              <a:latin typeface="Arial" panose="020B0604020202020204" pitchFamily="34" charset="0"/>
              <a:cs typeface="Arial" panose="020B0604020202020204" pitchFamily="34" charset="0"/>
            </a:endParaRPr>
          </a:p>
          <a:p>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5299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3D62B-2BA3-445E-AA47-40F369571DA4}"/>
              </a:ext>
            </a:extLst>
          </p:cNvPr>
          <p:cNvSpPr>
            <a:spLocks noGrp="1"/>
          </p:cNvSpPr>
          <p:nvPr>
            <p:ph type="title"/>
          </p:nvPr>
        </p:nvSpPr>
        <p:spPr>
          <a:xfrm>
            <a:off x="838200" y="117152"/>
            <a:ext cx="10515600" cy="1325563"/>
          </a:xfrm>
          <a:noFill/>
        </p:spPr>
        <p:txBody>
          <a:bodyPr>
            <a:normAutofit/>
          </a:bodyPr>
          <a:lstStyle/>
          <a:p>
            <a:pPr algn="ctr"/>
            <a:r>
              <a:rPr lang="en-US" b="1" dirty="0" err="1">
                <a:solidFill>
                  <a:srgbClr val="FF0000"/>
                </a:solidFill>
                <a:latin typeface="Arial" panose="020B0604020202020204" pitchFamily="34" charset="0"/>
                <a:cs typeface="Arial" panose="020B0604020202020204" pitchFamily="34" charset="0"/>
              </a:rPr>
              <a:t>Đặc</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điểm</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kết</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cục</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lâm</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sàng</a:t>
            </a:r>
            <a:r>
              <a:rPr lang="en-US" b="1" dirty="0">
                <a:solidFill>
                  <a:srgbClr val="FF0000"/>
                </a:solidFill>
                <a:latin typeface="Arial" panose="020B0604020202020204" pitchFamily="34" charset="0"/>
                <a:cs typeface="Arial" panose="020B0604020202020204" pitchFamily="34" charset="0"/>
              </a:rPr>
              <a:t> </a:t>
            </a:r>
            <a:br>
              <a:rPr lang="en-US" b="1" dirty="0">
                <a:solidFill>
                  <a:srgbClr val="FF0000"/>
                </a:solidFill>
                <a:latin typeface="Arial" panose="020B0604020202020204" pitchFamily="34" charset="0"/>
                <a:cs typeface="Arial" panose="020B0604020202020204" pitchFamily="34" charset="0"/>
              </a:rPr>
            </a:br>
            <a:r>
              <a:rPr lang="en-US" b="1" dirty="0" err="1">
                <a:solidFill>
                  <a:srgbClr val="FF0000"/>
                </a:solidFill>
                <a:latin typeface="Arial" panose="020B0604020202020204" pitchFamily="34" charset="0"/>
                <a:cs typeface="Arial" panose="020B0604020202020204" pitchFamily="34" charset="0"/>
              </a:rPr>
              <a:t>của</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dân</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số</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nghiên</a:t>
            </a:r>
            <a:r>
              <a:rPr lang="en-US" b="1" dirty="0">
                <a:solidFill>
                  <a:srgbClr val="FF0000"/>
                </a:solidFill>
                <a:latin typeface="Arial" panose="020B0604020202020204" pitchFamily="34" charset="0"/>
                <a:cs typeface="Arial" panose="020B0604020202020204" pitchFamily="34" charset="0"/>
              </a:rPr>
              <a:t> </a:t>
            </a:r>
            <a:r>
              <a:rPr lang="en-US" b="1" dirty="0" err="1">
                <a:solidFill>
                  <a:srgbClr val="FF0000"/>
                </a:solidFill>
                <a:latin typeface="Arial" panose="020B0604020202020204" pitchFamily="34" charset="0"/>
                <a:cs typeface="Arial" panose="020B0604020202020204" pitchFamily="34" charset="0"/>
              </a:rPr>
              <a:t>cứu</a:t>
            </a:r>
            <a:endParaRPr lang="en-US" dirty="0">
              <a:solidFill>
                <a:srgbClr val="FF0000"/>
              </a:solidFill>
              <a:latin typeface="Arial" panose="020B0604020202020204" pitchFamily="34" charset="0"/>
              <a:cs typeface="Arial" panose="020B0604020202020204" pitchFamily="34" charset="0"/>
            </a:endParaRPr>
          </a:p>
        </p:txBody>
      </p:sp>
      <p:graphicFrame>
        <p:nvGraphicFramePr>
          <p:cNvPr id="4" name="Content Placeholder 3">
            <a:extLst>
              <a:ext uri="{FF2B5EF4-FFF2-40B4-BE49-F238E27FC236}">
                <a16:creationId xmlns:a16="http://schemas.microsoft.com/office/drawing/2014/main" id="{721B52D1-BAFA-4E71-9B17-E3F4ED12BF25}"/>
              </a:ext>
            </a:extLst>
          </p:cNvPr>
          <p:cNvGraphicFramePr>
            <a:graphicFrameLocks noGrp="1"/>
          </p:cNvGraphicFramePr>
          <p:nvPr>
            <p:ph idx="1"/>
            <p:extLst>
              <p:ext uri="{D42A27DB-BD31-4B8C-83A1-F6EECF244321}">
                <p14:modId xmlns:p14="http://schemas.microsoft.com/office/powerpoint/2010/main" val="25720730"/>
              </p:ext>
            </p:extLst>
          </p:nvPr>
        </p:nvGraphicFramePr>
        <p:xfrm>
          <a:off x="247973" y="1565328"/>
          <a:ext cx="11778711" cy="5175522"/>
        </p:xfrm>
        <a:graphic>
          <a:graphicData uri="http://schemas.openxmlformats.org/drawingml/2006/table">
            <a:tbl>
              <a:tblPr firstRow="1" firstCol="1" bandRow="1">
                <a:tableStyleId>{5C22544A-7EE6-4342-B048-85BDC9FD1C3A}</a:tableStyleId>
              </a:tblPr>
              <a:tblGrid>
                <a:gridCol w="6824107">
                  <a:extLst>
                    <a:ext uri="{9D8B030D-6E8A-4147-A177-3AD203B41FA5}">
                      <a16:colId xmlns:a16="http://schemas.microsoft.com/office/drawing/2014/main" val="4274440674"/>
                    </a:ext>
                  </a:extLst>
                </a:gridCol>
                <a:gridCol w="4954604">
                  <a:extLst>
                    <a:ext uri="{9D8B030D-6E8A-4147-A177-3AD203B41FA5}">
                      <a16:colId xmlns:a16="http://schemas.microsoft.com/office/drawing/2014/main" val="3302405828"/>
                    </a:ext>
                  </a:extLst>
                </a:gridCol>
              </a:tblGrid>
              <a:tr h="862587">
                <a:tc>
                  <a:txBody>
                    <a:bodyPr/>
                    <a:lstStyle/>
                    <a:p>
                      <a:pPr indent="-635" algn="ctr">
                        <a:spcAft>
                          <a:spcPts val="0"/>
                        </a:spcAft>
                      </a:pPr>
                      <a:r>
                        <a:rPr lang="en-US" sz="4000" dirty="0" err="1">
                          <a:effectLst/>
                          <a:latin typeface="Arial" panose="020B0604020202020204" pitchFamily="34" charset="0"/>
                          <a:cs typeface="Arial" panose="020B0604020202020204" pitchFamily="34" charset="0"/>
                        </a:rPr>
                        <a:t>Kết</a:t>
                      </a:r>
                      <a:r>
                        <a:rPr lang="en-US" sz="4000" dirty="0">
                          <a:effectLst/>
                          <a:latin typeface="Arial" panose="020B0604020202020204" pitchFamily="34" charset="0"/>
                          <a:cs typeface="Arial" panose="020B0604020202020204" pitchFamily="34" charset="0"/>
                        </a:rPr>
                        <a:t> </a:t>
                      </a:r>
                      <a:r>
                        <a:rPr lang="en-US" sz="4000" dirty="0" err="1">
                          <a:effectLst/>
                          <a:latin typeface="Arial" panose="020B0604020202020204" pitchFamily="34" charset="0"/>
                          <a:cs typeface="Arial" panose="020B0604020202020204" pitchFamily="34" charset="0"/>
                        </a:rPr>
                        <a:t>cục</a:t>
                      </a:r>
                      <a:endParaRPr lang="en-US" sz="4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indent="-635" algn="ctr">
                        <a:spcAft>
                          <a:spcPts val="0"/>
                        </a:spcAft>
                      </a:pPr>
                      <a:r>
                        <a:rPr lang="en-US" sz="4000" dirty="0" err="1">
                          <a:effectLst/>
                          <a:latin typeface="Arial" panose="020B0604020202020204" pitchFamily="34" charset="0"/>
                          <a:cs typeface="Arial" panose="020B0604020202020204" pitchFamily="34" charset="0"/>
                        </a:rPr>
                        <a:t>Giá</a:t>
                      </a:r>
                      <a:r>
                        <a:rPr lang="en-US" sz="4000" dirty="0">
                          <a:effectLst/>
                          <a:latin typeface="Arial" panose="020B0604020202020204" pitchFamily="34" charset="0"/>
                          <a:cs typeface="Arial" panose="020B0604020202020204" pitchFamily="34" charset="0"/>
                        </a:rPr>
                        <a:t> </a:t>
                      </a:r>
                      <a:r>
                        <a:rPr lang="en-US" sz="4000" dirty="0" err="1">
                          <a:effectLst/>
                          <a:latin typeface="Arial" panose="020B0604020202020204" pitchFamily="34" charset="0"/>
                          <a:cs typeface="Arial" panose="020B0604020202020204" pitchFamily="34" charset="0"/>
                        </a:rPr>
                        <a:t>trị</a:t>
                      </a:r>
                      <a:r>
                        <a:rPr lang="en-US" sz="4000" dirty="0">
                          <a:effectLst/>
                          <a:latin typeface="Arial" panose="020B0604020202020204" pitchFamily="34" charset="0"/>
                          <a:cs typeface="Arial" panose="020B0604020202020204" pitchFamily="34" charset="0"/>
                        </a:rPr>
                        <a:t> n (%)</a:t>
                      </a:r>
                      <a:endParaRPr lang="en-US" sz="4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48238667"/>
                  </a:ext>
                </a:extLst>
              </a:tr>
              <a:tr h="862587">
                <a:tc>
                  <a:txBody>
                    <a:bodyPr/>
                    <a:lstStyle/>
                    <a:p>
                      <a:pPr indent="-635">
                        <a:spcAft>
                          <a:spcPts val="0"/>
                        </a:spcAft>
                      </a:pPr>
                      <a:r>
                        <a:rPr lang="en-US" sz="3000" dirty="0" err="1">
                          <a:effectLst/>
                          <a:latin typeface="Arial" panose="020B0604020202020204" pitchFamily="34" charset="0"/>
                          <a:cs typeface="Arial" panose="020B0604020202020204" pitchFamily="34" charset="0"/>
                        </a:rPr>
                        <a:t>Tử</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vong</a:t>
                      </a:r>
                      <a:r>
                        <a:rPr lang="en-US" sz="3000" dirty="0">
                          <a:effectLst/>
                          <a:latin typeface="Arial" panose="020B0604020202020204" pitchFamily="34" charset="0"/>
                          <a:cs typeface="Arial" panose="020B0604020202020204" pitchFamily="34" charset="0"/>
                        </a:rPr>
                        <a:t> do </a:t>
                      </a:r>
                      <a:r>
                        <a:rPr lang="en-US" sz="3000" dirty="0" err="1">
                          <a:effectLst/>
                          <a:latin typeface="Arial" panose="020B0604020202020204" pitchFamily="34" charset="0"/>
                          <a:cs typeface="Arial" panose="020B0604020202020204" pitchFamily="34" charset="0"/>
                        </a:rPr>
                        <a:t>mọi</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nguyên</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nhân</a:t>
                      </a:r>
                      <a:endParaRPr lang="en-US" sz="3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indent="-635" algn="ctr">
                        <a:spcAft>
                          <a:spcPts val="0"/>
                        </a:spcAft>
                      </a:pPr>
                      <a:r>
                        <a:rPr lang="en-US" sz="3200" dirty="0">
                          <a:effectLst/>
                          <a:latin typeface="Arial" panose="020B0604020202020204" pitchFamily="34" charset="0"/>
                          <a:cs typeface="Arial" panose="020B0604020202020204" pitchFamily="34" charset="0"/>
                        </a:rPr>
                        <a:t>4 (5%)</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4222204704"/>
                  </a:ext>
                </a:extLst>
              </a:tr>
              <a:tr h="862587">
                <a:tc>
                  <a:txBody>
                    <a:bodyPr/>
                    <a:lstStyle/>
                    <a:p>
                      <a:pPr indent="-635">
                        <a:spcAft>
                          <a:spcPts val="0"/>
                        </a:spcAft>
                      </a:pPr>
                      <a:r>
                        <a:rPr lang="en-US" sz="3000" dirty="0" err="1">
                          <a:effectLst/>
                          <a:latin typeface="Arial" panose="020B0604020202020204" pitchFamily="34" charset="0"/>
                          <a:cs typeface="Arial" panose="020B0604020202020204" pitchFamily="34" charset="0"/>
                        </a:rPr>
                        <a:t>Biến</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cố</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tim</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mạch</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bất</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lợi</a:t>
                      </a:r>
                      <a:endParaRPr lang="en-US" sz="3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indent="-635" algn="ctr">
                        <a:spcAft>
                          <a:spcPts val="0"/>
                        </a:spcAft>
                      </a:pPr>
                      <a:r>
                        <a:rPr lang="en-US" sz="3200" dirty="0">
                          <a:effectLst/>
                          <a:latin typeface="Arial" panose="020B0604020202020204" pitchFamily="34" charset="0"/>
                          <a:cs typeface="Arial" panose="020B0604020202020204" pitchFamily="34" charset="0"/>
                        </a:rPr>
                        <a:t>45 (56,3%)</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641104297"/>
                  </a:ext>
                </a:extLst>
              </a:tr>
              <a:tr h="862587">
                <a:tc>
                  <a:txBody>
                    <a:bodyPr/>
                    <a:lstStyle/>
                    <a:p>
                      <a:pPr indent="-635">
                        <a:spcAft>
                          <a:spcPts val="0"/>
                        </a:spcAft>
                      </a:pPr>
                      <a:r>
                        <a:rPr lang="en-US" sz="3000" dirty="0" err="1">
                          <a:effectLst/>
                          <a:latin typeface="Arial" panose="020B0604020202020204" pitchFamily="34" charset="0"/>
                          <a:cs typeface="Arial" panose="020B0604020202020204" pitchFamily="34" charset="0"/>
                        </a:rPr>
                        <a:t>Choáng</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tim</a:t>
                      </a:r>
                      <a:endParaRPr lang="en-US" sz="3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indent="-635" algn="ctr">
                        <a:spcAft>
                          <a:spcPts val="0"/>
                        </a:spcAft>
                      </a:pPr>
                      <a:r>
                        <a:rPr lang="en-US" sz="3200" dirty="0">
                          <a:effectLst/>
                          <a:latin typeface="Arial" panose="020B0604020202020204" pitchFamily="34" charset="0"/>
                          <a:cs typeface="Arial" panose="020B0604020202020204" pitchFamily="34" charset="0"/>
                        </a:rPr>
                        <a:t>11 (13,8%)</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717985440"/>
                  </a:ext>
                </a:extLst>
              </a:tr>
              <a:tr h="862587">
                <a:tc>
                  <a:txBody>
                    <a:bodyPr/>
                    <a:lstStyle/>
                    <a:p>
                      <a:pPr indent="-635">
                        <a:spcAft>
                          <a:spcPts val="0"/>
                        </a:spcAft>
                      </a:pPr>
                      <a:r>
                        <a:rPr lang="en-US" sz="3000" dirty="0" err="1">
                          <a:effectLst/>
                          <a:latin typeface="Arial" panose="020B0604020202020204" pitchFamily="34" charset="0"/>
                          <a:cs typeface="Arial" panose="020B0604020202020204" pitchFamily="34" charset="0"/>
                        </a:rPr>
                        <a:t>Rối</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loạn</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nhịp</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tim</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nguy</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hiểm</a:t>
                      </a:r>
                      <a:endParaRPr lang="en-US" sz="3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indent="-635" algn="ctr">
                        <a:spcAft>
                          <a:spcPts val="0"/>
                        </a:spcAft>
                      </a:pPr>
                      <a:r>
                        <a:rPr lang="en-US" sz="3200" dirty="0">
                          <a:effectLst/>
                          <a:latin typeface="Arial" panose="020B0604020202020204" pitchFamily="34" charset="0"/>
                          <a:cs typeface="Arial" panose="020B0604020202020204" pitchFamily="34" charset="0"/>
                        </a:rPr>
                        <a:t>8 (10%)</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774879858"/>
                  </a:ext>
                </a:extLst>
              </a:tr>
              <a:tr h="862587">
                <a:tc>
                  <a:txBody>
                    <a:bodyPr/>
                    <a:lstStyle/>
                    <a:p>
                      <a:pPr indent="-635">
                        <a:spcAft>
                          <a:spcPts val="0"/>
                        </a:spcAft>
                      </a:pPr>
                      <a:r>
                        <a:rPr lang="en-US" sz="3000" dirty="0" err="1">
                          <a:effectLst/>
                          <a:latin typeface="Arial" panose="020B0604020202020204" pitchFamily="34" charset="0"/>
                          <a:cs typeface="Arial" panose="020B0604020202020204" pitchFamily="34" charset="0"/>
                        </a:rPr>
                        <a:t>Suy</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tim</a:t>
                      </a:r>
                      <a:r>
                        <a:rPr lang="en-US" sz="3000" dirty="0">
                          <a:effectLst/>
                          <a:latin typeface="Arial" panose="020B0604020202020204" pitchFamily="34" charset="0"/>
                          <a:cs typeface="Arial" panose="020B0604020202020204" pitchFamily="34" charset="0"/>
                        </a:rPr>
                        <a:t> </a:t>
                      </a:r>
                      <a:r>
                        <a:rPr lang="en-US" sz="3000" dirty="0" err="1">
                          <a:effectLst/>
                          <a:latin typeface="Arial" panose="020B0604020202020204" pitchFamily="34" charset="0"/>
                          <a:cs typeface="Arial" panose="020B0604020202020204" pitchFamily="34" charset="0"/>
                        </a:rPr>
                        <a:t>cấp</a:t>
                      </a:r>
                      <a:endParaRPr lang="en-US" sz="3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indent="-635" algn="ctr">
                        <a:spcAft>
                          <a:spcPts val="0"/>
                        </a:spcAft>
                      </a:pPr>
                      <a:r>
                        <a:rPr lang="en-US" sz="3200" dirty="0">
                          <a:effectLst/>
                          <a:latin typeface="Arial" panose="020B0604020202020204" pitchFamily="34" charset="0"/>
                          <a:cs typeface="Arial" panose="020B0604020202020204" pitchFamily="34" charset="0"/>
                        </a:rPr>
                        <a:t>32 (40%)</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960515000"/>
                  </a:ext>
                </a:extLst>
              </a:tr>
            </a:tbl>
          </a:graphicData>
        </a:graphic>
      </p:graphicFrame>
    </p:spTree>
    <p:extLst>
      <p:ext uri="{BB962C8B-B14F-4D97-AF65-F5344CB8AC3E}">
        <p14:creationId xmlns:p14="http://schemas.microsoft.com/office/powerpoint/2010/main" val="2253536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83963AE1-7CCA-46FA-BA1F-54070914386F}"/>
              </a:ext>
            </a:extLst>
          </p:cNvPr>
          <p:cNvGraphicFramePr>
            <a:graphicFrameLocks noGrp="1"/>
          </p:cNvGraphicFramePr>
          <p:nvPr>
            <p:ph idx="1"/>
            <p:extLst>
              <p:ext uri="{D42A27DB-BD31-4B8C-83A1-F6EECF244321}">
                <p14:modId xmlns:p14="http://schemas.microsoft.com/office/powerpoint/2010/main" val="2289326968"/>
              </p:ext>
            </p:extLst>
          </p:nvPr>
        </p:nvGraphicFramePr>
        <p:xfrm>
          <a:off x="114300" y="1937288"/>
          <a:ext cx="11944349" cy="4620892"/>
        </p:xfrm>
        <a:graphic>
          <a:graphicData uri="http://schemas.openxmlformats.org/drawingml/2006/table">
            <a:tbl>
              <a:tblPr firstRow="1" bandRow="1">
                <a:tableStyleId>{5C22544A-7EE6-4342-B048-85BDC9FD1C3A}</a:tableStyleId>
              </a:tblPr>
              <a:tblGrid>
                <a:gridCol w="1428750">
                  <a:extLst>
                    <a:ext uri="{9D8B030D-6E8A-4147-A177-3AD203B41FA5}">
                      <a16:colId xmlns:a16="http://schemas.microsoft.com/office/drawing/2014/main" val="2938516918"/>
                    </a:ext>
                  </a:extLst>
                </a:gridCol>
                <a:gridCol w="1983922">
                  <a:extLst>
                    <a:ext uri="{9D8B030D-6E8A-4147-A177-3AD203B41FA5}">
                      <a16:colId xmlns:a16="http://schemas.microsoft.com/office/drawing/2014/main" val="695707715"/>
                    </a:ext>
                  </a:extLst>
                </a:gridCol>
                <a:gridCol w="2213293">
                  <a:extLst>
                    <a:ext uri="{9D8B030D-6E8A-4147-A177-3AD203B41FA5}">
                      <a16:colId xmlns:a16="http://schemas.microsoft.com/office/drawing/2014/main" val="562419394"/>
                    </a:ext>
                  </a:extLst>
                </a:gridCol>
                <a:gridCol w="1041535">
                  <a:extLst>
                    <a:ext uri="{9D8B030D-6E8A-4147-A177-3AD203B41FA5}">
                      <a16:colId xmlns:a16="http://schemas.microsoft.com/office/drawing/2014/main" val="3897338125"/>
                    </a:ext>
                  </a:extLst>
                </a:gridCol>
                <a:gridCol w="1864179">
                  <a:extLst>
                    <a:ext uri="{9D8B030D-6E8A-4147-A177-3AD203B41FA5}">
                      <a16:colId xmlns:a16="http://schemas.microsoft.com/office/drawing/2014/main" val="4183237129"/>
                    </a:ext>
                  </a:extLst>
                </a:gridCol>
                <a:gridCol w="2477525">
                  <a:extLst>
                    <a:ext uri="{9D8B030D-6E8A-4147-A177-3AD203B41FA5}">
                      <a16:colId xmlns:a16="http://schemas.microsoft.com/office/drawing/2014/main" val="2776586292"/>
                    </a:ext>
                  </a:extLst>
                </a:gridCol>
                <a:gridCol w="935145">
                  <a:extLst>
                    <a:ext uri="{9D8B030D-6E8A-4147-A177-3AD203B41FA5}">
                      <a16:colId xmlns:a16="http://schemas.microsoft.com/office/drawing/2014/main" val="3267460003"/>
                    </a:ext>
                  </a:extLst>
                </a:gridCol>
              </a:tblGrid>
              <a:tr h="691612">
                <a:tc rowSpan="2">
                  <a:txBody>
                    <a:bodyPr/>
                    <a:lstStyle/>
                    <a:p>
                      <a:endParaRPr lang="en-US" dirty="0"/>
                    </a:p>
                  </a:txBody>
                  <a:tcPr/>
                </a:tc>
                <a:tc gridSpan="2">
                  <a:txBody>
                    <a:bodyPr/>
                    <a:lstStyle/>
                    <a:p>
                      <a:pPr algn="ctr"/>
                      <a:r>
                        <a:rPr lang="en-US" sz="2400" dirty="0">
                          <a:latin typeface="Arial" panose="020B0604020202020204" pitchFamily="34" charset="0"/>
                          <a:cs typeface="Arial" panose="020B0604020202020204" pitchFamily="34" charset="0"/>
                        </a:rPr>
                        <a:t>BIẾN CỐ TIM MẠCH</a:t>
                      </a:r>
                    </a:p>
                  </a:txBody>
                  <a:tcPr/>
                </a:tc>
                <a:tc hMerge="1">
                  <a:txBody>
                    <a:bodyPr/>
                    <a:lstStyle/>
                    <a:p>
                      <a:endParaRPr lang="en-US" dirty="0"/>
                    </a:p>
                  </a:txBody>
                  <a:tcPr/>
                </a:tc>
                <a:tc rowSpan="2">
                  <a:txBody>
                    <a:bodyPr/>
                    <a:lstStyle/>
                    <a:p>
                      <a:pPr algn="ctr"/>
                      <a:r>
                        <a:rPr lang="en-US" sz="2400" dirty="0">
                          <a:latin typeface="Arial" panose="020B0604020202020204" pitchFamily="34" charset="0"/>
                          <a:cs typeface="Arial" panose="020B0604020202020204" pitchFamily="34" charset="0"/>
                        </a:rPr>
                        <a:t>P</a:t>
                      </a:r>
                    </a:p>
                  </a:txBody>
                  <a:tcPr anchor="ctr"/>
                </a:tc>
                <a:tc gridSpan="2">
                  <a:txBody>
                    <a:bodyPr/>
                    <a:lstStyle/>
                    <a:p>
                      <a:pPr algn="ctr"/>
                      <a:r>
                        <a:rPr lang="en-US" sz="2400" dirty="0">
                          <a:latin typeface="Arial" panose="020B0604020202020204" pitchFamily="34" charset="0"/>
                          <a:cs typeface="Arial" panose="020B0604020202020204" pitchFamily="34" charset="0"/>
                        </a:rPr>
                        <a:t>TỬ VONG</a:t>
                      </a:r>
                    </a:p>
                  </a:txBody>
                  <a:tcPr/>
                </a:tc>
                <a:tc hMerge="1">
                  <a:txBody>
                    <a:bodyPr/>
                    <a:lstStyle/>
                    <a:p>
                      <a:endParaRPr lang="en-US" dirty="0"/>
                    </a:p>
                  </a:txBody>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effectLst/>
                          <a:latin typeface="Arial" panose="020B0604020202020204" pitchFamily="34" charset="0"/>
                          <a:ea typeface="Times New Roman" panose="02020603050405020304" pitchFamily="18" charset="0"/>
                          <a:cs typeface="Arial" panose="020B0604020202020204" pitchFamily="34" charset="0"/>
                        </a:rPr>
                        <a:t>P</a:t>
                      </a:r>
                    </a:p>
                    <a:p>
                      <a:pPr algn="ctr"/>
                      <a:endParaRPr lang="en-US" sz="2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502264245"/>
                  </a:ext>
                </a:extLst>
              </a:tr>
              <a:tr h="914400">
                <a:tc vMerge="1">
                  <a:txBody>
                    <a:bodyPr/>
                    <a:lstStyle/>
                    <a:p>
                      <a:endParaRPr lang="en-US"/>
                    </a:p>
                  </a:txBody>
                  <a:tcPr/>
                </a:tc>
                <a:tc>
                  <a:txBody>
                    <a:bodyPr/>
                    <a:lstStyle/>
                    <a:p>
                      <a:pPr algn="ctr"/>
                      <a:r>
                        <a:rPr lang="en-US" sz="2200" b="1" dirty="0" err="1">
                          <a:effectLst/>
                          <a:latin typeface="Arial" panose="020B0604020202020204" pitchFamily="34" charset="0"/>
                          <a:cs typeface="Arial" panose="020B0604020202020204" pitchFamily="34" charset="0"/>
                        </a:rPr>
                        <a:t>Có</a:t>
                      </a:r>
                      <a:r>
                        <a:rPr lang="en-US" sz="2200" b="1" dirty="0">
                          <a:effectLst/>
                          <a:latin typeface="Arial" panose="020B0604020202020204" pitchFamily="34" charset="0"/>
                          <a:cs typeface="Arial" panose="020B0604020202020204" pitchFamily="34" charset="0"/>
                        </a:rPr>
                        <a:t> BCTM</a:t>
                      </a:r>
                      <a:br>
                        <a:rPr lang="en-US" sz="2200" dirty="0">
                          <a:effectLst/>
                          <a:latin typeface="Arial" panose="020B0604020202020204" pitchFamily="34" charset="0"/>
                          <a:cs typeface="Arial" panose="020B0604020202020204" pitchFamily="34" charset="0"/>
                        </a:rPr>
                      </a:br>
                      <a:r>
                        <a:rPr lang="en-US" sz="2200" dirty="0">
                          <a:effectLst/>
                          <a:latin typeface="Arial" panose="020B0604020202020204" pitchFamily="34" charset="0"/>
                          <a:cs typeface="Arial" panose="020B0604020202020204" pitchFamily="34" charset="0"/>
                        </a:rPr>
                        <a:t> (N=45)</a:t>
                      </a:r>
                      <a:endParaRPr lang="en-US" sz="2200" dirty="0">
                        <a:latin typeface="Arial" panose="020B0604020202020204" pitchFamily="34" charset="0"/>
                        <a:cs typeface="Arial" panose="020B0604020202020204" pitchFamily="34" charset="0"/>
                      </a:endParaRPr>
                    </a:p>
                  </a:txBody>
                  <a:tcPr marL="68580" marR="68580" marT="0" marB="0"/>
                </a:tc>
                <a:tc>
                  <a:txBody>
                    <a:bodyPr/>
                    <a:lstStyle/>
                    <a:p>
                      <a:pPr algn="ctr"/>
                      <a:r>
                        <a:rPr lang="en-US" sz="2200" b="1" dirty="0" err="1">
                          <a:effectLst/>
                          <a:latin typeface="Arial" panose="020B0604020202020204" pitchFamily="34" charset="0"/>
                          <a:cs typeface="Arial" panose="020B0604020202020204" pitchFamily="34" charset="0"/>
                        </a:rPr>
                        <a:t>Không</a:t>
                      </a:r>
                      <a:r>
                        <a:rPr lang="en-US" sz="2200" b="1" dirty="0">
                          <a:effectLst/>
                          <a:latin typeface="Arial" panose="020B0604020202020204" pitchFamily="34" charset="0"/>
                          <a:cs typeface="Arial" panose="020B0604020202020204" pitchFamily="34" charset="0"/>
                        </a:rPr>
                        <a:t> BCTM </a:t>
                      </a:r>
                      <a:r>
                        <a:rPr lang="en-US" sz="2200" dirty="0">
                          <a:effectLst/>
                          <a:latin typeface="Arial" panose="020B0604020202020204" pitchFamily="34" charset="0"/>
                          <a:cs typeface="Arial" panose="020B0604020202020204" pitchFamily="34" charset="0"/>
                        </a:rPr>
                        <a:t>(N=35)</a:t>
                      </a:r>
                      <a:endParaRPr lang="en-US" sz="2200" dirty="0">
                        <a:latin typeface="Arial" panose="020B0604020202020204" pitchFamily="34" charset="0"/>
                        <a:cs typeface="Arial" panose="020B0604020202020204" pitchFamily="34" charset="0"/>
                      </a:endParaRPr>
                    </a:p>
                  </a:txBody>
                  <a:tcPr marL="68580" marR="68580" marT="0" marB="0"/>
                </a:tc>
                <a:tc vMerge="1">
                  <a:txBody>
                    <a:bodyPr/>
                    <a:lstStyle/>
                    <a:p>
                      <a:endParaRPr lang="en-US"/>
                    </a:p>
                  </a:txBody>
                  <a:tcPr/>
                </a:tc>
                <a:tc>
                  <a:txBody>
                    <a:bodyPr/>
                    <a:lstStyle/>
                    <a:p>
                      <a:pPr algn="ctr"/>
                      <a:r>
                        <a:rPr lang="en-US" sz="2200" b="1" dirty="0" err="1">
                          <a:effectLst/>
                          <a:latin typeface="Arial" panose="020B0604020202020204" pitchFamily="34" charset="0"/>
                          <a:cs typeface="Arial" panose="020B0604020202020204" pitchFamily="34" charset="0"/>
                        </a:rPr>
                        <a:t>Tử</a:t>
                      </a:r>
                      <a:r>
                        <a:rPr lang="en-US" sz="2200" b="1" dirty="0">
                          <a:effectLst/>
                          <a:latin typeface="Arial" panose="020B0604020202020204" pitchFamily="34" charset="0"/>
                          <a:cs typeface="Arial" panose="020B0604020202020204" pitchFamily="34" charset="0"/>
                        </a:rPr>
                        <a:t> </a:t>
                      </a:r>
                      <a:r>
                        <a:rPr lang="en-US" sz="2200" b="1" dirty="0" err="1">
                          <a:effectLst/>
                          <a:latin typeface="Arial" panose="020B0604020202020204" pitchFamily="34" charset="0"/>
                          <a:cs typeface="Arial" panose="020B0604020202020204" pitchFamily="34" charset="0"/>
                        </a:rPr>
                        <a:t>vong</a:t>
                      </a:r>
                      <a:r>
                        <a:rPr lang="en-US" sz="2200" b="1" dirty="0">
                          <a:effectLst/>
                          <a:latin typeface="Arial" panose="020B0604020202020204" pitchFamily="34" charset="0"/>
                          <a:cs typeface="Arial" panose="020B0604020202020204" pitchFamily="34" charset="0"/>
                        </a:rPr>
                        <a:t> </a:t>
                      </a:r>
                      <a:br>
                        <a:rPr lang="en-US" sz="2200" dirty="0">
                          <a:effectLst/>
                          <a:latin typeface="Arial" panose="020B0604020202020204" pitchFamily="34" charset="0"/>
                          <a:cs typeface="Arial" panose="020B0604020202020204" pitchFamily="34" charset="0"/>
                        </a:rPr>
                      </a:br>
                      <a:r>
                        <a:rPr lang="en-US" sz="2200" dirty="0">
                          <a:effectLst/>
                          <a:latin typeface="Arial" panose="020B0604020202020204" pitchFamily="34" charset="0"/>
                          <a:cs typeface="Arial" panose="020B0604020202020204" pitchFamily="34" charset="0"/>
                        </a:rPr>
                        <a:t>(N=4)</a:t>
                      </a:r>
                      <a:endParaRPr lang="en-US" dirty="0"/>
                    </a:p>
                  </a:txBody>
                  <a:tcPr marL="68580" marR="68580" marT="0" marB="0"/>
                </a:tc>
                <a:tc>
                  <a:txBody>
                    <a:bodyPr/>
                    <a:lstStyle/>
                    <a:p>
                      <a:pPr algn="ctr"/>
                      <a:r>
                        <a:rPr lang="en-US" sz="2200" b="1" dirty="0" err="1">
                          <a:effectLst/>
                          <a:latin typeface="Arial" panose="020B0604020202020204" pitchFamily="34" charset="0"/>
                          <a:cs typeface="Arial" panose="020B0604020202020204" pitchFamily="34" charset="0"/>
                        </a:rPr>
                        <a:t>Không</a:t>
                      </a:r>
                      <a:r>
                        <a:rPr lang="en-US" sz="2200" b="1" dirty="0">
                          <a:effectLst/>
                          <a:latin typeface="Arial" panose="020B0604020202020204" pitchFamily="34" charset="0"/>
                          <a:cs typeface="Arial" panose="020B0604020202020204" pitchFamily="34" charset="0"/>
                        </a:rPr>
                        <a:t> </a:t>
                      </a:r>
                      <a:r>
                        <a:rPr lang="en-US" sz="2200" b="1" dirty="0" err="1">
                          <a:effectLst/>
                          <a:latin typeface="Arial" panose="020B0604020202020204" pitchFamily="34" charset="0"/>
                          <a:cs typeface="Arial" panose="020B0604020202020204" pitchFamily="34" charset="0"/>
                        </a:rPr>
                        <a:t>tử</a:t>
                      </a:r>
                      <a:r>
                        <a:rPr lang="en-US" sz="2200" b="1" dirty="0">
                          <a:effectLst/>
                          <a:latin typeface="Arial" panose="020B0604020202020204" pitchFamily="34" charset="0"/>
                          <a:cs typeface="Arial" panose="020B0604020202020204" pitchFamily="34" charset="0"/>
                        </a:rPr>
                        <a:t> </a:t>
                      </a:r>
                      <a:r>
                        <a:rPr lang="en-US" sz="2200" b="1" dirty="0" err="1">
                          <a:effectLst/>
                          <a:latin typeface="Arial" panose="020B0604020202020204" pitchFamily="34" charset="0"/>
                          <a:cs typeface="Arial" panose="020B0604020202020204" pitchFamily="34" charset="0"/>
                        </a:rPr>
                        <a:t>vong</a:t>
                      </a:r>
                      <a:r>
                        <a:rPr lang="en-US" sz="2200" b="1" dirty="0">
                          <a:effectLst/>
                          <a:latin typeface="Arial" panose="020B0604020202020204" pitchFamily="34" charset="0"/>
                          <a:cs typeface="Arial" panose="020B0604020202020204" pitchFamily="34" charset="0"/>
                        </a:rPr>
                        <a:t> </a:t>
                      </a:r>
                      <a:br>
                        <a:rPr lang="en-US" sz="2200" dirty="0">
                          <a:effectLst/>
                          <a:latin typeface="Arial" panose="020B0604020202020204" pitchFamily="34" charset="0"/>
                          <a:cs typeface="Arial" panose="020B0604020202020204" pitchFamily="34" charset="0"/>
                        </a:rPr>
                      </a:br>
                      <a:r>
                        <a:rPr lang="en-US" sz="2200" dirty="0">
                          <a:effectLst/>
                          <a:latin typeface="Arial" panose="020B0604020202020204" pitchFamily="34" charset="0"/>
                          <a:cs typeface="Arial" panose="020B0604020202020204" pitchFamily="34" charset="0"/>
                        </a:rPr>
                        <a:t>(N=76)</a:t>
                      </a:r>
                      <a:endParaRPr lang="en-US" dirty="0"/>
                    </a:p>
                  </a:txBody>
                  <a:tcPr marL="68580" marR="68580" marT="0" marB="0"/>
                </a:tc>
                <a:tc vMerge="1">
                  <a:txBody>
                    <a:bodyPr/>
                    <a:lstStyle/>
                    <a:p>
                      <a:endParaRPr lang="en-US"/>
                    </a:p>
                  </a:txBody>
                  <a:tcPr/>
                </a:tc>
                <a:extLst>
                  <a:ext uri="{0D108BD9-81ED-4DB2-BD59-A6C34878D82A}">
                    <a16:rowId xmlns:a16="http://schemas.microsoft.com/office/drawing/2014/main" val="3124742705"/>
                  </a:ext>
                </a:extLst>
              </a:tr>
              <a:tr h="1117119">
                <a:tc>
                  <a:txBody>
                    <a:bodyPr/>
                    <a:lstStyle/>
                    <a:p>
                      <a:pPr indent="-635" algn="ctr">
                        <a:spcAft>
                          <a:spcPts val="0"/>
                        </a:spcAft>
                      </a:pPr>
                      <a:r>
                        <a:rPr lang="en-US" sz="2000" b="1" dirty="0">
                          <a:effectLst/>
                          <a:latin typeface="Arial" panose="020B0604020202020204" pitchFamily="34" charset="0"/>
                          <a:cs typeface="Arial" panose="020B0604020202020204" pitchFamily="34" charset="0"/>
                        </a:rPr>
                        <a:t>ĐH</a:t>
                      </a:r>
                      <a:r>
                        <a:rPr lang="en-US" sz="2000" b="1" baseline="0" dirty="0">
                          <a:effectLst/>
                          <a:latin typeface="Arial" panose="020B0604020202020204" pitchFamily="34" charset="0"/>
                          <a:cs typeface="Arial" panose="020B0604020202020204" pitchFamily="34" charset="0"/>
                        </a:rPr>
                        <a:t> </a:t>
                      </a:r>
                      <a:r>
                        <a:rPr lang="en-US" sz="2000" b="1" dirty="0" err="1">
                          <a:effectLst/>
                          <a:latin typeface="Arial" panose="020B0604020202020204" pitchFamily="34" charset="0"/>
                          <a:cs typeface="Arial" panose="020B0604020202020204" pitchFamily="34" charset="0"/>
                        </a:rPr>
                        <a:t>lúc</a:t>
                      </a:r>
                      <a:r>
                        <a:rPr lang="en-US" sz="2000" b="1" dirty="0">
                          <a:effectLst/>
                          <a:latin typeface="Arial" panose="020B0604020202020204" pitchFamily="34" charset="0"/>
                          <a:cs typeface="Arial" panose="020B0604020202020204" pitchFamily="34" charset="0"/>
                        </a:rPr>
                        <a:t> </a:t>
                      </a:r>
                      <a:r>
                        <a:rPr lang="en-US" sz="2000" b="1" dirty="0" err="1">
                          <a:effectLst/>
                          <a:latin typeface="Arial" panose="020B0604020202020204" pitchFamily="34" charset="0"/>
                          <a:cs typeface="Arial" panose="020B0604020202020204" pitchFamily="34" charset="0"/>
                        </a:rPr>
                        <a:t>nhập</a:t>
                      </a:r>
                      <a:r>
                        <a:rPr lang="en-US" sz="2000" b="1" dirty="0">
                          <a:effectLst/>
                          <a:latin typeface="Arial" panose="020B0604020202020204" pitchFamily="34" charset="0"/>
                          <a:cs typeface="Arial" panose="020B0604020202020204" pitchFamily="34" charset="0"/>
                        </a:rPr>
                        <a:t> </a:t>
                      </a:r>
                      <a:r>
                        <a:rPr lang="en-US" sz="2000" b="1" dirty="0" err="1">
                          <a:effectLst/>
                          <a:latin typeface="Arial" panose="020B0604020202020204" pitchFamily="34" charset="0"/>
                          <a:cs typeface="Arial" panose="020B0604020202020204" pitchFamily="34" charset="0"/>
                        </a:rPr>
                        <a:t>viện</a:t>
                      </a:r>
                      <a:br>
                        <a:rPr lang="en-US" sz="2000" b="1" dirty="0">
                          <a:effectLst/>
                          <a:latin typeface="Arial" panose="020B0604020202020204" pitchFamily="34" charset="0"/>
                          <a:cs typeface="Arial" panose="020B0604020202020204" pitchFamily="34" charset="0"/>
                        </a:rPr>
                      </a:br>
                      <a:r>
                        <a:rPr lang="en-US" sz="2000" b="1" dirty="0">
                          <a:effectLst/>
                          <a:latin typeface="Arial" panose="020B0604020202020204" pitchFamily="34" charset="0"/>
                          <a:cs typeface="Arial" panose="020B0604020202020204" pitchFamily="34" charset="0"/>
                        </a:rPr>
                        <a:t> (mg/</a:t>
                      </a:r>
                      <a:r>
                        <a:rPr lang="en-US" sz="2000" b="1" dirty="0" err="1">
                          <a:effectLst/>
                          <a:latin typeface="Arial" panose="020B0604020202020204" pitchFamily="34" charset="0"/>
                          <a:cs typeface="Arial" panose="020B0604020202020204" pitchFamily="34" charset="0"/>
                        </a:rPr>
                        <a:t>dL</a:t>
                      </a:r>
                      <a:r>
                        <a:rPr lang="en-US" sz="2000" b="1" dirty="0">
                          <a:effectLst/>
                          <a:latin typeface="Arial" panose="020B0604020202020204" pitchFamily="34" charset="0"/>
                          <a:cs typeface="Arial" panose="020B0604020202020204" pitchFamily="34" charset="0"/>
                        </a:rPr>
                        <a:t>)</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359,3</a:t>
                      </a:r>
                    </a:p>
                    <a:p>
                      <a:pPr indent="-635" algn="ctr">
                        <a:spcAft>
                          <a:spcPts val="0"/>
                        </a:spcAft>
                      </a:pPr>
                      <a:r>
                        <a:rPr lang="en-US" sz="2000" dirty="0">
                          <a:effectLst/>
                          <a:latin typeface="Arial" panose="020B0604020202020204" pitchFamily="34" charset="0"/>
                          <a:cs typeface="Arial" panose="020B0604020202020204" pitchFamily="34" charset="0"/>
                        </a:rPr>
                        <a:t>(244,7 – 478,7)</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251,3</a:t>
                      </a:r>
                    </a:p>
                    <a:p>
                      <a:pPr indent="-635" algn="ctr">
                        <a:spcAft>
                          <a:spcPts val="0"/>
                        </a:spcAft>
                      </a:pPr>
                      <a:r>
                        <a:rPr lang="en-US" sz="2000" dirty="0">
                          <a:effectLst/>
                          <a:latin typeface="Arial" panose="020B0604020202020204" pitchFamily="34" charset="0"/>
                          <a:cs typeface="Arial" panose="020B0604020202020204" pitchFamily="34" charset="0"/>
                        </a:rPr>
                        <a:t> (180 - 374,4)</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b="1" dirty="0">
                          <a:effectLst/>
                          <a:latin typeface="Arial" panose="020B0604020202020204" pitchFamily="34" charset="0"/>
                          <a:cs typeface="Arial" panose="020B0604020202020204" pitchFamily="34" charset="0"/>
                        </a:rPr>
                        <a:t>&lt;0,05</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477,5</a:t>
                      </a:r>
                    </a:p>
                    <a:p>
                      <a:pPr indent="-635" algn="ctr">
                        <a:spcAft>
                          <a:spcPts val="0"/>
                        </a:spcAft>
                      </a:pPr>
                      <a:r>
                        <a:rPr lang="en-US" sz="2000" dirty="0">
                          <a:effectLst/>
                          <a:latin typeface="Arial" panose="020B0604020202020204" pitchFamily="34" charset="0"/>
                          <a:cs typeface="Arial" panose="020B0604020202020204" pitchFamily="34" charset="0"/>
                        </a:rPr>
                        <a:t>(349,1 – 518,3)</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301,7</a:t>
                      </a:r>
                    </a:p>
                    <a:p>
                      <a:pPr indent="-635" algn="ctr">
                        <a:spcAft>
                          <a:spcPts val="0"/>
                        </a:spcAft>
                      </a:pPr>
                      <a:r>
                        <a:rPr lang="en-US" sz="2000" dirty="0">
                          <a:effectLst/>
                          <a:latin typeface="Arial" panose="020B0604020202020204" pitchFamily="34" charset="0"/>
                          <a:cs typeface="Arial" panose="020B0604020202020204" pitchFamily="34" charset="0"/>
                        </a:rPr>
                        <a:t>(220,3 – 406,7)</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b="1" dirty="0">
                          <a:effectLst/>
                          <a:latin typeface="Arial" panose="020B0604020202020204" pitchFamily="34" charset="0"/>
                          <a:cs typeface="Arial" panose="020B0604020202020204" pitchFamily="34" charset="0"/>
                        </a:rPr>
                        <a:t>&lt;0,05</a:t>
                      </a:r>
                    </a:p>
                    <a:p>
                      <a:pPr indent="-635" algn="ctr">
                        <a:spcAft>
                          <a:spcPts val="0"/>
                        </a:spcAft>
                      </a:pPr>
                      <a:r>
                        <a:rPr lang="en-US" sz="2000" dirty="0">
                          <a:effectLst/>
                          <a:latin typeface="Arial" panose="020B0604020202020204" pitchFamily="34" charset="0"/>
                          <a:cs typeface="Arial" panose="020B0604020202020204" pitchFamily="34" charset="0"/>
                        </a:rPr>
                        <a:t> </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extLst>
                  <a:ext uri="{0D108BD9-81ED-4DB2-BD59-A6C34878D82A}">
                    <a16:rowId xmlns:a16="http://schemas.microsoft.com/office/drawing/2014/main" val="57348225"/>
                  </a:ext>
                </a:extLst>
              </a:tr>
              <a:tr h="892354">
                <a:tc>
                  <a:txBody>
                    <a:bodyPr/>
                    <a:lstStyle/>
                    <a:p>
                      <a:pPr indent="-635" algn="ctr">
                        <a:spcAft>
                          <a:spcPts val="0"/>
                        </a:spcAft>
                      </a:pPr>
                      <a:r>
                        <a:rPr lang="en-US" sz="2000" b="1" dirty="0">
                          <a:effectLst/>
                          <a:latin typeface="Arial" panose="020B0604020202020204" pitchFamily="34" charset="0"/>
                          <a:cs typeface="Arial" panose="020B0604020202020204" pitchFamily="34" charset="0"/>
                        </a:rPr>
                        <a:t>HbA1c</a:t>
                      </a:r>
                      <a:br>
                        <a:rPr lang="en-US" sz="2000" b="1" dirty="0">
                          <a:effectLst/>
                          <a:latin typeface="Arial" panose="020B0604020202020204" pitchFamily="34" charset="0"/>
                          <a:cs typeface="Arial" panose="020B0604020202020204" pitchFamily="34" charset="0"/>
                        </a:rPr>
                      </a:br>
                      <a:r>
                        <a:rPr lang="en-US" sz="2000" b="1" dirty="0">
                          <a:effectLst/>
                          <a:latin typeface="Arial" panose="020B0604020202020204" pitchFamily="34" charset="0"/>
                          <a:cs typeface="Arial" panose="020B0604020202020204" pitchFamily="34" charset="0"/>
                        </a:rPr>
                        <a:t> (%)</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8,3 </a:t>
                      </a:r>
                      <a:br>
                        <a:rPr lang="en-US" sz="2000" dirty="0">
                          <a:effectLst/>
                          <a:latin typeface="Arial" panose="020B0604020202020204" pitchFamily="34" charset="0"/>
                          <a:cs typeface="Arial" panose="020B0604020202020204" pitchFamily="34" charset="0"/>
                        </a:rPr>
                      </a:br>
                      <a:r>
                        <a:rPr lang="en-US" sz="2000" dirty="0">
                          <a:effectLst/>
                          <a:latin typeface="Arial" panose="020B0604020202020204" pitchFamily="34" charset="0"/>
                          <a:cs typeface="Arial" panose="020B0604020202020204" pitchFamily="34" charset="0"/>
                        </a:rPr>
                        <a:t>(7,2 – 10,2)</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8,1 </a:t>
                      </a:r>
                      <a:br>
                        <a:rPr lang="en-US" sz="2000" dirty="0">
                          <a:effectLst/>
                          <a:latin typeface="Arial" panose="020B0604020202020204" pitchFamily="34" charset="0"/>
                          <a:cs typeface="Arial" panose="020B0604020202020204" pitchFamily="34" charset="0"/>
                        </a:rPr>
                      </a:br>
                      <a:r>
                        <a:rPr lang="en-US" sz="2000" dirty="0">
                          <a:effectLst/>
                          <a:latin typeface="Arial" panose="020B0604020202020204" pitchFamily="34" charset="0"/>
                          <a:cs typeface="Arial" panose="020B0604020202020204" pitchFamily="34" charset="0"/>
                        </a:rPr>
                        <a:t>(7 – 9,7)</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0,377</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7,4 </a:t>
                      </a:r>
                      <a:br>
                        <a:rPr lang="en-US" sz="2000" dirty="0">
                          <a:effectLst/>
                          <a:latin typeface="Arial" panose="020B0604020202020204" pitchFamily="34" charset="0"/>
                          <a:cs typeface="Arial" panose="020B0604020202020204" pitchFamily="34" charset="0"/>
                        </a:rPr>
                      </a:br>
                      <a:r>
                        <a:rPr lang="en-US" sz="2000" dirty="0">
                          <a:effectLst/>
                          <a:latin typeface="Arial" panose="020B0604020202020204" pitchFamily="34" charset="0"/>
                          <a:cs typeface="Arial" panose="020B0604020202020204" pitchFamily="34" charset="0"/>
                        </a:rPr>
                        <a:t>(6,8 – 10,2)</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8,3 </a:t>
                      </a:r>
                      <a:br>
                        <a:rPr lang="en-US" sz="2000" dirty="0">
                          <a:effectLst/>
                          <a:latin typeface="Arial" panose="020B0604020202020204" pitchFamily="34" charset="0"/>
                          <a:cs typeface="Arial" panose="020B0604020202020204" pitchFamily="34" charset="0"/>
                        </a:rPr>
                      </a:br>
                      <a:r>
                        <a:rPr lang="en-US" sz="2000" dirty="0">
                          <a:effectLst/>
                          <a:latin typeface="Arial" panose="020B0604020202020204" pitchFamily="34" charset="0"/>
                          <a:cs typeface="Arial" panose="020B0604020202020204" pitchFamily="34" charset="0"/>
                        </a:rPr>
                        <a:t>(7,1 – 9,8)</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a:effectLst/>
                          <a:latin typeface="Arial" panose="020B0604020202020204" pitchFamily="34" charset="0"/>
                          <a:cs typeface="Arial" panose="020B0604020202020204" pitchFamily="34" charset="0"/>
                        </a:rPr>
                        <a:t>0,558</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extLst>
                  <a:ext uri="{0D108BD9-81ED-4DB2-BD59-A6C34878D82A}">
                    <a16:rowId xmlns:a16="http://schemas.microsoft.com/office/drawing/2014/main" val="938093133"/>
                  </a:ext>
                </a:extLst>
              </a:tr>
              <a:tr h="1005407">
                <a:tc>
                  <a:txBody>
                    <a:bodyPr/>
                    <a:lstStyle/>
                    <a:p>
                      <a:pPr indent="-635" algn="ctr">
                        <a:spcAft>
                          <a:spcPts val="0"/>
                        </a:spcAft>
                      </a:pPr>
                      <a:r>
                        <a:rPr lang="en-US" sz="2000" b="1" dirty="0">
                          <a:effectLst/>
                          <a:latin typeface="Arial" panose="020B0604020202020204" pitchFamily="34" charset="0"/>
                          <a:cs typeface="Arial" panose="020B0604020202020204" pitchFamily="34" charset="0"/>
                        </a:rPr>
                        <a:t>KTĐH</a:t>
                      </a:r>
                      <a:br>
                        <a:rPr lang="en-US" sz="2000" b="1" dirty="0">
                          <a:effectLst/>
                          <a:latin typeface="Arial" panose="020B0604020202020204" pitchFamily="34" charset="0"/>
                          <a:cs typeface="Arial" panose="020B0604020202020204" pitchFamily="34" charset="0"/>
                        </a:rPr>
                      </a:br>
                      <a:r>
                        <a:rPr lang="en-US" sz="2000" b="1" dirty="0">
                          <a:effectLst/>
                          <a:latin typeface="Arial" panose="020B0604020202020204" pitchFamily="34" charset="0"/>
                          <a:cs typeface="Arial" panose="020B0604020202020204" pitchFamily="34" charset="0"/>
                        </a:rPr>
                        <a:t> (mg/</a:t>
                      </a:r>
                      <a:r>
                        <a:rPr lang="en-US" sz="2000" b="1" dirty="0" err="1">
                          <a:effectLst/>
                          <a:latin typeface="Arial" panose="020B0604020202020204" pitchFamily="34" charset="0"/>
                          <a:cs typeface="Arial" panose="020B0604020202020204" pitchFamily="34" charset="0"/>
                        </a:rPr>
                        <a:t>dL</a:t>
                      </a:r>
                      <a:r>
                        <a:rPr lang="en-US" sz="2000" b="1" dirty="0">
                          <a:effectLst/>
                          <a:latin typeface="Arial" panose="020B0604020202020204" pitchFamily="34" charset="0"/>
                          <a:cs typeface="Arial" panose="020B0604020202020204" pitchFamily="34" charset="0"/>
                        </a:rPr>
                        <a:t>)</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130,5 </a:t>
                      </a:r>
                      <a:br>
                        <a:rPr lang="en-US" sz="2000" dirty="0">
                          <a:effectLst/>
                          <a:latin typeface="Arial" panose="020B0604020202020204" pitchFamily="34" charset="0"/>
                          <a:cs typeface="Arial" panose="020B0604020202020204" pitchFamily="34" charset="0"/>
                        </a:rPr>
                      </a:br>
                      <a:r>
                        <a:rPr lang="en-US" sz="2000" dirty="0">
                          <a:effectLst/>
                          <a:latin typeface="Arial" panose="020B0604020202020204" pitchFamily="34" charset="0"/>
                          <a:cs typeface="Arial" panose="020B0604020202020204" pitchFamily="34" charset="0"/>
                        </a:rPr>
                        <a:t>(54 – 277,1)</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61,2 </a:t>
                      </a:r>
                      <a:br>
                        <a:rPr lang="en-US" sz="2000" dirty="0">
                          <a:effectLst/>
                          <a:latin typeface="Arial" panose="020B0604020202020204" pitchFamily="34" charset="0"/>
                          <a:cs typeface="Arial" panose="020B0604020202020204" pitchFamily="34" charset="0"/>
                        </a:rPr>
                      </a:br>
                      <a:r>
                        <a:rPr lang="en-US" sz="2000" dirty="0">
                          <a:effectLst/>
                          <a:latin typeface="Arial" panose="020B0604020202020204" pitchFamily="34" charset="0"/>
                          <a:cs typeface="Arial" panose="020B0604020202020204" pitchFamily="34" charset="0"/>
                        </a:rPr>
                        <a:t>(8,7 – 139,8)</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b="1" dirty="0">
                          <a:effectLst/>
                          <a:latin typeface="Arial" panose="020B0604020202020204" pitchFamily="34" charset="0"/>
                          <a:cs typeface="Arial" panose="020B0604020202020204" pitchFamily="34" charset="0"/>
                        </a:rPr>
                        <a:t>&lt;0,05</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254,4 </a:t>
                      </a:r>
                      <a:br>
                        <a:rPr lang="en-US" sz="2000" dirty="0">
                          <a:effectLst/>
                          <a:latin typeface="Arial" panose="020B0604020202020204" pitchFamily="34" charset="0"/>
                          <a:cs typeface="Arial" panose="020B0604020202020204" pitchFamily="34" charset="0"/>
                        </a:rPr>
                      </a:br>
                      <a:r>
                        <a:rPr lang="en-US" sz="2000" dirty="0">
                          <a:effectLst/>
                          <a:latin typeface="Arial" panose="020B0604020202020204" pitchFamily="34" charset="0"/>
                          <a:cs typeface="Arial" panose="020B0604020202020204" pitchFamily="34" charset="0"/>
                        </a:rPr>
                        <a:t>(166,2 – 364,8)</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dirty="0">
                          <a:effectLst/>
                          <a:latin typeface="Arial" panose="020B0604020202020204" pitchFamily="34" charset="0"/>
                          <a:cs typeface="Arial" panose="020B0604020202020204" pitchFamily="34" charset="0"/>
                        </a:rPr>
                        <a:t>81,7</a:t>
                      </a:r>
                      <a:br>
                        <a:rPr lang="en-US" sz="2000" dirty="0">
                          <a:effectLst/>
                          <a:latin typeface="Arial" panose="020B0604020202020204" pitchFamily="34" charset="0"/>
                          <a:cs typeface="Arial" panose="020B0604020202020204" pitchFamily="34" charset="0"/>
                        </a:rPr>
                      </a:br>
                      <a:r>
                        <a:rPr lang="en-US" sz="2000" dirty="0">
                          <a:effectLst/>
                          <a:latin typeface="Arial" panose="020B0604020202020204" pitchFamily="34" charset="0"/>
                          <a:cs typeface="Arial" panose="020B0604020202020204" pitchFamily="34" charset="0"/>
                        </a:rPr>
                        <a:t> (33,9 – 205,9)</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tc>
                  <a:txBody>
                    <a:bodyPr/>
                    <a:lstStyle/>
                    <a:p>
                      <a:pPr indent="-635" algn="ctr">
                        <a:spcAft>
                          <a:spcPts val="0"/>
                        </a:spcAft>
                      </a:pPr>
                      <a:r>
                        <a:rPr lang="en-US" sz="2000" b="1" dirty="0">
                          <a:effectLst/>
                          <a:latin typeface="Arial" panose="020B0604020202020204" pitchFamily="34" charset="0"/>
                          <a:cs typeface="Arial" panose="020B0604020202020204" pitchFamily="34" charset="0"/>
                        </a:rPr>
                        <a:t>&lt;0,05</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chorCtr="1"/>
                </a:tc>
                <a:extLst>
                  <a:ext uri="{0D108BD9-81ED-4DB2-BD59-A6C34878D82A}">
                    <a16:rowId xmlns:a16="http://schemas.microsoft.com/office/drawing/2014/main" val="2700094014"/>
                  </a:ext>
                </a:extLst>
              </a:tr>
            </a:tbl>
          </a:graphicData>
        </a:graphic>
      </p:graphicFrame>
      <p:sp>
        <p:nvSpPr>
          <p:cNvPr id="6" name="Title 1">
            <a:extLst>
              <a:ext uri="{FF2B5EF4-FFF2-40B4-BE49-F238E27FC236}">
                <a16:creationId xmlns:a16="http://schemas.microsoft.com/office/drawing/2014/main" id="{C4BDB1EB-B038-4478-B7AB-06A410FEEA7E}"/>
              </a:ext>
            </a:extLst>
          </p:cNvPr>
          <p:cNvSpPr>
            <a:spLocks noGrp="1"/>
          </p:cNvSpPr>
          <p:nvPr>
            <p:ph type="title"/>
          </p:nvPr>
        </p:nvSpPr>
        <p:spPr>
          <a:xfrm>
            <a:off x="838200" y="365125"/>
            <a:ext cx="10515600" cy="1325563"/>
          </a:xfrm>
        </p:spPr>
        <p:txBody>
          <a:bodyPr>
            <a:normAutofit/>
          </a:bodyPr>
          <a:lstStyle/>
          <a:p>
            <a:pPr algn="ctr"/>
            <a:r>
              <a:rPr lang="en-US" sz="4000" b="1" dirty="0">
                <a:solidFill>
                  <a:srgbClr val="FF0000"/>
                </a:solidFill>
                <a:latin typeface="Arial" panose="020B0604020202020204" pitchFamily="34" charset="0"/>
                <a:cs typeface="Arial" panose="020B0604020202020204" pitchFamily="34" charset="0"/>
              </a:rPr>
              <a:t>So </a:t>
            </a:r>
            <a:r>
              <a:rPr lang="en-US" sz="4000" b="1" dirty="0" err="1">
                <a:solidFill>
                  <a:srgbClr val="FF0000"/>
                </a:solidFill>
                <a:latin typeface="Arial" panose="020B0604020202020204" pitchFamily="34" charset="0"/>
                <a:cs typeface="Arial" panose="020B0604020202020204" pitchFamily="34" charset="0"/>
              </a:rPr>
              <a:t>sánh</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đặc</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điểm</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các</a:t>
            </a:r>
            <a:r>
              <a:rPr lang="en-US" sz="4000" b="1" dirty="0">
                <a:solidFill>
                  <a:srgbClr val="FF0000"/>
                </a:solidFill>
                <a:latin typeface="Arial" panose="020B0604020202020204" pitchFamily="34" charset="0"/>
                <a:cs typeface="Arial" panose="020B0604020202020204" pitchFamily="34" charset="0"/>
              </a:rPr>
              <a:t> thang </a:t>
            </a:r>
            <a:r>
              <a:rPr lang="en-US" sz="4000" b="1" dirty="0" err="1">
                <a:solidFill>
                  <a:srgbClr val="FF0000"/>
                </a:solidFill>
                <a:latin typeface="Arial" panose="020B0604020202020204" pitchFamily="34" charset="0"/>
                <a:cs typeface="Arial" panose="020B0604020202020204" pitchFamily="34" charset="0"/>
              </a:rPr>
              <a:t>thước</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đo</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đường</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huyết</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giữa</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các</a:t>
            </a:r>
            <a:r>
              <a:rPr lang="en-US" sz="4000" b="1" dirty="0">
                <a:solidFill>
                  <a:srgbClr val="FF0000"/>
                </a:solidFill>
                <a:latin typeface="Arial" panose="020B0604020202020204" pitchFamily="34" charset="0"/>
                <a:cs typeface="Arial" panose="020B0604020202020204" pitchFamily="34" charset="0"/>
              </a:rPr>
              <a:t> </a:t>
            </a:r>
            <a:r>
              <a:rPr lang="en-US" sz="4000" b="1" dirty="0" err="1">
                <a:solidFill>
                  <a:srgbClr val="FF0000"/>
                </a:solidFill>
                <a:latin typeface="Arial" panose="020B0604020202020204" pitchFamily="34" charset="0"/>
                <a:cs typeface="Arial" panose="020B0604020202020204" pitchFamily="34" charset="0"/>
              </a:rPr>
              <a:t>nhóm</a:t>
            </a:r>
            <a:endParaRPr lang="en-US" sz="4000" dirty="0">
              <a:solidFill>
                <a:srgbClr val="FF0000"/>
              </a:solidFill>
              <a:latin typeface="Arial" panose="020B0604020202020204" pitchFamily="34" charset="0"/>
              <a:cs typeface="Arial" panose="020B0604020202020204" pitchFamily="34" charset="0"/>
            </a:endParaRPr>
          </a:p>
        </p:txBody>
      </p:sp>
      <p:sp>
        <p:nvSpPr>
          <p:cNvPr id="2" name="Oval 1">
            <a:extLst>
              <a:ext uri="{FF2B5EF4-FFF2-40B4-BE49-F238E27FC236}">
                <a16:creationId xmlns:a16="http://schemas.microsoft.com/office/drawing/2014/main" id="{576BF812-88BF-4F42-B885-2B5B04CA9544}"/>
              </a:ext>
            </a:extLst>
          </p:cNvPr>
          <p:cNvSpPr/>
          <p:nvPr/>
        </p:nvSpPr>
        <p:spPr>
          <a:xfrm>
            <a:off x="5886450" y="3733006"/>
            <a:ext cx="762000" cy="685800"/>
          </a:xfrm>
          <a:prstGeom prst="ellipse">
            <a:avLst/>
          </a:prstGeom>
          <a:noFill/>
          <a:ln w="34925">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ln w="28575">
                <a:solidFill>
                  <a:srgbClr val="FF0000"/>
                </a:solidFill>
              </a:ln>
              <a:noFill/>
            </a:endParaRPr>
          </a:p>
        </p:txBody>
      </p:sp>
      <p:sp>
        <p:nvSpPr>
          <p:cNvPr id="5" name="Oval 4">
            <a:extLst>
              <a:ext uri="{FF2B5EF4-FFF2-40B4-BE49-F238E27FC236}">
                <a16:creationId xmlns:a16="http://schemas.microsoft.com/office/drawing/2014/main" id="{FD6C857D-5FE6-4D26-B28F-0CEEC7658ADC}"/>
              </a:ext>
            </a:extLst>
          </p:cNvPr>
          <p:cNvSpPr/>
          <p:nvPr/>
        </p:nvSpPr>
        <p:spPr>
          <a:xfrm>
            <a:off x="5905500" y="5714206"/>
            <a:ext cx="762000" cy="685800"/>
          </a:xfrm>
          <a:prstGeom prst="ellipse">
            <a:avLst/>
          </a:prstGeom>
          <a:noFill/>
          <a:ln w="34925">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ln w="28575">
                <a:solidFill>
                  <a:srgbClr val="FF0000"/>
                </a:solidFill>
              </a:ln>
              <a:noFill/>
            </a:endParaRPr>
          </a:p>
        </p:txBody>
      </p:sp>
      <p:sp>
        <p:nvSpPr>
          <p:cNvPr id="7" name="Oval 6">
            <a:extLst>
              <a:ext uri="{FF2B5EF4-FFF2-40B4-BE49-F238E27FC236}">
                <a16:creationId xmlns:a16="http://schemas.microsoft.com/office/drawing/2014/main" id="{1493654E-85D3-4F0C-A537-D260C3637D45}"/>
              </a:ext>
            </a:extLst>
          </p:cNvPr>
          <p:cNvSpPr/>
          <p:nvPr/>
        </p:nvSpPr>
        <p:spPr>
          <a:xfrm>
            <a:off x="11239500" y="3637756"/>
            <a:ext cx="762000" cy="685800"/>
          </a:xfrm>
          <a:prstGeom prst="ellipse">
            <a:avLst/>
          </a:prstGeom>
          <a:noFill/>
          <a:ln w="34925">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ln w="28575">
                <a:solidFill>
                  <a:srgbClr val="FF0000"/>
                </a:solidFill>
              </a:ln>
              <a:noFill/>
            </a:endParaRPr>
          </a:p>
        </p:txBody>
      </p:sp>
      <p:sp>
        <p:nvSpPr>
          <p:cNvPr id="8" name="Oval 7">
            <a:extLst>
              <a:ext uri="{FF2B5EF4-FFF2-40B4-BE49-F238E27FC236}">
                <a16:creationId xmlns:a16="http://schemas.microsoft.com/office/drawing/2014/main" id="{A13B5FB9-085B-4ED7-A373-569E7EF622FB}"/>
              </a:ext>
            </a:extLst>
          </p:cNvPr>
          <p:cNvSpPr/>
          <p:nvPr/>
        </p:nvSpPr>
        <p:spPr>
          <a:xfrm>
            <a:off x="11239500" y="5733256"/>
            <a:ext cx="762000" cy="685800"/>
          </a:xfrm>
          <a:prstGeom prst="ellipse">
            <a:avLst/>
          </a:prstGeom>
          <a:noFill/>
          <a:ln w="34925">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ln w="28575">
                <a:solidFill>
                  <a:srgbClr val="FF0000"/>
                </a:solidFill>
              </a:ln>
              <a:noFill/>
            </a:endParaRPr>
          </a:p>
        </p:txBody>
      </p:sp>
    </p:spTree>
    <p:extLst>
      <p:ext uri="{BB962C8B-B14F-4D97-AF65-F5344CB8AC3E}">
        <p14:creationId xmlns:p14="http://schemas.microsoft.com/office/powerpoint/2010/main" val="299257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0000"/>
            <a:lum/>
          </a:blip>
          <a:srcRect/>
          <a:stretch>
            <a:fillRect/>
          </a:stretch>
        </a:blip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E5D9AA8F-5C3D-400B-853F-2E4BB1124478}"/>
              </a:ext>
            </a:extLst>
          </p:cNvPr>
          <p:cNvGrpSpPr/>
          <p:nvPr/>
        </p:nvGrpSpPr>
        <p:grpSpPr>
          <a:xfrm>
            <a:off x="6134099" y="442452"/>
            <a:ext cx="5418458" cy="6198383"/>
            <a:chOff x="4385241" y="-7568"/>
            <a:chExt cx="4980312" cy="5612372"/>
          </a:xfrm>
        </p:grpSpPr>
        <p:pic>
          <p:nvPicPr>
            <p:cNvPr id="14" name="Content Placeholder 7">
              <a:extLst>
                <a:ext uri="{FF2B5EF4-FFF2-40B4-BE49-F238E27FC236}">
                  <a16:creationId xmlns:a16="http://schemas.microsoft.com/office/drawing/2014/main" id="{EEE5F144-E336-49EF-A6D7-56E313BBAB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5241" y="-7568"/>
              <a:ext cx="4980312" cy="227214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5" name="Picture 14">
              <a:extLst>
                <a:ext uri="{FF2B5EF4-FFF2-40B4-BE49-F238E27FC236}">
                  <a16:creationId xmlns:a16="http://schemas.microsoft.com/office/drawing/2014/main" id="{8380472B-327F-4773-9D3B-7C853345F665}"/>
                </a:ext>
              </a:extLst>
            </p:cNvPr>
            <p:cNvPicPr>
              <a:picLocks noChangeAspect="1"/>
            </p:cNvPicPr>
            <p:nvPr/>
          </p:nvPicPr>
          <p:blipFill rotWithShape="1">
            <a:blip r:embed="rId5">
              <a:extLst>
                <a:ext uri="{28A0092B-C50C-407E-A947-70E740481C1C}">
                  <a14:useLocalDpi xmlns:a14="http://schemas.microsoft.com/office/drawing/2010/main" val="0"/>
                </a:ext>
              </a:extLst>
            </a:blip>
            <a:srcRect l="1" t="3835" r="44178" b="21072"/>
            <a:stretch/>
          </p:blipFill>
          <p:spPr>
            <a:xfrm>
              <a:off x="4385241" y="2369127"/>
              <a:ext cx="4980312" cy="3235677"/>
            </a:xfrm>
            <a:prstGeom prst="rect">
              <a:avLst/>
            </a:prstGeom>
            <a:ln>
              <a:noFill/>
            </a:ln>
            <a:effectLst>
              <a:outerShdw blurRad="292100" dist="139700" dir="2700000" algn="tl" rotWithShape="0">
                <a:srgbClr val="333333">
                  <a:alpha val="65000"/>
                </a:srgbClr>
              </a:outerShdw>
            </a:effectLst>
          </p:spPr>
        </p:pic>
      </p:grpSp>
      <p:grpSp>
        <p:nvGrpSpPr>
          <p:cNvPr id="7" name="Group 6">
            <a:extLst>
              <a:ext uri="{FF2B5EF4-FFF2-40B4-BE49-F238E27FC236}">
                <a16:creationId xmlns:a16="http://schemas.microsoft.com/office/drawing/2014/main" id="{E1028B35-1D8B-4C7F-ABD3-85C298207DCA}"/>
              </a:ext>
            </a:extLst>
          </p:cNvPr>
          <p:cNvGrpSpPr/>
          <p:nvPr/>
        </p:nvGrpSpPr>
        <p:grpSpPr>
          <a:xfrm>
            <a:off x="544191" y="533400"/>
            <a:ext cx="5418460" cy="6134100"/>
            <a:chOff x="810891" y="533400"/>
            <a:chExt cx="5418460" cy="6134100"/>
          </a:xfrm>
        </p:grpSpPr>
        <p:grpSp>
          <p:nvGrpSpPr>
            <p:cNvPr id="4" name="Group 3">
              <a:extLst>
                <a:ext uri="{FF2B5EF4-FFF2-40B4-BE49-F238E27FC236}">
                  <a16:creationId xmlns:a16="http://schemas.microsoft.com/office/drawing/2014/main" id="{6D45693D-2707-44B8-9A2C-D5F14BB8635E}"/>
                </a:ext>
              </a:extLst>
            </p:cNvPr>
            <p:cNvGrpSpPr/>
            <p:nvPr/>
          </p:nvGrpSpPr>
          <p:grpSpPr>
            <a:xfrm>
              <a:off x="810891" y="533400"/>
              <a:ext cx="5418460" cy="6134100"/>
              <a:chOff x="5782155" y="1535871"/>
              <a:chExt cx="5828507" cy="5815273"/>
            </a:xfrm>
          </p:grpSpPr>
          <p:pic>
            <p:nvPicPr>
              <p:cNvPr id="5" name="Picture 4">
                <a:extLst>
                  <a:ext uri="{FF2B5EF4-FFF2-40B4-BE49-F238E27FC236}">
                    <a16:creationId xmlns:a16="http://schemas.microsoft.com/office/drawing/2014/main" id="{E50DB905-00AB-4FE9-8FAB-F6273181FD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2156" y="1535871"/>
                <a:ext cx="5828506" cy="2662058"/>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897B289-B417-4D6F-A86A-61146556C5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2155" y="4197929"/>
                <a:ext cx="5828505" cy="3153215"/>
              </a:xfrm>
              <a:prstGeom prst="rect">
                <a:avLst/>
              </a:prstGeom>
              <a:ln>
                <a:noFill/>
              </a:ln>
              <a:effectLst>
                <a:outerShdw blurRad="292100" dist="139700" dir="2700000" algn="tl" rotWithShape="0">
                  <a:srgbClr val="333333">
                    <a:alpha val="65000"/>
                  </a:srgbClr>
                </a:outerShdw>
              </a:effectLst>
            </p:spPr>
          </p:pic>
        </p:grpSp>
        <p:sp>
          <p:nvSpPr>
            <p:cNvPr id="2" name="Oval 1">
              <a:extLst>
                <a:ext uri="{FF2B5EF4-FFF2-40B4-BE49-F238E27FC236}">
                  <a16:creationId xmlns:a16="http://schemas.microsoft.com/office/drawing/2014/main" id="{90BAEEFC-8446-45D8-AE5D-113A523C8B5C}"/>
                </a:ext>
              </a:extLst>
            </p:cNvPr>
            <p:cNvSpPr/>
            <p:nvPr/>
          </p:nvSpPr>
          <p:spPr>
            <a:xfrm>
              <a:off x="5410200" y="5653865"/>
              <a:ext cx="800101" cy="575485"/>
            </a:xfrm>
            <a:prstGeom prst="ellipse">
              <a:avLst/>
            </a:prstGeom>
            <a:no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pic>
        <p:nvPicPr>
          <p:cNvPr id="3" name="Picture 2">
            <a:extLst>
              <a:ext uri="{FF2B5EF4-FFF2-40B4-BE49-F238E27FC236}">
                <a16:creationId xmlns:a16="http://schemas.microsoft.com/office/drawing/2014/main" id="{F8B007F8-8433-40FE-9B3E-376B3F92EB8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724005" y="737865"/>
            <a:ext cx="10254439" cy="5929635"/>
          </a:xfrm>
          <a:prstGeom prst="roundRect">
            <a:avLst>
              <a:gd name="adj" fmla="val 16667"/>
            </a:avLst>
          </a:prstGeom>
          <a:ln w="19050">
            <a:solidFill>
              <a:schemeClr val="tx2"/>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271245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0000"/>
            <a:lum/>
          </a:blip>
          <a:srcRect/>
          <a:stretch>
            <a:fillRect/>
          </a:stretch>
        </a:blip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E5D9AA8F-5C3D-400B-853F-2E4BB1124478}"/>
              </a:ext>
            </a:extLst>
          </p:cNvPr>
          <p:cNvGrpSpPr/>
          <p:nvPr/>
        </p:nvGrpSpPr>
        <p:grpSpPr>
          <a:xfrm>
            <a:off x="-4295442" y="297667"/>
            <a:ext cx="5418458" cy="6198383"/>
            <a:chOff x="4385241" y="-7568"/>
            <a:chExt cx="4980312" cy="5612372"/>
          </a:xfrm>
        </p:grpSpPr>
        <p:pic>
          <p:nvPicPr>
            <p:cNvPr id="14" name="Content Placeholder 7">
              <a:extLst>
                <a:ext uri="{FF2B5EF4-FFF2-40B4-BE49-F238E27FC236}">
                  <a16:creationId xmlns:a16="http://schemas.microsoft.com/office/drawing/2014/main" id="{EEE5F144-E336-49EF-A6D7-56E313BBAB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5241" y="-7568"/>
              <a:ext cx="4980312" cy="227214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5" name="Picture 14">
              <a:extLst>
                <a:ext uri="{FF2B5EF4-FFF2-40B4-BE49-F238E27FC236}">
                  <a16:creationId xmlns:a16="http://schemas.microsoft.com/office/drawing/2014/main" id="{8380472B-327F-4773-9D3B-7C853345F665}"/>
                </a:ext>
              </a:extLst>
            </p:cNvPr>
            <p:cNvPicPr>
              <a:picLocks noChangeAspect="1"/>
            </p:cNvPicPr>
            <p:nvPr/>
          </p:nvPicPr>
          <p:blipFill rotWithShape="1">
            <a:blip r:embed="rId5">
              <a:extLst>
                <a:ext uri="{28A0092B-C50C-407E-A947-70E740481C1C}">
                  <a14:useLocalDpi xmlns:a14="http://schemas.microsoft.com/office/drawing/2010/main" val="0"/>
                </a:ext>
              </a:extLst>
            </a:blip>
            <a:srcRect l="1" t="3835" r="44178" b="21072"/>
            <a:stretch/>
          </p:blipFill>
          <p:spPr>
            <a:xfrm>
              <a:off x="4385241" y="2369127"/>
              <a:ext cx="4980312" cy="3235677"/>
            </a:xfrm>
            <a:prstGeom prst="rect">
              <a:avLst/>
            </a:prstGeom>
            <a:ln>
              <a:noFill/>
            </a:ln>
            <a:effectLst>
              <a:outerShdw blurRad="292100" dist="139700" dir="2700000" algn="tl" rotWithShape="0">
                <a:srgbClr val="333333">
                  <a:alpha val="65000"/>
                </a:srgbClr>
              </a:outerShdw>
            </a:effectLst>
          </p:spPr>
        </p:pic>
      </p:grpSp>
      <p:grpSp>
        <p:nvGrpSpPr>
          <p:cNvPr id="7" name="Group 6">
            <a:extLst>
              <a:ext uri="{FF2B5EF4-FFF2-40B4-BE49-F238E27FC236}">
                <a16:creationId xmlns:a16="http://schemas.microsoft.com/office/drawing/2014/main" id="{E1028B35-1D8B-4C7F-ABD3-85C298207DCA}"/>
              </a:ext>
            </a:extLst>
          </p:cNvPr>
          <p:cNvGrpSpPr/>
          <p:nvPr/>
        </p:nvGrpSpPr>
        <p:grpSpPr>
          <a:xfrm>
            <a:off x="-10201236" y="361950"/>
            <a:ext cx="5418460" cy="6134100"/>
            <a:chOff x="810891" y="533400"/>
            <a:chExt cx="5418460" cy="6134100"/>
          </a:xfrm>
        </p:grpSpPr>
        <p:grpSp>
          <p:nvGrpSpPr>
            <p:cNvPr id="4" name="Group 3">
              <a:extLst>
                <a:ext uri="{FF2B5EF4-FFF2-40B4-BE49-F238E27FC236}">
                  <a16:creationId xmlns:a16="http://schemas.microsoft.com/office/drawing/2014/main" id="{6D45693D-2707-44B8-9A2C-D5F14BB8635E}"/>
                </a:ext>
              </a:extLst>
            </p:cNvPr>
            <p:cNvGrpSpPr/>
            <p:nvPr/>
          </p:nvGrpSpPr>
          <p:grpSpPr>
            <a:xfrm>
              <a:off x="810891" y="533400"/>
              <a:ext cx="5418460" cy="6134100"/>
              <a:chOff x="5782155" y="1535871"/>
              <a:chExt cx="5828507" cy="5815273"/>
            </a:xfrm>
          </p:grpSpPr>
          <p:pic>
            <p:nvPicPr>
              <p:cNvPr id="5" name="Picture 4">
                <a:extLst>
                  <a:ext uri="{FF2B5EF4-FFF2-40B4-BE49-F238E27FC236}">
                    <a16:creationId xmlns:a16="http://schemas.microsoft.com/office/drawing/2014/main" id="{E50DB905-00AB-4FE9-8FAB-F6273181FD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82156" y="1535871"/>
                <a:ext cx="5828506" cy="2662058"/>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1897B289-B417-4D6F-A86A-61146556C5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2155" y="4197929"/>
                <a:ext cx="5828505" cy="3153215"/>
              </a:xfrm>
              <a:prstGeom prst="rect">
                <a:avLst/>
              </a:prstGeom>
              <a:ln>
                <a:noFill/>
              </a:ln>
              <a:effectLst>
                <a:outerShdw blurRad="292100" dist="139700" dir="2700000" algn="tl" rotWithShape="0">
                  <a:srgbClr val="333333">
                    <a:alpha val="65000"/>
                  </a:srgbClr>
                </a:outerShdw>
              </a:effectLst>
            </p:spPr>
          </p:pic>
        </p:grpSp>
        <p:sp>
          <p:nvSpPr>
            <p:cNvPr id="2" name="Oval 1">
              <a:extLst>
                <a:ext uri="{FF2B5EF4-FFF2-40B4-BE49-F238E27FC236}">
                  <a16:creationId xmlns:a16="http://schemas.microsoft.com/office/drawing/2014/main" id="{90BAEEFC-8446-45D8-AE5D-113A523C8B5C}"/>
                </a:ext>
              </a:extLst>
            </p:cNvPr>
            <p:cNvSpPr/>
            <p:nvPr/>
          </p:nvSpPr>
          <p:spPr>
            <a:xfrm>
              <a:off x="5410200" y="5653865"/>
              <a:ext cx="800101" cy="575485"/>
            </a:xfrm>
            <a:prstGeom prst="ellipse">
              <a:avLst/>
            </a:prstGeom>
            <a:noFill/>
            <a:ln w="28575">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pic>
        <p:nvPicPr>
          <p:cNvPr id="17" name="Picture 16">
            <a:extLst>
              <a:ext uri="{FF2B5EF4-FFF2-40B4-BE49-F238E27FC236}">
                <a16:creationId xmlns:a16="http://schemas.microsoft.com/office/drawing/2014/main" id="{4102DE3E-B1F2-43FA-ADC2-9C1B2678977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10350" y="566415"/>
            <a:ext cx="10254439" cy="5929635"/>
          </a:xfrm>
          <a:prstGeom prst="roundRect">
            <a:avLst>
              <a:gd name="adj" fmla="val 16667"/>
            </a:avLst>
          </a:prstGeom>
          <a:ln w="19050">
            <a:solidFill>
              <a:schemeClr val="tx2"/>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9" name="Oval 18">
            <a:extLst>
              <a:ext uri="{FF2B5EF4-FFF2-40B4-BE49-F238E27FC236}">
                <a16:creationId xmlns:a16="http://schemas.microsoft.com/office/drawing/2014/main" id="{9CB7F6BB-DBAD-4BFA-8D7C-719035AB4702}"/>
              </a:ext>
            </a:extLst>
          </p:cNvPr>
          <p:cNvSpPr/>
          <p:nvPr/>
        </p:nvSpPr>
        <p:spPr>
          <a:xfrm>
            <a:off x="10786750" y="3498860"/>
            <a:ext cx="811341" cy="439266"/>
          </a:xfrm>
          <a:prstGeom prst="ellipse">
            <a:avLst/>
          </a:prstGeom>
          <a:noFill/>
          <a:ln w="28575">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0" name="Oval 19">
            <a:extLst>
              <a:ext uri="{FF2B5EF4-FFF2-40B4-BE49-F238E27FC236}">
                <a16:creationId xmlns:a16="http://schemas.microsoft.com/office/drawing/2014/main" id="{33274D2F-DF80-4CE0-ACEA-B16DE960F9DE}"/>
              </a:ext>
            </a:extLst>
          </p:cNvPr>
          <p:cNvSpPr/>
          <p:nvPr/>
        </p:nvSpPr>
        <p:spPr>
          <a:xfrm>
            <a:off x="10800722" y="5667059"/>
            <a:ext cx="811341" cy="439266"/>
          </a:xfrm>
          <a:prstGeom prst="ellipse">
            <a:avLst/>
          </a:prstGeom>
          <a:noFill/>
          <a:ln w="28575">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1884956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79206D-52D8-43DA-9D95-D177BED95F30}"/>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36000"/>
                    </a14:imgEffect>
                    <a14:imgEffect>
                      <a14:brightnessContrast bright="-24000" contrast="6000"/>
                    </a14:imgEffect>
                  </a14:imgLayer>
                </a14:imgProps>
              </a:ext>
              <a:ext uri="{28A0092B-C50C-407E-A947-70E740481C1C}">
                <a14:useLocalDpi xmlns:a14="http://schemas.microsoft.com/office/drawing/2010/main" val="0"/>
              </a:ext>
            </a:extLst>
          </a:blip>
          <a:stretch>
            <a:fillRect/>
          </a:stretch>
        </p:blipFill>
        <p:spPr>
          <a:xfrm>
            <a:off x="-266904" y="-48126"/>
            <a:ext cx="12725807" cy="6978316"/>
          </a:xfrm>
          <a:prstGeom prst="rect">
            <a:avLst/>
          </a:prstGeom>
          <a:noFill/>
        </p:spPr>
      </p:pic>
      <p:graphicFrame>
        <p:nvGraphicFramePr>
          <p:cNvPr id="4" name="Table 4">
            <a:extLst>
              <a:ext uri="{FF2B5EF4-FFF2-40B4-BE49-F238E27FC236}">
                <a16:creationId xmlns:a16="http://schemas.microsoft.com/office/drawing/2014/main" id="{67C6F572-57DD-4497-A3F9-FA443323F266}"/>
              </a:ext>
            </a:extLst>
          </p:cNvPr>
          <p:cNvGraphicFramePr>
            <a:graphicFrameLocks noGrp="1"/>
          </p:cNvGraphicFramePr>
          <p:nvPr>
            <p:ph idx="1"/>
            <p:extLst>
              <p:ext uri="{D42A27DB-BD31-4B8C-83A1-F6EECF244321}">
                <p14:modId xmlns:p14="http://schemas.microsoft.com/office/powerpoint/2010/main" val="2834688949"/>
              </p:ext>
            </p:extLst>
          </p:nvPr>
        </p:nvGraphicFramePr>
        <p:xfrm>
          <a:off x="0" y="0"/>
          <a:ext cx="12192000" cy="6978318"/>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798272807"/>
                    </a:ext>
                  </a:extLst>
                </a:gridCol>
                <a:gridCol w="2032000">
                  <a:extLst>
                    <a:ext uri="{9D8B030D-6E8A-4147-A177-3AD203B41FA5}">
                      <a16:colId xmlns:a16="http://schemas.microsoft.com/office/drawing/2014/main" val="169791029"/>
                    </a:ext>
                  </a:extLst>
                </a:gridCol>
                <a:gridCol w="2032000">
                  <a:extLst>
                    <a:ext uri="{9D8B030D-6E8A-4147-A177-3AD203B41FA5}">
                      <a16:colId xmlns:a16="http://schemas.microsoft.com/office/drawing/2014/main" val="1669741898"/>
                    </a:ext>
                  </a:extLst>
                </a:gridCol>
                <a:gridCol w="2032000">
                  <a:extLst>
                    <a:ext uri="{9D8B030D-6E8A-4147-A177-3AD203B41FA5}">
                      <a16:colId xmlns:a16="http://schemas.microsoft.com/office/drawing/2014/main" val="3867806679"/>
                    </a:ext>
                  </a:extLst>
                </a:gridCol>
                <a:gridCol w="2032000">
                  <a:extLst>
                    <a:ext uri="{9D8B030D-6E8A-4147-A177-3AD203B41FA5}">
                      <a16:colId xmlns:a16="http://schemas.microsoft.com/office/drawing/2014/main" val="18213552"/>
                    </a:ext>
                  </a:extLst>
                </a:gridCol>
                <a:gridCol w="2032000">
                  <a:extLst>
                    <a:ext uri="{9D8B030D-6E8A-4147-A177-3AD203B41FA5}">
                      <a16:colId xmlns:a16="http://schemas.microsoft.com/office/drawing/2014/main" val="3384716773"/>
                    </a:ext>
                  </a:extLst>
                </a:gridCol>
              </a:tblGrid>
              <a:tr h="1163053">
                <a:tc>
                  <a:txBody>
                    <a:bodyPr/>
                    <a:lstStyle/>
                    <a:p>
                      <a:endParaRPr lang="en-US" dirty="0"/>
                    </a:p>
                  </a:txBody>
                  <a:tcP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434479906"/>
                  </a:ext>
                </a:extLst>
              </a:tr>
              <a:tr h="1163053">
                <a:tc>
                  <a:txBody>
                    <a:bodyPr/>
                    <a:lstStyle/>
                    <a:p>
                      <a:endParaRPr lang="en-US"/>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022102040"/>
                  </a:ext>
                </a:extLst>
              </a:tr>
              <a:tr h="1163053">
                <a:tc>
                  <a:txBody>
                    <a:bodyPr/>
                    <a:lstStyle/>
                    <a:p>
                      <a:endParaRPr lang="en-US" dirty="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4175918488"/>
                  </a:ext>
                </a:extLst>
              </a:tr>
              <a:tr h="1163053">
                <a:tc>
                  <a:txBody>
                    <a:bodyPr/>
                    <a:lstStyle/>
                    <a:p>
                      <a:endParaRPr lang="en-US" dirty="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480899998"/>
                  </a:ext>
                </a:extLst>
              </a:tr>
              <a:tr h="1163053">
                <a:tc>
                  <a:txBody>
                    <a:bodyPr/>
                    <a:lstStyle/>
                    <a:p>
                      <a:endParaRPr lang="en-US" dirty="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245102361"/>
                  </a:ext>
                </a:extLst>
              </a:tr>
              <a:tr h="1163053">
                <a:tc>
                  <a:txBody>
                    <a:bodyPr/>
                    <a:lstStyle/>
                    <a:p>
                      <a:endParaRPr lang="en-US" dirty="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noFill/>
                  </a:tcPr>
                </a:tc>
                <a:extLst>
                  <a:ext uri="{0D108BD9-81ED-4DB2-BD59-A6C34878D82A}">
                    <a16:rowId xmlns:a16="http://schemas.microsoft.com/office/drawing/2014/main" val="1983429432"/>
                  </a:ext>
                </a:extLst>
              </a:tr>
            </a:tbl>
          </a:graphicData>
        </a:graphic>
      </p:graphicFrame>
      <p:sp>
        <p:nvSpPr>
          <p:cNvPr id="2" name="TextBox 1">
            <a:extLst>
              <a:ext uri="{FF2B5EF4-FFF2-40B4-BE49-F238E27FC236}">
                <a16:creationId xmlns:a16="http://schemas.microsoft.com/office/drawing/2014/main" id="{46CFC722-3806-46C9-A2BE-E81D43D06988}"/>
              </a:ext>
            </a:extLst>
          </p:cNvPr>
          <p:cNvSpPr txBox="1"/>
          <p:nvPr/>
        </p:nvSpPr>
        <p:spPr>
          <a:xfrm>
            <a:off x="1207698" y="2686050"/>
            <a:ext cx="10179170" cy="1569660"/>
          </a:xfrm>
          <a:prstGeom prst="rect">
            <a:avLst/>
          </a:prstGeom>
          <a:noFill/>
        </p:spPr>
        <p:txBody>
          <a:bodyPr wrap="square" rtlCol="0">
            <a:spAutoFit/>
          </a:bodyPr>
          <a:lstStyle/>
          <a:p>
            <a:pPr algn="ctr"/>
            <a:r>
              <a:rPr lang="en-US"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KHOẢNG TRỐNG Đ</a:t>
            </a:r>
            <a:r>
              <a:rPr lang="vi-VN"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Ư</a:t>
            </a:r>
            <a:r>
              <a:rPr lang="en-US"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ỜNG HUYẾT </a:t>
            </a:r>
            <a:br>
              <a:rPr lang="en-US"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vi-VN" sz="3200" dirty="0">
                <a:latin typeface="Arial" panose="020B0604020202020204" pitchFamily="34" charset="0"/>
                <a:cs typeface="Arial" panose="020B0604020202020204" pitchFamily="34" charset="0"/>
              </a:rPr>
              <a:t>có thể được sử dụng như một</a:t>
            </a:r>
            <a:r>
              <a:rPr lang="vi-VN" sz="3200" dirty="0">
                <a:solidFill>
                  <a:srgbClr val="FF0000"/>
                </a:solidFill>
                <a:latin typeface="Arial" panose="020B0604020202020204" pitchFamily="34" charset="0"/>
                <a:cs typeface="Arial" panose="020B0604020202020204" pitchFamily="34" charset="0"/>
              </a:rPr>
              <a:t> chỉ </a:t>
            </a:r>
            <a:r>
              <a:rPr lang="en-US" sz="3200" dirty="0" err="1">
                <a:solidFill>
                  <a:srgbClr val="FF0000"/>
                </a:solidFill>
                <a:latin typeface="Arial" panose="020B0604020202020204" pitchFamily="34" charset="0"/>
                <a:cs typeface="Arial" panose="020B0604020202020204" pitchFamily="34" charset="0"/>
              </a:rPr>
              <a:t>dấu</a:t>
            </a:r>
            <a:r>
              <a:rPr lang="en-US" sz="3200" dirty="0">
                <a:solidFill>
                  <a:srgbClr val="FF0000"/>
                </a:solidFill>
                <a:latin typeface="Arial" panose="020B0604020202020204" pitchFamily="34" charset="0"/>
                <a:cs typeface="Arial" panose="020B0604020202020204" pitchFamily="34" charset="0"/>
              </a:rPr>
              <a:t> </a:t>
            </a:r>
            <a:r>
              <a:rPr lang="vi-VN" sz="3200" dirty="0">
                <a:solidFill>
                  <a:srgbClr val="FF0000"/>
                </a:solidFill>
                <a:latin typeface="Arial" panose="020B0604020202020204" pitchFamily="34" charset="0"/>
                <a:cs typeface="Arial" panose="020B0604020202020204" pitchFamily="34" charset="0"/>
              </a:rPr>
              <a:t>tiên lượng </a:t>
            </a:r>
            <a:r>
              <a:rPr lang="en-US" sz="3200" dirty="0">
                <a:latin typeface="Arial" panose="020B0604020202020204" pitchFamily="34" charset="0"/>
                <a:cs typeface="Arial" panose="020B0604020202020204" pitchFamily="34" charset="0"/>
              </a:rPr>
              <a:t>ở </a:t>
            </a:r>
            <a:r>
              <a:rPr lang="en-US" sz="3200" dirty="0" err="1">
                <a:latin typeface="Arial" panose="020B0604020202020204" pitchFamily="34" charset="0"/>
                <a:cs typeface="Arial" panose="020B0604020202020204" pitchFamily="34" charset="0"/>
              </a:rPr>
              <a:t>bệnh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nhân</a:t>
            </a:r>
            <a:r>
              <a:rPr lang="en-US" sz="3200" dirty="0">
                <a:latin typeface="Arial" panose="020B0604020202020204" pitchFamily="34" charset="0"/>
                <a:cs typeface="Arial" panose="020B0604020202020204" pitchFamily="34" charset="0"/>
              </a:rPr>
              <a:t> </a:t>
            </a:r>
            <a:r>
              <a:rPr lang="en-US" sz="3200" b="1" dirty="0" err="1">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nhồi</a:t>
            </a:r>
            <a:r>
              <a:rPr lang="en-US" sz="3200" b="1" dirty="0">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200" b="1" dirty="0" err="1">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máu</a:t>
            </a:r>
            <a:r>
              <a:rPr lang="en-US" sz="3200" b="1" dirty="0">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a:t>
            </a:r>
            <a:r>
              <a:rPr lang="vi-VN" sz="3200" b="1" dirty="0">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ơ</a:t>
            </a:r>
            <a:r>
              <a:rPr lang="en-US" sz="3200" b="1" dirty="0">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200" b="1" dirty="0" err="1">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tim</a:t>
            </a:r>
            <a:r>
              <a:rPr lang="en-US" sz="3200" b="1" dirty="0">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200" b="1" dirty="0" err="1">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cấp</a:t>
            </a:r>
            <a:r>
              <a:rPr lang="en-US" sz="3200" b="1" dirty="0">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có</a:t>
            </a:r>
            <a:r>
              <a:rPr lang="en-US" sz="3200" dirty="0">
                <a:latin typeface="Arial" panose="020B0604020202020204" pitchFamily="34" charset="0"/>
                <a:cs typeface="Arial" panose="020B0604020202020204" pitchFamily="34" charset="0"/>
              </a:rPr>
              <a:t> </a:t>
            </a:r>
            <a:r>
              <a:rPr lang="en-US" sz="3200" b="1" dirty="0" err="1">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đái</a:t>
            </a:r>
            <a:r>
              <a:rPr lang="en-US" sz="3200" b="1" dirty="0">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200" b="1" dirty="0" err="1">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tháo</a:t>
            </a:r>
            <a:r>
              <a:rPr lang="en-US" sz="3200" b="1" dirty="0">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đ</a:t>
            </a:r>
            <a:r>
              <a:rPr lang="vi-VN" sz="3200" b="1" dirty="0">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ư</a:t>
            </a:r>
            <a:r>
              <a:rPr lang="en-US" sz="3200" b="1" dirty="0" err="1">
                <a:solidFill>
                  <a:srgbClr val="015E3A"/>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ờng</a:t>
            </a:r>
            <a:r>
              <a:rPr lang="en-US" sz="3200" dirty="0">
                <a:latin typeface="Arial" panose="020B0604020202020204" pitchFamily="34" charset="0"/>
                <a:cs typeface="Arial" panose="020B0604020202020204" pitchFamily="34" charset="0"/>
              </a:rPr>
              <a:t>.</a:t>
            </a:r>
          </a:p>
        </p:txBody>
      </p:sp>
      <p:sp>
        <p:nvSpPr>
          <p:cNvPr id="6" name="TextBox 5">
            <a:extLst>
              <a:ext uri="{FF2B5EF4-FFF2-40B4-BE49-F238E27FC236}">
                <a16:creationId xmlns:a16="http://schemas.microsoft.com/office/drawing/2014/main" id="{34182B86-2D3E-4887-8B2A-ACBA6983CC55}"/>
              </a:ext>
            </a:extLst>
          </p:cNvPr>
          <p:cNvSpPr txBox="1"/>
          <p:nvPr/>
        </p:nvSpPr>
        <p:spPr>
          <a:xfrm>
            <a:off x="-5276850" y="2686050"/>
            <a:ext cx="5505450" cy="1754326"/>
          </a:xfrm>
          <a:prstGeom prst="rect">
            <a:avLst/>
          </a:prstGeom>
          <a:noFill/>
        </p:spPr>
        <p:txBody>
          <a:bodyPr wrap="square" rtlCol="0">
            <a:spAutoFit/>
          </a:bodyPr>
          <a:lstStyle/>
          <a:p>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XIN CÁM </a:t>
            </a:r>
            <a:r>
              <a:rPr lang="vi-VN"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Ơ</a:t>
            </a:r>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 </a:t>
            </a:r>
            <a:b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QUÝ ĐỒNG NGHIỆP </a:t>
            </a:r>
            <a:b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ĐÃ LẮNG NGHE!</a:t>
            </a:r>
          </a:p>
        </p:txBody>
      </p:sp>
    </p:spTree>
    <p:extLst>
      <p:ext uri="{BB962C8B-B14F-4D97-AF65-F5344CB8AC3E}">
        <p14:creationId xmlns:p14="http://schemas.microsoft.com/office/powerpoint/2010/main" val="21842087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79206D-52D8-43DA-9D95-D177BED95F30}"/>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36000"/>
                    </a14:imgEffect>
                    <a14:imgEffect>
                      <a14:brightnessContrast bright="-24000" contrast="6000"/>
                    </a14:imgEffect>
                  </a14:imgLayer>
                </a14:imgProps>
              </a:ext>
              <a:ext uri="{28A0092B-C50C-407E-A947-70E740481C1C}">
                <a14:useLocalDpi xmlns:a14="http://schemas.microsoft.com/office/drawing/2010/main" val="0"/>
              </a:ext>
            </a:extLst>
          </a:blip>
          <a:stretch>
            <a:fillRect/>
          </a:stretch>
        </p:blipFill>
        <p:spPr>
          <a:xfrm>
            <a:off x="-266904" y="-48126"/>
            <a:ext cx="12725807" cy="6978316"/>
          </a:xfrm>
          <a:prstGeom prst="rect">
            <a:avLst/>
          </a:prstGeom>
          <a:noFill/>
        </p:spPr>
      </p:pic>
      <p:graphicFrame>
        <p:nvGraphicFramePr>
          <p:cNvPr id="4" name="Table 4">
            <a:extLst>
              <a:ext uri="{FF2B5EF4-FFF2-40B4-BE49-F238E27FC236}">
                <a16:creationId xmlns:a16="http://schemas.microsoft.com/office/drawing/2014/main" id="{67C6F572-57DD-4497-A3F9-FA443323F266}"/>
              </a:ext>
            </a:extLst>
          </p:cNvPr>
          <p:cNvGraphicFramePr>
            <a:graphicFrameLocks noGrp="1"/>
          </p:cNvGraphicFramePr>
          <p:nvPr>
            <p:ph idx="1"/>
            <p:extLst>
              <p:ext uri="{D42A27DB-BD31-4B8C-83A1-F6EECF244321}">
                <p14:modId xmlns:p14="http://schemas.microsoft.com/office/powerpoint/2010/main" val="209478737"/>
              </p:ext>
            </p:extLst>
          </p:nvPr>
        </p:nvGraphicFramePr>
        <p:xfrm>
          <a:off x="0" y="0"/>
          <a:ext cx="12192000" cy="6978318"/>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798272807"/>
                    </a:ext>
                  </a:extLst>
                </a:gridCol>
                <a:gridCol w="2032000">
                  <a:extLst>
                    <a:ext uri="{9D8B030D-6E8A-4147-A177-3AD203B41FA5}">
                      <a16:colId xmlns:a16="http://schemas.microsoft.com/office/drawing/2014/main" val="169791029"/>
                    </a:ext>
                  </a:extLst>
                </a:gridCol>
                <a:gridCol w="2032000">
                  <a:extLst>
                    <a:ext uri="{9D8B030D-6E8A-4147-A177-3AD203B41FA5}">
                      <a16:colId xmlns:a16="http://schemas.microsoft.com/office/drawing/2014/main" val="1669741898"/>
                    </a:ext>
                  </a:extLst>
                </a:gridCol>
                <a:gridCol w="2032000">
                  <a:extLst>
                    <a:ext uri="{9D8B030D-6E8A-4147-A177-3AD203B41FA5}">
                      <a16:colId xmlns:a16="http://schemas.microsoft.com/office/drawing/2014/main" val="3867806679"/>
                    </a:ext>
                  </a:extLst>
                </a:gridCol>
                <a:gridCol w="2032000">
                  <a:extLst>
                    <a:ext uri="{9D8B030D-6E8A-4147-A177-3AD203B41FA5}">
                      <a16:colId xmlns:a16="http://schemas.microsoft.com/office/drawing/2014/main" val="18213552"/>
                    </a:ext>
                  </a:extLst>
                </a:gridCol>
                <a:gridCol w="2032000">
                  <a:extLst>
                    <a:ext uri="{9D8B030D-6E8A-4147-A177-3AD203B41FA5}">
                      <a16:colId xmlns:a16="http://schemas.microsoft.com/office/drawing/2014/main" val="3384716773"/>
                    </a:ext>
                  </a:extLst>
                </a:gridCol>
              </a:tblGrid>
              <a:tr h="1163053">
                <a:tc>
                  <a:txBody>
                    <a:bodyPr/>
                    <a:lstStyle/>
                    <a:p>
                      <a:endParaRPr lang="en-US" dirty="0"/>
                    </a:p>
                  </a:txBody>
                  <a:tcP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blipFill>
                      <a:blip r:embed="rId5">
                        <a:alphaModFix amt="90000"/>
                      </a:blip>
                      <a:stretch>
                        <a:fillRect/>
                      </a:stretch>
                    </a:blip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434479906"/>
                  </a:ext>
                </a:extLst>
              </a:tr>
              <a:tr h="1163053">
                <a:tc>
                  <a:txBody>
                    <a:bodyPr/>
                    <a:lstStyle/>
                    <a:p>
                      <a:endParaRPr lang="en-US"/>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022102040"/>
                  </a:ext>
                </a:extLst>
              </a:tr>
              <a:tr h="1163053">
                <a:tc>
                  <a:txBody>
                    <a:bodyPr/>
                    <a:lstStyle/>
                    <a:p>
                      <a:endParaRPr lang="en-US" dirty="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6">
                        <a:alphaModFix amt="90000"/>
                      </a:blip>
                      <a:stretch>
                        <a:fillRect/>
                      </a:stretch>
                    </a:blipFill>
                  </a:tcPr>
                </a:tc>
                <a:extLst>
                  <a:ext uri="{0D108BD9-81ED-4DB2-BD59-A6C34878D82A}">
                    <a16:rowId xmlns:a16="http://schemas.microsoft.com/office/drawing/2014/main" val="4175918488"/>
                  </a:ext>
                </a:extLst>
              </a:tr>
              <a:tr h="1163053">
                <a:tc>
                  <a:txBody>
                    <a:bodyPr/>
                    <a:lstStyle/>
                    <a:p>
                      <a:endParaRPr lang="en-US" dirty="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480899998"/>
                  </a:ext>
                </a:extLst>
              </a:tr>
              <a:tr h="1163053">
                <a:tc>
                  <a:txBody>
                    <a:bodyPr/>
                    <a:lstStyle/>
                    <a:p>
                      <a:endParaRPr lang="en-US" dirty="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245102361"/>
                  </a:ext>
                </a:extLst>
              </a:tr>
              <a:tr h="1163053">
                <a:tc>
                  <a:txBody>
                    <a:bodyPr/>
                    <a:lstStyle/>
                    <a:p>
                      <a:endParaRPr lang="en-US" dirty="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bg1"/>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noFill/>
                  </a:tcPr>
                </a:tc>
                <a:tc>
                  <a:txBody>
                    <a:bodyPr/>
                    <a:lstStyle/>
                    <a:p>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noFill/>
                  </a:tcPr>
                </a:tc>
                <a:extLst>
                  <a:ext uri="{0D108BD9-81ED-4DB2-BD59-A6C34878D82A}">
                    <a16:rowId xmlns:a16="http://schemas.microsoft.com/office/drawing/2014/main" val="1983429432"/>
                  </a:ext>
                </a:extLst>
              </a:tr>
            </a:tbl>
          </a:graphicData>
        </a:graphic>
      </p:graphicFrame>
      <p:sp>
        <p:nvSpPr>
          <p:cNvPr id="2" name="TextBox 1">
            <a:extLst>
              <a:ext uri="{FF2B5EF4-FFF2-40B4-BE49-F238E27FC236}">
                <a16:creationId xmlns:a16="http://schemas.microsoft.com/office/drawing/2014/main" id="{46CFC722-3806-46C9-A2BE-E81D43D06988}"/>
              </a:ext>
            </a:extLst>
          </p:cNvPr>
          <p:cNvSpPr txBox="1"/>
          <p:nvPr/>
        </p:nvSpPr>
        <p:spPr>
          <a:xfrm>
            <a:off x="12192000" y="2611996"/>
            <a:ext cx="9906000" cy="1569660"/>
          </a:xfrm>
          <a:prstGeom prst="rect">
            <a:avLst/>
          </a:prstGeom>
          <a:noFill/>
        </p:spPr>
        <p:txBody>
          <a:bodyPr wrap="square" rtlCol="0">
            <a:spAutoFit/>
          </a:bodyPr>
          <a:lstStyle/>
          <a:p>
            <a:pPr algn="ctr"/>
            <a:r>
              <a:rPr lang="en-US"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KHOẢNG TRỐNG Đ</a:t>
            </a:r>
            <a:r>
              <a:rPr lang="vi-VN"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Ư</a:t>
            </a:r>
            <a:r>
              <a:rPr lang="en-US"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ỜNG HUYẾT </a:t>
            </a:r>
            <a:br>
              <a:rPr lang="en-US"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vi-VN" sz="3200" dirty="0">
                <a:latin typeface="Arial" panose="020B0604020202020204" pitchFamily="34" charset="0"/>
                <a:cs typeface="Arial" panose="020B0604020202020204" pitchFamily="34" charset="0"/>
              </a:rPr>
              <a:t>có thể được sử dụng như một </a:t>
            </a:r>
            <a:r>
              <a:rPr lang="vi-VN" sz="3200" dirty="0">
                <a:solidFill>
                  <a:srgbClr val="FF0000"/>
                </a:solidFill>
                <a:latin typeface="Arial" panose="020B0604020202020204" pitchFamily="34" charset="0"/>
                <a:cs typeface="Arial" panose="020B0604020202020204" pitchFamily="34" charset="0"/>
              </a:rPr>
              <a:t>dấu chỉ tiên lượng </a:t>
            </a:r>
            <a:r>
              <a:rPr lang="en-US" sz="3200" dirty="0">
                <a:latin typeface="Arial" panose="020B0604020202020204" pitchFamily="34" charset="0"/>
                <a:cs typeface="Arial" panose="020B0604020202020204" pitchFamily="34" charset="0"/>
              </a:rPr>
              <a:t>ở </a:t>
            </a:r>
            <a:r>
              <a:rPr lang="en-US" sz="3200" dirty="0" err="1">
                <a:latin typeface="Arial" panose="020B0604020202020204" pitchFamily="34" charset="0"/>
                <a:cs typeface="Arial" panose="020B0604020202020204" pitchFamily="34" charset="0"/>
              </a:rPr>
              <a:t>bệnh</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nhân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nhồi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máu</a:t>
            </a:r>
            <a:r>
              <a:rPr lang="en-US" sz="3200" dirty="0">
                <a:latin typeface="Arial" panose="020B0604020202020204" pitchFamily="34" charset="0"/>
                <a:cs typeface="Arial" panose="020B0604020202020204" pitchFamily="34" charset="0"/>
              </a:rPr>
              <a:t> c</a:t>
            </a:r>
            <a:r>
              <a:rPr lang="vi-VN" sz="3200" dirty="0">
                <a:latin typeface="Arial" panose="020B0604020202020204" pitchFamily="34" charset="0"/>
                <a:cs typeface="Arial" panose="020B0604020202020204" pitchFamily="34" charset="0"/>
              </a:rPr>
              <a:t>ơ</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tim</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cấp</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có</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đái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tháo</a:t>
            </a:r>
            <a:r>
              <a:rPr lang="en-US" sz="3200" dirty="0">
                <a:latin typeface="Arial" panose="020B0604020202020204" pitchFamily="34" charset="0"/>
                <a:cs typeface="Arial" panose="020B0604020202020204" pitchFamily="34" charset="0"/>
              </a:rPr>
              <a:t> đ</a:t>
            </a:r>
            <a:r>
              <a:rPr lang="vi-VN" sz="3200" dirty="0">
                <a:latin typeface="Arial" panose="020B0604020202020204" pitchFamily="34" charset="0"/>
                <a:cs typeface="Arial" panose="020B0604020202020204" pitchFamily="34" charset="0"/>
              </a:rPr>
              <a:t>ư</a:t>
            </a:r>
            <a:r>
              <a:rPr lang="en-US" sz="3200" dirty="0" err="1">
                <a:latin typeface="Arial" panose="020B0604020202020204" pitchFamily="34" charset="0"/>
                <a:cs typeface="Arial" panose="020B0604020202020204" pitchFamily="34" charset="0"/>
              </a:rPr>
              <a:t>ờng</a:t>
            </a:r>
            <a:r>
              <a:rPr lang="en-US" sz="3200" dirty="0">
                <a:latin typeface="Arial" panose="020B0604020202020204" pitchFamily="34" charset="0"/>
                <a:cs typeface="Arial" panose="020B0604020202020204" pitchFamily="34" charset="0"/>
              </a:rPr>
              <a:t>.</a:t>
            </a:r>
          </a:p>
        </p:txBody>
      </p:sp>
      <p:sp>
        <p:nvSpPr>
          <p:cNvPr id="3" name="TextBox 2">
            <a:extLst>
              <a:ext uri="{FF2B5EF4-FFF2-40B4-BE49-F238E27FC236}">
                <a16:creationId xmlns:a16="http://schemas.microsoft.com/office/drawing/2014/main" id="{A6373791-A5D4-40F5-B2DA-CD4E8C8A9C5D}"/>
              </a:ext>
            </a:extLst>
          </p:cNvPr>
          <p:cNvSpPr txBox="1"/>
          <p:nvPr/>
        </p:nvSpPr>
        <p:spPr>
          <a:xfrm>
            <a:off x="2324100" y="2611996"/>
            <a:ext cx="5505450" cy="1754326"/>
          </a:xfrm>
          <a:prstGeom prst="rect">
            <a:avLst/>
          </a:prstGeom>
          <a:noFill/>
        </p:spPr>
        <p:txBody>
          <a:bodyPr wrap="square" rtlCol="0">
            <a:spAutoFit/>
          </a:bodyPr>
          <a:lstStyle/>
          <a:p>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XIN CÁM </a:t>
            </a:r>
            <a:r>
              <a:rPr lang="vi-VN"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Ơ</a:t>
            </a:r>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 </a:t>
            </a:r>
            <a:b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QUÝ ĐỒNG NGHIỆP </a:t>
            </a:r>
            <a:b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ĐÃ LẮNG NGHE!</a:t>
            </a:r>
          </a:p>
        </p:txBody>
      </p:sp>
    </p:spTree>
    <p:extLst>
      <p:ext uri="{BB962C8B-B14F-4D97-AF65-F5344CB8AC3E}">
        <p14:creationId xmlns:p14="http://schemas.microsoft.com/office/powerpoint/2010/main" val="19963232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3305EA-796F-48C4-876A-9E560089E903}"/>
              </a:ext>
            </a:extLst>
          </p:cNvPr>
          <p:cNvPicPr>
            <a:picLocks noChangeAspect="1"/>
          </p:cNvPicPr>
          <p:nvPr/>
        </p:nvPicPr>
        <p:blipFill rotWithShape="1">
          <a:blip r:embed="rId3">
            <a:extLst>
              <a:ext uri="{28A0092B-C50C-407E-A947-70E740481C1C}">
                <a14:useLocalDpi xmlns:a14="http://schemas.microsoft.com/office/drawing/2010/main" val="0"/>
              </a:ext>
            </a:extLst>
          </a:blip>
          <a:srcRect l="35314" r="14349"/>
          <a:stretch/>
        </p:blipFill>
        <p:spPr>
          <a:xfrm>
            <a:off x="-261261" y="-146958"/>
            <a:ext cx="6185635" cy="7249885"/>
          </a:xfrm>
          <a:prstGeom prst="flowChartDelay">
            <a:avLst/>
          </a:prstGeom>
          <a:gradFill flip="none" rotWithShape="1">
            <a:gsLst>
              <a:gs pos="0">
                <a:schemeClr val="accent1">
                  <a:lumMod val="0"/>
                  <a:lumOff val="100000"/>
                </a:schemeClr>
              </a:gs>
              <a:gs pos="59000">
                <a:schemeClr val="accent1">
                  <a:lumMod val="0"/>
                  <a:lumOff val="100000"/>
                </a:schemeClr>
              </a:gs>
              <a:gs pos="100000">
                <a:schemeClr val="accent1">
                  <a:lumMod val="100000"/>
                </a:schemeClr>
              </a:gs>
            </a:gsLst>
            <a:path path="circle">
              <a:fillToRect t="100000" r="100000"/>
            </a:path>
            <a:tileRect l="-100000" b="-100000"/>
          </a:gradFill>
          <a:effectLst>
            <a:glow rad="12700">
              <a:srgbClr val="7CCAF5"/>
            </a:glow>
            <a:outerShdw dir="5400000" algn="ctr" rotWithShape="0">
              <a:srgbClr val="000000"/>
            </a:outerShdw>
            <a:softEdge rad="177800"/>
          </a:effectLst>
        </p:spPr>
      </p:pic>
      <p:sp>
        <p:nvSpPr>
          <p:cNvPr id="7" name="Rectangle 6">
            <a:extLst>
              <a:ext uri="{FF2B5EF4-FFF2-40B4-BE49-F238E27FC236}">
                <a16:creationId xmlns:a16="http://schemas.microsoft.com/office/drawing/2014/main" id="{FD18C6FB-F49B-46F7-95C3-AB3735F68C67}"/>
              </a:ext>
            </a:extLst>
          </p:cNvPr>
          <p:cNvSpPr/>
          <p:nvPr/>
        </p:nvSpPr>
        <p:spPr>
          <a:xfrm>
            <a:off x="5727343" y="336824"/>
            <a:ext cx="5069953" cy="854890"/>
          </a:xfrm>
          <a:prstGeom prst="rect">
            <a:avLst/>
          </a:prstGeom>
          <a:solidFill>
            <a:srgbClr val="021B29"/>
          </a:solidFill>
          <a:ln w="88900">
            <a:solidFill>
              <a:schemeClr val="bg1"/>
            </a:solidFill>
          </a:ln>
          <a:effectLst>
            <a:glow rad="114300">
              <a:srgbClr val="1FA3EF">
                <a:alpha val="61000"/>
              </a:srgbClr>
            </a:glow>
            <a:softEdge rad="76200"/>
          </a:effectLst>
          <a:scene3d>
            <a:camera prst="obliqueTopLeft"/>
            <a:lightRig rig="threePt" dir="t"/>
          </a:scene3d>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b="1" dirty="0">
                <a:ln w="6350">
                  <a:noFill/>
                </a:ln>
                <a:solidFill>
                  <a:schemeClr val="bg1"/>
                </a:solidFill>
                <a:latin typeface="Arial" panose="020B0604020202020204" pitchFamily="34" charset="0"/>
                <a:cs typeface="Arial" panose="020B0604020202020204" pitchFamily="34" charset="0"/>
              </a:rPr>
              <a:t>ĐẶT VẤN ĐỀ</a:t>
            </a:r>
          </a:p>
        </p:txBody>
      </p:sp>
      <p:sp>
        <p:nvSpPr>
          <p:cNvPr id="10" name="Rectangle 9">
            <a:extLst>
              <a:ext uri="{FF2B5EF4-FFF2-40B4-BE49-F238E27FC236}">
                <a16:creationId xmlns:a16="http://schemas.microsoft.com/office/drawing/2014/main" id="{C261A62D-B710-4D98-AAAD-B6D13161F311}"/>
              </a:ext>
            </a:extLst>
          </p:cNvPr>
          <p:cNvSpPr/>
          <p:nvPr/>
        </p:nvSpPr>
        <p:spPr>
          <a:xfrm>
            <a:off x="6221622" y="1621685"/>
            <a:ext cx="5069953" cy="854890"/>
          </a:xfrm>
          <a:prstGeom prst="rect">
            <a:avLst/>
          </a:prstGeom>
          <a:solidFill>
            <a:srgbClr val="021B29"/>
          </a:solidFill>
          <a:ln w="88900">
            <a:solidFill>
              <a:schemeClr val="bg1"/>
            </a:solidFill>
          </a:ln>
          <a:effectLst>
            <a:glow rad="114300">
              <a:srgbClr val="1FA3EF">
                <a:alpha val="61000"/>
              </a:srgbClr>
            </a:glow>
            <a:softEdge rad="76200"/>
          </a:effectLst>
          <a:scene3d>
            <a:camera prst="obliqueTopLeft"/>
            <a:lightRig rig="threePt" dir="t"/>
          </a:scene3d>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b="1" dirty="0">
                <a:solidFill>
                  <a:schemeClr val="bg1"/>
                </a:solidFill>
                <a:latin typeface="Arial" panose="020B0604020202020204" pitchFamily="34" charset="0"/>
                <a:cs typeface="Arial" panose="020B0604020202020204" pitchFamily="34" charset="0"/>
              </a:rPr>
              <a:t>MỤC TIÊU NGHIÊN CỨU</a:t>
            </a:r>
          </a:p>
        </p:txBody>
      </p:sp>
      <p:sp>
        <p:nvSpPr>
          <p:cNvPr id="11" name="Rectangle 10">
            <a:extLst>
              <a:ext uri="{FF2B5EF4-FFF2-40B4-BE49-F238E27FC236}">
                <a16:creationId xmlns:a16="http://schemas.microsoft.com/office/drawing/2014/main" id="{CBC8D1BE-C6F2-4B81-8985-E60E451BF312}"/>
              </a:ext>
            </a:extLst>
          </p:cNvPr>
          <p:cNvSpPr/>
          <p:nvPr/>
        </p:nvSpPr>
        <p:spPr>
          <a:xfrm>
            <a:off x="6644858" y="2946906"/>
            <a:ext cx="5069953" cy="854890"/>
          </a:xfrm>
          <a:prstGeom prst="rect">
            <a:avLst/>
          </a:prstGeom>
          <a:solidFill>
            <a:srgbClr val="021B29"/>
          </a:solidFill>
          <a:ln w="88900">
            <a:solidFill>
              <a:schemeClr val="bg1"/>
            </a:solidFill>
          </a:ln>
          <a:effectLst>
            <a:glow rad="114300">
              <a:srgbClr val="1FA3EF">
                <a:alpha val="61000"/>
              </a:srgbClr>
            </a:glow>
            <a:softEdge rad="76200"/>
          </a:effectLst>
          <a:scene3d>
            <a:camera prst="obliqueTopLeft"/>
            <a:lightRig rig="threePt" dir="t"/>
          </a:scene3d>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b="1" dirty="0">
                <a:solidFill>
                  <a:schemeClr val="bg1"/>
                </a:solidFill>
                <a:latin typeface="Arial" panose="020B0604020202020204" pitchFamily="34" charset="0"/>
                <a:cs typeface="Arial" panose="020B0604020202020204" pitchFamily="34" charset="0"/>
              </a:rPr>
              <a:t>ĐỐI T</a:t>
            </a:r>
            <a:r>
              <a:rPr lang="vi-VN" sz="2400" b="1" dirty="0">
                <a:solidFill>
                  <a:schemeClr val="bg1"/>
                </a:solidFill>
                <a:latin typeface="Arial" panose="020B0604020202020204" pitchFamily="34" charset="0"/>
                <a:cs typeface="Arial" panose="020B0604020202020204" pitchFamily="34" charset="0"/>
              </a:rPr>
              <a:t>Ư</a:t>
            </a:r>
            <a:r>
              <a:rPr lang="en-US" sz="2400" b="1" dirty="0">
                <a:solidFill>
                  <a:schemeClr val="bg1"/>
                </a:solidFill>
                <a:latin typeface="Arial" panose="020B0604020202020204" pitchFamily="34" charset="0"/>
                <a:cs typeface="Arial" panose="020B0604020202020204" pitchFamily="34" charset="0"/>
              </a:rPr>
              <a:t>ỢNG </a:t>
            </a:r>
            <a:r>
              <a:rPr lang="en-US" sz="2200" b="1" dirty="0">
                <a:solidFill>
                  <a:schemeClr val="bg1"/>
                </a:solidFill>
                <a:latin typeface="Arial" panose="020B0604020202020204" pitchFamily="34" charset="0"/>
                <a:cs typeface="Arial" panose="020B0604020202020204" pitchFamily="34" charset="0"/>
              </a:rPr>
              <a:t>VÀ</a:t>
            </a:r>
            <a:r>
              <a:rPr lang="en-US" sz="2400" b="1" dirty="0">
                <a:solidFill>
                  <a:schemeClr val="bg1"/>
                </a:solidFill>
                <a:latin typeface="Arial" panose="020B0604020202020204" pitchFamily="34" charset="0"/>
                <a:cs typeface="Arial" panose="020B0604020202020204" pitchFamily="34" charset="0"/>
              </a:rPr>
              <a:t> PH</a:t>
            </a:r>
            <a:r>
              <a:rPr lang="vi-VN" sz="2400" b="1" dirty="0">
                <a:solidFill>
                  <a:schemeClr val="bg1"/>
                </a:solidFill>
                <a:latin typeface="Arial" panose="020B0604020202020204" pitchFamily="34" charset="0"/>
                <a:cs typeface="Arial" panose="020B0604020202020204" pitchFamily="34" charset="0"/>
              </a:rPr>
              <a:t>Ư</a:t>
            </a:r>
            <a:r>
              <a:rPr lang="en-US" sz="2400" b="1" dirty="0">
                <a:solidFill>
                  <a:schemeClr val="bg1"/>
                </a:solidFill>
                <a:latin typeface="Arial" panose="020B0604020202020204" pitchFamily="34" charset="0"/>
                <a:cs typeface="Arial" panose="020B0604020202020204" pitchFamily="34" charset="0"/>
              </a:rPr>
              <a:t>ƠNG PHÁP</a:t>
            </a:r>
          </a:p>
        </p:txBody>
      </p:sp>
      <p:sp>
        <p:nvSpPr>
          <p:cNvPr id="12" name="Rectangle 11">
            <a:extLst>
              <a:ext uri="{FF2B5EF4-FFF2-40B4-BE49-F238E27FC236}">
                <a16:creationId xmlns:a16="http://schemas.microsoft.com/office/drawing/2014/main" id="{D805724C-E1B6-4EBA-A9DD-BB01EE3E5C9A}"/>
              </a:ext>
            </a:extLst>
          </p:cNvPr>
          <p:cNvSpPr/>
          <p:nvPr/>
        </p:nvSpPr>
        <p:spPr>
          <a:xfrm>
            <a:off x="6344046" y="4274745"/>
            <a:ext cx="5069953" cy="854890"/>
          </a:xfrm>
          <a:prstGeom prst="rect">
            <a:avLst/>
          </a:prstGeom>
          <a:solidFill>
            <a:srgbClr val="021B29"/>
          </a:solidFill>
          <a:ln w="88900">
            <a:solidFill>
              <a:schemeClr val="bg1"/>
            </a:solidFill>
          </a:ln>
          <a:effectLst>
            <a:glow rad="114300">
              <a:srgbClr val="1FA3EF">
                <a:alpha val="61000"/>
              </a:srgbClr>
            </a:glow>
            <a:softEdge rad="76200"/>
          </a:effectLst>
          <a:scene3d>
            <a:camera prst="obliqueTopLeft"/>
            <a:lightRig rig="threePt" dir="t"/>
          </a:scene3d>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b="1" dirty="0">
                <a:solidFill>
                  <a:schemeClr val="bg1"/>
                </a:solidFill>
                <a:latin typeface="Arial" panose="020B0604020202020204" pitchFamily="34" charset="0"/>
                <a:cs typeface="Arial" panose="020B0604020202020204" pitchFamily="34" charset="0"/>
              </a:rPr>
              <a:t>KẾT QUẢ </a:t>
            </a:r>
            <a:r>
              <a:rPr lang="en-US" sz="2200" b="1" dirty="0">
                <a:solidFill>
                  <a:schemeClr val="bg1"/>
                </a:solidFill>
                <a:latin typeface="Arial" panose="020B0604020202020204" pitchFamily="34" charset="0"/>
                <a:cs typeface="Arial" panose="020B0604020202020204" pitchFamily="34" charset="0"/>
              </a:rPr>
              <a:t>VÀ </a:t>
            </a:r>
            <a:r>
              <a:rPr lang="en-US" sz="2400" b="1" dirty="0">
                <a:solidFill>
                  <a:schemeClr val="bg1"/>
                </a:solidFill>
                <a:latin typeface="Arial" panose="020B0604020202020204" pitchFamily="34" charset="0"/>
                <a:cs typeface="Arial" panose="020B0604020202020204" pitchFamily="34" charset="0"/>
              </a:rPr>
              <a:t>BÀN LUẬN</a:t>
            </a:r>
          </a:p>
        </p:txBody>
      </p:sp>
      <p:sp>
        <p:nvSpPr>
          <p:cNvPr id="13" name="Rectangle 12">
            <a:extLst>
              <a:ext uri="{FF2B5EF4-FFF2-40B4-BE49-F238E27FC236}">
                <a16:creationId xmlns:a16="http://schemas.microsoft.com/office/drawing/2014/main" id="{F5836E19-058E-4CBA-86EB-917009E2830A}"/>
              </a:ext>
            </a:extLst>
          </p:cNvPr>
          <p:cNvSpPr/>
          <p:nvPr/>
        </p:nvSpPr>
        <p:spPr>
          <a:xfrm>
            <a:off x="5711014" y="5532121"/>
            <a:ext cx="5069953" cy="854890"/>
          </a:xfrm>
          <a:prstGeom prst="rect">
            <a:avLst/>
          </a:prstGeom>
          <a:solidFill>
            <a:srgbClr val="031D2C"/>
          </a:solidFill>
          <a:ln w="88900">
            <a:solidFill>
              <a:schemeClr val="bg1"/>
            </a:solidFill>
          </a:ln>
          <a:effectLst>
            <a:glow rad="114300">
              <a:srgbClr val="1FA3EF">
                <a:alpha val="61000"/>
              </a:srgbClr>
            </a:glow>
            <a:softEdge rad="76200"/>
          </a:effectLst>
          <a:scene3d>
            <a:camera prst="obliqueTopLeft"/>
            <a:lightRig rig="threePt" dir="t"/>
          </a:scene3d>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b="1" dirty="0">
                <a:solidFill>
                  <a:schemeClr val="bg1"/>
                </a:solidFill>
                <a:latin typeface="Arial" panose="020B0604020202020204" pitchFamily="34" charset="0"/>
                <a:cs typeface="Arial" panose="020B0604020202020204" pitchFamily="34" charset="0"/>
              </a:rPr>
              <a:t>KẾT LUẬN</a:t>
            </a:r>
          </a:p>
        </p:txBody>
      </p:sp>
      <p:pic>
        <p:nvPicPr>
          <p:cNvPr id="14" name="Picture 13">
            <a:extLst>
              <a:ext uri="{FF2B5EF4-FFF2-40B4-BE49-F238E27FC236}">
                <a16:creationId xmlns:a16="http://schemas.microsoft.com/office/drawing/2014/main" id="{82CF48CD-C910-4A48-BFA2-AFFA7F72B4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422" y="185739"/>
            <a:ext cx="874062" cy="876524"/>
          </a:xfrm>
          <a:prstGeom prst="rect">
            <a:avLst/>
          </a:prstGeom>
        </p:spPr>
      </p:pic>
    </p:spTree>
    <p:extLst>
      <p:ext uri="{BB962C8B-B14F-4D97-AF65-F5344CB8AC3E}">
        <p14:creationId xmlns:p14="http://schemas.microsoft.com/office/powerpoint/2010/main" val="842017493"/>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F22264C-9F43-48DE-8AFF-64EAB0F0B687}"/>
              </a:ext>
            </a:extLst>
          </p:cNvPr>
          <p:cNvSpPr>
            <a:spLocks noGrp="1"/>
          </p:cNvSpPr>
          <p:nvPr>
            <p:ph idx="1"/>
          </p:nvPr>
        </p:nvSpPr>
        <p:spPr>
          <a:xfrm>
            <a:off x="650631" y="1066799"/>
            <a:ext cx="5121519" cy="5522687"/>
          </a:xfrm>
        </p:spPr>
        <p:txBody>
          <a:bodyPr>
            <a:normAutofit/>
          </a:bodyPr>
          <a:lstStyle/>
          <a:p>
            <a:pPr marL="0" indent="0" algn="just">
              <a:buNone/>
            </a:pPr>
            <a:r>
              <a:rPr lang="vi-VN" sz="3200" dirty="0"/>
              <a:t>Tình trạng tăng đường huyết tại thời điểm nhập viện có thể được gây ra bởi các </a:t>
            </a:r>
            <a:r>
              <a:rPr lang="vi-VN" sz="3200" b="1" dirty="0">
                <a:solidFill>
                  <a:srgbClr val="AE3C40"/>
                </a:solidFill>
              </a:rPr>
              <a:t>stress sinh lý cấp tính</a:t>
            </a:r>
            <a:r>
              <a:rPr lang="vi-VN" sz="3200" dirty="0">
                <a:solidFill>
                  <a:srgbClr val="AE3C40"/>
                </a:solidFill>
              </a:rPr>
              <a:t> </a:t>
            </a:r>
            <a:r>
              <a:rPr lang="vi-VN" sz="3200" dirty="0"/>
              <a:t>và/hoặc </a:t>
            </a:r>
            <a:r>
              <a:rPr lang="vi-VN" sz="3200" b="1" dirty="0">
                <a:solidFill>
                  <a:srgbClr val="AF3E41"/>
                </a:solidFill>
              </a:rPr>
              <a:t>nồng độ đường huyết nền cơ bản </a:t>
            </a:r>
            <a:r>
              <a:rPr lang="vi-VN" sz="3200" dirty="0"/>
              <a:t>cao</a:t>
            </a:r>
            <a:endParaRPr lang="en-US" sz="3200" dirty="0"/>
          </a:p>
          <a:p>
            <a:pPr marL="0" indent="0" algn="just">
              <a:buNone/>
            </a:pPr>
            <a:r>
              <a:rPr lang="en-US" sz="3200" b="1" dirty="0"/>
              <a:t>-&gt; </a:t>
            </a:r>
            <a:r>
              <a:rPr lang="vi-VN" sz="3200" b="1" dirty="0">
                <a:solidFill>
                  <a:srgbClr val="C71D2D"/>
                </a:solidFill>
              </a:rPr>
              <a:t>không</a:t>
            </a:r>
            <a:r>
              <a:rPr lang="vi-VN" sz="3200" dirty="0"/>
              <a:t> phản ánh chính xác tác động của tăng đường huyết do stress</a:t>
            </a:r>
            <a:endParaRPr lang="en-US" sz="3200" dirty="0"/>
          </a:p>
        </p:txBody>
      </p:sp>
      <p:pic>
        <p:nvPicPr>
          <p:cNvPr id="6" name="Content Placeholder 4">
            <a:extLst>
              <a:ext uri="{FF2B5EF4-FFF2-40B4-BE49-F238E27FC236}">
                <a16:creationId xmlns:a16="http://schemas.microsoft.com/office/drawing/2014/main" id="{B62A151F-68EC-4773-B0AF-9F5396FE54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2150" y="653143"/>
            <a:ext cx="6419850" cy="5936343"/>
          </a:xfrm>
          <a:prstGeom prst="rect">
            <a:avLst/>
          </a:prstGeom>
        </p:spPr>
      </p:pic>
    </p:spTree>
    <p:extLst>
      <p:ext uri="{BB962C8B-B14F-4D97-AF65-F5344CB8AC3E}">
        <p14:creationId xmlns:p14="http://schemas.microsoft.com/office/powerpoint/2010/main" val="1693525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F7E387B-CC58-45FA-890F-C647BCAA9548}"/>
              </a:ext>
            </a:extLst>
          </p:cNvPr>
          <p:cNvSpPr/>
          <p:nvPr/>
        </p:nvSpPr>
        <p:spPr>
          <a:xfrm>
            <a:off x="647700" y="1354599"/>
            <a:ext cx="5448300" cy="5016758"/>
          </a:xfrm>
          <a:prstGeom prst="rect">
            <a:avLst/>
          </a:prstGeom>
        </p:spPr>
        <p:txBody>
          <a:bodyPr wrap="square">
            <a:spAutoFit/>
          </a:bodyPr>
          <a:lstStyle/>
          <a:p>
            <a:pPr algn="just"/>
            <a:r>
              <a:rPr lang="vi-VN" sz="3200" dirty="0"/>
              <a:t>Để </a:t>
            </a:r>
            <a:r>
              <a:rPr lang="vi-VN" sz="3200" b="1" dirty="0">
                <a:solidFill>
                  <a:srgbClr val="015E3A"/>
                </a:solidFill>
                <a:effectLst>
                  <a:outerShdw blurRad="38100" dist="38100" dir="2700000" algn="tl">
                    <a:srgbClr val="000000">
                      <a:alpha val="43137"/>
                    </a:srgbClr>
                  </a:outerShdw>
                </a:effectLst>
              </a:rPr>
              <a:t>loại trừ </a:t>
            </a:r>
            <a:r>
              <a:rPr lang="vi-VN" sz="3200" dirty="0"/>
              <a:t>đi ảnh hưởng của </a:t>
            </a:r>
            <a:r>
              <a:rPr lang="vi-VN" sz="3200" b="1" dirty="0">
                <a:solidFill>
                  <a:srgbClr val="B3695C"/>
                </a:solidFill>
                <a:effectLst>
                  <a:outerShdw blurRad="38100" dist="38100" dir="2700000" algn="tl">
                    <a:srgbClr val="000000">
                      <a:alpha val="43137"/>
                    </a:srgbClr>
                  </a:outerShdw>
                </a:effectLst>
              </a:rPr>
              <a:t>nồng độ đường huyết cao mạn tính</a:t>
            </a:r>
            <a:r>
              <a:rPr lang="vi-VN" sz="3200" b="1" dirty="0">
                <a:effectLst>
                  <a:outerShdw blurRad="38100" dist="38100" dir="2700000" algn="tl">
                    <a:srgbClr val="000000">
                      <a:alpha val="43137"/>
                    </a:srgbClr>
                  </a:outerShdw>
                </a:effectLst>
              </a:rPr>
              <a:t> </a:t>
            </a:r>
            <a:r>
              <a:rPr lang="vi-VN" sz="3200" dirty="0"/>
              <a:t>ở bệnh nhân đái tháo đường</a:t>
            </a:r>
            <a:endParaRPr lang="en-US" sz="3200" dirty="0"/>
          </a:p>
          <a:p>
            <a:pPr algn="just"/>
            <a:r>
              <a:rPr lang="en-US" sz="3200" dirty="0" err="1">
                <a:solidFill>
                  <a:srgbClr val="FF0000"/>
                </a:solidFill>
                <a:latin typeface="Arial" panose="020B0604020202020204" pitchFamily="34" charset="0"/>
                <a:cs typeface="Arial" panose="020B0604020202020204" pitchFamily="34" charset="0"/>
              </a:rPr>
              <a:t>Khoảng</a:t>
            </a:r>
            <a:r>
              <a:rPr lang="en-US" sz="3200" dirty="0">
                <a:solidFill>
                  <a:srgbClr val="FF0000"/>
                </a:solidFill>
                <a:latin typeface="Arial" panose="020B0604020202020204" pitchFamily="34" charset="0"/>
                <a:cs typeface="Arial" panose="020B0604020202020204" pitchFamily="34" charset="0"/>
              </a:rPr>
              <a:t> </a:t>
            </a:r>
            <a:r>
              <a:rPr lang="en-US" sz="3200" dirty="0" err="1">
                <a:solidFill>
                  <a:srgbClr val="FF0000"/>
                </a:solidFill>
                <a:latin typeface="Arial" panose="020B0604020202020204" pitchFamily="34" charset="0"/>
                <a:cs typeface="Arial" panose="020B0604020202020204" pitchFamily="34" charset="0"/>
              </a:rPr>
              <a:t>trống</a:t>
            </a:r>
            <a:r>
              <a:rPr lang="en-US" sz="3200" dirty="0">
                <a:solidFill>
                  <a:srgbClr val="FF0000"/>
                </a:solidFill>
                <a:latin typeface="Arial" panose="020B0604020202020204" pitchFamily="34" charset="0"/>
                <a:cs typeface="Arial" panose="020B0604020202020204" pitchFamily="34" charset="0"/>
              </a:rPr>
              <a:t> đ</a:t>
            </a:r>
            <a:r>
              <a:rPr lang="vi-VN" sz="3200" dirty="0">
                <a:solidFill>
                  <a:srgbClr val="FF0000"/>
                </a:solidFill>
                <a:latin typeface="Arial" panose="020B0604020202020204" pitchFamily="34" charset="0"/>
                <a:cs typeface="Arial" panose="020B0604020202020204" pitchFamily="34" charset="0"/>
              </a:rPr>
              <a:t>ư</a:t>
            </a:r>
            <a:r>
              <a:rPr lang="en-US" sz="3200" dirty="0" err="1">
                <a:solidFill>
                  <a:srgbClr val="FF0000"/>
                </a:solidFill>
                <a:latin typeface="Arial" panose="020B0604020202020204" pitchFamily="34" charset="0"/>
                <a:cs typeface="Arial" panose="020B0604020202020204" pitchFamily="34" charset="0"/>
              </a:rPr>
              <a:t>ờng</a:t>
            </a:r>
            <a:r>
              <a:rPr lang="en-US" sz="3200" dirty="0">
                <a:solidFill>
                  <a:srgbClr val="FF0000"/>
                </a:solidFill>
                <a:latin typeface="Arial" panose="020B0604020202020204" pitchFamily="34" charset="0"/>
                <a:cs typeface="Arial" panose="020B0604020202020204" pitchFamily="34" charset="0"/>
              </a:rPr>
              <a:t> </a:t>
            </a:r>
            <a:r>
              <a:rPr lang="en-US" sz="3200" dirty="0" err="1">
                <a:solidFill>
                  <a:srgbClr val="FF0000"/>
                </a:solidFill>
                <a:latin typeface="Arial" panose="020B0604020202020204" pitchFamily="34" charset="0"/>
                <a:cs typeface="Arial" panose="020B0604020202020204" pitchFamily="34" charset="0"/>
              </a:rPr>
              <a:t>huyết</a:t>
            </a:r>
            <a:r>
              <a:rPr lang="en-US" sz="3200" dirty="0">
                <a:solidFill>
                  <a:srgbClr val="FF0000"/>
                </a:solidFill>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là</a:t>
            </a:r>
            <a:r>
              <a:rPr lang="en-US" sz="3200" dirty="0"/>
              <a:t> </a:t>
            </a:r>
            <a:r>
              <a:rPr lang="vi-VN" sz="3200" dirty="0"/>
              <a:t>một </a:t>
            </a:r>
            <a:r>
              <a:rPr lang="vi-VN" sz="3200" b="1" i="1" dirty="0"/>
              <a:t>chỉ số mới </a:t>
            </a:r>
            <a:r>
              <a:rPr lang="vi-VN" sz="3200" dirty="0"/>
              <a:t>để đánh giá tác động của </a:t>
            </a:r>
            <a:r>
              <a:rPr lang="vi-VN" sz="3200" b="1" dirty="0">
                <a:solidFill>
                  <a:srgbClr val="B26B59"/>
                </a:solidFill>
                <a:effectLst>
                  <a:outerShdw blurRad="38100" dist="38100" dir="2700000" algn="tl">
                    <a:srgbClr val="000000">
                      <a:alpha val="43137"/>
                    </a:srgbClr>
                  </a:outerShdw>
                </a:effectLst>
              </a:rPr>
              <a:t>tăng đường huyết do stress </a:t>
            </a:r>
            <a:r>
              <a:rPr lang="vi-VN" sz="3200" dirty="0"/>
              <a:t>một cách chính xác hơn lên các biến cố lâm sàng</a:t>
            </a:r>
            <a:endParaRPr lang="en-US" sz="3200" dirty="0"/>
          </a:p>
        </p:txBody>
      </p:sp>
      <p:pic>
        <p:nvPicPr>
          <p:cNvPr id="6" name="Content Placeholder 4">
            <a:extLst>
              <a:ext uri="{FF2B5EF4-FFF2-40B4-BE49-F238E27FC236}">
                <a16:creationId xmlns:a16="http://schemas.microsoft.com/office/drawing/2014/main" id="{11EC7FA8-FD63-4AA7-B3F7-61260B4F23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0"/>
            <a:ext cx="6174830" cy="6858000"/>
          </a:xfrm>
          <a:prstGeom prst="rect">
            <a:avLst/>
          </a:prstGeom>
          <a:ln>
            <a:noFill/>
          </a:ln>
          <a:effectLst>
            <a:softEdge rad="127000"/>
          </a:effectLst>
        </p:spPr>
      </p:pic>
    </p:spTree>
    <p:extLst>
      <p:ext uri="{BB962C8B-B14F-4D97-AF65-F5344CB8AC3E}">
        <p14:creationId xmlns:p14="http://schemas.microsoft.com/office/powerpoint/2010/main" val="2707134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62000">
              <a:srgbClr val="012A42">
                <a:alpha val="81000"/>
              </a:srgbClr>
            </a:gs>
            <a:gs pos="23000">
              <a:srgbClr val="AAC3D3"/>
            </a:gs>
            <a:gs pos="79000">
              <a:srgbClr val="02293E"/>
            </a:gs>
            <a:gs pos="100000">
              <a:schemeClr val="tx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F9034CE-66E3-424F-927D-6FAB3617EB1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718" b="90000" l="10000" r="90000">
                        <a14:foregroundMark x1="33556" y1="9872" x2="42000" y2="6667"/>
                        <a14:foregroundMark x1="42000" y1="6667" x2="50778" y2="6410"/>
                        <a14:foregroundMark x1="50778" y1="6410" x2="41333" y2="9359"/>
                        <a14:foregroundMark x1="41333" y1="9359" x2="37556" y2="8718"/>
                        <a14:foregroundMark x1="38889" y1="65385" x2="31778" y2="70000"/>
                        <a14:foregroundMark x1="31778" y1="70000" x2="35000" y2="79231"/>
                        <a14:foregroundMark x1="35000" y1="79231" x2="43333" y2="78846"/>
                        <a14:foregroundMark x1="43333" y1="78846" x2="45000" y2="69231"/>
                        <a14:foregroundMark x1="45000" y1="69231" x2="39333" y2="65256"/>
                      </a14:backgroundRemoval>
                    </a14:imgEffect>
                  </a14:imgLayer>
                </a14:imgProps>
              </a:ext>
              <a:ext uri="{28A0092B-C50C-407E-A947-70E740481C1C}">
                <a14:useLocalDpi xmlns:a14="http://schemas.microsoft.com/office/drawing/2010/main" val="0"/>
              </a:ext>
            </a:extLst>
          </a:blip>
          <a:stretch>
            <a:fillRect/>
          </a:stretch>
        </p:blipFill>
        <p:spPr>
          <a:xfrm>
            <a:off x="3486764" y="1325563"/>
            <a:ext cx="5096552" cy="4417012"/>
          </a:xfrm>
          <a:prstGeom prst="rect">
            <a:avLst/>
          </a:prstGeom>
        </p:spPr>
      </p:pic>
      <p:sp>
        <p:nvSpPr>
          <p:cNvPr id="4" name="Title 1">
            <a:extLst>
              <a:ext uri="{FF2B5EF4-FFF2-40B4-BE49-F238E27FC236}">
                <a16:creationId xmlns:a16="http://schemas.microsoft.com/office/drawing/2014/main" id="{D5EE89D6-E36F-4B42-940B-D9E3CE4B4253}"/>
              </a:ext>
            </a:extLst>
          </p:cNvPr>
          <p:cNvSpPr>
            <a:spLocks noGrp="1"/>
          </p:cNvSpPr>
          <p:nvPr>
            <p:ph type="title"/>
          </p:nvPr>
        </p:nvSpPr>
        <p:spPr>
          <a:xfrm>
            <a:off x="2133600" y="0"/>
            <a:ext cx="8260080" cy="1325563"/>
          </a:xfrm>
          <a:noFill/>
          <a:ln>
            <a:noFill/>
          </a:ln>
        </p:spPr>
        <p:style>
          <a:lnRef idx="2">
            <a:schemeClr val="dk1"/>
          </a:lnRef>
          <a:fillRef idx="1">
            <a:schemeClr val="lt1"/>
          </a:fillRef>
          <a:effectRef idx="0">
            <a:schemeClr val="dk1"/>
          </a:effectRef>
          <a:fontRef idx="minor">
            <a:schemeClr val="dk1"/>
          </a:fontRef>
        </p:style>
        <p:txBody>
          <a:bodyPr/>
          <a:lstStyle/>
          <a:p>
            <a:pPr algn="ctr"/>
            <a:r>
              <a:rPr lang="en-US" b="1" dirty="0">
                <a:solidFill>
                  <a:srgbClr val="FF1D1D"/>
                </a:solidFill>
                <a:latin typeface="Arial" panose="020B0604020202020204" pitchFamily="34" charset="0"/>
                <a:cs typeface="Arial" panose="020B0604020202020204" pitchFamily="34" charset="0"/>
              </a:rPr>
              <a:t>MỤC TIÊU NGHIÊN CỨU</a:t>
            </a:r>
            <a:endParaRPr lang="en-US" dirty="0">
              <a:solidFill>
                <a:srgbClr val="FF1D1D"/>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E4AAFB03-BD0D-4ACB-B45F-DB584885A381}"/>
              </a:ext>
            </a:extLst>
          </p:cNvPr>
          <p:cNvSpPr txBox="1"/>
          <p:nvPr/>
        </p:nvSpPr>
        <p:spPr>
          <a:xfrm>
            <a:off x="622936" y="3107384"/>
            <a:ext cx="3613784" cy="1077218"/>
          </a:xfrm>
          <a:prstGeom prst="rect">
            <a:avLst/>
          </a:prstGeom>
          <a:noFill/>
          <a:ln>
            <a:noFill/>
          </a:ln>
        </p:spPr>
        <p:txBody>
          <a:bodyPr wrap="square" rtlCol="0">
            <a:spAutoFit/>
          </a:bodyPr>
          <a:lstStyle/>
          <a:p>
            <a:r>
              <a:rPr lang="en-US" sz="3200" b="1" dirty="0">
                <a:ln w="22225" cmpd="sng">
                  <a:solidFill>
                    <a:srgbClr val="002060">
                      <a:alpha val="96000"/>
                    </a:srgbClr>
                  </a:solidFill>
                </a:ln>
                <a:solidFill>
                  <a:srgbClr val="FFFF00"/>
                </a:solidFill>
                <a:effectLst>
                  <a:glow rad="25400">
                    <a:schemeClr val="accent5">
                      <a:satMod val="175000"/>
                      <a:alpha val="63000"/>
                    </a:schemeClr>
                  </a:glow>
                </a:effectLst>
                <a:latin typeface="Tahoma" panose="020B0604030504040204" pitchFamily="34" charset="0"/>
                <a:ea typeface="Tahoma" panose="020B0604030504040204" pitchFamily="34" charset="0"/>
                <a:cs typeface="Tahoma" panose="020B0604030504040204" pitchFamily="34" charset="0"/>
              </a:rPr>
              <a:t>KHOẢNG TRỐNG Đ</a:t>
            </a:r>
            <a:r>
              <a:rPr lang="vi-VN" sz="3200" b="1" dirty="0">
                <a:ln w="22225" cmpd="sng">
                  <a:solidFill>
                    <a:srgbClr val="002060">
                      <a:alpha val="96000"/>
                    </a:srgbClr>
                  </a:solidFill>
                </a:ln>
                <a:solidFill>
                  <a:srgbClr val="FFFF00"/>
                </a:solidFill>
                <a:effectLst>
                  <a:glow rad="25400">
                    <a:schemeClr val="accent5">
                      <a:satMod val="175000"/>
                      <a:alpha val="63000"/>
                    </a:schemeClr>
                  </a:glow>
                </a:effectLst>
                <a:latin typeface="Tahoma" panose="020B0604030504040204" pitchFamily="34" charset="0"/>
                <a:ea typeface="Tahoma" panose="020B0604030504040204" pitchFamily="34" charset="0"/>
                <a:cs typeface="Tahoma" panose="020B0604030504040204" pitchFamily="34" charset="0"/>
              </a:rPr>
              <a:t>Ư</a:t>
            </a:r>
            <a:r>
              <a:rPr lang="en-US" sz="3200" b="1" dirty="0">
                <a:ln w="22225" cmpd="sng">
                  <a:solidFill>
                    <a:srgbClr val="002060">
                      <a:alpha val="96000"/>
                    </a:srgbClr>
                  </a:solidFill>
                </a:ln>
                <a:solidFill>
                  <a:srgbClr val="FFFF00"/>
                </a:solidFill>
                <a:effectLst>
                  <a:glow rad="25400">
                    <a:schemeClr val="accent5">
                      <a:satMod val="175000"/>
                      <a:alpha val="63000"/>
                    </a:schemeClr>
                  </a:glow>
                </a:effectLst>
                <a:latin typeface="Tahoma" panose="020B0604030504040204" pitchFamily="34" charset="0"/>
                <a:ea typeface="Tahoma" panose="020B0604030504040204" pitchFamily="34" charset="0"/>
                <a:cs typeface="Tahoma" panose="020B0604030504040204" pitchFamily="34" charset="0"/>
              </a:rPr>
              <a:t>ỜNG HUYẾT</a:t>
            </a:r>
          </a:p>
        </p:txBody>
      </p:sp>
      <p:sp>
        <p:nvSpPr>
          <p:cNvPr id="17" name="TextBox 16">
            <a:extLst>
              <a:ext uri="{FF2B5EF4-FFF2-40B4-BE49-F238E27FC236}">
                <a16:creationId xmlns:a16="http://schemas.microsoft.com/office/drawing/2014/main" id="{7C896ADD-E302-45FF-899E-AC118549408C}"/>
              </a:ext>
            </a:extLst>
          </p:cNvPr>
          <p:cNvSpPr txBox="1"/>
          <p:nvPr/>
        </p:nvSpPr>
        <p:spPr>
          <a:xfrm>
            <a:off x="7787640" y="3107384"/>
            <a:ext cx="4116704" cy="1015663"/>
          </a:xfrm>
          <a:prstGeom prst="rect">
            <a:avLst/>
          </a:prstGeom>
          <a:noFill/>
          <a:ln>
            <a:noFill/>
          </a:ln>
        </p:spPr>
        <p:txBody>
          <a:bodyPr wrap="square" rtlCol="0">
            <a:spAutoFit/>
          </a:bodyPr>
          <a:lstStyle/>
          <a:p>
            <a:pPr algn="ctr"/>
            <a:r>
              <a:rPr lang="en-US" sz="3000" b="1" dirty="0">
                <a:ln w="22225" cmpd="sng">
                  <a:solidFill>
                    <a:srgbClr val="002060">
                      <a:alpha val="96000"/>
                    </a:srgbClr>
                  </a:solidFill>
                </a:ln>
                <a:solidFill>
                  <a:srgbClr val="FFFF00"/>
                </a:solidFill>
                <a:effectLst>
                  <a:glow rad="25400">
                    <a:schemeClr val="accent5">
                      <a:satMod val="175000"/>
                      <a:alpha val="63000"/>
                    </a:schemeClr>
                  </a:glow>
                </a:effectLst>
                <a:latin typeface="Tahoma" panose="020B0604030504040204" pitchFamily="34" charset="0"/>
                <a:ea typeface="Tahoma" panose="020B0604030504040204" pitchFamily="34" charset="0"/>
                <a:cs typeface="Tahoma" panose="020B0604030504040204" pitchFamily="34" charset="0"/>
              </a:rPr>
              <a:t>KẾT CỤC LÂM SÀNG</a:t>
            </a:r>
            <a:br>
              <a:rPr lang="en-US" sz="3000" b="1" dirty="0">
                <a:ln w="22225" cmpd="sng">
                  <a:solidFill>
                    <a:srgbClr val="002060">
                      <a:alpha val="96000"/>
                    </a:srgbClr>
                  </a:solidFill>
                </a:ln>
                <a:solidFill>
                  <a:srgbClr val="FFFF00"/>
                </a:solidFill>
                <a:effectLst>
                  <a:glow rad="25400">
                    <a:schemeClr val="accent5">
                      <a:satMod val="175000"/>
                      <a:alpha val="63000"/>
                    </a:schemeClr>
                  </a:glow>
                </a:effectLst>
                <a:latin typeface="Tahoma" panose="020B0604030504040204" pitchFamily="34" charset="0"/>
                <a:ea typeface="Tahoma" panose="020B0604030504040204" pitchFamily="34" charset="0"/>
                <a:cs typeface="Tahoma" panose="020B0604030504040204" pitchFamily="34" charset="0"/>
              </a:rPr>
            </a:br>
            <a:r>
              <a:rPr lang="en-US" sz="3000" b="1" dirty="0">
                <a:ln w="22225" cmpd="sng">
                  <a:solidFill>
                    <a:srgbClr val="002060">
                      <a:alpha val="96000"/>
                    </a:srgbClr>
                  </a:solidFill>
                </a:ln>
                <a:solidFill>
                  <a:srgbClr val="FFFF00"/>
                </a:solidFill>
                <a:effectLst>
                  <a:glow rad="25400">
                    <a:schemeClr val="accent5">
                      <a:satMod val="175000"/>
                      <a:alpha val="63000"/>
                    </a:schemeClr>
                  </a:glow>
                </a:effectLst>
                <a:latin typeface="Tahoma" panose="020B0604030504040204" pitchFamily="34" charset="0"/>
                <a:ea typeface="Tahoma" panose="020B0604030504040204" pitchFamily="34" charset="0"/>
                <a:cs typeface="Tahoma" panose="020B0604030504040204" pitchFamily="34" charset="0"/>
              </a:rPr>
              <a:t>NỘI VIỆN</a:t>
            </a:r>
          </a:p>
        </p:txBody>
      </p:sp>
    </p:spTree>
    <p:extLst>
      <p:ext uri="{BB962C8B-B14F-4D97-AF65-F5344CB8AC3E}">
        <p14:creationId xmlns:p14="http://schemas.microsoft.com/office/powerpoint/2010/main" val="4195774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artisticBlur radius="7"/>
                    </a14:imgEffect>
                    <a14:imgEffect>
                      <a14:sharpenSoften amount="-11000"/>
                    </a14:imgEffect>
                    <a14:imgEffect>
                      <a14:brightnessContrast bright="-33000" contrast="42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E9DBE6C-8FE3-4853-A9A2-522832F3F3EA}"/>
              </a:ext>
            </a:extLst>
          </p:cNvPr>
          <p:cNvSpPr/>
          <p:nvPr/>
        </p:nvSpPr>
        <p:spPr>
          <a:xfrm>
            <a:off x="986971" y="1757092"/>
            <a:ext cx="10580915" cy="5043758"/>
          </a:xfrm>
          <a:prstGeom prst="rect">
            <a:avLst/>
          </a:prstGeom>
          <a:solidFill>
            <a:srgbClr val="FFF1D5"/>
          </a:solidFill>
          <a:ln w="31750" cmpd="thickThin">
            <a:noFill/>
          </a:ln>
          <a:effectLst>
            <a:outerShdw blurRad="50800" dist="50800" dir="5400000" sx="25000" sy="25000" algn="ctr" rotWithShape="0">
              <a:srgbClr val="000000"/>
            </a:outerShdw>
            <a:softEdge rad="139700"/>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1" name="Title 1">
            <a:extLst>
              <a:ext uri="{FF2B5EF4-FFF2-40B4-BE49-F238E27FC236}">
                <a16:creationId xmlns:a16="http://schemas.microsoft.com/office/drawing/2014/main" id="{AC90C450-8705-4ABA-AB23-FE076DA68383}"/>
              </a:ext>
            </a:extLst>
          </p:cNvPr>
          <p:cNvSpPr txBox="1">
            <a:spLocks/>
          </p:cNvSpPr>
          <p:nvPr/>
        </p:nvSpPr>
        <p:spPr>
          <a:xfrm>
            <a:off x="2971800" y="57150"/>
            <a:ext cx="6477000" cy="1325563"/>
          </a:xfrm>
          <a:prstGeom prst="rect">
            <a:avLst/>
          </a:prstGeom>
          <a:solidFill>
            <a:schemeClr val="bg1"/>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rgbClr val="FF0000"/>
                </a:solidFill>
                <a:latin typeface="Arial" panose="020B0604020202020204" pitchFamily="34" charset="0"/>
                <a:cs typeface="Arial" panose="020B0604020202020204" pitchFamily="34" charset="0"/>
              </a:rPr>
              <a:t>ĐỐI TƯỢNG </a:t>
            </a:r>
            <a:r>
              <a:rPr lang="en-US" sz="3200" b="1" dirty="0">
                <a:solidFill>
                  <a:srgbClr val="FF0000"/>
                </a:solidFill>
                <a:latin typeface="Arial" panose="020B0604020202020204" pitchFamily="34" charset="0"/>
                <a:cs typeface="Arial" panose="020B0604020202020204" pitchFamily="34" charset="0"/>
              </a:rPr>
              <a:t>VÀ</a:t>
            </a:r>
            <a:r>
              <a:rPr lang="en-US" sz="3600" b="1" dirty="0">
                <a:solidFill>
                  <a:srgbClr val="FF0000"/>
                </a:solidFill>
                <a:latin typeface="Arial" panose="020B0604020202020204" pitchFamily="34" charset="0"/>
                <a:cs typeface="Arial" panose="020B0604020202020204" pitchFamily="34" charset="0"/>
              </a:rPr>
              <a:t> </a:t>
            </a:r>
            <a:br>
              <a:rPr lang="en-US" sz="3600" b="1" dirty="0">
                <a:solidFill>
                  <a:srgbClr val="FF0000"/>
                </a:solidFill>
                <a:latin typeface="Arial" panose="020B0604020202020204" pitchFamily="34" charset="0"/>
                <a:cs typeface="Arial" panose="020B0604020202020204" pitchFamily="34" charset="0"/>
              </a:rPr>
            </a:br>
            <a:r>
              <a:rPr lang="en-US" sz="3600" b="1" dirty="0">
                <a:solidFill>
                  <a:srgbClr val="FF0000"/>
                </a:solidFill>
                <a:latin typeface="Arial" panose="020B0604020202020204" pitchFamily="34" charset="0"/>
                <a:cs typeface="Arial" panose="020B0604020202020204" pitchFamily="34" charset="0"/>
              </a:rPr>
              <a:t>PHƯƠNG PHÁP NGHIÊN CỨU</a:t>
            </a:r>
            <a:endParaRPr lang="en-US" sz="3600" dirty="0">
              <a:solidFill>
                <a:srgbClr val="FF0000"/>
              </a:solidFill>
              <a:latin typeface="Arial" panose="020B0604020202020204" pitchFamily="34" charset="0"/>
              <a:cs typeface="Arial" panose="020B0604020202020204" pitchFamily="34" charset="0"/>
            </a:endParaRPr>
          </a:p>
        </p:txBody>
      </p:sp>
      <p:sp>
        <p:nvSpPr>
          <p:cNvPr id="12" name="Freeform 4">
            <a:extLst>
              <a:ext uri="{FF2B5EF4-FFF2-40B4-BE49-F238E27FC236}">
                <a16:creationId xmlns:a16="http://schemas.microsoft.com/office/drawing/2014/main" id="{1748EBB3-BE92-41C1-9862-2465A9E53C96}"/>
              </a:ext>
            </a:extLst>
          </p:cNvPr>
          <p:cNvSpPr/>
          <p:nvPr/>
        </p:nvSpPr>
        <p:spPr>
          <a:xfrm>
            <a:off x="1262754" y="2362201"/>
            <a:ext cx="4029656" cy="4319055"/>
          </a:xfrm>
          <a:custGeom>
            <a:avLst/>
            <a:gdLst>
              <a:gd name="connsiteX0" fmla="*/ 0 w 3639705"/>
              <a:gd name="connsiteY0" fmla="*/ 0 h 4073992"/>
              <a:gd name="connsiteX1" fmla="*/ 3639705 w 3639705"/>
              <a:gd name="connsiteY1" fmla="*/ 0 h 4073992"/>
              <a:gd name="connsiteX2" fmla="*/ 3639705 w 3639705"/>
              <a:gd name="connsiteY2" fmla="*/ 4073992 h 4073992"/>
              <a:gd name="connsiteX3" fmla="*/ 0 w 3639705"/>
              <a:gd name="connsiteY3" fmla="*/ 4073992 h 4073992"/>
              <a:gd name="connsiteX4" fmla="*/ 0 w 3639705"/>
              <a:gd name="connsiteY4" fmla="*/ 0 h 4073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9705" h="4073992">
                <a:moveTo>
                  <a:pt x="0" y="0"/>
                </a:moveTo>
                <a:lnTo>
                  <a:pt x="3639705" y="0"/>
                </a:lnTo>
                <a:lnTo>
                  <a:pt x="3639705" y="4073992"/>
                </a:lnTo>
                <a:lnTo>
                  <a:pt x="0" y="4073992"/>
                </a:lnTo>
                <a:lnTo>
                  <a:pt x="0" y="0"/>
                </a:lnTo>
                <a:close/>
              </a:path>
            </a:pathLst>
          </a:custGeom>
          <a:noFill/>
          <a:scene3d>
            <a:camera prst="orthographicFront"/>
            <a:lightRig rig="threePt" dir="t"/>
          </a:scene3d>
          <a:sp3d>
            <a:bevelT w="101600" prst="riblet"/>
          </a:sp3d>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41910" rIns="41910" bIns="41910" numCol="1" spcCol="1270" anchor="t" anchorCtr="0">
            <a:noAutofit/>
          </a:bodyPr>
          <a:lstStyle/>
          <a:p>
            <a:pPr marL="457200" lvl="0" indent="-457200" algn="just" defTabSz="977900">
              <a:lnSpc>
                <a:spcPct val="90000"/>
              </a:lnSpc>
              <a:spcBef>
                <a:spcPct val="0"/>
              </a:spcBef>
              <a:spcAft>
                <a:spcPct val="35000"/>
              </a:spcAft>
              <a:buFont typeface="Arial" panose="020B0604020202020204" pitchFamily="34" charset="0"/>
              <a:buChar char="•"/>
            </a:pPr>
            <a:r>
              <a:rPr lang="vi-VN" sz="2800" kern="1200" dirty="0">
                <a:solidFill>
                  <a:schemeClr val="tx1"/>
                </a:solidFill>
              </a:rPr>
              <a:t>Tuổi &gt; 18</a:t>
            </a:r>
            <a:endParaRPr lang="en-US" sz="2800" kern="1200" dirty="0">
              <a:solidFill>
                <a:schemeClr val="tx1"/>
              </a:solidFill>
            </a:endParaRPr>
          </a:p>
          <a:p>
            <a:pPr marL="457200" lvl="0" indent="-457200" algn="just" defTabSz="977900">
              <a:lnSpc>
                <a:spcPct val="90000"/>
              </a:lnSpc>
              <a:spcBef>
                <a:spcPct val="0"/>
              </a:spcBef>
              <a:spcAft>
                <a:spcPct val="35000"/>
              </a:spcAft>
              <a:buFont typeface="Arial" panose="020B0604020202020204" pitchFamily="34" charset="0"/>
              <a:buChar char="•"/>
            </a:pPr>
            <a:r>
              <a:rPr lang="en-US" sz="2800" kern="1200" dirty="0">
                <a:solidFill>
                  <a:schemeClr val="tx1"/>
                </a:solidFill>
                <a:latin typeface="Arial" panose="020B0604020202020204" pitchFamily="34" charset="0"/>
                <a:cs typeface="Arial" panose="020B0604020202020204" pitchFamily="34" charset="0"/>
              </a:rPr>
              <a:t>NMCT </a:t>
            </a:r>
            <a:r>
              <a:rPr lang="vi-VN" sz="2800" kern="1200" dirty="0">
                <a:solidFill>
                  <a:schemeClr val="tx1"/>
                </a:solidFill>
                <a:latin typeface="Arial" panose="020B0604020202020204" pitchFamily="34" charset="0"/>
                <a:cs typeface="Arial" panose="020B0604020202020204" pitchFamily="34" charset="0"/>
              </a:rPr>
              <a:t>cấp</a:t>
            </a:r>
            <a:endParaRPr lang="en-US" sz="2800" kern="1200" dirty="0">
              <a:solidFill>
                <a:schemeClr val="tx1"/>
              </a:solidFill>
              <a:latin typeface="Arial" panose="020B0604020202020204" pitchFamily="34" charset="0"/>
              <a:cs typeface="Arial" panose="020B0604020202020204" pitchFamily="34" charset="0"/>
            </a:endParaRPr>
          </a:p>
          <a:p>
            <a:pPr marL="457200" lvl="0" indent="-457200" algn="just" defTabSz="977900">
              <a:lnSpc>
                <a:spcPct val="90000"/>
              </a:lnSpc>
              <a:spcBef>
                <a:spcPct val="0"/>
              </a:spcBef>
              <a:spcAft>
                <a:spcPct val="35000"/>
              </a:spcAft>
              <a:buFont typeface="Arial" panose="020B0604020202020204" pitchFamily="34" charset="0"/>
              <a:buChar char="•"/>
            </a:pPr>
            <a:r>
              <a:rPr lang="en-US" sz="2800" dirty="0">
                <a:solidFill>
                  <a:schemeClr val="tx1"/>
                </a:solidFill>
                <a:latin typeface="Arial" panose="020B0604020202020204" pitchFamily="34" charset="0"/>
                <a:cs typeface="Arial" panose="020B0604020202020204" pitchFamily="34" charset="0"/>
              </a:rPr>
              <a:t>Đ</a:t>
            </a:r>
            <a:r>
              <a:rPr lang="vi-VN" sz="2800" kern="1200" dirty="0">
                <a:solidFill>
                  <a:schemeClr val="tx1"/>
                </a:solidFill>
                <a:latin typeface="Arial" panose="020B0604020202020204" pitchFamily="34" charset="0"/>
                <a:cs typeface="Arial" panose="020B0604020202020204" pitchFamily="34" charset="0"/>
              </a:rPr>
              <a:t>ái tháo đường</a:t>
            </a:r>
            <a:endParaRPr lang="en-US" sz="2800" dirty="0">
              <a:solidFill>
                <a:schemeClr val="tx1"/>
              </a:solidFill>
              <a:latin typeface="Arial" panose="020B0604020202020204" pitchFamily="34" charset="0"/>
              <a:cs typeface="Arial" panose="020B0604020202020204" pitchFamily="34" charset="0"/>
            </a:endParaRPr>
          </a:p>
          <a:p>
            <a:pPr marL="457200" lvl="0" indent="-457200" algn="just" defTabSz="977900">
              <a:lnSpc>
                <a:spcPct val="90000"/>
              </a:lnSpc>
              <a:spcBef>
                <a:spcPct val="0"/>
              </a:spcBef>
              <a:spcAft>
                <a:spcPct val="35000"/>
              </a:spcAft>
              <a:buFont typeface="Arial" panose="020B0604020202020204" pitchFamily="34" charset="0"/>
              <a:buChar char="•"/>
            </a:pPr>
            <a:r>
              <a:rPr lang="en-US" sz="2800" kern="1200" dirty="0" err="1">
                <a:solidFill>
                  <a:schemeClr val="tx1"/>
                </a:solidFill>
                <a:latin typeface="Arial" panose="020B0604020202020204" pitchFamily="34" charset="0"/>
                <a:cs typeface="Arial" panose="020B0604020202020204" pitchFamily="34" charset="0"/>
              </a:rPr>
              <a:t>C</a:t>
            </a:r>
            <a:r>
              <a:rPr lang="en-US" sz="2800" dirty="0" err="1">
                <a:solidFill>
                  <a:schemeClr val="tx1"/>
                </a:solidFill>
                <a:latin typeface="Arial" panose="020B0604020202020204" pitchFamily="34" charset="0"/>
                <a:cs typeface="Arial" panose="020B0604020202020204" pitchFamily="34" charset="0"/>
              </a:rPr>
              <a:t>ó</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dữ</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liệu</a:t>
            </a:r>
            <a:r>
              <a:rPr lang="en-US" sz="2800" dirty="0">
                <a:solidFill>
                  <a:schemeClr val="tx1"/>
                </a:solidFill>
                <a:latin typeface="Arial" panose="020B0604020202020204" pitchFamily="34" charset="0"/>
                <a:cs typeface="Arial" panose="020B0604020202020204" pitchFamily="34" charset="0"/>
              </a:rPr>
              <a:t> </a:t>
            </a:r>
            <a:r>
              <a:rPr lang="vi-VN" sz="2800" kern="1200" dirty="0">
                <a:solidFill>
                  <a:schemeClr val="tx1"/>
                </a:solidFill>
              </a:rPr>
              <a:t>HbA1c trong thời gian nằm viện hoặc trong vòng 1 tháng trước</a:t>
            </a:r>
            <a:endParaRPr lang="en-US" sz="2800" kern="1200" dirty="0">
              <a:solidFill>
                <a:schemeClr val="tx1"/>
              </a:solidFill>
            </a:endParaRPr>
          </a:p>
        </p:txBody>
      </p:sp>
      <p:sp>
        <p:nvSpPr>
          <p:cNvPr id="13" name="Freeform 5">
            <a:extLst>
              <a:ext uri="{FF2B5EF4-FFF2-40B4-BE49-F238E27FC236}">
                <a16:creationId xmlns:a16="http://schemas.microsoft.com/office/drawing/2014/main" id="{C3A60437-704B-447B-B2A2-1B4F23B15C08}"/>
              </a:ext>
            </a:extLst>
          </p:cNvPr>
          <p:cNvSpPr/>
          <p:nvPr/>
        </p:nvSpPr>
        <p:spPr>
          <a:xfrm>
            <a:off x="6168566" y="2362200"/>
            <a:ext cx="5121729" cy="4319054"/>
          </a:xfrm>
          <a:custGeom>
            <a:avLst/>
            <a:gdLst>
              <a:gd name="connsiteX0" fmla="*/ 0 w 4279087"/>
              <a:gd name="connsiteY0" fmla="*/ 0 h 4073992"/>
              <a:gd name="connsiteX1" fmla="*/ 4279087 w 4279087"/>
              <a:gd name="connsiteY1" fmla="*/ 0 h 4073992"/>
              <a:gd name="connsiteX2" fmla="*/ 4279087 w 4279087"/>
              <a:gd name="connsiteY2" fmla="*/ 4073992 h 4073992"/>
              <a:gd name="connsiteX3" fmla="*/ 0 w 4279087"/>
              <a:gd name="connsiteY3" fmla="*/ 4073992 h 4073992"/>
              <a:gd name="connsiteX4" fmla="*/ 0 w 4279087"/>
              <a:gd name="connsiteY4" fmla="*/ 0 h 4073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9087" h="4073992">
                <a:moveTo>
                  <a:pt x="0" y="0"/>
                </a:moveTo>
                <a:lnTo>
                  <a:pt x="4279087" y="0"/>
                </a:lnTo>
                <a:lnTo>
                  <a:pt x="4279087" y="4073992"/>
                </a:lnTo>
                <a:lnTo>
                  <a:pt x="0" y="4073992"/>
                </a:lnTo>
                <a:lnTo>
                  <a:pt x="0" y="0"/>
                </a:lnTo>
                <a:close/>
              </a:path>
            </a:pathLst>
          </a:custGeom>
          <a:noFill/>
          <a:scene3d>
            <a:camera prst="orthographicFront"/>
            <a:lightRig rig="threePt" dir="t"/>
          </a:scene3d>
          <a:sp3d>
            <a:bevelT w="101600" prst="riblet"/>
          </a:sp3d>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41910" rIns="41910" bIns="41910" numCol="1" spcCol="1270" anchor="t" anchorCtr="0">
            <a:noAutofit/>
          </a:bodyPr>
          <a:lstStyle/>
          <a:p>
            <a:pPr marL="261938" lvl="0" indent="-261938" algn="just" defTabSz="977900">
              <a:lnSpc>
                <a:spcPct val="90000"/>
              </a:lnSpc>
              <a:spcBef>
                <a:spcPct val="0"/>
              </a:spcBef>
              <a:spcAft>
                <a:spcPct val="35000"/>
              </a:spcAft>
              <a:buFont typeface="Arial" panose="020B0604020202020204" pitchFamily="34" charset="0"/>
              <a:buChar char="•"/>
            </a:pPr>
            <a:r>
              <a:rPr lang="vi-VN" sz="2800" kern="1200" dirty="0">
                <a:solidFill>
                  <a:schemeClr val="tx1"/>
                </a:solidFill>
              </a:rPr>
              <a:t>Hạ </a:t>
            </a:r>
            <a:r>
              <a:rPr lang="en-US" sz="2800" dirty="0">
                <a:solidFill>
                  <a:schemeClr val="tx1"/>
                </a:solidFill>
                <a:latin typeface="Arial" panose="020B0604020202020204" pitchFamily="34" charset="0"/>
                <a:cs typeface="Arial" panose="020B0604020202020204" pitchFamily="34" charset="0"/>
              </a:rPr>
              <a:t>ĐH</a:t>
            </a:r>
            <a:r>
              <a:rPr lang="en-US" sz="2800" dirty="0">
                <a:solidFill>
                  <a:schemeClr val="tx1"/>
                </a:solidFill>
              </a:rPr>
              <a:t> </a:t>
            </a:r>
            <a:r>
              <a:rPr lang="vi-VN" sz="2800" kern="1200" dirty="0">
                <a:solidFill>
                  <a:schemeClr val="tx1"/>
                </a:solidFill>
              </a:rPr>
              <a:t>lúc nhập viện</a:t>
            </a:r>
            <a:endParaRPr lang="en-US" sz="2800" kern="1200" dirty="0">
              <a:solidFill>
                <a:schemeClr val="tx1"/>
              </a:solidFill>
            </a:endParaRPr>
          </a:p>
          <a:p>
            <a:pPr marL="261938" lvl="0" indent="-261938" algn="just" defTabSz="977900">
              <a:lnSpc>
                <a:spcPct val="90000"/>
              </a:lnSpc>
              <a:spcBef>
                <a:spcPct val="0"/>
              </a:spcBef>
              <a:spcAft>
                <a:spcPct val="35000"/>
              </a:spcAft>
              <a:buFont typeface="Arial" panose="020B0604020202020204" pitchFamily="34" charset="0"/>
              <a:buChar char="•"/>
            </a:pPr>
            <a:r>
              <a:rPr lang="en-US" sz="2800" dirty="0">
                <a:solidFill>
                  <a:schemeClr val="tx1"/>
                </a:solidFill>
              </a:rPr>
              <a:t>T</a:t>
            </a:r>
            <a:r>
              <a:rPr lang="vi-VN" sz="2800" kern="1200" dirty="0">
                <a:solidFill>
                  <a:schemeClr val="tx1"/>
                </a:solidFill>
              </a:rPr>
              <a:t>ruyền các thuốc hoặc chế phẩm làm tăng </a:t>
            </a:r>
            <a:r>
              <a:rPr lang="en-US" sz="2800" dirty="0">
                <a:solidFill>
                  <a:schemeClr val="tx1"/>
                </a:solidFill>
                <a:latin typeface="Arial" panose="020B0604020202020204" pitchFamily="34" charset="0"/>
                <a:cs typeface="Arial" panose="020B0604020202020204" pitchFamily="34" charset="0"/>
              </a:rPr>
              <a:t>ĐH</a:t>
            </a:r>
          </a:p>
          <a:p>
            <a:pPr marL="261938" lvl="0" indent="-261938" algn="just" defTabSz="977900">
              <a:lnSpc>
                <a:spcPct val="90000"/>
              </a:lnSpc>
              <a:spcBef>
                <a:spcPct val="0"/>
              </a:spcBef>
              <a:spcAft>
                <a:spcPct val="35000"/>
              </a:spcAft>
              <a:buFont typeface="Arial" panose="020B0604020202020204" pitchFamily="34" charset="0"/>
              <a:buChar char="•"/>
            </a:pPr>
            <a:r>
              <a:rPr lang="en-US" sz="2800" dirty="0">
                <a:solidFill>
                  <a:schemeClr val="tx1"/>
                </a:solidFill>
                <a:latin typeface="Arial" panose="020B0604020202020204" pitchFamily="34" charset="0"/>
                <a:cs typeface="Arial" panose="020B0604020202020204" pitchFamily="34" charset="0"/>
              </a:rPr>
              <a:t>B</a:t>
            </a:r>
            <a:r>
              <a:rPr lang="vi-VN" sz="2800" kern="1200" dirty="0">
                <a:solidFill>
                  <a:schemeClr val="tx1"/>
                </a:solidFill>
                <a:latin typeface="Arial" panose="020B0604020202020204" pitchFamily="34" charset="0"/>
                <a:cs typeface="Arial" panose="020B0604020202020204" pitchFamily="34" charset="0"/>
              </a:rPr>
              <a:t>ệnh</a:t>
            </a:r>
            <a:r>
              <a:rPr lang="vi-VN" sz="2800" kern="1200" dirty="0">
                <a:solidFill>
                  <a:schemeClr val="tx1"/>
                </a:solidFill>
              </a:rPr>
              <a:t> lý khác gây rối loạn </a:t>
            </a:r>
            <a:r>
              <a:rPr lang="en-US" sz="2800" dirty="0">
                <a:solidFill>
                  <a:schemeClr val="tx1"/>
                </a:solidFill>
                <a:latin typeface="Arial" panose="020B0604020202020204" pitchFamily="34" charset="0"/>
                <a:cs typeface="Arial" panose="020B0604020202020204" pitchFamily="34" charset="0"/>
              </a:rPr>
              <a:t>ĐH</a:t>
            </a:r>
            <a:endParaRPr lang="en-US" sz="2800" kern="1200" dirty="0">
              <a:solidFill>
                <a:schemeClr val="tx1"/>
              </a:solidFill>
              <a:latin typeface="Arial" panose="020B0604020202020204" pitchFamily="34" charset="0"/>
              <a:cs typeface="Arial" panose="020B0604020202020204" pitchFamily="34" charset="0"/>
            </a:endParaRPr>
          </a:p>
          <a:p>
            <a:pPr marL="261938" lvl="0" indent="-261938" algn="just" defTabSz="977900">
              <a:lnSpc>
                <a:spcPct val="90000"/>
              </a:lnSpc>
              <a:spcBef>
                <a:spcPct val="0"/>
              </a:spcBef>
              <a:spcAft>
                <a:spcPct val="35000"/>
              </a:spcAft>
              <a:buFont typeface="Arial" panose="020B0604020202020204" pitchFamily="34" charset="0"/>
              <a:buChar char="•"/>
            </a:pPr>
            <a:r>
              <a:rPr lang="en-US" sz="2800" kern="1200" dirty="0" err="1">
                <a:solidFill>
                  <a:schemeClr val="tx1"/>
                </a:solidFill>
                <a:latin typeface="Arial" panose="020B0604020202020204" pitchFamily="34" charset="0"/>
                <a:cs typeface="Arial" panose="020B0604020202020204" pitchFamily="34" charset="0"/>
              </a:rPr>
              <a:t>Có</a:t>
            </a:r>
            <a:r>
              <a:rPr lang="en-US" sz="2800" kern="1200" dirty="0">
                <a:solidFill>
                  <a:schemeClr val="tx1"/>
                </a:solidFill>
              </a:rPr>
              <a:t> </a:t>
            </a:r>
            <a:r>
              <a:rPr lang="vi-VN" sz="2800" kern="1200" dirty="0">
                <a:solidFill>
                  <a:schemeClr val="tx1"/>
                </a:solidFill>
              </a:rPr>
              <a:t>bất thường hemoglobin</a:t>
            </a:r>
            <a:r>
              <a:rPr lang="en-US" sz="2800" kern="1200" dirty="0">
                <a:solidFill>
                  <a:schemeClr val="tx1"/>
                </a:solidFill>
              </a:rPr>
              <a:t> </a:t>
            </a:r>
            <a:r>
              <a:rPr lang="vi-VN" sz="2800" kern="1200" dirty="0">
                <a:solidFill>
                  <a:schemeClr val="tx1"/>
                </a:solidFill>
              </a:rPr>
              <a:t>hoặc bệnh về máu  </a:t>
            </a:r>
            <a:endParaRPr lang="en-US" sz="2800" kern="1200" dirty="0">
              <a:solidFill>
                <a:schemeClr val="tx1"/>
              </a:solidFill>
            </a:endParaRPr>
          </a:p>
          <a:p>
            <a:pPr marL="261938" lvl="0" indent="-261938" algn="just" defTabSz="977900">
              <a:lnSpc>
                <a:spcPct val="90000"/>
              </a:lnSpc>
              <a:spcBef>
                <a:spcPct val="0"/>
              </a:spcBef>
              <a:spcAft>
                <a:spcPct val="35000"/>
              </a:spcAft>
              <a:buFont typeface="Arial" panose="020B0604020202020204" pitchFamily="34" charset="0"/>
              <a:buChar char="•"/>
            </a:pPr>
            <a:r>
              <a:rPr lang="en-US" sz="2800" kern="1200" dirty="0" err="1">
                <a:solidFill>
                  <a:schemeClr val="tx1"/>
                </a:solidFill>
                <a:latin typeface="Arial" panose="020B0604020202020204" pitchFamily="34" charset="0"/>
                <a:cs typeface="Arial" panose="020B0604020202020204" pitchFamily="34" charset="0"/>
              </a:rPr>
              <a:t>Không</a:t>
            </a:r>
            <a:r>
              <a:rPr lang="en-US" sz="2800" kern="1200" dirty="0">
                <a:solidFill>
                  <a:schemeClr val="tx1"/>
                </a:solidFill>
              </a:rPr>
              <a:t> </a:t>
            </a:r>
            <a:r>
              <a:rPr lang="vi-VN" sz="2800" kern="1200" dirty="0">
                <a:solidFill>
                  <a:schemeClr val="tx1"/>
                </a:solidFill>
              </a:rPr>
              <a:t>đồng ý tham gia nghiên cứu</a:t>
            </a:r>
            <a:endParaRPr lang="en-US" sz="2800" kern="1200" dirty="0">
              <a:solidFill>
                <a:schemeClr val="tx1"/>
              </a:solidFill>
            </a:endParaRPr>
          </a:p>
        </p:txBody>
      </p:sp>
      <p:sp>
        <p:nvSpPr>
          <p:cNvPr id="14" name="Cross 13">
            <a:extLst>
              <a:ext uri="{FF2B5EF4-FFF2-40B4-BE49-F238E27FC236}">
                <a16:creationId xmlns:a16="http://schemas.microsoft.com/office/drawing/2014/main" id="{E35CF047-3BD3-4EC5-8D40-30E0FCBF0720}"/>
              </a:ext>
            </a:extLst>
          </p:cNvPr>
          <p:cNvSpPr/>
          <p:nvPr/>
        </p:nvSpPr>
        <p:spPr>
          <a:xfrm>
            <a:off x="321209" y="1366649"/>
            <a:ext cx="1272108" cy="1325566"/>
          </a:xfrm>
          <a:prstGeom prst="plus">
            <a:avLst>
              <a:gd name="adj" fmla="val 32810"/>
            </a:avLst>
          </a:prstGeom>
          <a:solidFill>
            <a:schemeClr val="accent1"/>
          </a:solidFill>
          <a:ln>
            <a:noFill/>
          </a:ln>
          <a:scene3d>
            <a:camera prst="orthographicFront"/>
            <a:lightRig rig="threePt" dir="t"/>
          </a:scene3d>
          <a:sp3d>
            <a:bevelT prst="angle"/>
          </a:sp3d>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ectangle 14">
            <a:extLst>
              <a:ext uri="{FF2B5EF4-FFF2-40B4-BE49-F238E27FC236}">
                <a16:creationId xmlns:a16="http://schemas.microsoft.com/office/drawing/2014/main" id="{B38725D6-DF44-4381-8E6C-93B7C9324129}"/>
              </a:ext>
            </a:extLst>
          </p:cNvPr>
          <p:cNvSpPr/>
          <p:nvPr/>
        </p:nvSpPr>
        <p:spPr>
          <a:xfrm>
            <a:off x="10579499" y="1757092"/>
            <a:ext cx="1316557" cy="459847"/>
          </a:xfrm>
          <a:prstGeom prst="rect">
            <a:avLst/>
          </a:prstGeom>
          <a:solidFill>
            <a:schemeClr val="accent1"/>
          </a:solidFill>
          <a:ln>
            <a:noFill/>
          </a:ln>
          <a:scene3d>
            <a:camera prst="orthographicFront"/>
            <a:lightRig rig="threePt" dir="t"/>
          </a:scene3d>
          <a:sp3d>
            <a:bevelT prst="angle"/>
          </a:sp3d>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Straight Connector 16">
            <a:extLst>
              <a:ext uri="{FF2B5EF4-FFF2-40B4-BE49-F238E27FC236}">
                <a16:creationId xmlns:a16="http://schemas.microsoft.com/office/drawing/2014/main" id="{A0DDECF1-EF15-4CA0-8F0A-4376C45E25DF}"/>
              </a:ext>
            </a:extLst>
          </p:cNvPr>
          <p:cNvSpPr/>
          <p:nvPr/>
        </p:nvSpPr>
        <p:spPr>
          <a:xfrm flipH="1">
            <a:off x="6136048" y="1930401"/>
            <a:ext cx="0" cy="4644570"/>
          </a:xfrm>
          <a:prstGeom prst="line">
            <a:avLst/>
          </a:prstGeom>
          <a:ln w="38100" cmpd="sng"/>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US" dirty="0"/>
          </a:p>
        </p:txBody>
      </p:sp>
      <p:pic>
        <p:nvPicPr>
          <p:cNvPr id="18" name="Picture 17">
            <a:extLst>
              <a:ext uri="{FF2B5EF4-FFF2-40B4-BE49-F238E27FC236}">
                <a16:creationId xmlns:a16="http://schemas.microsoft.com/office/drawing/2014/main" id="{71629A71-2AB4-4CF3-A644-7E56C968C4A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523" b="98559" l="159" r="97302">
                        <a14:foregroundMark x1="53651" y1="11171" x2="49127" y2="5032"/>
                        <a14:foregroundMark x1="14931" y1="10880" x2="12946" y2="12884"/>
                        <a14:foregroundMark x1="6259" y1="23186" x2="6044" y2="23606"/>
                        <a14:foregroundMark x1="176" y1="38001" x2="264" y2="52470"/>
                        <a14:foregroundMark x1="163" y1="35777" x2="166" y2="36208"/>
                        <a14:foregroundMark x1="38486" y1="97171" x2="40915" y2="97618"/>
                        <a14:foregroundMark x1="71812" y1="96554" x2="72396" y2="95960"/>
                        <a14:foregroundMark x1="82655" y1="79335" x2="83333" y2="77838"/>
                        <a14:foregroundMark x1="27717" y1="12995" x2="27239" y2="14953"/>
                        <a14:foregroundMark x1="26969" y1="18065" x2="30635" y2="27387"/>
                        <a14:foregroundMark x1="30635" y1="27387" x2="37302" y2="19099"/>
                        <a14:foregroundMark x1="37302" y1="19099" x2="46667" y2="12432"/>
                        <a14:foregroundMark x1="46667" y1="12432" x2="48846" y2="6091"/>
                        <a14:foregroundMark x1="5854" y1="34704" x2="2658" y2="51302"/>
                        <a14:foregroundMark x1="6806" y1="29759" x2="6749" y2="30057"/>
                        <a14:foregroundMark x1="7175" y1="27841" x2="6934" y2="29093"/>
                        <a14:foregroundMark x1="7915" y1="24003" x2="7862" y2="24278"/>
                        <a14:foregroundMark x1="7810" y1="69006" x2="8889" y2="70090"/>
                        <a14:foregroundMark x1="7149" y1="68342" x2="6954" y2="68147"/>
                        <a14:foregroundMark x1="6576" y1="67768" x2="6595" y2="67787"/>
                        <a14:foregroundMark x1="9304" y1="69996" x2="19206" y2="67748"/>
                        <a14:foregroundMark x1="8889" y1="70090" x2="9247" y2="70009"/>
                        <a14:foregroundMark x1="19206" y1="67748" x2="33016" y2="24144"/>
                        <a14:foregroundMark x1="33016" y1="24144" x2="31746" y2="19279"/>
                        <a14:foregroundMark x1="1844" y1="37033" x2="0" y2="45405"/>
                        <a14:foregroundMark x1="0" y1="45405" x2="1449" y2="52573"/>
                        <a14:foregroundMark x1="5215" y1="56128" x2="14286" y2="55315"/>
                        <a14:foregroundMark x1="14286" y1="55315" x2="19365" y2="30270"/>
                        <a14:foregroundMark x1="19365" y1="30270" x2="18733" y2="21085"/>
                        <a14:foregroundMark x1="6639" y1="23373" x2="6534" y2="23787"/>
                        <a14:foregroundMark x1="1420" y1="50286" x2="1053" y2="52538"/>
                        <a14:foregroundMark x1="3765" y1="35917" x2="1474" y2="49958"/>
                        <a14:foregroundMark x1="3032" y1="51727" x2="4603" y2="48288"/>
                        <a14:foregroundMark x1="4603" y1="48288" x2="3918" y2="35829"/>
                        <a14:foregroundMark x1="38544" y1="98711" x2="39914" y2="99029"/>
                        <a14:foregroundMark x1="65935" y1="91021" x2="66508" y2="88288"/>
                        <a14:foregroundMark x1="66508" y1="88288" x2="59365" y2="76757"/>
                        <a14:foregroundMark x1="59365" y1="76757" x2="40635" y2="63423"/>
                        <a14:foregroundMark x1="40635" y1="63423" x2="20476" y2="60721"/>
                        <a14:foregroundMark x1="20476" y1="60721" x2="10476" y2="62703"/>
                        <a14:foregroundMark x1="7356" y1="69786" x2="6773" y2="71110"/>
                        <a14:foregroundMark x1="10476" y1="62703" x2="7778" y2="68828"/>
                        <a14:foregroundMark x1="77143" y1="17477" x2="87143" y2="19279"/>
                        <a14:foregroundMark x1="87143" y1="19279" x2="94006" y2="28108"/>
                        <a14:foregroundMark x1="97460" y1="50450" x2="86825" y2="55856"/>
                        <a14:foregroundMark x1="50317" y1="5946" x2="69841" y2="15135"/>
                        <a14:foregroundMark x1="69841" y1="15135" x2="63175" y2="23964"/>
                        <a14:foregroundMark x1="63175" y1="23964" x2="53175" y2="19279"/>
                        <a14:foregroundMark x1="53175" y1="19279" x2="48730" y2="9730"/>
                        <a14:foregroundMark x1="50535" y1="6893" x2="50794" y2="6486"/>
                        <a14:foregroundMark x1="48730" y1="9730" x2="50411" y2="7088"/>
                        <a14:foregroundMark x1="38900" y1="99454" x2="41669" y2="99399"/>
                        <a14:foregroundMark x1="63194" y1="92668" x2="60159" y2="85586"/>
                        <a14:foregroundMark x1="60159" y1="85586" x2="7151" y2="65316"/>
                        <a14:foregroundMark x1="13695" y1="99160" x2="14603" y2="99459"/>
                        <a14:foregroundMark x1="38757" y1="99156" x2="39833" y2="99142"/>
                        <a14:foregroundMark x1="15085" y1="99453" x2="15599" y2="99447"/>
                        <a14:foregroundMark x1="14603" y1="99459" x2="14884" y2="99455"/>
                        <a14:foregroundMark x1="61905" y1="93874" x2="26573" y2="92874"/>
                        <a14:foregroundMark x1="50000" y1="4865" x2="49460" y2="4589"/>
                        <a14:foregroundMark x1="1192" y1="359" x2="1111" y2="360"/>
                        <a14:foregroundMark x1="11247" y1="267" x2="10838" y2="271"/>
                        <a14:foregroundMark x1="1111" y1="360" x2="1109" y2="661"/>
                        <a14:foregroundMark x1="7668" y1="30674" x2="13016" y2="31712"/>
                        <a14:foregroundMark x1="5682" y1="30288" x2="6183" y2="30385"/>
                        <a14:foregroundMark x1="13016" y1="31712" x2="48571" y2="7387"/>
                        <a14:foregroundMark x1="49818" y1="5199" x2="50317" y2="4324"/>
                        <a14:foregroundMark x1="48571" y1="7387" x2="49186" y2="6308"/>
                        <a14:foregroundMark x1="46667" y1="7027" x2="40159" y2="2523"/>
                        <a14:foregroundMark x1="40159" y1="2523" x2="33492" y2="7748"/>
                        <a14:foregroundMark x1="33492" y1="7748" x2="41429" y2="9550"/>
                        <a14:foregroundMark x1="41429" y1="9550" x2="46508" y2="6667"/>
                        <a14:foregroundMark x1="29683" y1="16396" x2="21746" y2="14775"/>
                        <a14:foregroundMark x1="21746" y1="14775" x2="15397" y2="19099"/>
                        <a14:foregroundMark x1="15397" y1="19099" x2="22857" y2="21261"/>
                        <a14:foregroundMark x1="22857" y1="21261" x2="29841" y2="16937"/>
                        <a14:foregroundMark x1="29841" y1="16937" x2="29206" y2="15856"/>
                        <a14:foregroundMark x1="1587" y1="52432" x2="3492" y2="61081"/>
                        <a14:foregroundMark x1="3492" y1="61081" x2="3651" y2="52793"/>
                        <a14:foregroundMark x1="3651" y1="52793" x2="1905" y2="52252"/>
                        <a14:foregroundMark x1="8095" y1="30090" x2="7460" y2="29369"/>
                        <a14:backgroundMark x1="95397" y1="28108" x2="95397" y2="28108"/>
                        <a14:backgroundMark x1="95714" y1="27928" x2="97937" y2="50450"/>
                        <a14:backgroundMark x1="97937" y1="50450" x2="99365" y2="29369"/>
                        <a14:backgroundMark x1="99365" y1="29369" x2="96190" y2="28108"/>
                        <a14:backgroundMark x1="34255" y1="3498" x2="29524" y2="1441"/>
                        <a14:backgroundMark x1="29524" y1="1441" x2="11905" y2="1441"/>
                        <a14:backgroundMark x1="11905" y1="1441" x2="5238" y2="6667"/>
                        <a14:backgroundMark x1="5238" y1="6667" x2="794" y2="24685"/>
                        <a14:backgroundMark x1="6681" y1="26860" x2="7619" y2="27207"/>
                        <a14:backgroundMark x1="794" y1="24685" x2="6497" y2="26793"/>
                        <a14:backgroundMark x1="7619" y1="27207" x2="13016" y2="20180"/>
                        <a14:backgroundMark x1="13016" y1="20180" x2="15220" y2="19363"/>
                        <a14:backgroundMark x1="28551" y1="14151" x2="32457" y2="10351"/>
                        <a14:backgroundMark x1="30317" y1="3243" x2="21587" y2="2883"/>
                        <a14:backgroundMark x1="21587" y1="2883" x2="7619" y2="10090"/>
                        <a14:backgroundMark x1="7619" y1="10090" x2="4444" y2="19099"/>
                        <a14:backgroundMark x1="4444" y1="19099" x2="11746" y2="22703"/>
                        <a14:backgroundMark x1="11746" y1="22703" x2="16135" y2="19963"/>
                        <a14:backgroundMark x1="22153" y1="18142" x2="24705" y2="17766"/>
                        <a14:backgroundMark x1="28717" y1="13845" x2="30635" y2="10450"/>
                        <a14:backgroundMark x1="30635" y1="10450" x2="29206" y2="2883"/>
                        <a14:backgroundMark x1="24444" y1="3604" x2="13651" y2="7027"/>
                        <a14:backgroundMark x1="13651" y1="7027" x2="6667" y2="12252"/>
                        <a14:backgroundMark x1="6667" y1="12252" x2="10635" y2="19459"/>
                        <a14:backgroundMark x1="10635" y1="19459" x2="13958" y2="17416"/>
                        <a14:backgroundMark x1="20452" y1="12123" x2="23333" y2="8649"/>
                        <a14:backgroundMark x1="18254" y1="14775" x2="20426" y2="12155"/>
                        <a14:backgroundMark x1="23333" y1="8649" x2="23968" y2="3604"/>
                        <a14:backgroundMark x1="32381" y1="3964" x2="26190" y2="10090"/>
                        <a14:backgroundMark x1="26190" y1="10090" x2="32865" y2="7060"/>
                        <a14:backgroundMark x1="32190" y1="5117" x2="31429" y2="3964"/>
                        <a14:backgroundMark x1="29206" y1="10270" x2="27937" y2="10270"/>
                        <a14:backgroundMark x1="19048" y1="8649" x2="11111" y2="7568"/>
                        <a14:backgroundMark x1="11111" y1="7568" x2="9683" y2="15856"/>
                        <a14:backgroundMark x1="9683" y1="15856" x2="14695" y2="16098"/>
                        <a14:backgroundMark x1="17448" y1="14222" x2="18413" y2="7928"/>
                        <a14:backgroundMark x1="18413" y1="7928" x2="17778" y2="7928"/>
                        <a14:backgroundMark x1="7619" y1="20000" x2="6190" y2="21982"/>
                        <a14:backgroundMark x1="15556" y1="9910" x2="14286" y2="9550"/>
                        <a14:backgroundMark x1="11111" y1="1982" x2="3968" y2="541"/>
                        <a14:backgroundMark x1="3968" y1="541" x2="476" y2="13333"/>
                        <a14:backgroundMark x1="476" y1="13333" x2="6825" y2="6306"/>
                        <a14:backgroundMark x1="6825" y1="6306" x2="8889" y2="1622"/>
                        <a14:backgroundMark x1="14921" y1="721" x2="13492" y2="1622"/>
                        <a14:backgroundMark x1="28254" y1="10270" x2="25873" y2="9910"/>
                        <a14:backgroundMark x1="4762" y1="25405" x2="317" y2="35856"/>
                        <a14:backgroundMark x1="317" y1="35856" x2="7143" y2="31892"/>
                        <a14:backgroundMark x1="7143" y1="31892" x2="3968" y2="24324"/>
                        <a14:backgroundMark x1="3968" y1="24324" x2="3968" y2="24324"/>
                        <a14:backgroundMark x1="1289" y1="61693" x2="317" y2="76036"/>
                        <a14:backgroundMark x1="317" y1="76036" x2="2063" y2="84685"/>
                        <a14:backgroundMark x1="2063" y1="84685" x2="6825" y2="91351"/>
                        <a14:backgroundMark x1="6825" y1="91351" x2="10000" y2="83243"/>
                        <a14:backgroundMark x1="10000" y1="83243" x2="5923" y2="60405"/>
                        <a14:backgroundMark x1="4762" y1="60901" x2="2381" y2="78739"/>
                        <a14:backgroundMark x1="2381" y1="78739" x2="5556" y2="87027"/>
                        <a14:backgroundMark x1="5556" y1="87027" x2="10000" y2="80180"/>
                        <a14:backgroundMark x1="10000" y1="80180" x2="5238" y2="62162"/>
                        <a14:backgroundMark x1="5238" y1="62162" x2="4444" y2="60901"/>
                        <a14:backgroundMark x1="952" y1="84685" x2="13175" y2="98018"/>
                        <a14:backgroundMark x1="13175" y1="98018" x2="11429" y2="89369"/>
                        <a14:backgroundMark x1="11429" y1="89369" x2="4762" y2="84324"/>
                        <a14:backgroundMark x1="4762" y1="84324" x2="2698" y2="84324"/>
                        <a14:backgroundMark x1="1587" y1="86667" x2="10794" y2="99099"/>
                        <a14:backgroundMark x1="10794" y1="99099" x2="5397" y2="90450"/>
                        <a14:backgroundMark x1="5397" y1="90450" x2="159" y2="86847"/>
                        <a14:backgroundMark x1="12857" y1="81622" x2="8889" y2="89369"/>
                        <a14:backgroundMark x1="8889" y1="89369" x2="14444" y2="95135"/>
                        <a14:backgroundMark x1="14444" y1="95135" x2="15873" y2="86126"/>
                        <a14:backgroundMark x1="15873" y1="86126" x2="11746" y2="82703"/>
                        <a14:backgroundMark x1="7937" y1="71712" x2="4286" y2="80180"/>
                        <a14:backgroundMark x1="4286" y1="80180" x2="8413" y2="72613"/>
                        <a14:backgroundMark x1="8413" y1="72613" x2="8254" y2="72432"/>
                        <a14:backgroundMark x1="14286" y1="87568" x2="10794" y2="86847"/>
                        <a14:backgroundMark x1="9206" y1="77658" x2="9365" y2="77297"/>
                        <a14:backgroundMark x1="1905" y1="90450" x2="3651" y2="99099"/>
                        <a14:backgroundMark x1="3651" y1="99099" x2="4127" y2="90090"/>
                        <a14:backgroundMark x1="4127" y1="90090" x2="952" y2="89910"/>
                        <a14:backgroundMark x1="8571" y1="76396" x2="8571" y2="84685"/>
                        <a14:backgroundMark x1="8571" y1="84685" x2="8571" y2="76757"/>
                        <a14:backgroundMark x1="15873" y1="88829" x2="13175" y2="88468"/>
                        <a14:backgroundMark x1="20476" y1="91171" x2="13175" y2="90090"/>
                        <a14:backgroundMark x1="13175" y1="90090" x2="15238" y2="98378"/>
                        <a14:backgroundMark x1="15238" y1="98378" x2="18571" y2="90811"/>
                        <a14:backgroundMark x1="18571" y1="90811" x2="17302" y2="89910"/>
                        <a14:backgroundMark x1="14921" y1="96396" x2="12857" y2="95135"/>
                        <a14:backgroundMark x1="21905" y1="92793" x2="20952" y2="93153"/>
                        <a14:backgroundMark x1="16667" y1="96396" x2="16667" y2="96396"/>
                        <a14:backgroundMark x1="12381" y1="96216" x2="29206" y2="98739"/>
                        <a14:backgroundMark x1="29206" y1="98739" x2="23175" y2="92613"/>
                        <a14:backgroundMark x1="23175" y1="92613" x2="15873" y2="91892"/>
                        <a14:backgroundMark x1="15873" y1="91892" x2="12540" y2="96396"/>
                        <a14:backgroundMark x1="38730" y1="99099" x2="24127" y2="94595"/>
                        <a14:backgroundMark x1="24127" y1="94595" x2="30635" y2="99820"/>
                        <a14:backgroundMark x1="30635" y1="99820" x2="37778" y2="98559"/>
                        <a14:backgroundMark x1="37778" y1="98559" x2="37778" y2="98378"/>
                        <a14:backgroundMark x1="85714" y1="81261" x2="77937" y2="83964"/>
                        <a14:backgroundMark x1="77937" y1="83964" x2="65079" y2="95676"/>
                        <a14:backgroundMark x1="65079" y1="95676" x2="71587" y2="99820"/>
                        <a14:backgroundMark x1="71587" y1="99820" x2="83810" y2="88829"/>
                        <a14:backgroundMark x1="83810" y1="88829" x2="84762" y2="80901"/>
                        <a14:backgroundMark x1="79841" y1="86306" x2="74444" y2="92793"/>
                        <a14:backgroundMark x1="74444" y1="92793" x2="80317" y2="85946"/>
                        <a14:backgroundMark x1="80317" y1="85946" x2="79841" y2="85586"/>
                        <a14:backgroundMark x1="74603" y1="91892" x2="74444" y2="90811"/>
                        <a14:backgroundMark x1="65079" y1="95135" x2="57778" y2="96216"/>
                        <a14:backgroundMark x1="57778" y1="96216" x2="65079" y2="99459"/>
                        <a14:backgroundMark x1="65079" y1="99459" x2="64603" y2="95856"/>
                        <a14:backgroundMark x1="57619" y1="97117" x2="41270" y2="97117"/>
                        <a14:backgroundMark x1="41270" y1="97117" x2="48254" y2="99820"/>
                        <a14:backgroundMark x1="48254" y1="99820" x2="56508" y2="99820"/>
                        <a14:backgroundMark x1="56508" y1="99820" x2="57778" y2="97477"/>
                        <a14:backgroundMark x1="73810" y1="94234" x2="71429" y2="94234"/>
                        <a14:backgroundMark x1="43016" y1="98198" x2="43333" y2="98559"/>
                        <a14:backgroundMark x1="17937" y1="99099" x2="18889" y2="99099"/>
                        <a14:backgroundMark x1="37507" y1="950" x2="36349" y2="541"/>
                        <a14:backgroundMark x1="39848" y1="1777" x2="39304" y2="1585"/>
                        <a14:backgroundMark x1="36349" y1="541" x2="29206" y2="2162"/>
                        <a14:backgroundMark x1="29206" y1="2162" x2="29206" y2="2342"/>
                        <a14:backgroundMark x1="42381" y1="1081" x2="49524" y2="4505"/>
                        <a14:backgroundMark x1="49524" y1="4505" x2="43016" y2="360"/>
                        <a14:backgroundMark x1="43016" y1="360" x2="42698" y2="360"/>
                        <a14:backgroundMark x1="15397" y1="9550" x2="15397" y2="9550"/>
                        <a14:backgroundMark x1="28095" y1="11892" x2="26984" y2="11351"/>
                      </a14:backgroundRemoval>
                    </a14:imgEffect>
                  </a14:imgLayer>
                </a14:imgProps>
              </a:ext>
              <a:ext uri="{28A0092B-C50C-407E-A947-70E740481C1C}">
                <a14:useLocalDpi xmlns:a14="http://schemas.microsoft.com/office/drawing/2010/main" val="0"/>
              </a:ext>
            </a:extLst>
          </a:blip>
          <a:stretch>
            <a:fillRect/>
          </a:stretch>
        </p:blipFill>
        <p:spPr>
          <a:xfrm>
            <a:off x="1527431" y="1366649"/>
            <a:ext cx="1056115" cy="930387"/>
          </a:xfrm>
          <a:prstGeom prst="rect">
            <a:avLst/>
          </a:prstGeom>
          <a:effectLst>
            <a:softEdge rad="50800"/>
          </a:effectLst>
        </p:spPr>
      </p:pic>
    </p:spTree>
    <p:extLst>
      <p:ext uri="{BB962C8B-B14F-4D97-AF65-F5344CB8AC3E}">
        <p14:creationId xmlns:p14="http://schemas.microsoft.com/office/powerpoint/2010/main" val="3047577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14"/>
                                        </p:tgtEl>
                                        <p:attrNameLst>
                                          <p:attrName>style.color</p:attrName>
                                        </p:attrNameLst>
                                      </p:cBhvr>
                                      <p:to>
                                        <a:srgbClr val="FF1D1D"/>
                                      </p:to>
                                    </p:animClr>
                                    <p:animClr clrSpc="rgb" dir="cw">
                                      <p:cBhvr>
                                        <p:cTn id="7" dur="500" fill="hold"/>
                                        <p:tgtEl>
                                          <p:spTgt spid="14"/>
                                        </p:tgtEl>
                                        <p:attrNameLst>
                                          <p:attrName>fillcolor</p:attrName>
                                        </p:attrNameLst>
                                      </p:cBhvr>
                                      <p:to>
                                        <a:srgbClr val="FF1D1D"/>
                                      </p:to>
                                    </p:animClr>
                                    <p:set>
                                      <p:cBhvr>
                                        <p:cTn id="8" dur="500" fill="hold"/>
                                        <p:tgtEl>
                                          <p:spTgt spid="14"/>
                                        </p:tgtEl>
                                        <p:attrNameLst>
                                          <p:attrName>fill.type</p:attrName>
                                        </p:attrNameLst>
                                      </p:cBhvr>
                                      <p:to>
                                        <p:strVal val="solid"/>
                                      </p:to>
                                    </p:set>
                                    <p:set>
                                      <p:cBhvr>
                                        <p:cTn id="9" dur="500" fill="hold"/>
                                        <p:tgtEl>
                                          <p:spTgt spid="14"/>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19" presetClass="emph" presetSubtype="0" fill="hold" nodeType="clickEffect">
                                  <p:stCondLst>
                                    <p:cond delay="1300"/>
                                  </p:stCondLst>
                                  <p:childTnLst>
                                    <p:animClr clrSpc="rgb" dir="cw">
                                      <p:cBhvr override="childStyle">
                                        <p:cTn id="13" dur="500" fill="hold"/>
                                        <p:tgtEl>
                                          <p:spTgt spid="15"/>
                                        </p:tgtEl>
                                        <p:attrNameLst>
                                          <p:attrName>style.color</p:attrName>
                                        </p:attrNameLst>
                                      </p:cBhvr>
                                      <p:to>
                                        <a:srgbClr val="FF0000"/>
                                      </p:to>
                                    </p:animClr>
                                    <p:animClr clrSpc="rgb" dir="cw">
                                      <p:cBhvr>
                                        <p:cTn id="14" dur="500" fill="hold"/>
                                        <p:tgtEl>
                                          <p:spTgt spid="15"/>
                                        </p:tgtEl>
                                        <p:attrNameLst>
                                          <p:attrName>fillcolor</p:attrName>
                                        </p:attrNameLst>
                                      </p:cBhvr>
                                      <p:to>
                                        <a:srgbClr val="FF0000"/>
                                      </p:to>
                                    </p:animClr>
                                    <p:set>
                                      <p:cBhvr>
                                        <p:cTn id="15" dur="500" fill="hold"/>
                                        <p:tgtEl>
                                          <p:spTgt spid="15"/>
                                        </p:tgtEl>
                                        <p:attrNameLst>
                                          <p:attrName>fill.type</p:attrName>
                                        </p:attrNameLst>
                                      </p:cBhvr>
                                      <p:to>
                                        <p:strVal val="solid"/>
                                      </p:to>
                                    </p:set>
                                    <p:set>
                                      <p:cBhvr>
                                        <p:cTn id="16" dur="500" fill="hold"/>
                                        <p:tgtEl>
                                          <p:spTgt spid="15"/>
                                        </p:tgtEl>
                                        <p:attrNameLst>
                                          <p:attrName>fill.on</p:attrName>
                                        </p:attrNameLst>
                                      </p:cBhvr>
                                      <p:to>
                                        <p:strVal val="true"/>
                                      </p:to>
                                    </p:set>
                                  </p:childTnLst>
                                </p:cTn>
                              </p:par>
                              <p:par>
                                <p:cTn id="17" presetID="42" presetClass="path" presetSubtype="0" accel="50000" decel="50000" fill="hold" nodeType="withEffect">
                                  <p:stCondLst>
                                    <p:cond delay="0"/>
                                  </p:stCondLst>
                                  <p:childTnLst>
                                    <p:animMotion origin="layout" path="M 4.16667E-7 3.7037E-7 L 0.66367 -0.01343 " pathEditMode="relative" rAng="0" ptsTypes="AA">
                                      <p:cBhvr>
                                        <p:cTn id="18" dur="1300" fill="hold"/>
                                        <p:tgtEl>
                                          <p:spTgt spid="18"/>
                                        </p:tgtEl>
                                        <p:attrNameLst>
                                          <p:attrName>ppt_x</p:attrName>
                                          <p:attrName>ppt_y</p:attrName>
                                        </p:attrNameLst>
                                      </p:cBhvr>
                                      <p:rCtr x="33177" y="-67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a:extLst>
              <a:ext uri="{FF2B5EF4-FFF2-40B4-BE49-F238E27FC236}">
                <a16:creationId xmlns:a16="http://schemas.microsoft.com/office/drawing/2014/main" id="{6CC17B4F-82BA-4A6B-928A-4E93A571536B}"/>
              </a:ext>
            </a:extLst>
          </p:cNvPr>
          <p:cNvSpPr txBox="1"/>
          <p:nvPr/>
        </p:nvSpPr>
        <p:spPr>
          <a:xfrm>
            <a:off x="0" y="1115715"/>
            <a:ext cx="4175627" cy="1138773"/>
          </a:xfrm>
          <a:prstGeom prst="rect">
            <a:avLst/>
          </a:prstGeom>
          <a:noFill/>
        </p:spPr>
        <p:txBody>
          <a:bodyPr wrap="square" rtlCol="0">
            <a:spAutoFit/>
          </a:bodyPr>
          <a:lstStyle/>
          <a:p>
            <a:pPr algn="r"/>
            <a:r>
              <a:rPr lang="en-US" sz="2800" b="1" dirty="0">
                <a:latin typeface="Arial" panose="020B0604020202020204" pitchFamily="34" charset="0"/>
                <a:cs typeface="Arial" panose="020B0604020202020204" pitchFamily="34" charset="0"/>
              </a:rPr>
              <a:t>TIỀN SỬ - SINH TRẮC</a:t>
            </a:r>
          </a:p>
          <a:p>
            <a:pPr algn="r"/>
            <a:r>
              <a:rPr lang="en-US" sz="2000" dirty="0" err="1">
                <a:latin typeface="Arial" panose="020B0604020202020204" pitchFamily="34" charset="0"/>
                <a:cs typeface="Arial" panose="020B0604020202020204" pitchFamily="34" charset="0"/>
              </a:rPr>
              <a:t>Tuổi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giới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tính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cao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nặng</a:t>
            </a:r>
            <a:endParaRPr lang="en-US" sz="2000" dirty="0">
              <a:latin typeface="Arial" panose="020B0604020202020204" pitchFamily="34" charset="0"/>
              <a:cs typeface="Arial" panose="020B0604020202020204" pitchFamily="34" charset="0"/>
            </a:endParaRPr>
          </a:p>
          <a:p>
            <a:pPr algn="r"/>
            <a:r>
              <a:rPr lang="en-US" sz="2000" dirty="0">
                <a:latin typeface="Arial" panose="020B0604020202020204" pitchFamily="34" charset="0"/>
                <a:cs typeface="Arial" panose="020B0604020202020204" pitchFamily="34" charset="0"/>
              </a:rPr>
              <a:t>THA, RLLP </a:t>
            </a:r>
            <a:r>
              <a:rPr lang="en-US" sz="2000" dirty="0" err="1">
                <a:latin typeface="Arial" panose="020B0604020202020204" pitchFamily="34" charset="0"/>
                <a:cs typeface="Arial" panose="020B0604020202020204" pitchFamily="34" charset="0"/>
              </a:rPr>
              <a:t>máu</a:t>
            </a:r>
            <a:r>
              <a:rPr lang="en-US" sz="2000" dirty="0">
                <a:latin typeface="Arial" panose="020B0604020202020204" pitchFamily="34" charset="0"/>
                <a:cs typeface="Arial" panose="020B0604020202020204" pitchFamily="34" charset="0"/>
              </a:rPr>
              <a:t>,…</a:t>
            </a:r>
          </a:p>
        </p:txBody>
      </p:sp>
      <p:sp>
        <p:nvSpPr>
          <p:cNvPr id="47" name="TextBox 46">
            <a:extLst>
              <a:ext uri="{FF2B5EF4-FFF2-40B4-BE49-F238E27FC236}">
                <a16:creationId xmlns:a16="http://schemas.microsoft.com/office/drawing/2014/main" id="{39F50E62-1CE7-454D-BBE4-6F2858E30A13}"/>
              </a:ext>
            </a:extLst>
          </p:cNvPr>
          <p:cNvSpPr txBox="1"/>
          <p:nvPr/>
        </p:nvSpPr>
        <p:spPr>
          <a:xfrm>
            <a:off x="7903027" y="1111066"/>
            <a:ext cx="3751944" cy="1169551"/>
          </a:xfrm>
          <a:prstGeom prst="rect">
            <a:avLst/>
          </a:prstGeom>
          <a:noFill/>
        </p:spPr>
        <p:txBody>
          <a:bodyPr wrap="square" rtlCol="0">
            <a:spAutoFit/>
          </a:bodyPr>
          <a:lstStyle/>
          <a:p>
            <a:r>
              <a:rPr lang="en-US" sz="3000" b="1" dirty="0">
                <a:latin typeface="Arial" panose="020B0604020202020204" pitchFamily="34" charset="0"/>
                <a:cs typeface="Arial" panose="020B0604020202020204" pitchFamily="34" charset="0"/>
              </a:rPr>
              <a:t>LÂM SÀNG</a:t>
            </a:r>
          </a:p>
          <a:p>
            <a:r>
              <a:rPr lang="en-US" sz="2000" dirty="0"/>
              <a:t>STEMI, NSTEMI, PCI</a:t>
            </a:r>
          </a:p>
          <a:p>
            <a:r>
              <a:rPr lang="en-US" sz="2000" dirty="0" err="1"/>
              <a:t>Thời</a:t>
            </a:r>
            <a:r>
              <a:rPr lang="en-US" sz="2000" dirty="0"/>
              <a:t> </a:t>
            </a:r>
            <a:r>
              <a:rPr lang="en-US" sz="2000" dirty="0" err="1"/>
              <a:t>gian</a:t>
            </a:r>
            <a:r>
              <a:rPr lang="en-US" sz="2000" dirty="0"/>
              <a:t> </a:t>
            </a:r>
            <a:r>
              <a:rPr lang="en-US" sz="2000" dirty="0" err="1"/>
              <a:t>nằm</a:t>
            </a:r>
            <a:r>
              <a:rPr lang="en-US" sz="2000" dirty="0"/>
              <a:t> </a:t>
            </a:r>
            <a:r>
              <a:rPr lang="en-US" sz="2000" dirty="0" err="1"/>
              <a:t>viện</a:t>
            </a:r>
            <a:endParaRPr lang="en-US" sz="2000" dirty="0"/>
          </a:p>
        </p:txBody>
      </p:sp>
      <p:sp>
        <p:nvSpPr>
          <p:cNvPr id="48" name="TextBox 47">
            <a:extLst>
              <a:ext uri="{FF2B5EF4-FFF2-40B4-BE49-F238E27FC236}">
                <a16:creationId xmlns:a16="http://schemas.microsoft.com/office/drawing/2014/main" id="{DD5350D3-583B-49C8-899F-D28B54358E65}"/>
              </a:ext>
            </a:extLst>
          </p:cNvPr>
          <p:cNvSpPr txBox="1"/>
          <p:nvPr/>
        </p:nvSpPr>
        <p:spPr>
          <a:xfrm>
            <a:off x="495300" y="4349788"/>
            <a:ext cx="3644139" cy="1785104"/>
          </a:xfrm>
          <a:prstGeom prst="rect">
            <a:avLst/>
          </a:prstGeom>
          <a:noFill/>
        </p:spPr>
        <p:txBody>
          <a:bodyPr wrap="square" rtlCol="0">
            <a:spAutoFit/>
          </a:bodyPr>
          <a:lstStyle/>
          <a:p>
            <a:pPr algn="r"/>
            <a:r>
              <a:rPr lang="en-US" sz="3000" b="1" dirty="0">
                <a:latin typeface="Arial" panose="020B0604020202020204" pitchFamily="34" charset="0"/>
                <a:cs typeface="Arial" panose="020B0604020202020204" pitchFamily="34" charset="0"/>
              </a:rPr>
              <a:t>CẬN LÂM SÀNG</a:t>
            </a:r>
          </a:p>
          <a:p>
            <a:pPr algn="r"/>
            <a:r>
              <a:rPr lang="en-US" sz="2000" dirty="0">
                <a:latin typeface="Arial" panose="020B0604020202020204" pitchFamily="34" charset="0"/>
                <a:cs typeface="Arial" panose="020B0604020202020204" pitchFamily="34" charset="0"/>
              </a:rPr>
              <a:t>ĐH </a:t>
            </a:r>
            <a:r>
              <a:rPr lang="en-US" sz="2000" dirty="0" err="1">
                <a:latin typeface="Arial" panose="020B0604020202020204" pitchFamily="34" charset="0"/>
                <a:cs typeface="Arial" panose="020B0604020202020204" pitchFamily="34" charset="0"/>
              </a:rPr>
              <a:t>lúc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nhập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viện</a:t>
            </a:r>
            <a:r>
              <a:rPr lang="en-US" sz="2000" dirty="0">
                <a:latin typeface="Arial" panose="020B0604020202020204" pitchFamily="34" charset="0"/>
                <a:cs typeface="Arial" panose="020B0604020202020204" pitchFamily="34" charset="0"/>
              </a:rPr>
              <a:t>, HbA1c, Hb, </a:t>
            </a:r>
            <a:r>
              <a:rPr lang="en-US" sz="2000" dirty="0" err="1">
                <a:latin typeface="Arial" panose="020B0604020202020204" pitchFamily="34" charset="0"/>
                <a:cs typeface="Arial" panose="020B0604020202020204" pitchFamily="34" charset="0"/>
              </a:rPr>
              <a:t>chức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thận</a:t>
            </a:r>
            <a:r>
              <a:rPr lang="en-US" sz="2000" dirty="0">
                <a:latin typeface="Arial" panose="020B0604020202020204" pitchFamily="34" charset="0"/>
                <a:cs typeface="Arial" panose="020B0604020202020204" pitchFamily="34" charset="0"/>
              </a:rPr>
              <a:t>, Troponin </a:t>
            </a:r>
            <a:r>
              <a:rPr lang="en-US" sz="2000" dirty="0" err="1">
                <a:latin typeface="Arial" panose="020B0604020202020204" pitchFamily="34" charset="0"/>
                <a:cs typeface="Arial" panose="020B0604020202020204" pitchFamily="34" charset="0"/>
              </a:rPr>
              <a:t>Ths</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bilian</a:t>
            </a:r>
            <a:r>
              <a:rPr lang="en-US" sz="2000" dirty="0">
                <a:latin typeface="Arial" panose="020B0604020202020204" pitchFamily="34" charset="0"/>
                <a:cs typeface="Arial" panose="020B0604020202020204" pitchFamily="34" charset="0"/>
              </a:rPr>
              <a:t> lipid </a:t>
            </a:r>
            <a:r>
              <a:rPr lang="en-US" sz="2000" dirty="0" err="1">
                <a:latin typeface="Arial" panose="020B0604020202020204" pitchFamily="34" charset="0"/>
                <a:cs typeface="Arial" panose="020B0604020202020204" pitchFamily="34" charset="0"/>
              </a:rPr>
              <a:t>máu</a:t>
            </a:r>
            <a:r>
              <a:rPr lang="en-US" sz="2000" dirty="0">
                <a:latin typeface="Arial" panose="020B0604020202020204" pitchFamily="34" charset="0"/>
                <a:cs typeface="Arial" panose="020B0604020202020204" pitchFamily="34" charset="0"/>
              </a:rPr>
              <a:t>,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sp>
        <p:nvSpPr>
          <p:cNvPr id="49" name="TextBox 48">
            <a:extLst>
              <a:ext uri="{FF2B5EF4-FFF2-40B4-BE49-F238E27FC236}">
                <a16:creationId xmlns:a16="http://schemas.microsoft.com/office/drawing/2014/main" id="{73897423-F91D-4217-8407-744333F8F04B}"/>
              </a:ext>
            </a:extLst>
          </p:cNvPr>
          <p:cNvSpPr txBox="1"/>
          <p:nvPr/>
        </p:nvSpPr>
        <p:spPr>
          <a:xfrm>
            <a:off x="7903027" y="4267200"/>
            <a:ext cx="4288973" cy="1785104"/>
          </a:xfrm>
          <a:prstGeom prst="rect">
            <a:avLst/>
          </a:prstGeom>
          <a:noFill/>
        </p:spPr>
        <p:txBody>
          <a:bodyPr wrap="square" rtlCol="0">
            <a:spAutoFit/>
          </a:bodyPr>
          <a:lstStyle/>
          <a:p>
            <a:r>
              <a:rPr lang="en-US" sz="3000" b="1" dirty="0">
                <a:latin typeface="Arial" panose="020B0604020202020204" pitchFamily="34" charset="0"/>
                <a:cs typeface="Arial" panose="020B0604020202020204" pitchFamily="34" charset="0"/>
              </a:rPr>
              <a:t>KẾT CỤC LÂM SÀNG</a:t>
            </a:r>
          </a:p>
          <a:p>
            <a:r>
              <a:rPr lang="vi-VN" sz="2000" dirty="0">
                <a:latin typeface="Arial" panose="020B0604020202020204" pitchFamily="34" charset="0"/>
                <a:cs typeface="Arial" panose="020B0604020202020204" pitchFamily="34" charset="0"/>
              </a:rPr>
              <a:t>tử vong do mọi nguyên nhân</a:t>
            </a:r>
            <a:br>
              <a:rPr lang="en-US" sz="2000" dirty="0">
                <a:latin typeface="Arial" panose="020B0604020202020204" pitchFamily="34" charset="0"/>
                <a:cs typeface="Arial" panose="020B0604020202020204" pitchFamily="34" charset="0"/>
              </a:rPr>
            </a:br>
            <a:r>
              <a:rPr lang="vi-VN" sz="2000" dirty="0">
                <a:latin typeface="Arial" panose="020B0604020202020204" pitchFamily="34" charset="0"/>
                <a:cs typeface="Arial" panose="020B0604020202020204" pitchFamily="34" charset="0"/>
              </a:rPr>
              <a:t>biến cố tim mạch </a:t>
            </a:r>
            <a:r>
              <a:rPr lang="en-US" sz="2000" dirty="0">
                <a:latin typeface="Arial" panose="020B0604020202020204" pitchFamily="34" charset="0"/>
                <a:cs typeface="Arial" panose="020B0604020202020204" pitchFamily="34" charset="0"/>
              </a:rPr>
              <a:t>(</a:t>
            </a:r>
            <a:r>
              <a:rPr lang="vi-VN" sz="2000" dirty="0">
                <a:latin typeface="Arial" panose="020B0604020202020204" pitchFamily="34" charset="0"/>
                <a:cs typeface="Arial" panose="020B0604020202020204" pitchFamily="34" charset="0"/>
              </a:rPr>
              <a:t>choáng tim, suy tim cấp, rối loạn nhịp tim nguy hiểm như nhanh thất, rung thất)</a:t>
            </a:r>
            <a:endParaRPr lang="en-US" sz="2000" dirty="0">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F055B108-FF62-4193-A790-7439E2F9F6AB}"/>
              </a:ext>
            </a:extLst>
          </p:cNvPr>
          <p:cNvGrpSpPr/>
          <p:nvPr/>
        </p:nvGrpSpPr>
        <p:grpSpPr>
          <a:xfrm>
            <a:off x="4882285" y="2366426"/>
            <a:ext cx="2246940" cy="2278373"/>
            <a:chOff x="4882285" y="2366426"/>
            <a:chExt cx="2246940" cy="2278373"/>
          </a:xfrm>
        </p:grpSpPr>
        <p:sp>
          <p:nvSpPr>
            <p:cNvPr id="44" name="Oval 43">
              <a:extLst>
                <a:ext uri="{FF2B5EF4-FFF2-40B4-BE49-F238E27FC236}">
                  <a16:creationId xmlns:a16="http://schemas.microsoft.com/office/drawing/2014/main" id="{4989AD49-9817-48E4-B8BB-2CA8FA46D2D6}"/>
                </a:ext>
              </a:extLst>
            </p:cNvPr>
            <p:cNvSpPr/>
            <p:nvPr/>
          </p:nvSpPr>
          <p:spPr>
            <a:xfrm>
              <a:off x="4882285" y="2366426"/>
              <a:ext cx="2195199" cy="219519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4A21D632-4FAB-4D77-95F8-E573F4652F48}"/>
                </a:ext>
              </a:extLst>
            </p:cNvPr>
            <p:cNvSpPr txBox="1"/>
            <p:nvPr/>
          </p:nvSpPr>
          <p:spPr>
            <a:xfrm>
              <a:off x="4934026" y="2828917"/>
              <a:ext cx="2195199" cy="1815882"/>
            </a:xfrm>
            <a:prstGeom prst="rect">
              <a:avLst/>
            </a:prstGeom>
            <a:noFill/>
          </p:spPr>
          <p:txBody>
            <a:bodyPr wrap="square" rtlCol="0">
              <a:spAutoFit/>
            </a:bodyPr>
            <a:lstStyle/>
            <a:p>
              <a:pPr algn="ctr"/>
              <a:r>
                <a:rPr lang="en-US" sz="2800" dirty="0">
                  <a:solidFill>
                    <a:schemeClr val="bg1"/>
                  </a:solidFill>
                  <a:latin typeface="Arial" panose="020B0604020202020204" pitchFamily="34" charset="0"/>
                  <a:cs typeface="Arial" panose="020B0604020202020204" pitchFamily="34" charset="0"/>
                </a:rPr>
                <a:t>80 BN</a:t>
              </a:r>
              <a:br>
                <a:rPr lang="en-US" sz="2800" dirty="0">
                  <a:solidFill>
                    <a:schemeClr val="bg1"/>
                  </a:solidFill>
                  <a:latin typeface="Arial" panose="020B0604020202020204" pitchFamily="34" charset="0"/>
                  <a:cs typeface="Arial" panose="020B0604020202020204" pitchFamily="34" charset="0"/>
                </a:rPr>
              </a:br>
              <a:r>
                <a:rPr lang="en-US" sz="2800" dirty="0">
                  <a:solidFill>
                    <a:schemeClr val="bg1"/>
                  </a:solidFill>
                  <a:latin typeface="Arial" panose="020B0604020202020204" pitchFamily="34" charset="0"/>
                  <a:cs typeface="Arial" panose="020B0604020202020204" pitchFamily="34" charset="0"/>
                </a:rPr>
                <a:t>NMCT </a:t>
              </a:r>
              <a:r>
                <a:rPr lang="en-US" sz="2800" dirty="0" err="1">
                  <a:solidFill>
                    <a:schemeClr val="bg1"/>
                  </a:solidFill>
                  <a:latin typeface="Arial" panose="020B0604020202020204" pitchFamily="34" charset="0"/>
                  <a:cs typeface="Arial" panose="020B0604020202020204" pitchFamily="34" charset="0"/>
                </a:rPr>
                <a:t>cấp</a:t>
              </a:r>
              <a:r>
                <a:rPr lang="en-US" sz="2800" dirty="0">
                  <a:solidFill>
                    <a:schemeClr val="bg1"/>
                  </a:solidFill>
                  <a:latin typeface="Arial" panose="020B0604020202020204" pitchFamily="34" charset="0"/>
                  <a:cs typeface="Arial" panose="020B0604020202020204" pitchFamily="34" charset="0"/>
                </a:rPr>
                <a:t> - ĐTĐ </a:t>
              </a:r>
            </a:p>
            <a:p>
              <a:pPr algn="ctr"/>
              <a:endParaRPr lang="en-US" sz="2800" dirty="0">
                <a:solidFill>
                  <a:schemeClr val="bg1"/>
                </a:solidFill>
              </a:endParaRPr>
            </a:p>
          </p:txBody>
        </p:sp>
      </p:grpSp>
      <p:grpSp>
        <p:nvGrpSpPr>
          <p:cNvPr id="6" name="Group 5">
            <a:extLst>
              <a:ext uri="{FF2B5EF4-FFF2-40B4-BE49-F238E27FC236}">
                <a16:creationId xmlns:a16="http://schemas.microsoft.com/office/drawing/2014/main" id="{0B157AA9-AF60-4CB3-A8D0-5B38517326F5}"/>
              </a:ext>
            </a:extLst>
          </p:cNvPr>
          <p:cNvGrpSpPr/>
          <p:nvPr/>
        </p:nvGrpSpPr>
        <p:grpSpPr>
          <a:xfrm>
            <a:off x="4289958" y="3476563"/>
            <a:ext cx="1698172" cy="1698172"/>
            <a:chOff x="4289958" y="3476563"/>
            <a:chExt cx="1698172" cy="1698172"/>
          </a:xfrm>
        </p:grpSpPr>
        <p:sp>
          <p:nvSpPr>
            <p:cNvPr id="37" name="Freeform: Shape 36">
              <a:extLst>
                <a:ext uri="{FF2B5EF4-FFF2-40B4-BE49-F238E27FC236}">
                  <a16:creationId xmlns:a16="http://schemas.microsoft.com/office/drawing/2014/main" id="{D4020B07-F98E-4E60-AA95-967A7996FAE9}"/>
                </a:ext>
              </a:extLst>
            </p:cNvPr>
            <p:cNvSpPr/>
            <p:nvPr/>
          </p:nvSpPr>
          <p:spPr>
            <a:xfrm>
              <a:off x="4289958" y="3476563"/>
              <a:ext cx="1698172" cy="1698172"/>
            </a:xfrm>
            <a:custGeom>
              <a:avLst/>
              <a:gdLst>
                <a:gd name="connsiteX0" fmla="*/ 0 w 1487714"/>
                <a:gd name="connsiteY0" fmla="*/ 0 h 1487714"/>
                <a:gd name="connsiteX1" fmla="*/ 355599 w 1487714"/>
                <a:gd name="connsiteY1" fmla="*/ 0 h 1487714"/>
                <a:gd name="connsiteX2" fmla="*/ 1487714 w 1487714"/>
                <a:gd name="connsiteY2" fmla="*/ 1132115 h 1487714"/>
                <a:gd name="connsiteX3" fmla="*/ 1487714 w 1487714"/>
                <a:gd name="connsiteY3" fmla="*/ 1487714 h 1487714"/>
                <a:gd name="connsiteX4" fmla="*/ 0 w 1487714"/>
                <a:gd name="connsiteY4" fmla="*/ 0 h 1487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714" h="1487714">
                  <a:moveTo>
                    <a:pt x="0" y="0"/>
                  </a:moveTo>
                  <a:lnTo>
                    <a:pt x="355599" y="0"/>
                  </a:lnTo>
                  <a:cubicBezTo>
                    <a:pt x="355599" y="625250"/>
                    <a:pt x="862464" y="1132115"/>
                    <a:pt x="1487714" y="1132115"/>
                  </a:cubicBezTo>
                  <a:lnTo>
                    <a:pt x="1487714" y="1487714"/>
                  </a:lnTo>
                  <a:cubicBezTo>
                    <a:pt x="666072" y="1487714"/>
                    <a:pt x="0" y="821642"/>
                    <a:pt x="0" y="0"/>
                  </a:cubicBezTo>
                  <a:close/>
                </a:path>
              </a:pathLst>
            </a:custGeom>
            <a:solidFill>
              <a:srgbClr val="015E3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Oval 40">
              <a:extLst>
                <a:ext uri="{FF2B5EF4-FFF2-40B4-BE49-F238E27FC236}">
                  <a16:creationId xmlns:a16="http://schemas.microsoft.com/office/drawing/2014/main" id="{9762875A-B25D-4AE9-98A4-7B15D4D5384D}"/>
                </a:ext>
              </a:extLst>
            </p:cNvPr>
            <p:cNvSpPr/>
            <p:nvPr/>
          </p:nvSpPr>
          <p:spPr>
            <a:xfrm>
              <a:off x="4341646" y="4349788"/>
              <a:ext cx="563297" cy="563297"/>
            </a:xfrm>
            <a:prstGeom prst="ellipse">
              <a:avLst/>
            </a:prstGeom>
            <a:solidFill>
              <a:srgbClr val="015E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Graphic 54" descr="IV">
              <a:extLst>
                <a:ext uri="{FF2B5EF4-FFF2-40B4-BE49-F238E27FC236}">
                  <a16:creationId xmlns:a16="http://schemas.microsoft.com/office/drawing/2014/main" id="{9468B274-015D-4CB1-987F-A8B74FA9DBE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86077" y="4414109"/>
              <a:ext cx="434654" cy="434654"/>
            </a:xfrm>
            <a:prstGeom prst="rect">
              <a:avLst/>
            </a:prstGeom>
          </p:spPr>
        </p:pic>
      </p:grpSp>
      <p:grpSp>
        <p:nvGrpSpPr>
          <p:cNvPr id="4" name="Group 3">
            <a:extLst>
              <a:ext uri="{FF2B5EF4-FFF2-40B4-BE49-F238E27FC236}">
                <a16:creationId xmlns:a16="http://schemas.microsoft.com/office/drawing/2014/main" id="{5B740A0A-F23D-43DD-92AC-9AC844834C5F}"/>
              </a:ext>
            </a:extLst>
          </p:cNvPr>
          <p:cNvGrpSpPr/>
          <p:nvPr/>
        </p:nvGrpSpPr>
        <p:grpSpPr>
          <a:xfrm>
            <a:off x="5994405" y="1778391"/>
            <a:ext cx="1698172" cy="1698172"/>
            <a:chOff x="5994405" y="1778391"/>
            <a:chExt cx="1698172" cy="1698172"/>
          </a:xfrm>
        </p:grpSpPr>
        <p:sp>
          <p:nvSpPr>
            <p:cNvPr id="26" name="Freeform: Shape 25">
              <a:extLst>
                <a:ext uri="{FF2B5EF4-FFF2-40B4-BE49-F238E27FC236}">
                  <a16:creationId xmlns:a16="http://schemas.microsoft.com/office/drawing/2014/main" id="{9368E15B-868C-4EB7-8C72-EAB8A6AF506A}"/>
                </a:ext>
              </a:extLst>
            </p:cNvPr>
            <p:cNvSpPr/>
            <p:nvPr/>
          </p:nvSpPr>
          <p:spPr>
            <a:xfrm>
              <a:off x="5994405" y="1778391"/>
              <a:ext cx="1698172" cy="1698172"/>
            </a:xfrm>
            <a:custGeom>
              <a:avLst/>
              <a:gdLst>
                <a:gd name="connsiteX0" fmla="*/ 0 w 1487714"/>
                <a:gd name="connsiteY0" fmla="*/ 0 h 1487714"/>
                <a:gd name="connsiteX1" fmla="*/ 1487714 w 1487714"/>
                <a:gd name="connsiteY1" fmla="*/ 1487714 h 1487714"/>
                <a:gd name="connsiteX2" fmla="*/ 1132115 w 1487714"/>
                <a:gd name="connsiteY2" fmla="*/ 1487714 h 1487714"/>
                <a:gd name="connsiteX3" fmla="*/ 0 w 1487714"/>
                <a:gd name="connsiteY3" fmla="*/ 355599 h 1487714"/>
                <a:gd name="connsiteX4" fmla="*/ 0 w 1487714"/>
                <a:gd name="connsiteY4" fmla="*/ 0 h 1487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714" h="1487714">
                  <a:moveTo>
                    <a:pt x="0" y="0"/>
                  </a:moveTo>
                  <a:cubicBezTo>
                    <a:pt x="821642" y="0"/>
                    <a:pt x="1487714" y="666072"/>
                    <a:pt x="1487714" y="1487714"/>
                  </a:cubicBezTo>
                  <a:lnTo>
                    <a:pt x="1132115" y="1487714"/>
                  </a:lnTo>
                  <a:cubicBezTo>
                    <a:pt x="1132115" y="862464"/>
                    <a:pt x="625250" y="355599"/>
                    <a:pt x="0" y="355599"/>
                  </a:cubicBezTo>
                  <a:lnTo>
                    <a:pt x="0" y="0"/>
                  </a:lnTo>
                  <a:close/>
                </a:path>
              </a:pathLst>
            </a:cu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8" name="Oval 37">
              <a:extLst>
                <a:ext uri="{FF2B5EF4-FFF2-40B4-BE49-F238E27FC236}">
                  <a16:creationId xmlns:a16="http://schemas.microsoft.com/office/drawing/2014/main" id="{F62550C4-2E63-4958-8644-BD77C5D507FE}"/>
                </a:ext>
              </a:extLst>
            </p:cNvPr>
            <p:cNvSpPr/>
            <p:nvPr/>
          </p:nvSpPr>
          <p:spPr>
            <a:xfrm>
              <a:off x="7054825" y="2034396"/>
              <a:ext cx="563297" cy="56329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7" name="Graphic 56" descr="Stethoscope">
              <a:extLst>
                <a:ext uri="{FF2B5EF4-FFF2-40B4-BE49-F238E27FC236}">
                  <a16:creationId xmlns:a16="http://schemas.microsoft.com/office/drawing/2014/main" id="{4C9032CE-F6F8-4621-9E72-FFAA4A6FCDA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81759" y="2124969"/>
              <a:ext cx="355148" cy="355146"/>
            </a:xfrm>
            <a:prstGeom prst="rect">
              <a:avLst/>
            </a:prstGeom>
          </p:spPr>
        </p:pic>
      </p:grpSp>
      <p:grpSp>
        <p:nvGrpSpPr>
          <p:cNvPr id="3" name="Group 2">
            <a:extLst>
              <a:ext uri="{FF2B5EF4-FFF2-40B4-BE49-F238E27FC236}">
                <a16:creationId xmlns:a16="http://schemas.microsoft.com/office/drawing/2014/main" id="{4F0CDC8B-E8C2-498C-97AF-675E5FE69EA0}"/>
              </a:ext>
            </a:extLst>
          </p:cNvPr>
          <p:cNvGrpSpPr/>
          <p:nvPr/>
        </p:nvGrpSpPr>
        <p:grpSpPr>
          <a:xfrm>
            <a:off x="4297211" y="1778391"/>
            <a:ext cx="1698172" cy="1698172"/>
            <a:chOff x="4297211" y="1778391"/>
            <a:chExt cx="1698172" cy="1698172"/>
          </a:xfrm>
        </p:grpSpPr>
        <p:sp>
          <p:nvSpPr>
            <p:cNvPr id="36" name="Freeform: Shape 35">
              <a:extLst>
                <a:ext uri="{FF2B5EF4-FFF2-40B4-BE49-F238E27FC236}">
                  <a16:creationId xmlns:a16="http://schemas.microsoft.com/office/drawing/2014/main" id="{B685A5DF-BD47-4677-BA51-E89AEEE38D22}"/>
                </a:ext>
              </a:extLst>
            </p:cNvPr>
            <p:cNvSpPr/>
            <p:nvPr/>
          </p:nvSpPr>
          <p:spPr>
            <a:xfrm>
              <a:off x="4297211" y="1778391"/>
              <a:ext cx="1698172" cy="1698172"/>
            </a:xfrm>
            <a:custGeom>
              <a:avLst/>
              <a:gdLst>
                <a:gd name="connsiteX0" fmla="*/ 1487714 w 1487714"/>
                <a:gd name="connsiteY0" fmla="*/ 0 h 1487714"/>
                <a:gd name="connsiteX1" fmla="*/ 1487714 w 1487714"/>
                <a:gd name="connsiteY1" fmla="*/ 355599 h 1487714"/>
                <a:gd name="connsiteX2" fmla="*/ 355599 w 1487714"/>
                <a:gd name="connsiteY2" fmla="*/ 1487714 h 1487714"/>
                <a:gd name="connsiteX3" fmla="*/ 0 w 1487714"/>
                <a:gd name="connsiteY3" fmla="*/ 1487714 h 1487714"/>
                <a:gd name="connsiteX4" fmla="*/ 1487714 w 1487714"/>
                <a:gd name="connsiteY4" fmla="*/ 0 h 1487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714" h="1487714">
                  <a:moveTo>
                    <a:pt x="1487714" y="0"/>
                  </a:moveTo>
                  <a:lnTo>
                    <a:pt x="1487714" y="355599"/>
                  </a:lnTo>
                  <a:cubicBezTo>
                    <a:pt x="862464" y="355599"/>
                    <a:pt x="355599" y="862464"/>
                    <a:pt x="355599" y="1487714"/>
                  </a:cubicBezTo>
                  <a:lnTo>
                    <a:pt x="0" y="1487714"/>
                  </a:lnTo>
                  <a:cubicBezTo>
                    <a:pt x="0" y="666072"/>
                    <a:pt x="666072" y="0"/>
                    <a:pt x="148771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9" name="Oval 38">
              <a:extLst>
                <a:ext uri="{FF2B5EF4-FFF2-40B4-BE49-F238E27FC236}">
                  <a16:creationId xmlns:a16="http://schemas.microsoft.com/office/drawing/2014/main" id="{82BA18A7-474B-4219-AF42-E1C323B91501}"/>
                </a:ext>
              </a:extLst>
            </p:cNvPr>
            <p:cNvSpPr/>
            <p:nvPr/>
          </p:nvSpPr>
          <p:spPr>
            <a:xfrm>
              <a:off x="4386077" y="2035152"/>
              <a:ext cx="563297" cy="56329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Graphic 58" descr="Doctor">
              <a:extLst>
                <a:ext uri="{FF2B5EF4-FFF2-40B4-BE49-F238E27FC236}">
                  <a16:creationId xmlns:a16="http://schemas.microsoft.com/office/drawing/2014/main" id="{B6BF2B24-CD50-40FE-ACC0-AC010F85DCB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487448" y="2109471"/>
              <a:ext cx="355148" cy="355146"/>
            </a:xfrm>
            <a:prstGeom prst="rect">
              <a:avLst/>
            </a:prstGeom>
          </p:spPr>
        </p:pic>
      </p:grpSp>
      <p:grpSp>
        <p:nvGrpSpPr>
          <p:cNvPr id="5" name="Group 4">
            <a:extLst>
              <a:ext uri="{FF2B5EF4-FFF2-40B4-BE49-F238E27FC236}">
                <a16:creationId xmlns:a16="http://schemas.microsoft.com/office/drawing/2014/main" id="{A75B88AD-5FFB-41F0-9777-29C2A42AB942}"/>
              </a:ext>
            </a:extLst>
          </p:cNvPr>
          <p:cNvGrpSpPr/>
          <p:nvPr/>
        </p:nvGrpSpPr>
        <p:grpSpPr>
          <a:xfrm>
            <a:off x="5994405" y="3476563"/>
            <a:ext cx="1698172" cy="1698172"/>
            <a:chOff x="5994405" y="3476563"/>
            <a:chExt cx="1698172" cy="1698172"/>
          </a:xfrm>
        </p:grpSpPr>
        <p:sp>
          <p:nvSpPr>
            <p:cNvPr id="33" name="Freeform: Shape 32">
              <a:extLst>
                <a:ext uri="{FF2B5EF4-FFF2-40B4-BE49-F238E27FC236}">
                  <a16:creationId xmlns:a16="http://schemas.microsoft.com/office/drawing/2014/main" id="{D3926D52-20B2-4899-B2CD-D6D90BCFDDAE}"/>
                </a:ext>
              </a:extLst>
            </p:cNvPr>
            <p:cNvSpPr/>
            <p:nvPr/>
          </p:nvSpPr>
          <p:spPr>
            <a:xfrm>
              <a:off x="5994405" y="3476563"/>
              <a:ext cx="1698172" cy="1698172"/>
            </a:xfrm>
            <a:custGeom>
              <a:avLst/>
              <a:gdLst>
                <a:gd name="connsiteX0" fmla="*/ 1132115 w 1487714"/>
                <a:gd name="connsiteY0" fmla="*/ 0 h 1487714"/>
                <a:gd name="connsiteX1" fmla="*/ 1487714 w 1487714"/>
                <a:gd name="connsiteY1" fmla="*/ 0 h 1487714"/>
                <a:gd name="connsiteX2" fmla="*/ 0 w 1487714"/>
                <a:gd name="connsiteY2" fmla="*/ 1487714 h 1487714"/>
                <a:gd name="connsiteX3" fmla="*/ 0 w 1487714"/>
                <a:gd name="connsiteY3" fmla="*/ 1132115 h 1487714"/>
                <a:gd name="connsiteX4" fmla="*/ 1132115 w 1487714"/>
                <a:gd name="connsiteY4" fmla="*/ 0 h 1487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714" h="1487714">
                  <a:moveTo>
                    <a:pt x="1132115" y="0"/>
                  </a:moveTo>
                  <a:lnTo>
                    <a:pt x="1487714" y="0"/>
                  </a:lnTo>
                  <a:cubicBezTo>
                    <a:pt x="1487714" y="821642"/>
                    <a:pt x="821642" y="1487714"/>
                    <a:pt x="0" y="1487714"/>
                  </a:cubicBezTo>
                  <a:lnTo>
                    <a:pt x="0" y="1132115"/>
                  </a:lnTo>
                  <a:cubicBezTo>
                    <a:pt x="625250" y="1132115"/>
                    <a:pt x="1132115" y="625250"/>
                    <a:pt x="1132115" y="0"/>
                  </a:cubicBezTo>
                  <a:close/>
                </a:path>
              </a:pathLst>
            </a:cu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0" name="Oval 39">
              <a:extLst>
                <a:ext uri="{FF2B5EF4-FFF2-40B4-BE49-F238E27FC236}">
                  <a16:creationId xmlns:a16="http://schemas.microsoft.com/office/drawing/2014/main" id="{0B78A1BD-747F-42FE-A08B-231B5CA9DEC0}"/>
                </a:ext>
              </a:extLst>
            </p:cNvPr>
            <p:cNvSpPr/>
            <p:nvPr/>
          </p:nvSpPr>
          <p:spPr>
            <a:xfrm>
              <a:off x="7054825" y="4349788"/>
              <a:ext cx="563297" cy="56329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Graphic 60" descr="Puzzle pieces">
              <a:extLst>
                <a:ext uri="{FF2B5EF4-FFF2-40B4-BE49-F238E27FC236}">
                  <a16:creationId xmlns:a16="http://schemas.microsoft.com/office/drawing/2014/main" id="{EA2E715D-C3DF-4E81-9C09-5E64E053F1B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101260" y="4402835"/>
              <a:ext cx="472432" cy="472432"/>
            </a:xfrm>
            <a:prstGeom prst="rect">
              <a:avLst/>
            </a:prstGeom>
          </p:spPr>
        </p:pic>
      </p:grpSp>
      <p:sp>
        <p:nvSpPr>
          <p:cNvPr id="10" name="TextBox 9">
            <a:extLst>
              <a:ext uri="{FF2B5EF4-FFF2-40B4-BE49-F238E27FC236}">
                <a16:creationId xmlns:a16="http://schemas.microsoft.com/office/drawing/2014/main" id="{3C3B4C02-B4AB-4EA4-B8EA-6EF88C42B68E}"/>
              </a:ext>
            </a:extLst>
          </p:cNvPr>
          <p:cNvSpPr txBox="1"/>
          <p:nvPr/>
        </p:nvSpPr>
        <p:spPr>
          <a:xfrm>
            <a:off x="838200" y="5765560"/>
            <a:ext cx="3196771" cy="369332"/>
          </a:xfrm>
          <a:prstGeom prst="rect">
            <a:avLst/>
          </a:prstGeom>
          <a:noFill/>
        </p:spPr>
        <p:txBody>
          <a:bodyPr wrap="square" rtlCol="0">
            <a:spAutoFit/>
          </a:bodyPr>
          <a:lstStyle/>
          <a:p>
            <a:r>
              <a:rPr lang="en-US" b="1" dirty="0" err="1">
                <a:solidFill>
                  <a:srgbClr val="FF1D1D"/>
                </a:solidFill>
                <a:latin typeface="Arial" panose="020B0604020202020204" pitchFamily="34" charset="0"/>
                <a:cs typeface="Arial" panose="020B0604020202020204" pitchFamily="34" charset="0"/>
              </a:rPr>
              <a:t>Khoảng</a:t>
            </a:r>
            <a:r>
              <a:rPr lang="en-US" b="1" dirty="0">
                <a:solidFill>
                  <a:srgbClr val="FF1D1D"/>
                </a:solidFill>
                <a:latin typeface="Arial" panose="020B0604020202020204" pitchFamily="34" charset="0"/>
                <a:cs typeface="Arial" panose="020B0604020202020204" pitchFamily="34" charset="0"/>
              </a:rPr>
              <a:t> </a:t>
            </a:r>
            <a:r>
              <a:rPr lang="en-US" b="1" dirty="0" err="1">
                <a:solidFill>
                  <a:srgbClr val="FF1D1D"/>
                </a:solidFill>
                <a:latin typeface="Arial" panose="020B0604020202020204" pitchFamily="34" charset="0"/>
                <a:cs typeface="Arial" panose="020B0604020202020204" pitchFamily="34" charset="0"/>
              </a:rPr>
              <a:t>trống</a:t>
            </a:r>
            <a:r>
              <a:rPr lang="en-US" b="1" dirty="0">
                <a:solidFill>
                  <a:srgbClr val="FF1D1D"/>
                </a:solidFill>
                <a:latin typeface="Arial" panose="020B0604020202020204" pitchFamily="34" charset="0"/>
                <a:cs typeface="Arial" panose="020B0604020202020204" pitchFamily="34" charset="0"/>
              </a:rPr>
              <a:t> đ</a:t>
            </a:r>
            <a:r>
              <a:rPr lang="vi-VN" b="1" dirty="0">
                <a:solidFill>
                  <a:srgbClr val="FF1D1D"/>
                </a:solidFill>
                <a:cs typeface="Arial" panose="020B0604020202020204" pitchFamily="34" charset="0"/>
              </a:rPr>
              <a:t>ư</a:t>
            </a:r>
            <a:r>
              <a:rPr lang="en-US" b="1" dirty="0" err="1">
                <a:solidFill>
                  <a:srgbClr val="FF1D1D"/>
                </a:solidFill>
                <a:latin typeface="Arial" panose="020B0604020202020204" pitchFamily="34" charset="0"/>
                <a:cs typeface="Arial" panose="020B0604020202020204" pitchFamily="34" charset="0"/>
              </a:rPr>
              <a:t>ờng</a:t>
            </a:r>
            <a:r>
              <a:rPr lang="en-US" b="1" dirty="0">
                <a:solidFill>
                  <a:srgbClr val="FF1D1D"/>
                </a:solidFill>
                <a:latin typeface="Arial" panose="020B0604020202020204" pitchFamily="34" charset="0"/>
                <a:cs typeface="Arial" panose="020B0604020202020204" pitchFamily="34" charset="0"/>
              </a:rPr>
              <a:t> </a:t>
            </a:r>
            <a:r>
              <a:rPr lang="en-US" b="1" dirty="0" err="1">
                <a:solidFill>
                  <a:srgbClr val="FF1D1D"/>
                </a:solidFill>
                <a:latin typeface="Arial" panose="020B0604020202020204" pitchFamily="34" charset="0"/>
                <a:cs typeface="Arial" panose="020B0604020202020204" pitchFamily="34" charset="0"/>
              </a:rPr>
              <a:t>huyết</a:t>
            </a:r>
            <a:endParaRPr lang="en-US" dirty="0"/>
          </a:p>
        </p:txBody>
      </p:sp>
    </p:spTree>
    <p:extLst>
      <p:ext uri="{BB962C8B-B14F-4D97-AF65-F5344CB8AC3E}">
        <p14:creationId xmlns:p14="http://schemas.microsoft.com/office/powerpoint/2010/main" val="9505694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a:extLst>
              <a:ext uri="{FF2B5EF4-FFF2-40B4-BE49-F238E27FC236}">
                <a16:creationId xmlns:a16="http://schemas.microsoft.com/office/drawing/2014/main" id="{6CC17B4F-82BA-4A6B-928A-4E93A571536B}"/>
              </a:ext>
            </a:extLst>
          </p:cNvPr>
          <p:cNvSpPr txBox="1"/>
          <p:nvPr/>
        </p:nvSpPr>
        <p:spPr>
          <a:xfrm>
            <a:off x="-6341807" y="-216194"/>
            <a:ext cx="4175627" cy="1138773"/>
          </a:xfrm>
          <a:prstGeom prst="rect">
            <a:avLst/>
          </a:prstGeom>
          <a:noFill/>
        </p:spPr>
        <p:txBody>
          <a:bodyPr wrap="square" rtlCol="0">
            <a:spAutoFit/>
          </a:bodyPr>
          <a:lstStyle/>
          <a:p>
            <a:pPr algn="r"/>
            <a:r>
              <a:rPr lang="en-US" sz="2800" b="1" dirty="0">
                <a:latin typeface="Arial" panose="020B0604020202020204" pitchFamily="34" charset="0"/>
                <a:cs typeface="Arial" panose="020B0604020202020204" pitchFamily="34" charset="0"/>
              </a:rPr>
              <a:t>TIỀN SỬ - SINH TRẮC</a:t>
            </a:r>
          </a:p>
          <a:p>
            <a:pPr algn="r"/>
            <a:r>
              <a:rPr lang="en-US" sz="2000" dirty="0" err="1">
                <a:latin typeface="Arial" panose="020B0604020202020204" pitchFamily="34" charset="0"/>
                <a:cs typeface="Arial" panose="020B0604020202020204" pitchFamily="34" charset="0"/>
              </a:rPr>
              <a:t>Tuổi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giới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tính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cao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nặng</a:t>
            </a:r>
            <a:endParaRPr lang="en-US" sz="2000" dirty="0">
              <a:latin typeface="Arial" panose="020B0604020202020204" pitchFamily="34" charset="0"/>
              <a:cs typeface="Arial" panose="020B0604020202020204" pitchFamily="34" charset="0"/>
            </a:endParaRPr>
          </a:p>
          <a:p>
            <a:pPr algn="r"/>
            <a:r>
              <a:rPr lang="en-US" sz="2000" dirty="0">
                <a:latin typeface="Arial" panose="020B0604020202020204" pitchFamily="34" charset="0"/>
                <a:cs typeface="Arial" panose="020B0604020202020204" pitchFamily="34" charset="0"/>
              </a:rPr>
              <a:t>THA, RLLP </a:t>
            </a:r>
            <a:r>
              <a:rPr lang="en-US" sz="2000" dirty="0" err="1">
                <a:latin typeface="Arial" panose="020B0604020202020204" pitchFamily="34" charset="0"/>
                <a:cs typeface="Arial" panose="020B0604020202020204" pitchFamily="34" charset="0"/>
              </a:rPr>
              <a:t>máu</a:t>
            </a:r>
            <a:r>
              <a:rPr lang="en-US" sz="2000" dirty="0">
                <a:latin typeface="Arial" panose="020B0604020202020204" pitchFamily="34" charset="0"/>
                <a:cs typeface="Arial" panose="020B0604020202020204" pitchFamily="34" charset="0"/>
              </a:rPr>
              <a:t>,…</a:t>
            </a:r>
          </a:p>
        </p:txBody>
      </p:sp>
      <p:sp>
        <p:nvSpPr>
          <p:cNvPr id="47" name="TextBox 46">
            <a:extLst>
              <a:ext uri="{FF2B5EF4-FFF2-40B4-BE49-F238E27FC236}">
                <a16:creationId xmlns:a16="http://schemas.microsoft.com/office/drawing/2014/main" id="{39F50E62-1CE7-454D-BBE4-6F2858E30A13}"/>
              </a:ext>
            </a:extLst>
          </p:cNvPr>
          <p:cNvSpPr txBox="1"/>
          <p:nvPr/>
        </p:nvSpPr>
        <p:spPr>
          <a:xfrm>
            <a:off x="14864266" y="-216194"/>
            <a:ext cx="3751944" cy="1169551"/>
          </a:xfrm>
          <a:prstGeom prst="rect">
            <a:avLst/>
          </a:prstGeom>
          <a:noFill/>
        </p:spPr>
        <p:txBody>
          <a:bodyPr wrap="square" rtlCol="0">
            <a:spAutoFit/>
          </a:bodyPr>
          <a:lstStyle/>
          <a:p>
            <a:r>
              <a:rPr lang="en-US" sz="3000" b="1" dirty="0">
                <a:latin typeface="Arial" panose="020B0604020202020204" pitchFamily="34" charset="0"/>
                <a:cs typeface="Arial" panose="020B0604020202020204" pitchFamily="34" charset="0"/>
              </a:rPr>
              <a:t>LÂM SÀNG</a:t>
            </a:r>
          </a:p>
          <a:p>
            <a:r>
              <a:rPr lang="en-US" sz="2000" dirty="0"/>
              <a:t>STEMI, NSTEMI, PCI</a:t>
            </a:r>
          </a:p>
          <a:p>
            <a:r>
              <a:rPr lang="en-US" sz="2000" dirty="0" err="1"/>
              <a:t>Thời</a:t>
            </a:r>
            <a:r>
              <a:rPr lang="en-US" sz="2000" dirty="0"/>
              <a:t> </a:t>
            </a:r>
            <a:r>
              <a:rPr lang="en-US" sz="2000" dirty="0" err="1"/>
              <a:t>gian</a:t>
            </a:r>
            <a:r>
              <a:rPr lang="en-US" sz="2000" dirty="0"/>
              <a:t> </a:t>
            </a:r>
            <a:r>
              <a:rPr lang="en-US" sz="2000" dirty="0" err="1"/>
              <a:t>nằm</a:t>
            </a:r>
            <a:r>
              <a:rPr lang="en-US" sz="2000" dirty="0"/>
              <a:t> </a:t>
            </a:r>
            <a:r>
              <a:rPr lang="en-US" sz="2000" dirty="0" err="1"/>
              <a:t>viện</a:t>
            </a:r>
            <a:endParaRPr lang="en-US" sz="2000" dirty="0"/>
          </a:p>
        </p:txBody>
      </p:sp>
      <p:sp>
        <p:nvSpPr>
          <p:cNvPr id="48" name="TextBox 47">
            <a:extLst>
              <a:ext uri="{FF2B5EF4-FFF2-40B4-BE49-F238E27FC236}">
                <a16:creationId xmlns:a16="http://schemas.microsoft.com/office/drawing/2014/main" id="{DD5350D3-583B-49C8-899F-D28B54358E65}"/>
              </a:ext>
            </a:extLst>
          </p:cNvPr>
          <p:cNvSpPr txBox="1"/>
          <p:nvPr/>
        </p:nvSpPr>
        <p:spPr>
          <a:xfrm>
            <a:off x="-5839254" y="5765560"/>
            <a:ext cx="3644139" cy="1785104"/>
          </a:xfrm>
          <a:prstGeom prst="rect">
            <a:avLst/>
          </a:prstGeom>
          <a:noFill/>
        </p:spPr>
        <p:txBody>
          <a:bodyPr wrap="square" rtlCol="0">
            <a:spAutoFit/>
          </a:bodyPr>
          <a:lstStyle/>
          <a:p>
            <a:pPr algn="r"/>
            <a:r>
              <a:rPr lang="en-US" sz="3000" b="1" dirty="0">
                <a:latin typeface="Arial" panose="020B0604020202020204" pitchFamily="34" charset="0"/>
                <a:cs typeface="Arial" panose="020B0604020202020204" pitchFamily="34" charset="0"/>
              </a:rPr>
              <a:t>CẬN LÂM SÀNG</a:t>
            </a:r>
          </a:p>
          <a:p>
            <a:pPr algn="r"/>
            <a:r>
              <a:rPr lang="en-US" sz="2000" dirty="0">
                <a:latin typeface="Arial" panose="020B0604020202020204" pitchFamily="34" charset="0"/>
                <a:cs typeface="Arial" panose="020B0604020202020204" pitchFamily="34" charset="0"/>
              </a:rPr>
              <a:t>ĐH </a:t>
            </a:r>
            <a:r>
              <a:rPr lang="en-US" sz="2000" dirty="0" err="1">
                <a:latin typeface="Arial" panose="020B0604020202020204" pitchFamily="34" charset="0"/>
                <a:cs typeface="Arial" panose="020B0604020202020204" pitchFamily="34" charset="0"/>
              </a:rPr>
              <a:t>lúc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nhập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viện</a:t>
            </a:r>
            <a:r>
              <a:rPr lang="en-US" sz="2000" dirty="0">
                <a:latin typeface="Arial" panose="020B0604020202020204" pitchFamily="34" charset="0"/>
                <a:cs typeface="Arial" panose="020B0604020202020204" pitchFamily="34" charset="0"/>
              </a:rPr>
              <a:t>, HbA1c,, Hb, </a:t>
            </a:r>
            <a:r>
              <a:rPr lang="en-US" sz="2000" dirty="0" err="1">
                <a:latin typeface="Arial" panose="020B0604020202020204" pitchFamily="34" charset="0"/>
                <a:cs typeface="Arial" panose="020B0604020202020204" pitchFamily="34" charset="0"/>
              </a:rPr>
              <a:t>chức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thận</a:t>
            </a:r>
            <a:r>
              <a:rPr lang="en-US" sz="2000" dirty="0">
                <a:latin typeface="Arial" panose="020B0604020202020204" pitchFamily="34" charset="0"/>
                <a:cs typeface="Arial" panose="020B0604020202020204" pitchFamily="34" charset="0"/>
              </a:rPr>
              <a:t>, Troponin </a:t>
            </a:r>
            <a:r>
              <a:rPr lang="en-US" sz="2000" dirty="0" err="1">
                <a:latin typeface="Arial" panose="020B0604020202020204" pitchFamily="34" charset="0"/>
                <a:cs typeface="Arial" panose="020B0604020202020204" pitchFamily="34" charset="0"/>
              </a:rPr>
              <a:t>Ths</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bilian</a:t>
            </a:r>
            <a:r>
              <a:rPr lang="en-US" sz="2000" dirty="0">
                <a:latin typeface="Arial" panose="020B0604020202020204" pitchFamily="34" charset="0"/>
                <a:cs typeface="Arial" panose="020B0604020202020204" pitchFamily="34" charset="0"/>
              </a:rPr>
              <a:t> lipid </a:t>
            </a:r>
            <a:r>
              <a:rPr lang="en-US" sz="2000" dirty="0" err="1">
                <a:latin typeface="Arial" panose="020B0604020202020204" pitchFamily="34" charset="0"/>
                <a:cs typeface="Arial" panose="020B0604020202020204" pitchFamily="34" charset="0"/>
              </a:rPr>
              <a:t>máu</a:t>
            </a:r>
            <a:r>
              <a:rPr lang="en-US" sz="2000" dirty="0">
                <a:latin typeface="Arial" panose="020B0604020202020204" pitchFamily="34" charset="0"/>
                <a:cs typeface="Arial" panose="020B0604020202020204" pitchFamily="34" charset="0"/>
              </a:rPr>
              <a:t>,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sp>
        <p:nvSpPr>
          <p:cNvPr id="49" name="TextBox 48">
            <a:extLst>
              <a:ext uri="{FF2B5EF4-FFF2-40B4-BE49-F238E27FC236}">
                <a16:creationId xmlns:a16="http://schemas.microsoft.com/office/drawing/2014/main" id="{73897423-F91D-4217-8407-744333F8F04B}"/>
              </a:ext>
            </a:extLst>
          </p:cNvPr>
          <p:cNvSpPr txBox="1"/>
          <p:nvPr/>
        </p:nvSpPr>
        <p:spPr>
          <a:xfrm>
            <a:off x="14864266" y="5765560"/>
            <a:ext cx="4288973" cy="1785104"/>
          </a:xfrm>
          <a:prstGeom prst="rect">
            <a:avLst/>
          </a:prstGeom>
          <a:noFill/>
        </p:spPr>
        <p:txBody>
          <a:bodyPr wrap="square" rtlCol="0">
            <a:spAutoFit/>
          </a:bodyPr>
          <a:lstStyle/>
          <a:p>
            <a:r>
              <a:rPr lang="en-US" sz="3000" b="1" dirty="0">
                <a:latin typeface="Arial" panose="020B0604020202020204" pitchFamily="34" charset="0"/>
                <a:cs typeface="Arial" panose="020B0604020202020204" pitchFamily="34" charset="0"/>
              </a:rPr>
              <a:t>KẾT CỤC LÂM SÀNG</a:t>
            </a:r>
          </a:p>
          <a:p>
            <a:r>
              <a:rPr lang="vi-VN" sz="2000" dirty="0">
                <a:latin typeface="Arial" panose="020B0604020202020204" pitchFamily="34" charset="0"/>
                <a:cs typeface="Arial" panose="020B0604020202020204" pitchFamily="34" charset="0"/>
              </a:rPr>
              <a:t>tử vong do mọi nguyên nhân</a:t>
            </a:r>
            <a:br>
              <a:rPr lang="en-US" sz="2000" dirty="0">
                <a:latin typeface="Arial" panose="020B0604020202020204" pitchFamily="34" charset="0"/>
                <a:cs typeface="Arial" panose="020B0604020202020204" pitchFamily="34" charset="0"/>
              </a:rPr>
            </a:br>
            <a:r>
              <a:rPr lang="vi-VN" sz="2000" dirty="0">
                <a:latin typeface="Arial" panose="020B0604020202020204" pitchFamily="34" charset="0"/>
                <a:cs typeface="Arial" panose="020B0604020202020204" pitchFamily="34" charset="0"/>
              </a:rPr>
              <a:t>biến cố tim mạch </a:t>
            </a:r>
            <a:r>
              <a:rPr lang="en-US" sz="2000" dirty="0">
                <a:latin typeface="Arial" panose="020B0604020202020204" pitchFamily="34" charset="0"/>
                <a:cs typeface="Arial" panose="020B0604020202020204" pitchFamily="34" charset="0"/>
              </a:rPr>
              <a:t>(</a:t>
            </a:r>
            <a:r>
              <a:rPr lang="vi-VN" sz="2000" dirty="0">
                <a:latin typeface="Arial" panose="020B0604020202020204" pitchFamily="34" charset="0"/>
                <a:cs typeface="Arial" panose="020B0604020202020204" pitchFamily="34" charset="0"/>
              </a:rPr>
              <a:t>choáng tim, suy tim cấp, rối loạn nhịp tim nguy hiểm như nhanh thất, rung thất)</a:t>
            </a:r>
            <a:endParaRPr lang="en-US" sz="2000" dirty="0">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F055B108-FF62-4193-A790-7439E2F9F6AB}"/>
              </a:ext>
            </a:extLst>
          </p:cNvPr>
          <p:cNvGrpSpPr/>
          <p:nvPr/>
        </p:nvGrpSpPr>
        <p:grpSpPr>
          <a:xfrm>
            <a:off x="4972530" y="7550664"/>
            <a:ext cx="2246940" cy="2278373"/>
            <a:chOff x="4882285" y="2366426"/>
            <a:chExt cx="2246940" cy="2278373"/>
          </a:xfrm>
        </p:grpSpPr>
        <p:sp>
          <p:nvSpPr>
            <p:cNvPr id="44" name="Oval 43">
              <a:extLst>
                <a:ext uri="{FF2B5EF4-FFF2-40B4-BE49-F238E27FC236}">
                  <a16:creationId xmlns:a16="http://schemas.microsoft.com/office/drawing/2014/main" id="{4989AD49-9817-48E4-B8BB-2CA8FA46D2D6}"/>
                </a:ext>
              </a:extLst>
            </p:cNvPr>
            <p:cNvSpPr/>
            <p:nvPr/>
          </p:nvSpPr>
          <p:spPr>
            <a:xfrm>
              <a:off x="4882285" y="2366426"/>
              <a:ext cx="2195199" cy="219519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4A21D632-4FAB-4D77-95F8-E573F4652F48}"/>
                </a:ext>
              </a:extLst>
            </p:cNvPr>
            <p:cNvSpPr txBox="1"/>
            <p:nvPr/>
          </p:nvSpPr>
          <p:spPr>
            <a:xfrm>
              <a:off x="4934026" y="2828917"/>
              <a:ext cx="2195199" cy="1815882"/>
            </a:xfrm>
            <a:prstGeom prst="rect">
              <a:avLst/>
            </a:prstGeom>
            <a:noFill/>
          </p:spPr>
          <p:txBody>
            <a:bodyPr wrap="square" rtlCol="0">
              <a:spAutoFit/>
            </a:bodyPr>
            <a:lstStyle/>
            <a:p>
              <a:pPr algn="ctr"/>
              <a:r>
                <a:rPr lang="en-US" sz="2800" dirty="0">
                  <a:solidFill>
                    <a:schemeClr val="bg1"/>
                  </a:solidFill>
                  <a:latin typeface="Arial" panose="020B0604020202020204" pitchFamily="34" charset="0"/>
                  <a:cs typeface="Arial" panose="020B0604020202020204" pitchFamily="34" charset="0"/>
                </a:rPr>
                <a:t>80 BN</a:t>
              </a:r>
              <a:br>
                <a:rPr lang="en-US" sz="2800" dirty="0">
                  <a:solidFill>
                    <a:schemeClr val="bg1"/>
                  </a:solidFill>
                  <a:latin typeface="Arial" panose="020B0604020202020204" pitchFamily="34" charset="0"/>
                  <a:cs typeface="Arial" panose="020B0604020202020204" pitchFamily="34" charset="0"/>
                </a:rPr>
              </a:br>
              <a:r>
                <a:rPr lang="en-US" sz="2800" dirty="0">
                  <a:solidFill>
                    <a:schemeClr val="bg1"/>
                  </a:solidFill>
                  <a:latin typeface="Arial" panose="020B0604020202020204" pitchFamily="34" charset="0"/>
                  <a:cs typeface="Arial" panose="020B0604020202020204" pitchFamily="34" charset="0"/>
                </a:rPr>
                <a:t>NMCT </a:t>
              </a:r>
              <a:r>
                <a:rPr lang="en-US" sz="2800" dirty="0" err="1">
                  <a:solidFill>
                    <a:schemeClr val="bg1"/>
                  </a:solidFill>
                  <a:latin typeface="Arial" panose="020B0604020202020204" pitchFamily="34" charset="0"/>
                  <a:cs typeface="Arial" panose="020B0604020202020204" pitchFamily="34" charset="0"/>
                </a:rPr>
                <a:t>cấp</a:t>
              </a:r>
              <a:r>
                <a:rPr lang="en-US" sz="2800" dirty="0">
                  <a:solidFill>
                    <a:schemeClr val="bg1"/>
                  </a:solidFill>
                  <a:latin typeface="Arial" panose="020B0604020202020204" pitchFamily="34" charset="0"/>
                  <a:cs typeface="Arial" panose="020B0604020202020204" pitchFamily="34" charset="0"/>
                </a:rPr>
                <a:t> - ĐTĐ </a:t>
              </a:r>
            </a:p>
            <a:p>
              <a:pPr algn="ctr"/>
              <a:endParaRPr lang="en-US" sz="2800" dirty="0">
                <a:solidFill>
                  <a:schemeClr val="bg1"/>
                </a:solidFill>
              </a:endParaRPr>
            </a:p>
          </p:txBody>
        </p:sp>
      </p:grpSp>
      <p:grpSp>
        <p:nvGrpSpPr>
          <p:cNvPr id="6" name="Group 5">
            <a:extLst>
              <a:ext uri="{FF2B5EF4-FFF2-40B4-BE49-F238E27FC236}">
                <a16:creationId xmlns:a16="http://schemas.microsoft.com/office/drawing/2014/main" id="{0B157AA9-AF60-4CB3-A8D0-5B38517326F5}"/>
              </a:ext>
            </a:extLst>
          </p:cNvPr>
          <p:cNvGrpSpPr/>
          <p:nvPr/>
        </p:nvGrpSpPr>
        <p:grpSpPr>
          <a:xfrm>
            <a:off x="-2044596" y="4892335"/>
            <a:ext cx="1698172" cy="1698172"/>
            <a:chOff x="4289958" y="3476563"/>
            <a:chExt cx="1698172" cy="1698172"/>
          </a:xfrm>
        </p:grpSpPr>
        <p:sp>
          <p:nvSpPr>
            <p:cNvPr id="37" name="Freeform: Shape 36">
              <a:extLst>
                <a:ext uri="{FF2B5EF4-FFF2-40B4-BE49-F238E27FC236}">
                  <a16:creationId xmlns:a16="http://schemas.microsoft.com/office/drawing/2014/main" id="{D4020B07-F98E-4E60-AA95-967A7996FAE9}"/>
                </a:ext>
              </a:extLst>
            </p:cNvPr>
            <p:cNvSpPr/>
            <p:nvPr/>
          </p:nvSpPr>
          <p:spPr>
            <a:xfrm>
              <a:off x="4289958" y="3476563"/>
              <a:ext cx="1698172" cy="1698172"/>
            </a:xfrm>
            <a:custGeom>
              <a:avLst/>
              <a:gdLst>
                <a:gd name="connsiteX0" fmla="*/ 0 w 1487714"/>
                <a:gd name="connsiteY0" fmla="*/ 0 h 1487714"/>
                <a:gd name="connsiteX1" fmla="*/ 355599 w 1487714"/>
                <a:gd name="connsiteY1" fmla="*/ 0 h 1487714"/>
                <a:gd name="connsiteX2" fmla="*/ 1487714 w 1487714"/>
                <a:gd name="connsiteY2" fmla="*/ 1132115 h 1487714"/>
                <a:gd name="connsiteX3" fmla="*/ 1487714 w 1487714"/>
                <a:gd name="connsiteY3" fmla="*/ 1487714 h 1487714"/>
                <a:gd name="connsiteX4" fmla="*/ 0 w 1487714"/>
                <a:gd name="connsiteY4" fmla="*/ 0 h 1487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714" h="1487714">
                  <a:moveTo>
                    <a:pt x="0" y="0"/>
                  </a:moveTo>
                  <a:lnTo>
                    <a:pt x="355599" y="0"/>
                  </a:lnTo>
                  <a:cubicBezTo>
                    <a:pt x="355599" y="625250"/>
                    <a:pt x="862464" y="1132115"/>
                    <a:pt x="1487714" y="1132115"/>
                  </a:cubicBezTo>
                  <a:lnTo>
                    <a:pt x="1487714" y="1487714"/>
                  </a:lnTo>
                  <a:cubicBezTo>
                    <a:pt x="666072" y="1487714"/>
                    <a:pt x="0" y="821642"/>
                    <a:pt x="0" y="0"/>
                  </a:cubicBezTo>
                  <a:close/>
                </a:path>
              </a:pathLst>
            </a:custGeom>
            <a:solidFill>
              <a:srgbClr val="015E3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Oval 40">
              <a:extLst>
                <a:ext uri="{FF2B5EF4-FFF2-40B4-BE49-F238E27FC236}">
                  <a16:creationId xmlns:a16="http://schemas.microsoft.com/office/drawing/2014/main" id="{9762875A-B25D-4AE9-98A4-7B15D4D5384D}"/>
                </a:ext>
              </a:extLst>
            </p:cNvPr>
            <p:cNvSpPr/>
            <p:nvPr/>
          </p:nvSpPr>
          <p:spPr>
            <a:xfrm>
              <a:off x="4341646" y="4349788"/>
              <a:ext cx="563297" cy="563297"/>
            </a:xfrm>
            <a:prstGeom prst="ellipse">
              <a:avLst/>
            </a:prstGeom>
            <a:solidFill>
              <a:srgbClr val="015E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Graphic 54" descr="IV">
              <a:extLst>
                <a:ext uri="{FF2B5EF4-FFF2-40B4-BE49-F238E27FC236}">
                  <a16:creationId xmlns:a16="http://schemas.microsoft.com/office/drawing/2014/main" id="{9468B274-015D-4CB1-987F-A8B74FA9DBE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86077" y="4414109"/>
              <a:ext cx="434654" cy="434654"/>
            </a:xfrm>
            <a:prstGeom prst="rect">
              <a:avLst/>
            </a:prstGeom>
          </p:spPr>
        </p:pic>
      </p:grpSp>
      <p:grpSp>
        <p:nvGrpSpPr>
          <p:cNvPr id="4" name="Group 3">
            <a:extLst>
              <a:ext uri="{FF2B5EF4-FFF2-40B4-BE49-F238E27FC236}">
                <a16:creationId xmlns:a16="http://schemas.microsoft.com/office/drawing/2014/main" id="{5B740A0A-F23D-43DD-92AC-9AC844834C5F}"/>
              </a:ext>
            </a:extLst>
          </p:cNvPr>
          <p:cNvGrpSpPr/>
          <p:nvPr/>
        </p:nvGrpSpPr>
        <p:grpSpPr>
          <a:xfrm>
            <a:off x="12955644" y="451131"/>
            <a:ext cx="1698172" cy="1698172"/>
            <a:chOff x="5994405" y="1778391"/>
            <a:chExt cx="1698172" cy="1698172"/>
          </a:xfrm>
        </p:grpSpPr>
        <p:sp>
          <p:nvSpPr>
            <p:cNvPr id="26" name="Freeform: Shape 25">
              <a:extLst>
                <a:ext uri="{FF2B5EF4-FFF2-40B4-BE49-F238E27FC236}">
                  <a16:creationId xmlns:a16="http://schemas.microsoft.com/office/drawing/2014/main" id="{9368E15B-868C-4EB7-8C72-EAB8A6AF506A}"/>
                </a:ext>
              </a:extLst>
            </p:cNvPr>
            <p:cNvSpPr/>
            <p:nvPr/>
          </p:nvSpPr>
          <p:spPr>
            <a:xfrm>
              <a:off x="5994405" y="1778391"/>
              <a:ext cx="1698172" cy="1698172"/>
            </a:xfrm>
            <a:custGeom>
              <a:avLst/>
              <a:gdLst>
                <a:gd name="connsiteX0" fmla="*/ 0 w 1487714"/>
                <a:gd name="connsiteY0" fmla="*/ 0 h 1487714"/>
                <a:gd name="connsiteX1" fmla="*/ 1487714 w 1487714"/>
                <a:gd name="connsiteY1" fmla="*/ 1487714 h 1487714"/>
                <a:gd name="connsiteX2" fmla="*/ 1132115 w 1487714"/>
                <a:gd name="connsiteY2" fmla="*/ 1487714 h 1487714"/>
                <a:gd name="connsiteX3" fmla="*/ 0 w 1487714"/>
                <a:gd name="connsiteY3" fmla="*/ 355599 h 1487714"/>
                <a:gd name="connsiteX4" fmla="*/ 0 w 1487714"/>
                <a:gd name="connsiteY4" fmla="*/ 0 h 1487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714" h="1487714">
                  <a:moveTo>
                    <a:pt x="0" y="0"/>
                  </a:moveTo>
                  <a:cubicBezTo>
                    <a:pt x="821642" y="0"/>
                    <a:pt x="1487714" y="666072"/>
                    <a:pt x="1487714" y="1487714"/>
                  </a:cubicBezTo>
                  <a:lnTo>
                    <a:pt x="1132115" y="1487714"/>
                  </a:lnTo>
                  <a:cubicBezTo>
                    <a:pt x="1132115" y="862464"/>
                    <a:pt x="625250" y="355599"/>
                    <a:pt x="0" y="355599"/>
                  </a:cubicBezTo>
                  <a:lnTo>
                    <a:pt x="0" y="0"/>
                  </a:lnTo>
                  <a:close/>
                </a:path>
              </a:pathLst>
            </a:cu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8" name="Oval 37">
              <a:extLst>
                <a:ext uri="{FF2B5EF4-FFF2-40B4-BE49-F238E27FC236}">
                  <a16:creationId xmlns:a16="http://schemas.microsoft.com/office/drawing/2014/main" id="{F62550C4-2E63-4958-8644-BD77C5D507FE}"/>
                </a:ext>
              </a:extLst>
            </p:cNvPr>
            <p:cNvSpPr/>
            <p:nvPr/>
          </p:nvSpPr>
          <p:spPr>
            <a:xfrm>
              <a:off x="7054825" y="2034396"/>
              <a:ext cx="563297" cy="56329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7" name="Graphic 56" descr="Stethoscope">
              <a:extLst>
                <a:ext uri="{FF2B5EF4-FFF2-40B4-BE49-F238E27FC236}">
                  <a16:creationId xmlns:a16="http://schemas.microsoft.com/office/drawing/2014/main" id="{4C9032CE-F6F8-4621-9E72-FFAA4A6FCDA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81759" y="2124969"/>
              <a:ext cx="355148" cy="355146"/>
            </a:xfrm>
            <a:prstGeom prst="rect">
              <a:avLst/>
            </a:prstGeom>
          </p:spPr>
        </p:pic>
      </p:grpSp>
      <p:grpSp>
        <p:nvGrpSpPr>
          <p:cNvPr id="3" name="Group 2">
            <a:extLst>
              <a:ext uri="{FF2B5EF4-FFF2-40B4-BE49-F238E27FC236}">
                <a16:creationId xmlns:a16="http://schemas.microsoft.com/office/drawing/2014/main" id="{4F0CDC8B-E8C2-498C-97AF-675E5FE69EA0}"/>
              </a:ext>
            </a:extLst>
          </p:cNvPr>
          <p:cNvGrpSpPr/>
          <p:nvPr/>
        </p:nvGrpSpPr>
        <p:grpSpPr>
          <a:xfrm>
            <a:off x="-2044596" y="446482"/>
            <a:ext cx="1698172" cy="1698172"/>
            <a:chOff x="4297211" y="1778391"/>
            <a:chExt cx="1698172" cy="1698172"/>
          </a:xfrm>
        </p:grpSpPr>
        <p:sp>
          <p:nvSpPr>
            <p:cNvPr id="36" name="Freeform: Shape 35">
              <a:extLst>
                <a:ext uri="{FF2B5EF4-FFF2-40B4-BE49-F238E27FC236}">
                  <a16:creationId xmlns:a16="http://schemas.microsoft.com/office/drawing/2014/main" id="{B685A5DF-BD47-4677-BA51-E89AEEE38D22}"/>
                </a:ext>
              </a:extLst>
            </p:cNvPr>
            <p:cNvSpPr/>
            <p:nvPr/>
          </p:nvSpPr>
          <p:spPr>
            <a:xfrm>
              <a:off x="4297211" y="1778391"/>
              <a:ext cx="1698172" cy="1698172"/>
            </a:xfrm>
            <a:custGeom>
              <a:avLst/>
              <a:gdLst>
                <a:gd name="connsiteX0" fmla="*/ 1487714 w 1487714"/>
                <a:gd name="connsiteY0" fmla="*/ 0 h 1487714"/>
                <a:gd name="connsiteX1" fmla="*/ 1487714 w 1487714"/>
                <a:gd name="connsiteY1" fmla="*/ 355599 h 1487714"/>
                <a:gd name="connsiteX2" fmla="*/ 355599 w 1487714"/>
                <a:gd name="connsiteY2" fmla="*/ 1487714 h 1487714"/>
                <a:gd name="connsiteX3" fmla="*/ 0 w 1487714"/>
                <a:gd name="connsiteY3" fmla="*/ 1487714 h 1487714"/>
                <a:gd name="connsiteX4" fmla="*/ 1487714 w 1487714"/>
                <a:gd name="connsiteY4" fmla="*/ 0 h 1487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714" h="1487714">
                  <a:moveTo>
                    <a:pt x="1487714" y="0"/>
                  </a:moveTo>
                  <a:lnTo>
                    <a:pt x="1487714" y="355599"/>
                  </a:lnTo>
                  <a:cubicBezTo>
                    <a:pt x="862464" y="355599"/>
                    <a:pt x="355599" y="862464"/>
                    <a:pt x="355599" y="1487714"/>
                  </a:cubicBezTo>
                  <a:lnTo>
                    <a:pt x="0" y="1487714"/>
                  </a:lnTo>
                  <a:cubicBezTo>
                    <a:pt x="0" y="666072"/>
                    <a:pt x="666072" y="0"/>
                    <a:pt x="1487714" y="0"/>
                  </a:cubicBezTo>
                  <a:close/>
                </a:path>
              </a:pathLst>
            </a:cu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9" name="Oval 38">
              <a:extLst>
                <a:ext uri="{FF2B5EF4-FFF2-40B4-BE49-F238E27FC236}">
                  <a16:creationId xmlns:a16="http://schemas.microsoft.com/office/drawing/2014/main" id="{82BA18A7-474B-4219-AF42-E1C323B91501}"/>
                </a:ext>
              </a:extLst>
            </p:cNvPr>
            <p:cNvSpPr/>
            <p:nvPr/>
          </p:nvSpPr>
          <p:spPr>
            <a:xfrm>
              <a:off x="4386077" y="2035152"/>
              <a:ext cx="563297" cy="56329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Graphic 58" descr="Doctor">
              <a:extLst>
                <a:ext uri="{FF2B5EF4-FFF2-40B4-BE49-F238E27FC236}">
                  <a16:creationId xmlns:a16="http://schemas.microsoft.com/office/drawing/2014/main" id="{B6BF2B24-CD50-40FE-ACC0-AC010F85DCB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487448" y="2109471"/>
              <a:ext cx="355148" cy="355146"/>
            </a:xfrm>
            <a:prstGeom prst="rect">
              <a:avLst/>
            </a:prstGeom>
          </p:spPr>
        </p:pic>
      </p:grpSp>
      <p:grpSp>
        <p:nvGrpSpPr>
          <p:cNvPr id="5" name="Group 4">
            <a:extLst>
              <a:ext uri="{FF2B5EF4-FFF2-40B4-BE49-F238E27FC236}">
                <a16:creationId xmlns:a16="http://schemas.microsoft.com/office/drawing/2014/main" id="{A75B88AD-5FFB-41F0-9777-29C2A42AB942}"/>
              </a:ext>
            </a:extLst>
          </p:cNvPr>
          <p:cNvGrpSpPr/>
          <p:nvPr/>
        </p:nvGrpSpPr>
        <p:grpSpPr>
          <a:xfrm>
            <a:off x="12955644" y="4974923"/>
            <a:ext cx="1698172" cy="1698172"/>
            <a:chOff x="5994405" y="3476563"/>
            <a:chExt cx="1698172" cy="1698172"/>
          </a:xfrm>
        </p:grpSpPr>
        <p:sp>
          <p:nvSpPr>
            <p:cNvPr id="33" name="Freeform: Shape 32">
              <a:extLst>
                <a:ext uri="{FF2B5EF4-FFF2-40B4-BE49-F238E27FC236}">
                  <a16:creationId xmlns:a16="http://schemas.microsoft.com/office/drawing/2014/main" id="{D3926D52-20B2-4899-B2CD-D6D90BCFDDAE}"/>
                </a:ext>
              </a:extLst>
            </p:cNvPr>
            <p:cNvSpPr/>
            <p:nvPr/>
          </p:nvSpPr>
          <p:spPr>
            <a:xfrm>
              <a:off x="5994405" y="3476563"/>
              <a:ext cx="1698172" cy="1698172"/>
            </a:xfrm>
            <a:custGeom>
              <a:avLst/>
              <a:gdLst>
                <a:gd name="connsiteX0" fmla="*/ 1132115 w 1487714"/>
                <a:gd name="connsiteY0" fmla="*/ 0 h 1487714"/>
                <a:gd name="connsiteX1" fmla="*/ 1487714 w 1487714"/>
                <a:gd name="connsiteY1" fmla="*/ 0 h 1487714"/>
                <a:gd name="connsiteX2" fmla="*/ 0 w 1487714"/>
                <a:gd name="connsiteY2" fmla="*/ 1487714 h 1487714"/>
                <a:gd name="connsiteX3" fmla="*/ 0 w 1487714"/>
                <a:gd name="connsiteY3" fmla="*/ 1132115 h 1487714"/>
                <a:gd name="connsiteX4" fmla="*/ 1132115 w 1487714"/>
                <a:gd name="connsiteY4" fmla="*/ 0 h 1487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714" h="1487714">
                  <a:moveTo>
                    <a:pt x="1132115" y="0"/>
                  </a:moveTo>
                  <a:lnTo>
                    <a:pt x="1487714" y="0"/>
                  </a:lnTo>
                  <a:cubicBezTo>
                    <a:pt x="1487714" y="821642"/>
                    <a:pt x="821642" y="1487714"/>
                    <a:pt x="0" y="1487714"/>
                  </a:cubicBezTo>
                  <a:lnTo>
                    <a:pt x="0" y="1132115"/>
                  </a:lnTo>
                  <a:cubicBezTo>
                    <a:pt x="625250" y="1132115"/>
                    <a:pt x="1132115" y="625250"/>
                    <a:pt x="1132115" y="0"/>
                  </a:cubicBezTo>
                  <a:close/>
                </a:path>
              </a:pathLst>
            </a:cu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0" name="Oval 39">
              <a:extLst>
                <a:ext uri="{FF2B5EF4-FFF2-40B4-BE49-F238E27FC236}">
                  <a16:creationId xmlns:a16="http://schemas.microsoft.com/office/drawing/2014/main" id="{0B78A1BD-747F-42FE-A08B-231B5CA9DEC0}"/>
                </a:ext>
              </a:extLst>
            </p:cNvPr>
            <p:cNvSpPr/>
            <p:nvPr/>
          </p:nvSpPr>
          <p:spPr>
            <a:xfrm>
              <a:off x="7054825" y="4349788"/>
              <a:ext cx="563297" cy="56329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Graphic 60" descr="Puzzle pieces">
              <a:extLst>
                <a:ext uri="{FF2B5EF4-FFF2-40B4-BE49-F238E27FC236}">
                  <a16:creationId xmlns:a16="http://schemas.microsoft.com/office/drawing/2014/main" id="{EA2E715D-C3DF-4E81-9C09-5E64E053F1B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101260" y="4402835"/>
              <a:ext cx="472432" cy="472432"/>
            </a:xfrm>
            <a:prstGeom prst="rect">
              <a:avLst/>
            </a:prstGeom>
          </p:spPr>
        </p:pic>
      </p:grpSp>
      <p:sp>
        <p:nvSpPr>
          <p:cNvPr id="10" name="TextBox 9">
            <a:extLst>
              <a:ext uri="{FF2B5EF4-FFF2-40B4-BE49-F238E27FC236}">
                <a16:creationId xmlns:a16="http://schemas.microsoft.com/office/drawing/2014/main" id="{3C3B4C02-B4AB-4EA4-B8EA-6EF88C42B68E}"/>
              </a:ext>
            </a:extLst>
          </p:cNvPr>
          <p:cNvSpPr txBox="1"/>
          <p:nvPr/>
        </p:nvSpPr>
        <p:spPr>
          <a:xfrm>
            <a:off x="2249243" y="537858"/>
            <a:ext cx="7641771" cy="769441"/>
          </a:xfrm>
          <a:prstGeom prst="rect">
            <a:avLst/>
          </a:prstGeom>
          <a:noFill/>
        </p:spPr>
        <p:txBody>
          <a:bodyPr wrap="square" rtlCol="0">
            <a:spAutoFit/>
          </a:bodyPr>
          <a:lstStyle/>
          <a:p>
            <a:r>
              <a:rPr lang="en-US" sz="4400" b="1" dirty="0" err="1">
                <a:solidFill>
                  <a:srgbClr val="FF1D1D"/>
                </a:solidFill>
                <a:latin typeface="Arial" panose="020B0604020202020204" pitchFamily="34" charset="0"/>
                <a:cs typeface="Arial" panose="020B0604020202020204" pitchFamily="34" charset="0"/>
              </a:rPr>
              <a:t>Khoảng</a:t>
            </a:r>
            <a:r>
              <a:rPr lang="en-US" sz="4400" b="1" dirty="0">
                <a:solidFill>
                  <a:srgbClr val="FF1D1D"/>
                </a:solidFill>
                <a:latin typeface="Arial" panose="020B0604020202020204" pitchFamily="34" charset="0"/>
                <a:cs typeface="Arial" panose="020B0604020202020204" pitchFamily="34" charset="0"/>
              </a:rPr>
              <a:t> </a:t>
            </a:r>
            <a:r>
              <a:rPr lang="en-US" sz="4400" b="1" dirty="0" err="1">
                <a:solidFill>
                  <a:srgbClr val="FF1D1D"/>
                </a:solidFill>
                <a:latin typeface="Arial" panose="020B0604020202020204" pitchFamily="34" charset="0"/>
                <a:cs typeface="Arial" panose="020B0604020202020204" pitchFamily="34" charset="0"/>
              </a:rPr>
              <a:t>trống</a:t>
            </a:r>
            <a:r>
              <a:rPr lang="en-US" sz="4400" b="1" dirty="0">
                <a:solidFill>
                  <a:srgbClr val="FF1D1D"/>
                </a:solidFill>
                <a:latin typeface="Arial" panose="020B0604020202020204" pitchFamily="34" charset="0"/>
                <a:cs typeface="Arial" panose="020B0604020202020204" pitchFamily="34" charset="0"/>
              </a:rPr>
              <a:t> đ</a:t>
            </a:r>
            <a:r>
              <a:rPr lang="vi-VN" sz="4400" b="1" dirty="0">
                <a:solidFill>
                  <a:srgbClr val="FF1D1D"/>
                </a:solidFill>
                <a:cs typeface="Arial" panose="020B0604020202020204" pitchFamily="34" charset="0"/>
              </a:rPr>
              <a:t>ư</a:t>
            </a:r>
            <a:r>
              <a:rPr lang="en-US" sz="4400" b="1" dirty="0" err="1">
                <a:solidFill>
                  <a:srgbClr val="FF1D1D"/>
                </a:solidFill>
                <a:latin typeface="Arial" panose="020B0604020202020204" pitchFamily="34" charset="0"/>
                <a:cs typeface="Arial" panose="020B0604020202020204" pitchFamily="34" charset="0"/>
              </a:rPr>
              <a:t>ờng</a:t>
            </a:r>
            <a:r>
              <a:rPr lang="en-US" sz="4400" b="1" dirty="0">
                <a:solidFill>
                  <a:srgbClr val="FF1D1D"/>
                </a:solidFill>
                <a:latin typeface="Arial" panose="020B0604020202020204" pitchFamily="34" charset="0"/>
                <a:cs typeface="Arial" panose="020B0604020202020204" pitchFamily="34" charset="0"/>
              </a:rPr>
              <a:t> </a:t>
            </a:r>
            <a:r>
              <a:rPr lang="en-US" sz="4400" b="1" dirty="0" err="1">
                <a:solidFill>
                  <a:srgbClr val="FF1D1D"/>
                </a:solidFill>
                <a:latin typeface="Arial" panose="020B0604020202020204" pitchFamily="34" charset="0"/>
                <a:cs typeface="Arial" panose="020B0604020202020204" pitchFamily="34" charset="0"/>
              </a:rPr>
              <a:t>huyết</a:t>
            </a:r>
            <a:endParaRPr lang="en-US" sz="4400" dirty="0"/>
          </a:p>
        </p:txBody>
      </p:sp>
      <p:sp>
        <p:nvSpPr>
          <p:cNvPr id="27" name="Content Placeholder 2">
            <a:extLst>
              <a:ext uri="{FF2B5EF4-FFF2-40B4-BE49-F238E27FC236}">
                <a16:creationId xmlns:a16="http://schemas.microsoft.com/office/drawing/2014/main" id="{051E4DB1-5D2A-45CF-A9E2-75855FB8184C}"/>
              </a:ext>
            </a:extLst>
          </p:cNvPr>
          <p:cNvSpPr>
            <a:spLocks noGrp="1"/>
          </p:cNvSpPr>
          <p:nvPr>
            <p:ph idx="1"/>
          </p:nvPr>
        </p:nvSpPr>
        <p:spPr>
          <a:xfrm>
            <a:off x="838200" y="1825625"/>
            <a:ext cx="10515600" cy="2310946"/>
          </a:xfrm>
        </p:spPr>
        <p:txBody>
          <a:bodyPr/>
          <a:lstStyle/>
          <a:p>
            <a:pPr marL="0" indent="0" algn="just">
              <a:buNone/>
            </a:pPr>
            <a:r>
              <a:rPr lang="en-US" b="1" dirty="0" err="1">
                <a:latin typeface="Arial" panose="020B0604020202020204" pitchFamily="34" charset="0"/>
                <a:cs typeface="Arial" panose="020B0604020202020204" pitchFamily="34" charset="0"/>
              </a:rPr>
              <a:t>Định</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nghĩa</a:t>
            </a:r>
            <a:r>
              <a:rPr lang="en-US" dirty="0"/>
              <a:t>: </a:t>
            </a:r>
            <a:r>
              <a:rPr lang="vi-VN" dirty="0"/>
              <a:t>là sự khác biệt giữa đường huyết lúc nhập viện và đường huyết trung bình nền cơ bản của người bệnh.</a:t>
            </a:r>
            <a:endParaRPr lang="en-US" dirty="0"/>
          </a:p>
          <a:p>
            <a:pPr algn="just"/>
            <a:r>
              <a:rPr lang="en-US" dirty="0">
                <a:latin typeface="Arial" panose="020B0604020202020204" pitchFamily="34" charset="0"/>
                <a:cs typeface="Arial" panose="020B0604020202020204" pitchFamily="34" charset="0"/>
              </a:rPr>
              <a:t>ĐH </a:t>
            </a:r>
            <a:r>
              <a:rPr lang="vi-VN" dirty="0">
                <a:latin typeface="Arial" panose="020B0604020202020204" pitchFamily="34" charset="0"/>
                <a:cs typeface="Arial" panose="020B0604020202020204" pitchFamily="34" charset="0"/>
              </a:rPr>
              <a:t>trung bình nền cơ bản = 28,7 x HbA1c – 46,7 (mg/dL)</a:t>
            </a:r>
            <a:endParaRPr lang="en-US" dirty="0">
              <a:latin typeface="Arial" panose="020B0604020202020204" pitchFamily="34" charset="0"/>
              <a:cs typeface="Arial" panose="020B0604020202020204" pitchFamily="34" charset="0"/>
            </a:endParaRPr>
          </a:p>
          <a:p>
            <a:pPr algn="just"/>
            <a:r>
              <a:rPr lang="en-US" dirty="0">
                <a:latin typeface="Arial" panose="020B0604020202020204" pitchFamily="34" charset="0"/>
                <a:cs typeface="Arial" panose="020B0604020202020204" pitchFamily="34" charset="0"/>
              </a:rPr>
              <a:t>KTĐH </a:t>
            </a:r>
            <a:r>
              <a:rPr lang="vi-VN"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ĐH </a:t>
            </a:r>
            <a:r>
              <a:rPr lang="en-US" dirty="0" err="1">
                <a:latin typeface="Arial" panose="020B0604020202020204" pitchFamily="34" charset="0"/>
                <a:cs typeface="Arial" panose="020B0604020202020204" pitchFamily="34" charset="0"/>
              </a:rPr>
              <a:t>lúc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nhập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viện</a:t>
            </a:r>
            <a:r>
              <a:rPr lang="en-US" dirty="0">
                <a:latin typeface="Arial" panose="020B0604020202020204" pitchFamily="34" charset="0"/>
                <a:cs typeface="Arial" panose="020B0604020202020204" pitchFamily="34" charset="0"/>
              </a:rPr>
              <a:t> </a:t>
            </a:r>
            <a:r>
              <a:rPr lang="vi-VN"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ĐH </a:t>
            </a:r>
            <a:r>
              <a:rPr lang="vi-VN" dirty="0">
                <a:latin typeface="Arial" panose="020B0604020202020204" pitchFamily="34" charset="0"/>
                <a:cs typeface="Arial" panose="020B0604020202020204" pitchFamily="34" charset="0"/>
              </a:rPr>
              <a:t>trung bình nền cơ bản </a:t>
            </a:r>
            <a:endParaRPr lang="en-US" dirty="0">
              <a:latin typeface="Arial" panose="020B0604020202020204" pitchFamily="34" charset="0"/>
              <a:cs typeface="Arial" panose="020B0604020202020204" pitchFamily="34" charset="0"/>
            </a:endParaRPr>
          </a:p>
          <a:p>
            <a:pPr marL="457200" lvl="1" indent="0" algn="ctr">
              <a:buNone/>
            </a:pPr>
            <a:endParaRPr lang="en-US" sz="3600" dirty="0">
              <a:latin typeface="Arial" panose="020B0604020202020204" pitchFamily="34" charset="0"/>
              <a:cs typeface="Arial" panose="020B0604020202020204" pitchFamily="34" charset="0"/>
            </a:endParaRPr>
          </a:p>
          <a:p>
            <a:pPr marL="0" indent="0" algn="just">
              <a:buNone/>
            </a:pPr>
            <a:endParaRPr lang="en-US" dirty="0"/>
          </a:p>
        </p:txBody>
      </p:sp>
      <p:sp>
        <p:nvSpPr>
          <p:cNvPr id="28" name="TextBox 27">
            <a:extLst>
              <a:ext uri="{FF2B5EF4-FFF2-40B4-BE49-F238E27FC236}">
                <a16:creationId xmlns:a16="http://schemas.microsoft.com/office/drawing/2014/main" id="{30654EC4-3C1F-4EE0-82B8-21BC9482A591}"/>
              </a:ext>
            </a:extLst>
          </p:cNvPr>
          <p:cNvSpPr txBox="1"/>
          <p:nvPr/>
        </p:nvSpPr>
        <p:spPr>
          <a:xfrm>
            <a:off x="0" y="4387622"/>
            <a:ext cx="12192000" cy="1877437"/>
          </a:xfrm>
          <a:prstGeom prst="rect">
            <a:avLst/>
          </a:prstGeom>
          <a:solidFill>
            <a:srgbClr val="031D2C"/>
          </a:solidFill>
          <a:ln>
            <a:noFill/>
          </a:ln>
        </p:spPr>
        <p:txBody>
          <a:bodyPr wrap="square" rtlCol="0" anchor="ctr">
            <a:spAutoFit/>
          </a:bodyPr>
          <a:lstStyle/>
          <a:p>
            <a:pPr algn="ctr"/>
            <a:r>
              <a:rPr lang="en-US" sz="4000" dirty="0">
                <a:solidFill>
                  <a:schemeClr val="bg1"/>
                </a:solidFill>
                <a:latin typeface="Arial" panose="020B0604020202020204" pitchFamily="34" charset="0"/>
                <a:cs typeface="Arial" panose="020B0604020202020204" pitchFamily="34" charset="0"/>
              </a:rPr>
              <a:t>KTĐH </a:t>
            </a:r>
            <a:r>
              <a:rPr lang="vi-VN" sz="4000" dirty="0">
                <a:solidFill>
                  <a:schemeClr val="bg1"/>
                </a:solidFill>
                <a:latin typeface="Arial" panose="020B0604020202020204" pitchFamily="34" charset="0"/>
                <a:cs typeface="Arial" panose="020B0604020202020204" pitchFamily="34" charset="0"/>
              </a:rPr>
              <a:t>= </a:t>
            </a:r>
            <a:r>
              <a:rPr lang="en-US" sz="4000" dirty="0">
                <a:solidFill>
                  <a:schemeClr val="bg1"/>
                </a:solidFill>
                <a:latin typeface="Arial" panose="020B0604020202020204" pitchFamily="34" charset="0"/>
                <a:cs typeface="Arial" panose="020B0604020202020204" pitchFamily="34" charset="0"/>
              </a:rPr>
              <a:t>ĐH </a:t>
            </a:r>
            <a:r>
              <a:rPr lang="en-US" sz="4000" dirty="0" err="1">
                <a:solidFill>
                  <a:schemeClr val="bg1"/>
                </a:solidFill>
                <a:latin typeface="Arial" panose="020B0604020202020204" pitchFamily="34" charset="0"/>
                <a:cs typeface="Arial" panose="020B0604020202020204" pitchFamily="34" charset="0"/>
              </a:rPr>
              <a:t>lúc</a:t>
            </a:r>
            <a:r>
              <a:rPr lang="en-US" sz="4000" dirty="0">
                <a:solidFill>
                  <a:schemeClr val="bg1"/>
                </a:solidFill>
                <a:latin typeface="Arial" panose="020B0604020202020204" pitchFamily="34" charset="0"/>
                <a:cs typeface="Arial" panose="020B0604020202020204" pitchFamily="34" charset="0"/>
              </a:rPr>
              <a:t> </a:t>
            </a:r>
            <a:r>
              <a:rPr lang="en-US" sz="4000" dirty="0" err="1">
                <a:solidFill>
                  <a:schemeClr val="bg1"/>
                </a:solidFill>
                <a:latin typeface="Arial" panose="020B0604020202020204" pitchFamily="34" charset="0"/>
                <a:cs typeface="Arial" panose="020B0604020202020204" pitchFamily="34" charset="0"/>
              </a:rPr>
              <a:t>nhập</a:t>
            </a:r>
            <a:r>
              <a:rPr lang="en-US" sz="4000" dirty="0">
                <a:solidFill>
                  <a:schemeClr val="bg1"/>
                </a:solidFill>
                <a:latin typeface="Arial" panose="020B0604020202020204" pitchFamily="34" charset="0"/>
                <a:cs typeface="Arial" panose="020B0604020202020204" pitchFamily="34" charset="0"/>
              </a:rPr>
              <a:t> </a:t>
            </a:r>
            <a:r>
              <a:rPr lang="en-US" sz="4000" dirty="0" err="1">
                <a:solidFill>
                  <a:schemeClr val="bg1"/>
                </a:solidFill>
                <a:latin typeface="Arial" panose="020B0604020202020204" pitchFamily="34" charset="0"/>
                <a:cs typeface="Arial" panose="020B0604020202020204" pitchFamily="34" charset="0"/>
              </a:rPr>
              <a:t>viện</a:t>
            </a:r>
            <a:r>
              <a:rPr lang="en-US" sz="4000" dirty="0">
                <a:solidFill>
                  <a:schemeClr val="bg1"/>
                </a:solidFill>
                <a:latin typeface="Arial" panose="020B0604020202020204" pitchFamily="34" charset="0"/>
                <a:cs typeface="Arial" panose="020B0604020202020204" pitchFamily="34" charset="0"/>
              </a:rPr>
              <a:t> </a:t>
            </a:r>
            <a:r>
              <a:rPr lang="vi-VN" sz="4000" dirty="0">
                <a:solidFill>
                  <a:schemeClr val="bg1"/>
                </a:solidFill>
                <a:latin typeface="Arial" panose="020B0604020202020204" pitchFamily="34" charset="0"/>
                <a:cs typeface="Arial" panose="020B0604020202020204" pitchFamily="34" charset="0"/>
              </a:rPr>
              <a:t>– 28,7 x HbA1c + 46,7 (mg/dL)</a:t>
            </a:r>
            <a:endParaRPr lang="en-US" sz="4000" dirty="0">
              <a:solidFill>
                <a:schemeClr val="bg1"/>
              </a:solidFill>
              <a:latin typeface="Arial" panose="020B0604020202020204" pitchFamily="34" charset="0"/>
              <a:cs typeface="Arial" panose="020B0604020202020204" pitchFamily="34" charset="0"/>
            </a:endParaRPr>
          </a:p>
          <a:p>
            <a:pPr algn="ct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1021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1E51152-F69C-44AE-A091-A4A3982C0D2F}"/>
              </a:ext>
            </a:extLst>
          </p:cNvPr>
          <p:cNvSpPr>
            <a:spLocks noGrp="1"/>
          </p:cNvSpPr>
          <p:nvPr>
            <p:ph type="title"/>
          </p:nvPr>
        </p:nvSpPr>
        <p:spPr>
          <a:xfrm>
            <a:off x="838200" y="52346"/>
            <a:ext cx="10515600" cy="1098537"/>
          </a:xfrm>
        </p:spPr>
        <p:txBody>
          <a:bodyPr/>
          <a:lstStyle/>
          <a:p>
            <a:pPr algn="ctr"/>
            <a:r>
              <a:rPr lang="en-US" b="1" dirty="0">
                <a:solidFill>
                  <a:srgbClr val="FF0000"/>
                </a:solidFill>
                <a:latin typeface="Arial" panose="020B0604020202020204" pitchFamily="34" charset="0"/>
                <a:cs typeface="Arial" panose="020B0604020202020204" pitchFamily="34" charset="0"/>
              </a:rPr>
              <a:t>KẾT QUẢ &amp; BÀN LUẬN</a:t>
            </a:r>
            <a:endParaRPr lang="en-US" dirty="0">
              <a:solidFill>
                <a:srgbClr val="FF0000"/>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55AC405F-D352-43D8-8E9F-66C23F4837AC}"/>
              </a:ext>
            </a:extLst>
          </p:cNvPr>
          <p:cNvPicPr>
            <a:picLocks noChangeAspect="1"/>
          </p:cNvPicPr>
          <p:nvPr/>
        </p:nvPicPr>
        <p:blipFill rotWithShape="1">
          <a:blip r:embed="rId3"/>
          <a:srcRect t="-4797" b="11033"/>
          <a:stretch/>
        </p:blipFill>
        <p:spPr>
          <a:xfrm>
            <a:off x="670096" y="3539884"/>
            <a:ext cx="4563865" cy="3081633"/>
          </a:xfrm>
          <a:prstGeom prst="rect">
            <a:avLst/>
          </a:prstGeom>
          <a:effectLst>
            <a:softEdge rad="50800"/>
          </a:effectLst>
        </p:spPr>
      </p:pic>
      <p:graphicFrame>
        <p:nvGraphicFramePr>
          <p:cNvPr id="20" name="Chart 19">
            <a:extLst>
              <a:ext uri="{FF2B5EF4-FFF2-40B4-BE49-F238E27FC236}">
                <a16:creationId xmlns:a16="http://schemas.microsoft.com/office/drawing/2014/main" id="{B13E5723-48A0-49D1-94D4-E65ED0BB872F}"/>
              </a:ext>
            </a:extLst>
          </p:cNvPr>
          <p:cNvGraphicFramePr/>
          <p:nvPr>
            <p:extLst>
              <p:ext uri="{D42A27DB-BD31-4B8C-83A1-F6EECF244321}">
                <p14:modId xmlns:p14="http://schemas.microsoft.com/office/powerpoint/2010/main" val="2471734318"/>
              </p:ext>
            </p:extLst>
          </p:nvPr>
        </p:nvGraphicFramePr>
        <p:xfrm>
          <a:off x="838200" y="1150883"/>
          <a:ext cx="3916681" cy="238900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Content Placeholder 20">
            <a:extLst>
              <a:ext uri="{FF2B5EF4-FFF2-40B4-BE49-F238E27FC236}">
                <a16:creationId xmlns:a16="http://schemas.microsoft.com/office/drawing/2014/main" id="{7DB4C37D-4DB5-41A0-AC01-96D878D1B3BF}"/>
              </a:ext>
            </a:extLst>
          </p:cNvPr>
          <p:cNvGraphicFramePr>
            <a:graphicFrameLocks noGrp="1"/>
          </p:cNvGraphicFramePr>
          <p:nvPr>
            <p:ph idx="1"/>
            <p:extLst>
              <p:ext uri="{D42A27DB-BD31-4B8C-83A1-F6EECF244321}">
                <p14:modId xmlns:p14="http://schemas.microsoft.com/office/powerpoint/2010/main" val="292378410"/>
              </p:ext>
            </p:extLst>
          </p:nvPr>
        </p:nvGraphicFramePr>
        <p:xfrm>
          <a:off x="5843744" y="1280160"/>
          <a:ext cx="5678160" cy="5425440"/>
        </p:xfrm>
        <a:graphic>
          <a:graphicData uri="http://schemas.openxmlformats.org/drawingml/2006/chart">
            <c:chart xmlns:c="http://schemas.openxmlformats.org/drawingml/2006/chart" xmlns:r="http://schemas.openxmlformats.org/officeDocument/2006/relationships" r:id="rId5"/>
          </a:graphicData>
        </a:graphic>
      </p:graphicFrame>
      <p:sp>
        <p:nvSpPr>
          <p:cNvPr id="22" name="TextBox 21">
            <a:extLst>
              <a:ext uri="{FF2B5EF4-FFF2-40B4-BE49-F238E27FC236}">
                <a16:creationId xmlns:a16="http://schemas.microsoft.com/office/drawing/2014/main" id="{37AA4AD1-FD8E-430E-9484-4E689F96C1A3}"/>
              </a:ext>
            </a:extLst>
          </p:cNvPr>
          <p:cNvSpPr txBox="1"/>
          <p:nvPr/>
        </p:nvSpPr>
        <p:spPr>
          <a:xfrm>
            <a:off x="3581401" y="4088055"/>
            <a:ext cx="1371600" cy="615553"/>
          </a:xfrm>
          <a:prstGeom prst="rect">
            <a:avLst/>
          </a:prstGeom>
          <a:ln w="19050">
            <a:noFill/>
          </a:ln>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err="1">
                <a:solidFill>
                  <a:srgbClr val="FF0000"/>
                </a:solidFill>
                <a:latin typeface="Arial" panose="020B0604020202020204" pitchFamily="34" charset="0"/>
                <a:cs typeface="Arial" panose="020B0604020202020204" pitchFamily="34" charset="0"/>
              </a:rPr>
              <a:t>Tuổi</a:t>
            </a:r>
            <a:r>
              <a:rPr lang="en-US" sz="1600" dirty="0">
                <a:solidFill>
                  <a:srgbClr val="FF0000"/>
                </a:solidFill>
                <a:latin typeface="Arial" panose="020B0604020202020204" pitchFamily="34" charset="0"/>
                <a:cs typeface="Arial" panose="020B0604020202020204" pitchFamily="34" charset="0"/>
              </a:rPr>
              <a:t> TB</a:t>
            </a:r>
            <a:br>
              <a:rPr lang="en-US" dirty="0">
                <a:solidFill>
                  <a:srgbClr val="FF0000"/>
                </a:solidFill>
                <a:latin typeface="Arial" panose="020B0604020202020204" pitchFamily="34" charset="0"/>
                <a:cs typeface="Arial" panose="020B0604020202020204" pitchFamily="34" charset="0"/>
              </a:rPr>
            </a:br>
            <a:r>
              <a:rPr lang="en-US" b="1" dirty="0">
                <a:solidFill>
                  <a:srgbClr val="FF0000"/>
                </a:solidFill>
                <a:latin typeface="Arial" panose="020B0604020202020204" pitchFamily="34" charset="0"/>
                <a:cs typeface="Arial" panose="020B0604020202020204" pitchFamily="34" charset="0"/>
              </a:rPr>
              <a:t>66 ± 13,1</a:t>
            </a:r>
          </a:p>
        </p:txBody>
      </p:sp>
    </p:spTree>
    <p:extLst>
      <p:ext uri="{BB962C8B-B14F-4D97-AF65-F5344CB8AC3E}">
        <p14:creationId xmlns:p14="http://schemas.microsoft.com/office/powerpoint/2010/main" val="2223025262"/>
      </p:ext>
    </p:extLst>
  </p:cSld>
  <p:clrMapOvr>
    <a:masterClrMapping/>
  </p:clrMapOvr>
</p:sld>
</file>

<file path=ppt/theme/theme1.xml><?xml version="1.0" encoding="utf-8"?>
<a:theme xmlns:a="http://schemas.openxmlformats.org/drawingml/2006/main" name="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TotalTime>
  <Words>1864</Words>
  <Application>Microsoft Office PowerPoint</Application>
  <PresentationFormat>Widescreen</PresentationFormat>
  <Paragraphs>157</Paragraphs>
  <Slides>15</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MỤC TIÊU NGHIÊN CỨU</vt:lpstr>
      <vt:lpstr>PowerPoint Presentation</vt:lpstr>
      <vt:lpstr>PowerPoint Presentation</vt:lpstr>
      <vt:lpstr>PowerPoint Presentation</vt:lpstr>
      <vt:lpstr>KẾT QUẢ &amp; BÀN LUẬN</vt:lpstr>
      <vt:lpstr>Đặc điểm kết cục lâm sàng  của dân số nghiên cứu</vt:lpstr>
      <vt:lpstr>So sánh đặc điểm các thang thước đo đường huyết giữa các nhóm</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GIÁ TRỊ CỦA KHOẢNG TRỐNG ĐƯỜNG HUYẾT TRONG TIÊN LƯỢNG KẾT CỤC NỘI VIỆN TRÊN BỆNH NHÂN NHỒI MÁU CƠ TIM CẤP CÓ ĐÁI THÁO ĐƯỜNG</dc:title>
  <dc:creator>Dinh Le Uyen Nhi</dc:creator>
  <cp:lastModifiedBy>Nhi Đinh</cp:lastModifiedBy>
  <cp:revision>130</cp:revision>
  <dcterms:created xsi:type="dcterms:W3CDTF">2023-10-15T03:23:11Z</dcterms:created>
  <dcterms:modified xsi:type="dcterms:W3CDTF">2023-11-19T13:04:41Z</dcterms:modified>
</cp:coreProperties>
</file>