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4"/>
  </p:notesMasterIdLst>
  <p:sldIdLst>
    <p:sldId id="256" r:id="rId2"/>
    <p:sldId id="264" r:id="rId3"/>
    <p:sldId id="282" r:id="rId4"/>
    <p:sldId id="283" r:id="rId5"/>
    <p:sldId id="284" r:id="rId6"/>
    <p:sldId id="311" r:id="rId7"/>
    <p:sldId id="309" r:id="rId8"/>
    <p:sldId id="318" r:id="rId9"/>
    <p:sldId id="310" r:id="rId10"/>
    <p:sldId id="319" r:id="rId11"/>
    <p:sldId id="321" r:id="rId12"/>
    <p:sldId id="285" r:id="rId13"/>
    <p:sldId id="286" r:id="rId14"/>
    <p:sldId id="314" r:id="rId15"/>
    <p:sldId id="288" r:id="rId16"/>
    <p:sldId id="313" r:id="rId17"/>
    <p:sldId id="312" r:id="rId18"/>
    <p:sldId id="320" r:id="rId19"/>
    <p:sldId id="291" r:id="rId20"/>
    <p:sldId id="295" r:id="rId21"/>
    <p:sldId id="316" r:id="rId22"/>
    <p:sldId id="317" r:id="rId23"/>
    <p:sldId id="296" r:id="rId24"/>
    <p:sldId id="298" r:id="rId25"/>
    <p:sldId id="299" r:id="rId26"/>
    <p:sldId id="303" r:id="rId27"/>
    <p:sldId id="307" r:id="rId28"/>
    <p:sldId id="315" r:id="rId29"/>
    <p:sldId id="304" r:id="rId30"/>
    <p:sldId id="302" r:id="rId31"/>
    <p:sldId id="294" r:id="rId32"/>
    <p:sldId id="259"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6D9"/>
    <a:srgbClr val="000000"/>
    <a:srgbClr val="001F60"/>
    <a:srgbClr val="E86011"/>
    <a:srgbClr val="F1B564"/>
    <a:srgbClr val="1B3048"/>
    <a:srgbClr val="40CEE9"/>
    <a:srgbClr val="F1C862"/>
    <a:srgbClr val="FFF3B8"/>
    <a:srgbClr val="FFD6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2"/>
    <p:restoredTop sz="96404" autoAdjust="0"/>
  </p:normalViewPr>
  <p:slideViewPr>
    <p:cSldViewPr snapToGrid="0">
      <p:cViewPr varScale="1">
        <p:scale>
          <a:sx n="112" d="100"/>
          <a:sy n="112" d="100"/>
        </p:scale>
        <p:origin x="138" y="18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8" d="100"/>
          <a:sy n="88" d="100"/>
        </p:scale>
        <p:origin x="382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chemeClr val="bg1"/>
                </a:solidFill>
                <a:latin typeface="Arial" panose="020B0604020202020204" pitchFamily="34" charset="0"/>
                <a:cs typeface="Arial" panose="020B0604020202020204" pitchFamily="34" charset="0"/>
              </a:rPr>
              <a:t>Phân loại ĐM TTL</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vi-VN"/>
        </a:p>
      </c:txPr>
    </c:title>
    <c:autoTitleDeleted val="0"/>
    <c:plotArea>
      <c:layout/>
      <c:pieChart>
        <c:varyColors val="1"/>
        <c:ser>
          <c:idx val="0"/>
          <c:order val="0"/>
          <c:tx>
            <c:strRef>
              <c:f>Sheet1!$B$1</c:f>
              <c:strCache>
                <c:ptCount val="1"/>
                <c:pt idx="0">
                  <c:v>Phân loại ĐM TTL</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4DA4-48B2-8AF3-A24CBEF0312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DA4-48B2-8AF3-A24CBEF0312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4-4DA4-48B2-8AF3-A24CBEF0312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1-4DA4-48B2-8AF3-A24CBEF0312D}"/>
              </c:ext>
            </c:extLst>
          </c:dPt>
          <c:dLbls>
            <c:dLbl>
              <c:idx val="0"/>
              <c:layout>
                <c:manualLayout>
                  <c:x val="1.7376180957481707E-2"/>
                  <c:y val="3.3816908217419936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2-4DA4-48B2-8AF3-A24CBEF0312D}"/>
                </c:ext>
              </c:extLst>
            </c:dLbl>
            <c:dLbl>
              <c:idx val="1"/>
              <c:layout>
                <c:manualLayout>
                  <c:x val="-5.8922228819390299E-2"/>
                  <c:y val="2.4157343594580539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4DA4-48B2-8AF3-A24CBEF0312D}"/>
                </c:ext>
              </c:extLst>
            </c:dLbl>
            <c:dLbl>
              <c:idx val="2"/>
              <c:layout>
                <c:manualLayout>
                  <c:x val="5.5154246024245708E-3"/>
                  <c:y val="-0.2147773084107947"/>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4-4DA4-48B2-8AF3-A24CBEF0312D}"/>
                </c:ext>
              </c:extLst>
            </c:dLbl>
            <c:dLbl>
              <c:idx val="3"/>
              <c:layout>
                <c:manualLayout>
                  <c:x val="0.38667130607816602"/>
                  <c:y val="6.2597966961797841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4DA4-48B2-8AF3-A24CBEF0312D}"/>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Arial" panose="020B0604020202020204" pitchFamily="34" charset="0"/>
                    <a:ea typeface="+mn-ea"/>
                    <a:cs typeface="Arial" panose="020B0604020202020204" pitchFamily="34" charset="0"/>
                  </a:defRPr>
                </a:pPr>
                <a:endParaRPr lang="vi-VN"/>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Type I</c:v>
                </c:pt>
                <c:pt idx="1">
                  <c:v>Type II</c:v>
                </c:pt>
                <c:pt idx="2">
                  <c:v>Type III</c:v>
                </c:pt>
                <c:pt idx="3">
                  <c:v>Type IV</c:v>
                </c:pt>
              </c:strCache>
            </c:strRef>
          </c:cat>
          <c:val>
            <c:numRef>
              <c:f>Sheet1!$B$2:$B$5</c:f>
              <c:numCache>
                <c:formatCode>General</c:formatCode>
                <c:ptCount val="4"/>
                <c:pt idx="0">
                  <c:v>64.290000000000006</c:v>
                </c:pt>
                <c:pt idx="1">
                  <c:v>2.38</c:v>
                </c:pt>
                <c:pt idx="2">
                  <c:v>21.43</c:v>
                </c:pt>
                <c:pt idx="3">
                  <c:v>11.9</c:v>
                </c:pt>
              </c:numCache>
            </c:numRef>
          </c:val>
          <c:extLst>
            <c:ext xmlns:c16="http://schemas.microsoft.com/office/drawing/2014/chart" uri="{C3380CC4-5D6E-409C-BE32-E72D297353CC}">
              <c16:uniqueId val="{00000000-4DA4-48B2-8AF3-A24CBEF0312D}"/>
            </c:ext>
          </c:extLst>
        </c:ser>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Arial" panose="020B0604020202020204" pitchFamily="34" charset="0"/>
              <a:ea typeface="+mn-ea"/>
              <a:cs typeface="Arial" panose="020B0604020202020204" pitchFamily="34" charset="0"/>
            </a:defRPr>
          </a:pPr>
          <a:endParaRPr lang="vi-VN"/>
        </a:p>
      </c:txPr>
    </c:legend>
    <c:plotVisOnly val="1"/>
    <c:dispBlanksAs val="gap"/>
    <c:showDLblsOverMax val="0"/>
  </c:chart>
  <c:spPr>
    <a:noFill/>
    <a:ln>
      <a:noFill/>
    </a:ln>
    <a:effectLst/>
  </c:spPr>
  <c:txPr>
    <a:bodyPr/>
    <a:lstStyle/>
    <a:p>
      <a:pPr>
        <a:defRPr/>
      </a:pPr>
      <a:endParaRPr lang="vi-V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vi-VN" b="1" dirty="0">
                <a:solidFill>
                  <a:schemeClr val="bg1"/>
                </a:solidFill>
                <a:latin typeface="Arial" panose="020B0604020202020204" pitchFamily="34" charset="0"/>
                <a:cs typeface="Arial" panose="020B0604020202020204" pitchFamily="34" charset="0"/>
              </a:rPr>
              <a:t>THEO DÕI</a:t>
            </a:r>
            <a:r>
              <a:rPr lang="vi-VN" b="1" baseline="0" dirty="0">
                <a:solidFill>
                  <a:schemeClr val="bg1"/>
                </a:solidFill>
                <a:latin typeface="Arial" panose="020B0604020202020204" pitchFamily="34" charset="0"/>
                <a:cs typeface="Arial" panose="020B0604020202020204" pitchFamily="34" charset="0"/>
              </a:rPr>
              <a:t> SAU CAN THIỆP</a:t>
            </a:r>
            <a:endParaRPr lang="vi-VN" b="1" dirty="0">
              <a:solidFill>
                <a:schemeClr val="bg1"/>
              </a:solidFill>
              <a:latin typeface="Arial" panose="020B0604020202020204" pitchFamily="34" charset="0"/>
              <a:cs typeface="Arial" panose="020B0604020202020204" pitchFamily="34" charset="0"/>
            </a:endParaRPr>
          </a:p>
        </c:rich>
      </c:tx>
      <c:layout>
        <c:manualLayout>
          <c:xMode val="edge"/>
          <c:yMode val="edge"/>
          <c:x val="0.28740634246957864"/>
          <c:y val="6.417836532144770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vi-VN"/>
        </a:p>
      </c:txPr>
    </c:title>
    <c:autoTitleDeleted val="0"/>
    <c:plotArea>
      <c:layout>
        <c:manualLayout>
          <c:layoutTarget val="inner"/>
          <c:xMode val="edge"/>
          <c:yMode val="edge"/>
          <c:x val="6.8890707978685642E-2"/>
          <c:y val="0.1644277014207611"/>
          <c:w val="0.9311092519685038"/>
          <c:h val="0.69631343863011896"/>
        </c:manualLayout>
      </c:layout>
      <c:barChart>
        <c:barDir val="col"/>
        <c:grouping val="clustered"/>
        <c:varyColors val="0"/>
        <c:ser>
          <c:idx val="0"/>
          <c:order val="0"/>
          <c:tx>
            <c:strRef>
              <c:f>Sheet1!$B$1</c:f>
              <c:strCache>
                <c:ptCount val="1"/>
                <c:pt idx="0">
                  <c:v>Trước can thiệp</c:v>
                </c:pt>
              </c:strCache>
            </c:strRef>
          </c:tx>
          <c:spPr>
            <a:solidFill>
              <a:schemeClr val="accent1"/>
            </a:solidFill>
            <a:ln>
              <a:noFill/>
            </a:ln>
            <a:effectLst/>
          </c:spPr>
          <c:invertIfNegative val="0"/>
          <c:cat>
            <c:strRef>
              <c:f>Sheet1!$A$2:$A$4</c:f>
              <c:strCache>
                <c:ptCount val="3"/>
                <c:pt idx="0">
                  <c:v>IPSS</c:v>
                </c:pt>
                <c:pt idx="1">
                  <c:v>Thể tích TTL</c:v>
                </c:pt>
                <c:pt idx="2">
                  <c:v>RUV</c:v>
                </c:pt>
              </c:strCache>
            </c:strRef>
          </c:cat>
          <c:val>
            <c:numRef>
              <c:f>Sheet1!$B$2:$B$4</c:f>
              <c:numCache>
                <c:formatCode>General</c:formatCode>
                <c:ptCount val="3"/>
                <c:pt idx="0">
                  <c:v>18.8</c:v>
                </c:pt>
                <c:pt idx="1">
                  <c:v>81.3</c:v>
                </c:pt>
                <c:pt idx="2">
                  <c:v>82.5</c:v>
                </c:pt>
              </c:numCache>
            </c:numRef>
          </c:val>
          <c:extLst>
            <c:ext xmlns:c16="http://schemas.microsoft.com/office/drawing/2014/chart" uri="{C3380CC4-5D6E-409C-BE32-E72D297353CC}">
              <c16:uniqueId val="{00000000-7DC0-4AB3-9D58-2AD7CEB49A7F}"/>
            </c:ext>
          </c:extLst>
        </c:ser>
        <c:ser>
          <c:idx val="1"/>
          <c:order val="1"/>
          <c:tx>
            <c:strRef>
              <c:f>Sheet1!$C$1</c:f>
              <c:strCache>
                <c:ptCount val="1"/>
                <c:pt idx="0">
                  <c:v>01 tháng</c:v>
                </c:pt>
              </c:strCache>
            </c:strRef>
          </c:tx>
          <c:spPr>
            <a:solidFill>
              <a:schemeClr val="accent4"/>
            </a:solidFill>
            <a:ln>
              <a:noFill/>
            </a:ln>
            <a:effectLst/>
          </c:spPr>
          <c:invertIfNegative val="0"/>
          <c:cat>
            <c:strRef>
              <c:f>Sheet1!$A$2:$A$4</c:f>
              <c:strCache>
                <c:ptCount val="3"/>
                <c:pt idx="0">
                  <c:v>IPSS</c:v>
                </c:pt>
                <c:pt idx="1">
                  <c:v>Thể tích TTL</c:v>
                </c:pt>
                <c:pt idx="2">
                  <c:v>RUV</c:v>
                </c:pt>
              </c:strCache>
            </c:strRef>
          </c:cat>
          <c:val>
            <c:numRef>
              <c:f>Sheet1!$C$2:$C$4</c:f>
              <c:numCache>
                <c:formatCode>General</c:formatCode>
                <c:ptCount val="3"/>
                <c:pt idx="0">
                  <c:v>17.100000000000001</c:v>
                </c:pt>
                <c:pt idx="1">
                  <c:v>62.2</c:v>
                </c:pt>
                <c:pt idx="2">
                  <c:v>73.099999999999994</c:v>
                </c:pt>
              </c:numCache>
            </c:numRef>
          </c:val>
          <c:extLst>
            <c:ext xmlns:c16="http://schemas.microsoft.com/office/drawing/2014/chart" uri="{C3380CC4-5D6E-409C-BE32-E72D297353CC}">
              <c16:uniqueId val="{00000001-7DC0-4AB3-9D58-2AD7CEB49A7F}"/>
            </c:ext>
          </c:extLst>
        </c:ser>
        <c:ser>
          <c:idx val="2"/>
          <c:order val="2"/>
          <c:tx>
            <c:strRef>
              <c:f>Sheet1!$D$1</c:f>
              <c:strCache>
                <c:ptCount val="1"/>
                <c:pt idx="0">
                  <c:v>03 tháng</c:v>
                </c:pt>
              </c:strCache>
            </c:strRef>
          </c:tx>
          <c:spPr>
            <a:solidFill>
              <a:schemeClr val="accent5">
                <a:lumMod val="60000"/>
                <a:lumOff val="40000"/>
              </a:schemeClr>
            </a:solidFill>
            <a:ln>
              <a:noFill/>
            </a:ln>
            <a:effectLst/>
          </c:spPr>
          <c:invertIfNegative val="0"/>
          <c:cat>
            <c:strRef>
              <c:f>Sheet1!$A$2:$A$4</c:f>
              <c:strCache>
                <c:ptCount val="3"/>
                <c:pt idx="0">
                  <c:v>IPSS</c:v>
                </c:pt>
                <c:pt idx="1">
                  <c:v>Thể tích TTL</c:v>
                </c:pt>
                <c:pt idx="2">
                  <c:v>RUV</c:v>
                </c:pt>
              </c:strCache>
            </c:strRef>
          </c:cat>
          <c:val>
            <c:numRef>
              <c:f>Sheet1!$D$2:$D$4</c:f>
              <c:numCache>
                <c:formatCode>General</c:formatCode>
                <c:ptCount val="3"/>
                <c:pt idx="0">
                  <c:v>13.8</c:v>
                </c:pt>
                <c:pt idx="1">
                  <c:v>58.78</c:v>
                </c:pt>
                <c:pt idx="2">
                  <c:v>74.099999999999994</c:v>
                </c:pt>
              </c:numCache>
            </c:numRef>
          </c:val>
          <c:extLst>
            <c:ext xmlns:c16="http://schemas.microsoft.com/office/drawing/2014/chart" uri="{C3380CC4-5D6E-409C-BE32-E72D297353CC}">
              <c16:uniqueId val="{00000002-7DC0-4AB3-9D58-2AD7CEB49A7F}"/>
            </c:ext>
          </c:extLst>
        </c:ser>
        <c:dLbls>
          <c:showLegendKey val="0"/>
          <c:showVal val="0"/>
          <c:showCatName val="0"/>
          <c:showSerName val="0"/>
          <c:showPercent val="0"/>
          <c:showBubbleSize val="0"/>
        </c:dLbls>
        <c:gapWidth val="219"/>
        <c:overlap val="-27"/>
        <c:axId val="2117425023"/>
        <c:axId val="2117414207"/>
      </c:barChart>
      <c:catAx>
        <c:axId val="2117425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rial" panose="020B0604020202020204" pitchFamily="34" charset="0"/>
                <a:ea typeface="+mn-ea"/>
                <a:cs typeface="Arial" panose="020B0604020202020204" pitchFamily="34" charset="0"/>
              </a:defRPr>
            </a:pPr>
            <a:endParaRPr lang="vi-VN"/>
          </a:p>
        </c:txPr>
        <c:crossAx val="2117414207"/>
        <c:crosses val="autoZero"/>
        <c:auto val="1"/>
        <c:lblAlgn val="ctr"/>
        <c:lblOffset val="100"/>
        <c:noMultiLvlLbl val="0"/>
      </c:catAx>
      <c:valAx>
        <c:axId val="211741420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vi-VN"/>
          </a:p>
        </c:txPr>
        <c:crossAx val="2117425023"/>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Arial" panose="020B0604020202020204" pitchFamily="34" charset="0"/>
              <a:ea typeface="+mn-ea"/>
              <a:cs typeface="Arial" panose="020B0604020202020204" pitchFamily="34" charset="0"/>
            </a:defRPr>
          </a:pPr>
          <a:endParaRPr lang="vi-VN"/>
        </a:p>
      </c:txPr>
    </c:legend>
    <c:plotVisOnly val="1"/>
    <c:dispBlanksAs val="gap"/>
    <c:showDLblsOverMax val="0"/>
  </c:chart>
  <c:spPr>
    <a:noFill/>
    <a:ln>
      <a:noFill/>
    </a:ln>
    <a:effectLst/>
  </c:spPr>
  <c:txPr>
    <a:bodyPr/>
    <a:lstStyle/>
    <a:p>
      <a:pPr>
        <a:defRPr/>
      </a:pPr>
      <a:endParaRPr lang="vi-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809D82-F045-534B-91CB-910C27EADAC9}" type="datetimeFigureOut">
              <a:rPr lang="en-VN" smtClean="0"/>
              <a:t>09/20/2023</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7CAC4-FBD3-A04A-90F3-53B7C4F71D35}" type="slidenum">
              <a:rPr lang="en-VN" smtClean="0"/>
              <a:t>‹#›</a:t>
            </a:fld>
            <a:endParaRPr lang="en-VN"/>
          </a:p>
        </p:txBody>
      </p:sp>
    </p:spTree>
    <p:extLst>
      <p:ext uri="{BB962C8B-B14F-4D97-AF65-F5344CB8AC3E}">
        <p14:creationId xmlns:p14="http://schemas.microsoft.com/office/powerpoint/2010/main" val="1985842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0807CAC4-FBD3-A04A-90F3-53B7C4F71D35}" type="slidenum">
              <a:rPr lang="en-VN" smtClean="0"/>
              <a:t>1</a:t>
            </a:fld>
            <a:endParaRPr lang="en-VN"/>
          </a:p>
        </p:txBody>
      </p:sp>
    </p:spTree>
    <p:extLst>
      <p:ext uri="{BB962C8B-B14F-4D97-AF65-F5344CB8AC3E}">
        <p14:creationId xmlns:p14="http://schemas.microsoft.com/office/powerpoint/2010/main" val="1005350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0807CAC4-FBD3-A04A-90F3-53B7C4F71D35}" type="slidenum">
              <a:rPr lang="en-VN" smtClean="0"/>
              <a:t>17</a:t>
            </a:fld>
            <a:endParaRPr lang="en-VN"/>
          </a:p>
        </p:txBody>
      </p:sp>
    </p:spTree>
    <p:extLst>
      <p:ext uri="{BB962C8B-B14F-4D97-AF65-F5344CB8AC3E}">
        <p14:creationId xmlns:p14="http://schemas.microsoft.com/office/powerpoint/2010/main" val="2432717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0807CAC4-FBD3-A04A-90F3-53B7C4F71D35}" type="slidenum">
              <a:rPr lang="en-VN" smtClean="0"/>
              <a:t>18</a:t>
            </a:fld>
            <a:endParaRPr lang="en-VN"/>
          </a:p>
        </p:txBody>
      </p:sp>
    </p:spTree>
    <p:extLst>
      <p:ext uri="{BB962C8B-B14F-4D97-AF65-F5344CB8AC3E}">
        <p14:creationId xmlns:p14="http://schemas.microsoft.com/office/powerpoint/2010/main" val="307858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0807CAC4-FBD3-A04A-90F3-53B7C4F71D35}" type="slidenum">
              <a:rPr lang="en-VN" smtClean="0"/>
              <a:t>32</a:t>
            </a:fld>
            <a:endParaRPr lang="en-VN"/>
          </a:p>
        </p:txBody>
      </p:sp>
    </p:spTree>
    <p:extLst>
      <p:ext uri="{BB962C8B-B14F-4D97-AF65-F5344CB8AC3E}">
        <p14:creationId xmlns:p14="http://schemas.microsoft.com/office/powerpoint/2010/main" val="399896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0001" y="1449147"/>
            <a:ext cx="10572000" cy="2971051"/>
          </a:xfrm>
        </p:spPr>
        <p:txBody>
          <a:bodyPr/>
          <a:lstStyle>
            <a:lvl1pPr>
              <a:defRPr sz="5400"/>
            </a:lvl1pPr>
          </a:lstStyle>
          <a:p>
            <a:r>
              <a:rPr lang="en-US" dirty="0"/>
              <a:t>Click to edit Master title style</a:t>
            </a:r>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9/20/2023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7E8B6-5DE0-82EC-EF2C-1C360B06BAD7}"/>
              </a:ext>
            </a:extLst>
          </p:cNvPr>
          <p:cNvSpPr>
            <a:spLocks noGrp="1"/>
          </p:cNvSpPr>
          <p:nvPr>
            <p:ph type="title"/>
          </p:nvPr>
        </p:nvSpPr>
        <p:spPr/>
        <p:txBody>
          <a:bodyPr/>
          <a:lstStyle/>
          <a:p>
            <a:r>
              <a:rPr lang="en-US"/>
              <a:t>Click to edit Master title style</a:t>
            </a:r>
            <a:endParaRPr lang="en-VN"/>
          </a:p>
        </p:txBody>
      </p:sp>
      <p:sp>
        <p:nvSpPr>
          <p:cNvPr id="3" name="Footer Placeholder 2">
            <a:extLst>
              <a:ext uri="{FF2B5EF4-FFF2-40B4-BE49-F238E27FC236}">
                <a16:creationId xmlns:a16="http://schemas.microsoft.com/office/drawing/2014/main" id="{9E515ECE-E912-DDF9-A0A5-8548A30CE416}"/>
              </a:ext>
            </a:extLst>
          </p:cNvPr>
          <p:cNvSpPr>
            <a:spLocks noGrp="1"/>
          </p:cNvSpPr>
          <p:nvPr>
            <p:ph type="ftr" sz="quarter" idx="10"/>
          </p:nvPr>
        </p:nvSpPr>
        <p:spPr/>
        <p:txBody>
          <a:bodyPr/>
          <a:lstStyle>
            <a:lvl1pPr>
              <a:defRPr sz="1400">
                <a:solidFill>
                  <a:srgbClr val="FFFF00"/>
                </a:solidFill>
                <a:latin typeface="Arial" panose="020B0604020202020204" pitchFamily="34" charset="0"/>
                <a:cs typeface="Arial" panose="020B0604020202020204" pitchFamily="34" charset="0"/>
              </a:defRPr>
            </a:lvl1pPr>
          </a:lstStyle>
          <a:p>
            <a:endParaRPr lang="en-US" dirty="0"/>
          </a:p>
        </p:txBody>
      </p:sp>
      <p:sp>
        <p:nvSpPr>
          <p:cNvPr id="4" name="Date Placeholder 3">
            <a:extLst>
              <a:ext uri="{FF2B5EF4-FFF2-40B4-BE49-F238E27FC236}">
                <a16:creationId xmlns:a16="http://schemas.microsoft.com/office/drawing/2014/main" id="{F1AAF53E-FE5D-EB36-B6B4-CA14173676BB}"/>
              </a:ext>
            </a:extLst>
          </p:cNvPr>
          <p:cNvSpPr>
            <a:spLocks noGrp="1"/>
          </p:cNvSpPr>
          <p:nvPr>
            <p:ph type="dt" sz="half" idx="11"/>
          </p:nvPr>
        </p:nvSpPr>
        <p:spPr/>
        <p:txBody>
          <a:bodyPr/>
          <a:lstStyle/>
          <a:p>
            <a:fld id="{09B482E8-6E0E-1B4F-B1FD-C69DB9E858D9}" type="datetimeFigureOut">
              <a:rPr lang="en-US" smtClean="0"/>
              <a:pPr/>
              <a:t>9/20/2023</a:t>
            </a:fld>
            <a:endParaRPr lang="en-US" dirty="0"/>
          </a:p>
        </p:txBody>
      </p:sp>
      <p:sp>
        <p:nvSpPr>
          <p:cNvPr id="5" name="Slide Number Placeholder 4">
            <a:extLst>
              <a:ext uri="{FF2B5EF4-FFF2-40B4-BE49-F238E27FC236}">
                <a16:creationId xmlns:a16="http://schemas.microsoft.com/office/drawing/2014/main" id="{75BAAE21-19AB-4BA1-3375-616A05AFBE57}"/>
              </a:ext>
            </a:extLst>
          </p:cNvPr>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6" name="Straight Connector 5">
            <a:extLst>
              <a:ext uri="{FF2B5EF4-FFF2-40B4-BE49-F238E27FC236}">
                <a16:creationId xmlns:a16="http://schemas.microsoft.com/office/drawing/2014/main" id="{7CE3FE4B-A232-DDC6-72F7-0D01E307640F}"/>
              </a:ext>
            </a:extLst>
          </p:cNvPr>
          <p:cNvCxnSpPr>
            <a:cxnSpLocks/>
          </p:cNvCxnSpPr>
          <p:nvPr userDrawn="1"/>
        </p:nvCxnSpPr>
        <p:spPr>
          <a:xfrm flipV="1">
            <a:off x="0" y="1157182"/>
            <a:ext cx="12192000" cy="30341"/>
          </a:xfrm>
          <a:prstGeom prst="line">
            <a:avLst/>
          </a:prstGeom>
          <a:noFill/>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4B98EA5B-B714-D986-E6E0-FC2A8B9F041F}"/>
              </a:ext>
            </a:extLst>
          </p:cNvPr>
          <p:cNvSpPr>
            <a:spLocks noGrp="1"/>
          </p:cNvSpPr>
          <p:nvPr>
            <p:ph sz="quarter" idx="13"/>
          </p:nvPr>
        </p:nvSpPr>
        <p:spPr>
          <a:xfrm>
            <a:off x="810000" y="1587640"/>
            <a:ext cx="10571998" cy="43282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VN" dirty="0"/>
          </a:p>
        </p:txBody>
      </p:sp>
    </p:spTree>
    <p:extLst>
      <p:ext uri="{BB962C8B-B14F-4D97-AF65-F5344CB8AC3E}">
        <p14:creationId xmlns:p14="http://schemas.microsoft.com/office/powerpoint/2010/main" val="2766337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64651"/>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1400">
                <a:solidFill>
                  <a:srgbClr val="FFFF00"/>
                </a:solidFill>
                <a:latin typeface="Arial" panose="020B0604020202020204" pitchFamily="34" charset="0"/>
                <a:cs typeface="Arial" panose="020B0604020202020204" pitchFamily="34" charset="0"/>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9/20/2023</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EB3A690-2989-3AF0-E0F8-EF884134C282}"/>
              </a:ext>
            </a:extLst>
          </p:cNvPr>
          <p:cNvSpPr txBox="1"/>
          <p:nvPr/>
        </p:nvSpPr>
        <p:spPr>
          <a:xfrm>
            <a:off x="7760518" y="3650845"/>
            <a:ext cx="3693120" cy="760959"/>
          </a:xfrm>
          <a:prstGeom prst="rect">
            <a:avLst/>
          </a:prstGeom>
          <a:noFill/>
        </p:spPr>
        <p:txBody>
          <a:bodyPr wrap="square" lIns="90000" tIns="72000" bIns="72000" rtlCol="0">
            <a:spAutoFit/>
          </a:bodyPr>
          <a:lstStyle/>
          <a:p>
            <a:r>
              <a:rPr lang="vi-VN" sz="2000" b="1" dirty="0">
                <a:solidFill>
                  <a:srgbClr val="000000"/>
                </a:solidFill>
                <a:latin typeface="Arial" panose="020B0604020202020204" pitchFamily="34" charset="0"/>
                <a:cs typeface="Arial" panose="020B0604020202020204" pitchFamily="34" charset="0"/>
              </a:rPr>
              <a:t>BS CKI DƯƠNG ĐÌNH </a:t>
            </a:r>
            <a:r>
              <a:rPr lang="vi-VN" sz="2000" b="1" dirty="0" smtClean="0">
                <a:solidFill>
                  <a:srgbClr val="000000"/>
                </a:solidFill>
                <a:latin typeface="Arial" panose="020B0604020202020204" pitchFamily="34" charset="0"/>
                <a:cs typeface="Arial" panose="020B0604020202020204" pitchFamily="34" charset="0"/>
              </a:rPr>
              <a:t>HOÀN</a:t>
            </a:r>
          </a:p>
          <a:p>
            <a:r>
              <a:rPr lang="vi-VN" sz="2000" b="1" dirty="0" smtClean="0">
                <a:solidFill>
                  <a:srgbClr val="000000"/>
                </a:solidFill>
                <a:latin typeface="Arial" panose="020B0604020202020204" pitchFamily="34" charset="0"/>
                <a:cs typeface="Arial" panose="020B0604020202020204" pitchFamily="34" charset="0"/>
              </a:rPr>
              <a:t>BS CKII THI VĂN GỪNG</a:t>
            </a:r>
            <a:endParaRPr lang="en-VN" sz="2000" b="1" dirty="0">
              <a:solidFill>
                <a:srgbClr val="000000"/>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C37322AB-CE96-991F-2131-755F09A6CC65}"/>
              </a:ext>
            </a:extLst>
          </p:cNvPr>
          <p:cNvCxnSpPr>
            <a:cxnSpLocks/>
          </p:cNvCxnSpPr>
          <p:nvPr/>
        </p:nvCxnSpPr>
        <p:spPr>
          <a:xfrm flipV="1">
            <a:off x="0" y="706872"/>
            <a:ext cx="12192000" cy="30341"/>
          </a:xfrm>
          <a:prstGeom prst="line">
            <a:avLst/>
          </a:prstGeom>
          <a:ln w="19050">
            <a:solidFill>
              <a:srgbClr val="001F6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39D1AB0-3211-8538-8407-37FB8AC14A45}"/>
              </a:ext>
            </a:extLst>
          </p:cNvPr>
          <p:cNvSpPr txBox="1"/>
          <p:nvPr/>
        </p:nvSpPr>
        <p:spPr>
          <a:xfrm>
            <a:off x="2671011" y="-168442"/>
            <a:ext cx="184731" cy="369332"/>
          </a:xfrm>
          <a:prstGeom prst="rect">
            <a:avLst/>
          </a:prstGeom>
          <a:noFill/>
        </p:spPr>
        <p:txBody>
          <a:bodyPr wrap="none" rtlCol="0">
            <a:spAutoFit/>
          </a:bodyPr>
          <a:lstStyle/>
          <a:p>
            <a:endParaRPr lang="en-VN" dirty="0"/>
          </a:p>
        </p:txBody>
      </p:sp>
      <p:sp>
        <p:nvSpPr>
          <p:cNvPr id="9" name="Title 1">
            <a:extLst>
              <a:ext uri="{FF2B5EF4-FFF2-40B4-BE49-F238E27FC236}">
                <a16:creationId xmlns:a16="http://schemas.microsoft.com/office/drawing/2014/main" id="{1BB2CDDB-4D0E-C5F0-7C9E-A4C9F350C8D3}"/>
              </a:ext>
            </a:extLst>
          </p:cNvPr>
          <p:cNvSpPr txBox="1">
            <a:spLocks/>
          </p:cNvSpPr>
          <p:nvPr/>
        </p:nvSpPr>
        <p:spPr>
          <a:xfrm>
            <a:off x="1438557" y="1243195"/>
            <a:ext cx="9611156" cy="2081130"/>
          </a:xfrm>
          <a:prstGeom prst="rect">
            <a:avLst/>
          </a:prstGeom>
        </p:spPr>
        <p:txBody>
          <a:bodyPr vert="horz" lIns="91440" tIns="45720" rIns="91440" bIns="45720" rtlCol="0" anchor="t" anchorCtr="0">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120000"/>
              </a:lnSpc>
              <a:spcBef>
                <a:spcPct val="0"/>
              </a:spcBef>
              <a:spcAft>
                <a:spcPts val="0"/>
              </a:spcAft>
              <a:buClrTx/>
              <a:buSzTx/>
              <a:buFontTx/>
              <a:buNone/>
              <a:tabLst/>
              <a:defRPr/>
            </a:pPr>
            <a:r>
              <a:rPr lang="vi-VN" sz="6000" b="1" dirty="0">
                <a:solidFill>
                  <a:schemeClr val="bg1"/>
                </a:solidFill>
                <a:latin typeface="Arial" panose="020B0604020202020204" pitchFamily="34" charset="0"/>
                <a:cs typeface="Arial" panose="020B0604020202020204" pitchFamily="34" charset="0"/>
              </a:rPr>
              <a:t>ĐÁNH GIÁ HIỆU QUẢ CỦA CAN THIỆP NỘI MẠCH TRONG ĐIỀU TRỊ TĂNG SINH LÀNH TÍNH TUYẾN TIỀN LIỆT</a:t>
            </a:r>
            <a:endParaRPr kumimoji="0" lang="en-US" sz="60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073" t="1497" r="977" b="-1"/>
          <a:stretch/>
        </p:blipFill>
        <p:spPr>
          <a:xfrm>
            <a:off x="213645" y="3695161"/>
            <a:ext cx="3495230" cy="2917472"/>
          </a:xfrm>
          <a:prstGeom prst="rect">
            <a:avLst/>
          </a:prstGeom>
        </p:spPr>
      </p:pic>
      <p:pic>
        <p:nvPicPr>
          <p:cNvPr id="3" name="Picture 2"/>
          <p:cNvPicPr>
            <a:picLocks noChangeAspect="1"/>
          </p:cNvPicPr>
          <p:nvPr/>
        </p:nvPicPr>
        <p:blipFill>
          <a:blip r:embed="rId4"/>
          <a:stretch>
            <a:fillRect/>
          </a:stretch>
        </p:blipFill>
        <p:spPr>
          <a:xfrm>
            <a:off x="3924742" y="3695161"/>
            <a:ext cx="3391158" cy="2917472"/>
          </a:xfrm>
          <a:prstGeom prst="rect">
            <a:avLst/>
          </a:prstGeom>
        </p:spPr>
      </p:pic>
      <p:pic>
        <p:nvPicPr>
          <p:cNvPr id="5" name="Picture 4"/>
          <p:cNvPicPr>
            <a:picLocks noChangeAspect="1"/>
          </p:cNvPicPr>
          <p:nvPr/>
        </p:nvPicPr>
        <p:blipFill>
          <a:blip r:embed="rId5"/>
          <a:stretch>
            <a:fillRect/>
          </a:stretch>
        </p:blipFill>
        <p:spPr>
          <a:xfrm>
            <a:off x="1" y="16225"/>
            <a:ext cx="1273764" cy="1393832"/>
          </a:xfrm>
          <a:prstGeom prst="rect">
            <a:avLst/>
          </a:prstGeom>
        </p:spPr>
      </p:pic>
    </p:spTree>
    <p:extLst>
      <p:ext uri="{BB962C8B-B14F-4D97-AF65-F5344CB8AC3E}">
        <p14:creationId xmlns:p14="http://schemas.microsoft.com/office/powerpoint/2010/main" val="31401504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smtClean="0">
                <a:solidFill>
                  <a:srgbClr val="000000"/>
                </a:solidFill>
                <a:latin typeface="Arial" panose="020B0604020202020204" pitchFamily="34" charset="0"/>
                <a:cs typeface="Arial" panose="020B0604020202020204" pitchFamily="34" charset="0"/>
              </a:rPr>
              <a:t>KỸ THUẬT PERFECTED</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585556" y="1481827"/>
            <a:ext cx="7685608" cy="4700443"/>
          </a:xfrm>
        </p:spPr>
        <p:txBody>
          <a:bodyPr>
            <a:normAutofit/>
          </a:bodyPr>
          <a:lstStyle/>
          <a:p>
            <a:r>
              <a:rPr lang="vi-VN" sz="2400" dirty="0" smtClean="0">
                <a:solidFill>
                  <a:srgbClr val="000000"/>
                </a:solidFill>
                <a:latin typeface="Arial" panose="020B0604020202020204" pitchFamily="34" charset="0"/>
                <a:cs typeface="Arial" panose="020B0604020202020204" pitchFamily="34" charset="0"/>
              </a:rPr>
              <a:t>Thuyên tắc nhánh ĐM gần</a:t>
            </a:r>
          </a:p>
          <a:p>
            <a:pPr lvl="1"/>
            <a:r>
              <a:rPr lang="vi-VN" sz="2000" dirty="0" smtClean="0">
                <a:solidFill>
                  <a:srgbClr val="000000"/>
                </a:solidFill>
                <a:latin typeface="Arial" panose="020B0604020202020204" pitchFamily="34" charset="0"/>
                <a:cs typeface="Arial" panose="020B0604020202020204" pitchFamily="34" charset="0"/>
              </a:rPr>
              <a:t>Vi ống thông chọn lọc vào ĐM TTL đến ngay trước chỗ chia các nhánh vào nuôi TTL</a:t>
            </a:r>
          </a:p>
          <a:p>
            <a:pPr lvl="1"/>
            <a:r>
              <a:rPr lang="vi-VN" sz="2000" dirty="0" smtClean="0">
                <a:solidFill>
                  <a:srgbClr val="000000"/>
                </a:solidFill>
                <a:latin typeface="Arial" panose="020B0604020202020204" pitchFamily="34" charset="0"/>
                <a:cs typeface="Arial" panose="020B0604020202020204" pitchFamily="34" charset="0"/>
              </a:rPr>
              <a:t>Tiến hành bơm vật liệu thuyên tắc </a:t>
            </a:r>
          </a:p>
          <a:p>
            <a:pPr lvl="1"/>
            <a:r>
              <a:rPr lang="vi-VN" sz="2000" dirty="0" smtClean="0">
                <a:solidFill>
                  <a:srgbClr val="000000"/>
                </a:solidFill>
                <a:latin typeface="Arial" panose="020B0604020202020204" pitchFamily="34" charset="0"/>
                <a:cs typeface="Arial" panose="020B0604020202020204" pitchFamily="34" charset="0"/>
              </a:rPr>
              <a:t>Kiểm tra gần tắc ĐM TTL, ngưng bơm</a:t>
            </a:r>
          </a:p>
          <a:p>
            <a:r>
              <a:rPr lang="vi-VN" sz="2400" dirty="0" smtClean="0">
                <a:solidFill>
                  <a:srgbClr val="000000"/>
                </a:solidFill>
                <a:latin typeface="Arial" panose="020B0604020202020204" pitchFamily="34" charset="0"/>
                <a:cs typeface="Arial" panose="020B0604020202020204" pitchFamily="34" charset="0"/>
              </a:rPr>
              <a:t>Thuyên tắc nhánh ĐM xa</a:t>
            </a:r>
          </a:p>
          <a:p>
            <a:pPr lvl="1"/>
            <a:r>
              <a:rPr lang="vi-VN" sz="2000" dirty="0" smtClean="0">
                <a:solidFill>
                  <a:srgbClr val="000000"/>
                </a:solidFill>
                <a:latin typeface="Arial" panose="020B0604020202020204" pitchFamily="34" charset="0"/>
                <a:cs typeface="Arial" panose="020B0604020202020204" pitchFamily="34" charset="0"/>
              </a:rPr>
              <a:t>Chọn lọc vi ống thông vào sâu các nhánh nuôi TTL (nhánh trước trong, sau ngoài...)</a:t>
            </a:r>
          </a:p>
          <a:p>
            <a:pPr lvl="1"/>
            <a:r>
              <a:rPr lang="vi-VN" sz="2000" dirty="0" smtClean="0">
                <a:solidFill>
                  <a:srgbClr val="000000"/>
                </a:solidFill>
                <a:latin typeface="Arial" panose="020B0604020202020204" pitchFamily="34" charset="0"/>
                <a:cs typeface="Arial" panose="020B0604020202020204" pitchFamily="34" charset="0"/>
              </a:rPr>
              <a:t>Tiến hành bơm tắc từng nhánh</a:t>
            </a:r>
          </a:p>
          <a:p>
            <a:pPr lvl="1"/>
            <a:r>
              <a:rPr lang="vi-VN" sz="2000" dirty="0" smtClean="0">
                <a:solidFill>
                  <a:srgbClr val="000000"/>
                </a:solidFill>
                <a:latin typeface="Arial" panose="020B0604020202020204" pitchFamily="34" charset="0"/>
                <a:cs typeface="Arial" panose="020B0604020202020204" pitchFamily="34" charset="0"/>
              </a:rPr>
              <a:t>Kiểm tra thấy tắc hoàn toàn ĐM TTL trước khi ngưng</a:t>
            </a:r>
          </a:p>
        </p:txBody>
      </p:sp>
      <p:pic>
        <p:nvPicPr>
          <p:cNvPr id="1028" name="Picture 4" descr="Figure 1: Illustrations representing the two steps of the PErFecTED Technique. (A) The microcatheter (yellow smiley face) should cross any collateral branch and be placed at the origin of the capsular and central gland branches. (B) After getting near stasis, the microcatheter should be advanced into the central and capsular branch for additional embolic agent inje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6306" y="1548515"/>
            <a:ext cx="2670002" cy="48892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919258" y="6628996"/>
            <a:ext cx="4184073" cy="215444"/>
          </a:xfrm>
          <a:prstGeom prst="rect">
            <a:avLst/>
          </a:prstGeom>
        </p:spPr>
        <p:txBody>
          <a:bodyPr wrap="square">
            <a:spAutoFit/>
          </a:bodyPr>
          <a:lstStyle/>
          <a:p>
            <a:r>
              <a:rPr lang="vi-VN" sz="800" dirty="0">
                <a:solidFill>
                  <a:schemeClr val="bg1"/>
                </a:solidFill>
                <a:latin typeface="Arial" panose="020B0604020202020204" pitchFamily="34" charset="0"/>
                <a:cs typeface="Arial" panose="020B0604020202020204" pitchFamily="34" charset="0"/>
              </a:rPr>
              <a:t>https://interventionalnews.com/the-perfected-technique-for-prostate-artery-embolization/</a:t>
            </a:r>
          </a:p>
        </p:txBody>
      </p:sp>
    </p:spTree>
    <p:extLst>
      <p:ext uri="{BB962C8B-B14F-4D97-AF65-F5344CB8AC3E}">
        <p14:creationId xmlns:p14="http://schemas.microsoft.com/office/powerpoint/2010/main" val="36398838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smtClean="0">
                <a:solidFill>
                  <a:srgbClr val="000000"/>
                </a:solidFill>
                <a:latin typeface="Arial" panose="020B0604020202020204" pitchFamily="34" charset="0"/>
                <a:cs typeface="Arial" panose="020B0604020202020204" pitchFamily="34" charset="0"/>
              </a:rPr>
              <a:t>KỸ THUẬT PERFECTED</a:t>
            </a:r>
            <a:endParaRPr lang="en-US" dirty="0">
              <a:solidFill>
                <a:srgbClr val="000000"/>
              </a:solidFill>
              <a:latin typeface="Arial" panose="020B0604020202020204" pitchFamily="34" charset="0"/>
              <a:cs typeface="Arial" panose="020B0604020202020204" pitchFamily="34" charset="0"/>
            </a:endParaRPr>
          </a:p>
        </p:txBody>
      </p:sp>
      <p:pic>
        <p:nvPicPr>
          <p:cNvPr id="1026" name="Picture 2" descr="https://pubs.rsna.org/cms/10.1148/rg.2021200144/asset/images/large/rg.2021200144.va.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2095" y="1199050"/>
            <a:ext cx="9958648" cy="5601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710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KẾT QUẢ</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0" y="1296785"/>
            <a:ext cx="10571998" cy="5436523"/>
          </a:xfrm>
        </p:spPr>
        <p:txBody>
          <a:bodyPr>
            <a:normAutofit lnSpcReduction="10000"/>
          </a:bodyPr>
          <a:lstStyle/>
          <a:p>
            <a:r>
              <a:rPr lang="vi-VN" sz="2400" dirty="0">
                <a:solidFill>
                  <a:srgbClr val="000000"/>
                </a:solidFill>
                <a:latin typeface="Arial" panose="020B0604020202020204" pitchFamily="34" charset="0"/>
                <a:cs typeface="Arial" panose="020B0604020202020204" pitchFamily="34" charset="0"/>
              </a:rPr>
              <a:t>19 BN</a:t>
            </a:r>
          </a:p>
          <a:p>
            <a:r>
              <a:rPr lang="vi-VN" sz="2400" dirty="0">
                <a:solidFill>
                  <a:srgbClr val="000000"/>
                </a:solidFill>
                <a:latin typeface="Arial" panose="020B0604020202020204" pitchFamily="34" charset="0"/>
                <a:cs typeface="Arial" panose="020B0604020202020204" pitchFamily="34" charset="0"/>
              </a:rPr>
              <a:t>Tuổi trung bình 72,96 tuổi; 47,37% BN &gt;/= 70 tuổi</a:t>
            </a:r>
          </a:p>
          <a:p>
            <a:r>
              <a:rPr lang="vi-VN" sz="2400" dirty="0">
                <a:solidFill>
                  <a:srgbClr val="000000"/>
                </a:solidFill>
                <a:latin typeface="Arial" panose="020B0604020202020204" pitchFamily="34" charset="0"/>
                <a:cs typeface="Arial" panose="020B0604020202020204" pitchFamily="34" charset="0"/>
              </a:rPr>
              <a:t>Thời gian mắc LUTS trung bình: 13,53 tháng</a:t>
            </a:r>
          </a:p>
          <a:p>
            <a:r>
              <a:rPr lang="vi-VN" sz="2400" dirty="0">
                <a:solidFill>
                  <a:srgbClr val="000000"/>
                </a:solidFill>
                <a:latin typeface="Arial" panose="020B0604020202020204" pitchFamily="34" charset="0"/>
                <a:cs typeface="Arial" panose="020B0604020202020204" pitchFamily="34" charset="0"/>
              </a:rPr>
              <a:t>Bệnh nền: </a:t>
            </a:r>
          </a:p>
          <a:p>
            <a:pPr lvl="1"/>
            <a:r>
              <a:rPr lang="vi-VN" sz="2000" dirty="0">
                <a:solidFill>
                  <a:srgbClr val="000000"/>
                </a:solidFill>
                <a:latin typeface="Arial" panose="020B0604020202020204" pitchFamily="34" charset="0"/>
                <a:cs typeface="Arial" panose="020B0604020202020204" pitchFamily="34" charset="0"/>
              </a:rPr>
              <a:t>THA: 10/19 (52,63%)</a:t>
            </a:r>
          </a:p>
          <a:p>
            <a:pPr lvl="1"/>
            <a:r>
              <a:rPr lang="vi-VN" sz="2000" dirty="0">
                <a:solidFill>
                  <a:srgbClr val="000000"/>
                </a:solidFill>
                <a:latin typeface="Arial" panose="020B0604020202020204" pitchFamily="34" charset="0"/>
                <a:cs typeface="Arial" panose="020B0604020202020204" pitchFamily="34" charset="0"/>
              </a:rPr>
              <a:t>ĐTĐ type 2: 4/19 (21,05%)</a:t>
            </a:r>
          </a:p>
          <a:p>
            <a:r>
              <a:rPr lang="vi-VN" sz="2200" dirty="0">
                <a:solidFill>
                  <a:srgbClr val="000000"/>
                </a:solidFill>
                <a:latin typeface="Arial" panose="020B0604020202020204" pitchFamily="34" charset="0"/>
                <a:cs typeface="Arial" panose="020B0604020202020204" pitchFamily="34" charset="0"/>
              </a:rPr>
              <a:t>Kết quả can thiệp:</a:t>
            </a:r>
          </a:p>
          <a:p>
            <a:pPr lvl="1"/>
            <a:r>
              <a:rPr lang="vi-VN" sz="2000" dirty="0">
                <a:solidFill>
                  <a:srgbClr val="000000"/>
                </a:solidFill>
                <a:latin typeface="Arial" panose="020B0604020202020204" pitchFamily="34" charset="0"/>
                <a:cs typeface="Arial" panose="020B0604020202020204" pitchFamily="34" charset="0"/>
              </a:rPr>
              <a:t>Tắc được 39/41 nhánh ĐM TLT</a:t>
            </a:r>
          </a:p>
          <a:p>
            <a:pPr lvl="1"/>
            <a:r>
              <a:rPr lang="vi-VN" sz="2000" dirty="0">
                <a:solidFill>
                  <a:srgbClr val="000000"/>
                </a:solidFill>
                <a:latin typeface="Arial" panose="020B0604020202020204" pitchFamily="34" charset="0"/>
                <a:cs typeface="Arial" panose="020B0604020202020204" pitchFamily="34" charset="0"/>
              </a:rPr>
              <a:t>18/19 BN tắc ĐM TLT hai bên</a:t>
            </a:r>
          </a:p>
          <a:p>
            <a:r>
              <a:rPr lang="vi-VN" sz="2200" dirty="0">
                <a:solidFill>
                  <a:srgbClr val="000000"/>
                </a:solidFill>
                <a:latin typeface="Arial" panose="020B0604020202020204" pitchFamily="34" charset="0"/>
                <a:cs typeface="Arial" panose="020B0604020202020204" pitchFamily="34" charset="0"/>
              </a:rPr>
              <a:t>Xuất viện:</a:t>
            </a:r>
          </a:p>
          <a:p>
            <a:pPr lvl="1"/>
            <a:r>
              <a:rPr lang="vi-VN" sz="2000" dirty="0">
                <a:solidFill>
                  <a:srgbClr val="000000"/>
                </a:solidFill>
                <a:latin typeface="Arial" panose="020B0604020202020204" pitchFamily="34" charset="0"/>
                <a:cs typeface="Arial" panose="020B0604020202020204" pitchFamily="34" charset="0"/>
              </a:rPr>
              <a:t>Thời gian nằm viện trung bình: 3 ngày</a:t>
            </a:r>
          </a:p>
          <a:p>
            <a:pPr lvl="1"/>
            <a:r>
              <a:rPr lang="vi-VN" sz="2000" dirty="0">
                <a:solidFill>
                  <a:srgbClr val="000000"/>
                </a:solidFill>
                <a:latin typeface="Arial" panose="020B0604020202020204" pitchFamily="34" charset="0"/>
                <a:cs typeface="Arial" panose="020B0604020202020204" pitchFamily="34" charset="0"/>
              </a:rPr>
              <a:t>Thời gian rút thông tiểu: 7 ngày</a:t>
            </a:r>
          </a:p>
        </p:txBody>
      </p:sp>
    </p:spTree>
    <p:extLst>
      <p:ext uri="{BB962C8B-B14F-4D97-AF65-F5344CB8AC3E}">
        <p14:creationId xmlns:p14="http://schemas.microsoft.com/office/powerpoint/2010/main" val="42793654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PHÂN LOẠI ĐM TTL</a:t>
            </a:r>
            <a:endParaRPr lang="en-US" dirty="0">
              <a:solidFill>
                <a:srgbClr val="000000"/>
              </a:solidFill>
              <a:latin typeface="Arial" panose="020B0604020202020204" pitchFamily="34" charset="0"/>
              <a:cs typeface="Arial" panose="020B0604020202020204" pitchFamily="34" charset="0"/>
            </a:endParaRPr>
          </a:p>
        </p:txBody>
      </p:sp>
      <p:graphicFrame>
        <p:nvGraphicFramePr>
          <p:cNvPr id="6" name="Chart 5"/>
          <p:cNvGraphicFramePr/>
          <p:nvPr>
            <p:extLst>
              <p:ext uri="{D42A27DB-BD31-4B8C-83A1-F6EECF244321}">
                <p14:modId xmlns:p14="http://schemas.microsoft.com/office/powerpoint/2010/main" val="2525208349"/>
              </p:ext>
            </p:extLst>
          </p:nvPr>
        </p:nvGraphicFramePr>
        <p:xfrm>
          <a:off x="154745" y="1192034"/>
          <a:ext cx="3997989" cy="3379966"/>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p:cNvPicPr>
            <a:picLocks noChangeAspect="1"/>
          </p:cNvPicPr>
          <p:nvPr/>
        </p:nvPicPr>
        <p:blipFill>
          <a:blip r:embed="rId3"/>
          <a:stretch>
            <a:fillRect/>
          </a:stretch>
        </p:blipFill>
        <p:spPr>
          <a:xfrm>
            <a:off x="8678209" y="1326725"/>
            <a:ext cx="3382535" cy="3311643"/>
          </a:xfrm>
          <a:prstGeom prst="rect">
            <a:avLst/>
          </a:prstGeom>
        </p:spPr>
      </p:pic>
      <p:pic>
        <p:nvPicPr>
          <p:cNvPr id="9" name="Picture 8"/>
          <p:cNvPicPr>
            <a:picLocks noChangeAspect="1"/>
          </p:cNvPicPr>
          <p:nvPr/>
        </p:nvPicPr>
        <p:blipFill>
          <a:blip r:embed="rId4"/>
          <a:stretch>
            <a:fillRect/>
          </a:stretch>
        </p:blipFill>
        <p:spPr>
          <a:xfrm>
            <a:off x="1007601" y="4572000"/>
            <a:ext cx="10877550" cy="2019300"/>
          </a:xfrm>
          <a:prstGeom prst="rect">
            <a:avLst/>
          </a:prstGeom>
        </p:spPr>
      </p:pic>
      <p:sp>
        <p:nvSpPr>
          <p:cNvPr id="10" name="Rectangle 9"/>
          <p:cNvSpPr/>
          <p:nvPr/>
        </p:nvSpPr>
        <p:spPr>
          <a:xfrm>
            <a:off x="4152734" y="6519446"/>
            <a:ext cx="5089727" cy="338554"/>
          </a:xfrm>
          <a:prstGeom prst="rect">
            <a:avLst/>
          </a:prstGeom>
        </p:spPr>
        <p:txBody>
          <a:bodyPr wrap="none">
            <a:spAutoFit/>
          </a:bodyPr>
          <a:lstStyle/>
          <a:p>
            <a:r>
              <a:rPr lang="vi-VN" sz="1600" b="1" dirty="0">
                <a:solidFill>
                  <a:schemeClr val="bg1"/>
                </a:solidFill>
                <a:latin typeface="Arial" panose="020B0604020202020204" pitchFamily="34" charset="0"/>
                <a:cs typeface="Arial" panose="020B0604020202020204" pitchFamily="34" charset="0"/>
              </a:rPr>
              <a:t>Phân loại ĐM TTL của De Assis và cộng sự (2015) </a:t>
            </a:r>
          </a:p>
        </p:txBody>
      </p:sp>
      <p:graphicFrame>
        <p:nvGraphicFramePr>
          <p:cNvPr id="3" name="Table 2"/>
          <p:cNvGraphicFramePr>
            <a:graphicFrameLocks noGrp="1"/>
          </p:cNvGraphicFramePr>
          <p:nvPr>
            <p:extLst>
              <p:ext uri="{D42A27DB-BD31-4B8C-83A1-F6EECF244321}">
                <p14:modId xmlns:p14="http://schemas.microsoft.com/office/powerpoint/2010/main" val="38432145"/>
              </p:ext>
            </p:extLst>
          </p:nvPr>
        </p:nvGraphicFramePr>
        <p:xfrm>
          <a:off x="4530435" y="1326727"/>
          <a:ext cx="3932144" cy="3088339"/>
        </p:xfrm>
        <a:graphic>
          <a:graphicData uri="http://schemas.openxmlformats.org/drawingml/2006/table">
            <a:tbl>
              <a:tblPr firstRow="1" bandRow="1">
                <a:tableStyleId>{5C22544A-7EE6-4342-B048-85BDC9FD1C3A}</a:tableStyleId>
              </a:tblPr>
              <a:tblGrid>
                <a:gridCol w="983036">
                  <a:extLst>
                    <a:ext uri="{9D8B030D-6E8A-4147-A177-3AD203B41FA5}">
                      <a16:colId xmlns:a16="http://schemas.microsoft.com/office/drawing/2014/main" val="399993407"/>
                    </a:ext>
                  </a:extLst>
                </a:gridCol>
                <a:gridCol w="983036">
                  <a:extLst>
                    <a:ext uri="{9D8B030D-6E8A-4147-A177-3AD203B41FA5}">
                      <a16:colId xmlns:a16="http://schemas.microsoft.com/office/drawing/2014/main" val="3325714844"/>
                    </a:ext>
                  </a:extLst>
                </a:gridCol>
                <a:gridCol w="983036">
                  <a:extLst>
                    <a:ext uri="{9D8B030D-6E8A-4147-A177-3AD203B41FA5}">
                      <a16:colId xmlns:a16="http://schemas.microsoft.com/office/drawing/2014/main" val="3271580460"/>
                    </a:ext>
                  </a:extLst>
                </a:gridCol>
                <a:gridCol w="983036">
                  <a:extLst>
                    <a:ext uri="{9D8B030D-6E8A-4147-A177-3AD203B41FA5}">
                      <a16:colId xmlns:a16="http://schemas.microsoft.com/office/drawing/2014/main" val="4147493"/>
                    </a:ext>
                  </a:extLst>
                </a:gridCol>
              </a:tblGrid>
              <a:tr h="696724">
                <a:tc>
                  <a:txBody>
                    <a:bodyPr/>
                    <a:lstStyle/>
                    <a:p>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solidFill>
                            <a:schemeClr val="bg1"/>
                          </a:solidFill>
                          <a:latin typeface="Arial" panose="020B0604020202020204" pitchFamily="34" charset="0"/>
                          <a:cs typeface="Arial" panose="020B0604020202020204" pitchFamily="34" charset="0"/>
                        </a:rPr>
                        <a:t>Chúng</a:t>
                      </a:r>
                      <a:r>
                        <a:rPr lang="vi-VN" sz="1600" baseline="0" dirty="0" smtClean="0">
                          <a:solidFill>
                            <a:schemeClr val="bg1"/>
                          </a:solidFill>
                          <a:latin typeface="Arial" panose="020B0604020202020204" pitchFamily="34" charset="0"/>
                          <a:cs typeface="Arial" panose="020B0604020202020204" pitchFamily="34" charset="0"/>
                        </a:rPr>
                        <a:t> tôi</a:t>
                      </a:r>
                      <a:endParaRPr lang="vi-VN" sz="1600" dirty="0">
                        <a:solidFill>
                          <a:schemeClr val="bg1"/>
                        </a:solidFill>
                        <a:latin typeface="Arial" panose="020B0604020202020204" pitchFamily="34" charset="0"/>
                        <a:cs typeface="Arial" panose="020B0604020202020204" pitchFamily="34" charset="0"/>
                      </a:endParaRPr>
                    </a:p>
                  </a:txBody>
                  <a:tcPr/>
                </a:tc>
                <a:tc>
                  <a:txBody>
                    <a:bodyPr/>
                    <a:lstStyle/>
                    <a:p>
                      <a:r>
                        <a:rPr lang="vi-VN" sz="1600" dirty="0" smtClean="0">
                          <a:solidFill>
                            <a:schemeClr val="bg1"/>
                          </a:solidFill>
                          <a:latin typeface="Arial" panose="020B0604020202020204" pitchFamily="34" charset="0"/>
                          <a:cs typeface="Arial" panose="020B0604020202020204" pitchFamily="34" charset="0"/>
                        </a:rPr>
                        <a:t>Trịnh</a:t>
                      </a:r>
                      <a:r>
                        <a:rPr lang="vi-VN" sz="1600" baseline="0" dirty="0" smtClean="0">
                          <a:solidFill>
                            <a:schemeClr val="bg1"/>
                          </a:solidFill>
                          <a:latin typeface="Arial" panose="020B0604020202020204" pitchFamily="34" charset="0"/>
                          <a:cs typeface="Arial" panose="020B0604020202020204" pitchFamily="34" charset="0"/>
                        </a:rPr>
                        <a:t> Tú Tâm</a:t>
                      </a:r>
                      <a:endParaRPr lang="vi-VN" sz="1600" dirty="0">
                        <a:solidFill>
                          <a:schemeClr val="bg1"/>
                        </a:solidFill>
                        <a:latin typeface="Arial" panose="020B0604020202020204" pitchFamily="34" charset="0"/>
                        <a:cs typeface="Arial" panose="020B0604020202020204" pitchFamily="34" charset="0"/>
                      </a:endParaRPr>
                    </a:p>
                  </a:txBody>
                  <a:tcPr/>
                </a:tc>
                <a:tc>
                  <a:txBody>
                    <a:bodyPr/>
                    <a:lstStyle/>
                    <a:p>
                      <a:r>
                        <a:rPr lang="vi-VN" sz="1600" dirty="0" smtClean="0">
                          <a:solidFill>
                            <a:schemeClr val="bg1"/>
                          </a:solidFill>
                          <a:latin typeface="Arial" panose="020B0604020202020204" pitchFamily="34" charset="0"/>
                          <a:cs typeface="Arial" panose="020B0604020202020204" pitchFamily="34" charset="0"/>
                        </a:rPr>
                        <a:t>De Assis</a:t>
                      </a:r>
                      <a:endParaRPr lang="vi-VN" sz="16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72275848"/>
                  </a:ext>
                </a:extLst>
              </a:tr>
              <a:tr h="478323">
                <a:tc>
                  <a:txBody>
                    <a:bodyPr/>
                    <a:lstStyle/>
                    <a:p>
                      <a:r>
                        <a:rPr lang="vi-VN" sz="1600" dirty="0" smtClean="0">
                          <a:latin typeface="Arial" panose="020B0604020202020204" pitchFamily="34" charset="0"/>
                          <a:cs typeface="Arial" panose="020B0604020202020204" pitchFamily="34" charset="0"/>
                        </a:rPr>
                        <a:t>Type I</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64,29%</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14,6%</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28,7%</a:t>
                      </a:r>
                      <a:endParaRPr lang="vi-VN"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3580806"/>
                  </a:ext>
                </a:extLst>
              </a:tr>
              <a:tr h="478323">
                <a:tc>
                  <a:txBody>
                    <a:bodyPr/>
                    <a:lstStyle/>
                    <a:p>
                      <a:r>
                        <a:rPr lang="vi-VN" sz="1600" dirty="0" smtClean="0">
                          <a:latin typeface="Arial" panose="020B0604020202020204" pitchFamily="34" charset="0"/>
                          <a:cs typeface="Arial" panose="020B0604020202020204" pitchFamily="34" charset="0"/>
                        </a:rPr>
                        <a:t>Type II</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2,38%</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0%</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14,7%</a:t>
                      </a:r>
                      <a:endParaRPr lang="vi-VN"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44842921"/>
                  </a:ext>
                </a:extLst>
              </a:tr>
              <a:tr h="478323">
                <a:tc>
                  <a:txBody>
                    <a:bodyPr/>
                    <a:lstStyle/>
                    <a:p>
                      <a:r>
                        <a:rPr lang="vi-VN" sz="1600" dirty="0" smtClean="0">
                          <a:latin typeface="Arial" panose="020B0604020202020204" pitchFamily="34" charset="0"/>
                          <a:cs typeface="Arial" panose="020B0604020202020204" pitchFamily="34" charset="0"/>
                        </a:rPr>
                        <a:t>Type III</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21,43%</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21,8%</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18,9%</a:t>
                      </a:r>
                      <a:endParaRPr lang="vi-VN"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77289901"/>
                  </a:ext>
                </a:extLst>
              </a:tr>
              <a:tr h="478323">
                <a:tc>
                  <a:txBody>
                    <a:bodyPr/>
                    <a:lstStyle/>
                    <a:p>
                      <a:r>
                        <a:rPr lang="vi-VN" sz="1600" dirty="0" smtClean="0">
                          <a:latin typeface="Arial" panose="020B0604020202020204" pitchFamily="34" charset="0"/>
                          <a:cs typeface="Arial" panose="020B0604020202020204" pitchFamily="34" charset="0"/>
                        </a:rPr>
                        <a:t>Type IV</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11,9%</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44,4%</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31,1%</a:t>
                      </a:r>
                      <a:endParaRPr lang="vi-VN"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658337781"/>
                  </a:ext>
                </a:extLst>
              </a:tr>
              <a:tr h="478323">
                <a:tc>
                  <a:txBody>
                    <a:bodyPr/>
                    <a:lstStyle/>
                    <a:p>
                      <a:r>
                        <a:rPr lang="vi-VN" sz="1600" dirty="0" smtClean="0">
                          <a:latin typeface="Arial" panose="020B0604020202020204" pitchFamily="34" charset="0"/>
                          <a:cs typeface="Arial" panose="020B0604020202020204" pitchFamily="34" charset="0"/>
                        </a:rPr>
                        <a:t>Type V</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0</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20,3%</a:t>
                      </a:r>
                      <a:endParaRPr lang="vi-VN" sz="1600" dirty="0">
                        <a:latin typeface="Arial" panose="020B0604020202020204" pitchFamily="34" charset="0"/>
                        <a:cs typeface="Arial" panose="020B0604020202020204" pitchFamily="34" charset="0"/>
                      </a:endParaRPr>
                    </a:p>
                  </a:txBody>
                  <a:tcPr/>
                </a:tc>
                <a:tc>
                  <a:txBody>
                    <a:bodyPr/>
                    <a:lstStyle/>
                    <a:p>
                      <a:r>
                        <a:rPr lang="vi-VN" sz="1600" dirty="0" smtClean="0">
                          <a:latin typeface="Arial" panose="020B0604020202020204" pitchFamily="34" charset="0"/>
                          <a:cs typeface="Arial" panose="020B0604020202020204" pitchFamily="34" charset="0"/>
                        </a:rPr>
                        <a:t>5,6%</a:t>
                      </a:r>
                      <a:endParaRPr lang="vi-VN"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89751620"/>
                  </a:ext>
                </a:extLst>
              </a:tr>
            </a:tbl>
          </a:graphicData>
        </a:graphic>
      </p:graphicFrame>
    </p:spTree>
    <p:extLst>
      <p:ext uri="{BB962C8B-B14F-4D97-AF65-F5344CB8AC3E}">
        <p14:creationId xmlns:p14="http://schemas.microsoft.com/office/powerpoint/2010/main" val="34365288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KẾT QUẢ CAN THIỆP</a:t>
            </a:r>
            <a:endParaRPr lang="en-US" dirty="0">
              <a:solidFill>
                <a:srgbClr val="000000"/>
              </a:solidFill>
              <a:latin typeface="Arial" panose="020B0604020202020204" pitchFamily="34" charset="0"/>
              <a:cs typeface="Arial" panose="020B0604020202020204" pitchFamily="34" charset="0"/>
            </a:endParaRPr>
          </a:p>
        </p:txBody>
      </p:sp>
      <p:graphicFrame>
        <p:nvGraphicFramePr>
          <p:cNvPr id="5" name="Bảng 4">
            <a:extLst>
              <a:ext uri="{FF2B5EF4-FFF2-40B4-BE49-F238E27FC236}">
                <a16:creationId xmlns:a16="http://schemas.microsoft.com/office/drawing/2014/main" id="{4562A802-9DE1-1DB7-BABC-038429212431}"/>
              </a:ext>
            </a:extLst>
          </p:cNvPr>
          <p:cNvGraphicFramePr>
            <a:graphicFrameLocks noGrp="1"/>
          </p:cNvGraphicFramePr>
          <p:nvPr>
            <p:extLst>
              <p:ext uri="{D42A27DB-BD31-4B8C-83A1-F6EECF244321}">
                <p14:modId xmlns:p14="http://schemas.microsoft.com/office/powerpoint/2010/main" val="3388989817"/>
              </p:ext>
            </p:extLst>
          </p:nvPr>
        </p:nvGraphicFramePr>
        <p:xfrm>
          <a:off x="983671" y="2484176"/>
          <a:ext cx="10224655" cy="2685824"/>
        </p:xfrm>
        <a:graphic>
          <a:graphicData uri="http://schemas.openxmlformats.org/drawingml/2006/table">
            <a:tbl>
              <a:tblPr firstRow="1" bandRow="1">
                <a:tableStyleId>{5C22544A-7EE6-4342-B048-85BDC9FD1C3A}</a:tableStyleId>
              </a:tblPr>
              <a:tblGrid>
                <a:gridCol w="2233354">
                  <a:extLst>
                    <a:ext uri="{9D8B030D-6E8A-4147-A177-3AD203B41FA5}">
                      <a16:colId xmlns:a16="http://schemas.microsoft.com/office/drawing/2014/main" val="2046128678"/>
                    </a:ext>
                  </a:extLst>
                </a:gridCol>
                <a:gridCol w="1573876">
                  <a:extLst>
                    <a:ext uri="{9D8B030D-6E8A-4147-A177-3AD203B41FA5}">
                      <a16:colId xmlns:a16="http://schemas.microsoft.com/office/drawing/2014/main" val="1538677947"/>
                    </a:ext>
                  </a:extLst>
                </a:gridCol>
                <a:gridCol w="1803862">
                  <a:extLst>
                    <a:ext uri="{9D8B030D-6E8A-4147-A177-3AD203B41FA5}">
                      <a16:colId xmlns:a16="http://schemas.microsoft.com/office/drawing/2014/main" val="1013940778"/>
                    </a:ext>
                  </a:extLst>
                </a:gridCol>
                <a:gridCol w="1795549">
                  <a:extLst>
                    <a:ext uri="{9D8B030D-6E8A-4147-A177-3AD203B41FA5}">
                      <a16:colId xmlns:a16="http://schemas.microsoft.com/office/drawing/2014/main" val="4213521740"/>
                    </a:ext>
                  </a:extLst>
                </a:gridCol>
                <a:gridCol w="2818014">
                  <a:extLst>
                    <a:ext uri="{9D8B030D-6E8A-4147-A177-3AD203B41FA5}">
                      <a16:colId xmlns:a16="http://schemas.microsoft.com/office/drawing/2014/main" val="1180450352"/>
                    </a:ext>
                  </a:extLst>
                </a:gridCol>
              </a:tblGrid>
              <a:tr h="349341">
                <a:tc>
                  <a:txBody>
                    <a:bodyPr/>
                    <a:lstStyle/>
                    <a:p>
                      <a:pPr marL="0" algn="ctr" defTabSz="457200" rtl="0" eaLnBrk="1" latinLnBrk="0" hangingPunct="1"/>
                      <a:endParaRPr lang="vi-VN" sz="1800" b="1" kern="1200" dirty="0">
                        <a:solidFill>
                          <a:schemeClr val="lt1"/>
                        </a:solidFill>
                        <a:latin typeface="Arial" panose="020B0604020202020204" pitchFamily="34" charset="0"/>
                        <a:ea typeface="+mn-ea"/>
                        <a:cs typeface="Arial" panose="020B0604020202020204" pitchFamily="34" charset="0"/>
                      </a:endParaRPr>
                    </a:p>
                  </a:txBody>
                  <a:tcPr/>
                </a:tc>
                <a:tc>
                  <a:txBody>
                    <a:bodyPr/>
                    <a:lstStyle/>
                    <a:p>
                      <a:pPr marL="0" algn="ctr" defTabSz="457200" rtl="0" eaLnBrk="1" latinLnBrk="0" hangingPunct="1"/>
                      <a:r>
                        <a:rPr lang="vi-VN" sz="1800" dirty="0" err="1">
                          <a:solidFill>
                            <a:schemeClr val="bg1"/>
                          </a:solidFill>
                          <a:latin typeface="Arial" panose="020B0604020202020204" pitchFamily="34" charset="0"/>
                          <a:cs typeface="Arial" panose="020B0604020202020204" pitchFamily="34" charset="0"/>
                        </a:rPr>
                        <a:t>Chúng</a:t>
                      </a:r>
                      <a:r>
                        <a:rPr lang="vi-VN" sz="1800" dirty="0">
                          <a:solidFill>
                            <a:schemeClr val="bg1"/>
                          </a:solidFill>
                          <a:latin typeface="Arial" panose="020B0604020202020204" pitchFamily="34" charset="0"/>
                          <a:cs typeface="Arial" panose="020B0604020202020204" pitchFamily="34" charset="0"/>
                        </a:rPr>
                        <a:t> tôi</a:t>
                      </a:r>
                      <a:endParaRPr lang="vi-VN" sz="1800" b="1" kern="1200" dirty="0">
                        <a:solidFill>
                          <a:schemeClr val="bg1"/>
                        </a:solidFill>
                        <a:latin typeface="Arial" panose="020B0604020202020204" pitchFamily="34" charset="0"/>
                        <a:ea typeface="+mn-ea"/>
                        <a:cs typeface="Arial" panose="020B0604020202020204" pitchFamily="34" charset="0"/>
                      </a:endParaRPr>
                    </a:p>
                  </a:txBody>
                  <a:tcPr/>
                </a:tc>
                <a:tc>
                  <a:txBody>
                    <a:bodyPr/>
                    <a:lstStyle/>
                    <a:p>
                      <a:pPr algn="ctr"/>
                      <a:r>
                        <a:rPr lang="vi-VN" sz="1800" dirty="0" smtClean="0">
                          <a:solidFill>
                            <a:schemeClr val="bg1"/>
                          </a:solidFill>
                          <a:latin typeface="Arial" panose="020B0604020202020204" pitchFamily="34" charset="0"/>
                          <a:cs typeface="Arial" panose="020B0604020202020204" pitchFamily="34" charset="0"/>
                        </a:rPr>
                        <a:t>Trịnh</a:t>
                      </a:r>
                      <a:r>
                        <a:rPr lang="vi-VN" sz="1800" baseline="0" dirty="0" smtClean="0">
                          <a:solidFill>
                            <a:schemeClr val="bg1"/>
                          </a:solidFill>
                          <a:latin typeface="Arial" panose="020B0604020202020204" pitchFamily="34" charset="0"/>
                          <a:cs typeface="Arial" panose="020B0604020202020204" pitchFamily="34" charset="0"/>
                        </a:rPr>
                        <a:t> Tú Tâm</a:t>
                      </a:r>
                      <a:endParaRPr lang="vi-VN" sz="18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vi-VN" sz="18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Carnevale</a:t>
                      </a:r>
                      <a:r>
                        <a:rPr lang="vi-VN"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vi-VN" sz="18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Malling</a:t>
                      </a:r>
                      <a:endParaRPr lang="vi-VN"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06599383"/>
                  </a:ext>
                </a:extLst>
              </a:tr>
              <a:tr h="574010">
                <a:tc>
                  <a:txBody>
                    <a:bodyPr/>
                    <a:lstStyle/>
                    <a:p>
                      <a:pPr marL="0" algn="l" defTabSz="457200" rtl="0" eaLnBrk="1" latinLnBrk="0" hangingPunct="1"/>
                      <a:r>
                        <a:rPr lang="vi-VN" sz="1500" b="1" kern="1200" dirty="0" smtClean="0">
                          <a:solidFill>
                            <a:schemeClr val="dk1"/>
                          </a:solidFill>
                          <a:latin typeface="Arial" panose="020B0604020202020204" pitchFamily="34" charset="0"/>
                          <a:ea typeface="+mn-ea"/>
                          <a:cs typeface="Arial" panose="020B0604020202020204" pitchFamily="34" charset="0"/>
                        </a:rPr>
                        <a:t>Số</a:t>
                      </a:r>
                      <a:r>
                        <a:rPr lang="vi-VN" sz="1500" b="1" kern="1200" baseline="0" dirty="0" smtClean="0">
                          <a:solidFill>
                            <a:schemeClr val="dk1"/>
                          </a:solidFill>
                          <a:latin typeface="Arial" panose="020B0604020202020204" pitchFamily="34" charset="0"/>
                          <a:ea typeface="+mn-ea"/>
                          <a:cs typeface="Arial" panose="020B0604020202020204" pitchFamily="34" charset="0"/>
                        </a:rPr>
                        <a:t> bệnh nhân</a:t>
                      </a:r>
                      <a:endParaRPr lang="vi-VN" sz="1500" b="1"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algn="ctr" defTabSz="457200" rtl="0" eaLnBrk="1" latinLnBrk="0" hangingPunct="1"/>
                      <a:r>
                        <a:rPr lang="vi-VN" sz="1500" kern="1200" dirty="0">
                          <a:solidFill>
                            <a:schemeClr val="dk1"/>
                          </a:solidFill>
                          <a:latin typeface="Arial" panose="020B0604020202020204" pitchFamily="34" charset="0"/>
                          <a:ea typeface="+mn-ea"/>
                          <a:cs typeface="Arial" panose="020B0604020202020204" pitchFamily="34" charset="0"/>
                        </a:rPr>
                        <a:t>19 </a:t>
                      </a:r>
                      <a:r>
                        <a:rPr lang="vi-VN" sz="1500" kern="1200" dirty="0" smtClean="0">
                          <a:solidFill>
                            <a:schemeClr val="dk1"/>
                          </a:solidFill>
                          <a:latin typeface="Arial" panose="020B0604020202020204" pitchFamily="34" charset="0"/>
                          <a:ea typeface="+mn-ea"/>
                          <a:cs typeface="Arial" panose="020B0604020202020204" pitchFamily="34" charset="0"/>
                        </a:rPr>
                        <a:t>BN</a:t>
                      </a:r>
                      <a:endParaRPr lang="vi-VN" sz="15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indent="0" algn="ctr">
                        <a:buFontTx/>
                        <a:buNone/>
                      </a:pPr>
                      <a:r>
                        <a:rPr lang="vi-VN" sz="1500" dirty="0" smtClean="0">
                          <a:latin typeface="Arial" panose="020B0604020202020204" pitchFamily="34" charset="0"/>
                          <a:cs typeface="Arial" panose="020B0604020202020204" pitchFamily="34" charset="0"/>
                        </a:rPr>
                        <a:t>66 BN</a:t>
                      </a:r>
                      <a:endParaRPr lang="vi-VN" sz="1500" dirty="0">
                        <a:latin typeface="Arial" panose="020B0604020202020204" pitchFamily="34" charset="0"/>
                        <a:cs typeface="Arial" panose="020B0604020202020204" pitchFamily="34" charset="0"/>
                      </a:endParaRPr>
                    </a:p>
                  </a:txBody>
                  <a:tcPr/>
                </a:tc>
                <a:tc>
                  <a:txBody>
                    <a:bodyPr/>
                    <a:lstStyle/>
                    <a:p>
                      <a:pPr marL="0" indent="0" algn="ctr">
                        <a:buFontTx/>
                        <a:buNone/>
                      </a:pPr>
                      <a:r>
                        <a:rPr lang="vi-VN" sz="1500" dirty="0">
                          <a:latin typeface="Arial" panose="020B0604020202020204" pitchFamily="34" charset="0"/>
                          <a:cs typeface="Arial" panose="020B0604020202020204" pitchFamily="34" charset="0"/>
                        </a:rPr>
                        <a:t>317 </a:t>
                      </a:r>
                      <a:r>
                        <a:rPr lang="vi-VN" sz="1500" dirty="0" smtClean="0">
                          <a:latin typeface="Arial" panose="020B0604020202020204" pitchFamily="34" charset="0"/>
                          <a:cs typeface="Arial" panose="020B0604020202020204" pitchFamily="34" charset="0"/>
                        </a:rPr>
                        <a:t>BN</a:t>
                      </a:r>
                      <a:endParaRPr lang="vi-VN" sz="1500" dirty="0">
                        <a:latin typeface="Arial" panose="020B0604020202020204" pitchFamily="34" charset="0"/>
                        <a:cs typeface="Arial" panose="020B0604020202020204" pitchFamily="34" charset="0"/>
                      </a:endParaRPr>
                    </a:p>
                  </a:txBody>
                  <a:tcPr/>
                </a:tc>
                <a:tc>
                  <a:txBody>
                    <a:bodyPr/>
                    <a:lstStyle/>
                    <a:p>
                      <a:pPr algn="ctr"/>
                      <a:r>
                        <a:rPr lang="vi-VN" sz="1500" dirty="0" smtClean="0">
                          <a:latin typeface="Arial" panose="020B0604020202020204" pitchFamily="34" charset="0"/>
                          <a:cs typeface="Arial" panose="020B0604020202020204" pitchFamily="34" charset="0"/>
                        </a:rPr>
                        <a:t>1046 BN (tổng</a:t>
                      </a:r>
                      <a:r>
                        <a:rPr lang="vi-VN" sz="1500" baseline="0" dirty="0" smtClean="0">
                          <a:latin typeface="Arial" panose="020B0604020202020204" pitchFamily="34" charset="0"/>
                          <a:cs typeface="Arial" panose="020B0604020202020204" pitchFamily="34" charset="0"/>
                        </a:rPr>
                        <a:t> 10 nghiên cứu)</a:t>
                      </a:r>
                      <a:endParaRPr lang="vi-VN"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37513643"/>
                  </a:ext>
                </a:extLst>
              </a:tr>
              <a:tr h="566607">
                <a:tc>
                  <a:txBody>
                    <a:bodyPr/>
                    <a:lstStyle/>
                    <a:p>
                      <a:pPr marL="0" indent="0" algn="l" defTabSz="457200" rtl="0" eaLnBrk="1" latinLnBrk="0" hangingPunct="1">
                        <a:buFontTx/>
                        <a:buNone/>
                      </a:pPr>
                      <a:r>
                        <a:rPr lang="vi-VN" sz="1500" b="1" kern="1200" dirty="0" smtClean="0">
                          <a:solidFill>
                            <a:schemeClr val="dk1"/>
                          </a:solidFill>
                          <a:latin typeface="Arial" panose="020B0604020202020204" pitchFamily="34" charset="0"/>
                          <a:ea typeface="+mn-ea"/>
                          <a:cs typeface="Arial" panose="020B0604020202020204" pitchFamily="34" charset="0"/>
                        </a:rPr>
                        <a:t>Can thiệp thành công</a:t>
                      </a:r>
                      <a:endParaRPr lang="vi-VN" sz="1500" b="1"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indent="0" algn="ctr" defTabSz="457200" rtl="0" eaLnBrk="1" latinLnBrk="0" hangingPunct="1">
                        <a:buFontTx/>
                        <a:buNone/>
                      </a:pPr>
                      <a:r>
                        <a:rPr lang="vi-VN" sz="1500" kern="1200" dirty="0" smtClean="0">
                          <a:solidFill>
                            <a:schemeClr val="dk1"/>
                          </a:solidFill>
                          <a:latin typeface="Arial" panose="020B0604020202020204" pitchFamily="34" charset="0"/>
                          <a:ea typeface="+mn-ea"/>
                          <a:cs typeface="Arial" panose="020B0604020202020204" pitchFamily="34" charset="0"/>
                        </a:rPr>
                        <a:t>100%</a:t>
                      </a:r>
                      <a:endParaRPr lang="vi-VN" sz="15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indent="0" algn="ctr" defTabSz="457200" rtl="0" eaLnBrk="1" latinLnBrk="0" hangingPunct="1">
                        <a:buFontTx/>
                        <a:buNone/>
                      </a:pPr>
                      <a:r>
                        <a:rPr lang="vi-VN" sz="1500" kern="1200" dirty="0" smtClean="0">
                          <a:solidFill>
                            <a:schemeClr val="dk1"/>
                          </a:solidFill>
                          <a:latin typeface="Arial" panose="020B0604020202020204" pitchFamily="34" charset="0"/>
                          <a:ea typeface="+mn-ea"/>
                          <a:cs typeface="Arial" panose="020B0604020202020204" pitchFamily="34" charset="0"/>
                        </a:rPr>
                        <a:t>100%</a:t>
                      </a:r>
                    </a:p>
                  </a:txBody>
                  <a:tcPr/>
                </a:tc>
                <a:tc>
                  <a:txBody>
                    <a:bodyPr/>
                    <a:lstStyle/>
                    <a:p>
                      <a:pPr marL="0" indent="0" algn="ctr">
                        <a:buFontTx/>
                        <a:buNone/>
                      </a:pPr>
                      <a:r>
                        <a:rPr lang="vi-VN" sz="1500" dirty="0" smtClean="0">
                          <a:latin typeface="Arial" panose="020B0604020202020204" pitchFamily="34" charset="0"/>
                          <a:cs typeface="Arial" panose="020B0604020202020204" pitchFamily="34" charset="0"/>
                        </a:rPr>
                        <a:t>100%</a:t>
                      </a:r>
                      <a:endParaRPr lang="vi-VN" sz="1500" dirty="0">
                        <a:latin typeface="Arial" panose="020B0604020202020204" pitchFamily="34" charset="0"/>
                        <a:cs typeface="Arial" panose="020B0604020202020204" pitchFamily="34" charset="0"/>
                      </a:endParaRPr>
                    </a:p>
                  </a:txBody>
                  <a:tcPr/>
                </a:tc>
                <a:tc>
                  <a:txBody>
                    <a:bodyPr/>
                    <a:lstStyle/>
                    <a:p>
                      <a:pPr algn="ctr"/>
                      <a:r>
                        <a:rPr lang="vi-VN" sz="1500" dirty="0" smtClean="0">
                          <a:latin typeface="Arial" panose="020B0604020202020204" pitchFamily="34" charset="0"/>
                          <a:cs typeface="Arial" panose="020B0604020202020204" pitchFamily="34" charset="0"/>
                        </a:rPr>
                        <a:t>76,7 </a:t>
                      </a:r>
                      <a:r>
                        <a:rPr lang="vi-VN" sz="1500" dirty="0">
                          <a:latin typeface="Arial" panose="020B0604020202020204" pitchFamily="34" charset="0"/>
                          <a:cs typeface="Arial" panose="020B0604020202020204" pitchFamily="34" charset="0"/>
                        </a:rPr>
                        <a:t>– 100%</a:t>
                      </a:r>
                    </a:p>
                  </a:txBody>
                  <a:tcPr/>
                </a:tc>
                <a:extLst>
                  <a:ext uri="{0D108BD9-81ED-4DB2-BD59-A6C34878D82A}">
                    <a16:rowId xmlns:a16="http://schemas.microsoft.com/office/drawing/2014/main" val="4099808034"/>
                  </a:ext>
                </a:extLst>
              </a:tr>
              <a:tr h="630807">
                <a:tc>
                  <a:txBody>
                    <a:bodyPr/>
                    <a:lstStyle/>
                    <a:p>
                      <a:pPr marL="0" indent="0" algn="l" defTabSz="457200" rtl="0" eaLnBrk="1" latinLnBrk="0" hangingPunct="1">
                        <a:buFontTx/>
                        <a:buNone/>
                      </a:pPr>
                      <a:r>
                        <a:rPr lang="vi-VN" sz="1500" b="1" kern="1200" dirty="0" smtClean="0">
                          <a:solidFill>
                            <a:schemeClr val="dk1"/>
                          </a:solidFill>
                          <a:latin typeface="Arial" panose="020B0604020202020204" pitchFamily="34" charset="0"/>
                          <a:ea typeface="+mn-ea"/>
                          <a:cs typeface="Arial" panose="020B0604020202020204" pitchFamily="34" charset="0"/>
                        </a:rPr>
                        <a:t>Can thiệp 2 bên</a:t>
                      </a:r>
                      <a:endParaRPr lang="vi-VN" sz="1500" b="1"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kern="1200" dirty="0" smtClean="0">
                          <a:solidFill>
                            <a:schemeClr val="dk1"/>
                          </a:solidFill>
                          <a:latin typeface="Arial" panose="020B0604020202020204" pitchFamily="34" charset="0"/>
                          <a:ea typeface="+mn-ea"/>
                          <a:cs typeface="Arial" panose="020B0604020202020204" pitchFamily="34" charset="0"/>
                        </a:rPr>
                        <a:t>94,74%</a:t>
                      </a:r>
                    </a:p>
                    <a:p>
                      <a:pPr marL="0" indent="0" algn="ctr" defTabSz="457200" rtl="0" eaLnBrk="1" latinLnBrk="0" hangingPunct="1">
                        <a:buFontTx/>
                        <a:buNone/>
                      </a:pPr>
                      <a:endParaRPr lang="vi-VN" sz="15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kern="1200" dirty="0" smtClean="0">
                          <a:solidFill>
                            <a:schemeClr val="dk1"/>
                          </a:solidFill>
                          <a:latin typeface="Arial" panose="020B0604020202020204" pitchFamily="34" charset="0"/>
                          <a:ea typeface="+mn-ea"/>
                          <a:cs typeface="Arial" panose="020B0604020202020204" pitchFamily="34" charset="0"/>
                        </a:rPr>
                        <a:t>83,3%</a:t>
                      </a:r>
                    </a:p>
                    <a:p>
                      <a:pPr marL="0" indent="0" algn="ctr" defTabSz="457200" rtl="0" eaLnBrk="1" latinLnBrk="0" hangingPunct="1">
                        <a:buFontTx/>
                        <a:buNone/>
                      </a:pPr>
                      <a:endParaRPr lang="vi-VN" sz="1500" kern="120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dirty="0" smtClean="0">
                          <a:latin typeface="Arial" panose="020B0604020202020204" pitchFamily="34" charset="0"/>
                          <a:cs typeface="Arial" panose="020B0604020202020204" pitchFamily="34" charset="0"/>
                        </a:rPr>
                        <a:t>94%</a:t>
                      </a:r>
                    </a:p>
                    <a:p>
                      <a:pPr marL="0" indent="0" algn="ctr">
                        <a:buFontTx/>
                        <a:buNone/>
                      </a:pPr>
                      <a:endParaRPr lang="vi-VN" sz="1500" dirty="0">
                        <a:latin typeface="Arial" panose="020B0604020202020204" pitchFamily="34" charset="0"/>
                        <a:cs typeface="Arial" panose="020B0604020202020204" pitchFamily="34" charset="0"/>
                      </a:endParaRPr>
                    </a:p>
                  </a:txBody>
                  <a:tcPr/>
                </a:tc>
                <a:tc>
                  <a:txBody>
                    <a:bodyPr/>
                    <a:lstStyle/>
                    <a:p>
                      <a:pPr algn="ctr"/>
                      <a:endParaRPr lang="vi-VN"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6704627"/>
                  </a:ext>
                </a:extLst>
              </a:tr>
              <a:tr h="524012">
                <a:tc>
                  <a:txBody>
                    <a:bodyPr/>
                    <a:lstStyle/>
                    <a:p>
                      <a:pPr marL="0" indent="0" algn="l" defTabSz="457200" rtl="0" eaLnBrk="1" latinLnBrk="0" hangingPunct="1">
                        <a:buFontTx/>
                        <a:buNone/>
                      </a:pPr>
                      <a:r>
                        <a:rPr lang="vi-VN" sz="1500" b="1" kern="1200" dirty="0" smtClean="0">
                          <a:solidFill>
                            <a:schemeClr val="dk1"/>
                          </a:solidFill>
                          <a:latin typeface="Arial" panose="020B0604020202020204" pitchFamily="34" charset="0"/>
                          <a:ea typeface="+mn-ea"/>
                          <a:cs typeface="Arial" panose="020B0604020202020204" pitchFamily="34" charset="0"/>
                        </a:rPr>
                        <a:t>Can thiệp 1 bên</a:t>
                      </a:r>
                      <a:endParaRPr lang="vi-VN" sz="1500" b="1"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kern="1200" dirty="0" smtClean="0">
                          <a:solidFill>
                            <a:schemeClr val="dk1"/>
                          </a:solidFill>
                          <a:latin typeface="Arial" panose="020B0604020202020204" pitchFamily="34" charset="0"/>
                          <a:ea typeface="+mn-ea"/>
                          <a:cs typeface="Arial" panose="020B0604020202020204" pitchFamily="34" charset="0"/>
                        </a:rPr>
                        <a:t>5,26% </a:t>
                      </a:r>
                    </a:p>
                    <a:p>
                      <a:pPr marL="0" indent="0" algn="ctr" defTabSz="457200" rtl="0" eaLnBrk="1" latinLnBrk="0" hangingPunct="1">
                        <a:buFontTx/>
                        <a:buNone/>
                      </a:pPr>
                      <a:endParaRPr lang="vi-VN" sz="15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kern="1200" dirty="0" smtClean="0">
                          <a:solidFill>
                            <a:schemeClr val="dk1"/>
                          </a:solidFill>
                          <a:latin typeface="Arial" panose="020B0604020202020204" pitchFamily="34" charset="0"/>
                          <a:ea typeface="+mn-ea"/>
                          <a:cs typeface="Arial" panose="020B0604020202020204" pitchFamily="34" charset="0"/>
                        </a:rPr>
                        <a:t>16,7% </a:t>
                      </a:r>
                    </a:p>
                    <a:p>
                      <a:pPr marL="0" indent="0" algn="ctr" defTabSz="457200" rtl="0" eaLnBrk="1" latinLnBrk="0" hangingPunct="1">
                        <a:buFontTx/>
                        <a:buNone/>
                      </a:pPr>
                      <a:endParaRPr lang="vi-VN" sz="1500" kern="120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vi-VN" sz="1500" dirty="0" smtClean="0">
                          <a:latin typeface="Arial" panose="020B0604020202020204" pitchFamily="34" charset="0"/>
                          <a:cs typeface="Arial" panose="020B0604020202020204" pitchFamily="34" charset="0"/>
                        </a:rPr>
                        <a:t>6% </a:t>
                      </a:r>
                    </a:p>
                    <a:p>
                      <a:pPr marL="0" indent="0" algn="ctr">
                        <a:buFontTx/>
                        <a:buNone/>
                      </a:pPr>
                      <a:endParaRPr lang="vi-VN" sz="1500" dirty="0">
                        <a:latin typeface="Arial" panose="020B0604020202020204" pitchFamily="34" charset="0"/>
                        <a:cs typeface="Arial" panose="020B0604020202020204" pitchFamily="34" charset="0"/>
                      </a:endParaRPr>
                    </a:p>
                  </a:txBody>
                  <a:tcPr/>
                </a:tc>
                <a:tc>
                  <a:txBody>
                    <a:bodyPr/>
                    <a:lstStyle/>
                    <a:p>
                      <a:pPr algn="ctr"/>
                      <a:endParaRPr lang="vi-VN"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01196326"/>
                  </a:ext>
                </a:extLst>
              </a:tr>
            </a:tbl>
          </a:graphicData>
        </a:graphic>
      </p:graphicFrame>
    </p:spTree>
    <p:extLst>
      <p:ext uri="{BB962C8B-B14F-4D97-AF65-F5344CB8AC3E}">
        <p14:creationId xmlns:p14="http://schemas.microsoft.com/office/powerpoint/2010/main" val="35660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THEO DÕI SAU CAN THIỆP</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0" y="1587640"/>
            <a:ext cx="4257656" cy="4328247"/>
          </a:xfrm>
        </p:spPr>
        <p:txBody>
          <a:bodyPr>
            <a:normAutofit fontScale="70000" lnSpcReduction="20000"/>
          </a:bodyPr>
          <a:lstStyle/>
          <a:p>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IPSS:</a:t>
            </a:r>
          </a:p>
          <a:p>
            <a:pPr lvl="1"/>
            <a:r>
              <a:rPr lang="en-US"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T</a:t>
            </a:r>
            <a:r>
              <a:rPr lang="en-US"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rước can thiệp: 18,8đ</a:t>
            </a:r>
          </a:p>
          <a:p>
            <a:pPr lvl="1"/>
            <a:r>
              <a:rPr lang="en-US" sz="2100" dirty="0">
                <a:solidFill>
                  <a:srgbClr val="000000"/>
                </a:solidFill>
                <a:latin typeface="Arial" panose="020B0604020202020204" pitchFamily="34" charset="0"/>
                <a:ea typeface="Times New Roman" panose="02020603050405020304" pitchFamily="18" charset="0"/>
                <a:cs typeface="Arial" panose="020B0604020202020204" pitchFamily="34" charset="0"/>
              </a:rPr>
              <a:t>Sau 1 tháng: giảm 9,04% (P=0,007) </a:t>
            </a:r>
          </a:p>
          <a:p>
            <a:pPr lvl="1"/>
            <a:r>
              <a:rPr lang="en-US" sz="2100" dirty="0">
                <a:solidFill>
                  <a:srgbClr val="000000"/>
                </a:solidFill>
                <a:latin typeface="Arial" panose="020B0604020202020204" pitchFamily="34" charset="0"/>
                <a:ea typeface="Times New Roman" panose="02020603050405020304" pitchFamily="18" charset="0"/>
                <a:cs typeface="Arial" panose="020B0604020202020204" pitchFamily="34" charset="0"/>
              </a:rPr>
              <a:t>Sau 3 tháng: giảm 26,60% (P=0,005)</a:t>
            </a:r>
            <a:endParaRPr lang="vi-VN" sz="21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Thể tích TTL: </a:t>
            </a:r>
          </a:p>
          <a:p>
            <a:pPr lvl="1"/>
            <a:r>
              <a:rPr lang="vi-VN"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Trước can thiệp: </a:t>
            </a:r>
            <a:r>
              <a:rPr lang="vi-VN"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81,3 ml</a:t>
            </a:r>
          </a:p>
          <a:p>
            <a:pPr lvl="1"/>
            <a:r>
              <a:rPr lang="vi-VN"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Sau 1 tháng: </a:t>
            </a:r>
            <a:r>
              <a:rPr lang="vi-VN"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giảm 23.5% (P=0,002) </a:t>
            </a:r>
          </a:p>
          <a:p>
            <a:pPr lvl="1"/>
            <a:r>
              <a:rPr lang="vi-VN"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Sau 3 tháng:</a:t>
            </a:r>
            <a:r>
              <a:rPr lang="vi-VN"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giảm 27,7% (P=0,002)</a:t>
            </a: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RUV: </a:t>
            </a:r>
          </a:p>
          <a:p>
            <a:pPr lvl="1"/>
            <a:r>
              <a:rPr lang="vi-VN"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Trước can thiệp: </a:t>
            </a:r>
            <a:r>
              <a:rPr lang="vi-VN"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82,5 ml</a:t>
            </a:r>
          </a:p>
          <a:p>
            <a:pPr lvl="1"/>
            <a:r>
              <a:rPr lang="vi-VN" sz="2200" dirty="0">
                <a:solidFill>
                  <a:srgbClr val="000000"/>
                </a:solidFill>
                <a:latin typeface="Arial" panose="020B0604020202020204" pitchFamily="34" charset="0"/>
                <a:ea typeface="Times New Roman" panose="02020603050405020304" pitchFamily="18" charset="0"/>
                <a:cs typeface="Arial" panose="020B0604020202020204" pitchFamily="34" charset="0"/>
              </a:rPr>
              <a:t>Sau 1 và 3 tháng: </a:t>
            </a:r>
            <a:r>
              <a:rPr lang="vi-VN" sz="2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giảm nhẹ, không có ý nghĩa thống kê (P=0,2)</a:t>
            </a:r>
          </a:p>
        </p:txBody>
      </p:sp>
      <p:graphicFrame>
        <p:nvGraphicFramePr>
          <p:cNvPr id="8" name="Chart 7"/>
          <p:cNvGraphicFramePr/>
          <p:nvPr>
            <p:extLst>
              <p:ext uri="{D42A27DB-BD31-4B8C-83A1-F6EECF244321}">
                <p14:modId xmlns:p14="http://schemas.microsoft.com/office/powerpoint/2010/main" val="2611487354"/>
              </p:ext>
            </p:extLst>
          </p:nvPr>
        </p:nvGraphicFramePr>
        <p:xfrm>
          <a:off x="5503441" y="1677173"/>
          <a:ext cx="6392305" cy="47492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28640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THEO DÕI SAU CAN THIỆP</a:t>
            </a:r>
            <a:endParaRPr lang="en-US" dirty="0">
              <a:solidFill>
                <a:srgbClr val="000000"/>
              </a:solidFill>
              <a:latin typeface="Arial" panose="020B0604020202020204" pitchFamily="34" charset="0"/>
              <a:cs typeface="Arial" panose="020B0604020202020204" pitchFamily="34" charset="0"/>
            </a:endParaRPr>
          </a:p>
        </p:txBody>
      </p:sp>
      <p:graphicFrame>
        <p:nvGraphicFramePr>
          <p:cNvPr id="4" name="Bảng 4">
            <a:extLst>
              <a:ext uri="{FF2B5EF4-FFF2-40B4-BE49-F238E27FC236}">
                <a16:creationId xmlns:a16="http://schemas.microsoft.com/office/drawing/2014/main" id="{CF6F73C3-6CB6-3213-FB08-ECAA6685A7A1}"/>
              </a:ext>
            </a:extLst>
          </p:cNvPr>
          <p:cNvGraphicFramePr>
            <a:graphicFrameLocks noGrp="1"/>
          </p:cNvGraphicFramePr>
          <p:nvPr>
            <p:extLst>
              <p:ext uri="{D42A27DB-BD31-4B8C-83A1-F6EECF244321}">
                <p14:modId xmlns:p14="http://schemas.microsoft.com/office/powerpoint/2010/main" val="4168285642"/>
              </p:ext>
            </p:extLst>
          </p:nvPr>
        </p:nvGraphicFramePr>
        <p:xfrm>
          <a:off x="310340" y="2049578"/>
          <a:ext cx="11571318" cy="3786886"/>
        </p:xfrm>
        <a:graphic>
          <a:graphicData uri="http://schemas.openxmlformats.org/drawingml/2006/table">
            <a:tbl>
              <a:tblPr firstRow="1" bandRow="1">
                <a:tableStyleId>{5C22544A-7EE6-4342-B048-85BDC9FD1C3A}</a:tableStyleId>
              </a:tblPr>
              <a:tblGrid>
                <a:gridCol w="2117236">
                  <a:extLst>
                    <a:ext uri="{9D8B030D-6E8A-4147-A177-3AD203B41FA5}">
                      <a16:colId xmlns:a16="http://schemas.microsoft.com/office/drawing/2014/main" val="2637618133"/>
                    </a:ext>
                  </a:extLst>
                </a:gridCol>
                <a:gridCol w="2117236">
                  <a:extLst>
                    <a:ext uri="{9D8B030D-6E8A-4147-A177-3AD203B41FA5}">
                      <a16:colId xmlns:a16="http://schemas.microsoft.com/office/drawing/2014/main" val="1538677947"/>
                    </a:ext>
                  </a:extLst>
                </a:gridCol>
                <a:gridCol w="2607084">
                  <a:extLst>
                    <a:ext uri="{9D8B030D-6E8A-4147-A177-3AD203B41FA5}">
                      <a16:colId xmlns:a16="http://schemas.microsoft.com/office/drawing/2014/main" val="2993472917"/>
                    </a:ext>
                  </a:extLst>
                </a:gridCol>
                <a:gridCol w="2607084">
                  <a:extLst>
                    <a:ext uri="{9D8B030D-6E8A-4147-A177-3AD203B41FA5}">
                      <a16:colId xmlns:a16="http://schemas.microsoft.com/office/drawing/2014/main" val="4213521740"/>
                    </a:ext>
                  </a:extLst>
                </a:gridCol>
                <a:gridCol w="2122678">
                  <a:extLst>
                    <a:ext uri="{9D8B030D-6E8A-4147-A177-3AD203B41FA5}">
                      <a16:colId xmlns:a16="http://schemas.microsoft.com/office/drawing/2014/main" val="1180450352"/>
                    </a:ext>
                  </a:extLst>
                </a:gridCol>
              </a:tblGrid>
              <a:tr h="356766">
                <a:tc>
                  <a:txBody>
                    <a:bodyPr/>
                    <a:lstStyle/>
                    <a:p>
                      <a:pPr algn="ctr"/>
                      <a:endParaRPr lang="vi-VN" sz="1800" dirty="0">
                        <a:latin typeface="Arial" panose="020B0604020202020204" pitchFamily="34" charset="0"/>
                        <a:cs typeface="Arial" panose="020B0604020202020204" pitchFamily="34" charset="0"/>
                      </a:endParaRPr>
                    </a:p>
                  </a:txBody>
                  <a:tcPr/>
                </a:tc>
                <a:tc>
                  <a:txBody>
                    <a:bodyPr/>
                    <a:lstStyle/>
                    <a:p>
                      <a:pPr algn="ctr"/>
                      <a:r>
                        <a:rPr lang="vi-VN" sz="1800" dirty="0" err="1">
                          <a:solidFill>
                            <a:schemeClr val="bg1"/>
                          </a:solidFill>
                          <a:latin typeface="Arial" panose="020B0604020202020204" pitchFamily="34" charset="0"/>
                          <a:cs typeface="Arial" panose="020B0604020202020204" pitchFamily="34" charset="0"/>
                        </a:rPr>
                        <a:t>Chúng</a:t>
                      </a:r>
                      <a:r>
                        <a:rPr lang="vi-VN" sz="1800" dirty="0">
                          <a:solidFill>
                            <a:schemeClr val="bg1"/>
                          </a:solidFill>
                          <a:latin typeface="Arial" panose="020B0604020202020204" pitchFamily="34" charset="0"/>
                          <a:cs typeface="Arial" panose="020B0604020202020204" pitchFamily="34" charset="0"/>
                        </a:rPr>
                        <a:t> tôi</a:t>
                      </a:r>
                    </a:p>
                  </a:txBody>
                  <a:tcPr/>
                </a:tc>
                <a:tc>
                  <a:txBody>
                    <a:bodyPr/>
                    <a:lstStyle/>
                    <a:p>
                      <a:pPr algn="ctr"/>
                      <a:r>
                        <a:rPr lang="vi-VN" sz="1800" dirty="0" smtClean="0">
                          <a:solidFill>
                            <a:schemeClr val="bg1"/>
                          </a:solidFill>
                          <a:latin typeface="Arial" panose="020B0604020202020204" pitchFamily="34" charset="0"/>
                          <a:cs typeface="Arial" panose="020B0604020202020204" pitchFamily="34" charset="0"/>
                        </a:rPr>
                        <a:t>Trịnh</a:t>
                      </a:r>
                      <a:r>
                        <a:rPr lang="vi-VN" sz="1800" baseline="0" dirty="0" smtClean="0">
                          <a:solidFill>
                            <a:schemeClr val="bg1"/>
                          </a:solidFill>
                          <a:latin typeface="Arial" panose="020B0604020202020204" pitchFamily="34" charset="0"/>
                          <a:cs typeface="Arial" panose="020B0604020202020204" pitchFamily="34" charset="0"/>
                        </a:rPr>
                        <a:t> Tú Tâm</a:t>
                      </a:r>
                      <a:endParaRPr lang="vi-VN" sz="18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vi-VN" sz="18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Carnevale</a:t>
                      </a:r>
                      <a:r>
                        <a:rPr lang="vi-VN"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vi-VN" sz="18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Malling</a:t>
                      </a:r>
                      <a:endParaRPr lang="vi-VN" sz="18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06599383"/>
                  </a:ext>
                </a:extLst>
              </a:tr>
              <a:tr h="372827">
                <a:tc>
                  <a:txBody>
                    <a:bodyPr/>
                    <a:lstStyle/>
                    <a:p>
                      <a:pPr marL="0" indent="0">
                        <a:buFontTx/>
                        <a:buNone/>
                      </a:pPr>
                      <a:r>
                        <a:rPr lang="vi-VN" sz="1800" b="1" dirty="0" smtClean="0">
                          <a:latin typeface="Arial" panose="020B0604020202020204" pitchFamily="34" charset="0"/>
                          <a:cs typeface="Arial" panose="020B0604020202020204" pitchFamily="34" charset="0"/>
                        </a:rPr>
                        <a:t>Trước can thiệp</a:t>
                      </a:r>
                    </a:p>
                  </a:txBody>
                  <a:tcPr>
                    <a:solidFill>
                      <a:schemeClr val="accent2"/>
                    </a:solidFill>
                  </a:tcPr>
                </a:tc>
                <a:tc>
                  <a:txBody>
                    <a:bodyPr/>
                    <a:lstStyle/>
                    <a:p>
                      <a:endParaRPr lang="vi-VN" sz="1800" dirty="0">
                        <a:latin typeface="Arial" panose="020B0604020202020204" pitchFamily="34" charset="0"/>
                        <a:cs typeface="Arial" panose="020B0604020202020204" pitchFamily="34" charset="0"/>
                      </a:endParaRPr>
                    </a:p>
                  </a:txBody>
                  <a:tcPr>
                    <a:solidFill>
                      <a:schemeClr val="accent2"/>
                    </a:solidFill>
                  </a:tcPr>
                </a:tc>
                <a:tc>
                  <a:txBody>
                    <a:bodyPr/>
                    <a:lstStyle/>
                    <a:p>
                      <a:pPr marL="0" indent="0">
                        <a:buFontTx/>
                        <a:buNone/>
                      </a:pPr>
                      <a:endParaRPr lang="vi-VN" sz="1800" dirty="0">
                        <a:latin typeface="Arial" panose="020B0604020202020204" pitchFamily="34" charset="0"/>
                        <a:cs typeface="Arial" panose="020B0604020202020204" pitchFamily="34" charset="0"/>
                      </a:endParaRPr>
                    </a:p>
                  </a:txBody>
                  <a:tcPr>
                    <a:solidFill>
                      <a:schemeClr val="accent2"/>
                    </a:solidFill>
                  </a:tcPr>
                </a:tc>
                <a:tc>
                  <a:txBody>
                    <a:bodyPr/>
                    <a:lstStyle/>
                    <a:p>
                      <a:pPr marL="0" indent="0">
                        <a:buFontTx/>
                        <a:buNone/>
                      </a:pPr>
                      <a:endParaRPr lang="vi-VN" sz="1800" dirty="0">
                        <a:latin typeface="Arial" panose="020B0604020202020204" pitchFamily="34" charset="0"/>
                        <a:cs typeface="Arial" panose="020B0604020202020204" pitchFamily="34" charset="0"/>
                      </a:endParaRPr>
                    </a:p>
                  </a:txBody>
                  <a:tcPr>
                    <a:solidFill>
                      <a:schemeClr val="accent2"/>
                    </a:solidFill>
                  </a:tcPr>
                </a:tc>
                <a:tc>
                  <a:txBody>
                    <a:bodyPr/>
                    <a:lstStyle/>
                    <a:p>
                      <a:endParaRPr lang="vi-VN" sz="1800" dirty="0">
                        <a:latin typeface="Arial" panose="020B0604020202020204" pitchFamily="34" charset="0"/>
                        <a:cs typeface="Arial" panose="020B0604020202020204" pitchFamily="34" charset="0"/>
                      </a:endParaRPr>
                    </a:p>
                  </a:txBody>
                  <a:tcPr>
                    <a:solidFill>
                      <a:schemeClr val="accent2"/>
                    </a:solidFill>
                  </a:tcPr>
                </a:tc>
                <a:extLst>
                  <a:ext uri="{0D108BD9-81ED-4DB2-BD59-A6C34878D82A}">
                    <a16:rowId xmlns:a16="http://schemas.microsoft.com/office/drawing/2014/main" val="937513643"/>
                  </a:ext>
                </a:extLst>
              </a:tr>
              <a:tr h="392941">
                <a:tc>
                  <a:txBody>
                    <a:bodyPr/>
                    <a:lstStyle/>
                    <a:p>
                      <a:r>
                        <a:rPr lang="vi-VN" sz="1800" dirty="0" smtClean="0">
                          <a:latin typeface="Arial" panose="020B0604020202020204" pitchFamily="34" charset="0"/>
                          <a:cs typeface="Arial" panose="020B0604020202020204" pitchFamily="34" charset="0"/>
                        </a:rPr>
                        <a:t>IPSS</a:t>
                      </a:r>
                      <a:r>
                        <a:rPr lang="vi-VN" sz="1800" baseline="0" dirty="0" smtClean="0">
                          <a:latin typeface="Arial" panose="020B0604020202020204" pitchFamily="34" charset="0"/>
                          <a:cs typeface="Arial" panose="020B0604020202020204" pitchFamily="34" charset="0"/>
                        </a:rPr>
                        <a:t> (điểm)</a:t>
                      </a:r>
                      <a:endParaRPr lang="vi-VN" sz="1800" dirty="0">
                        <a:latin typeface="Arial" panose="020B0604020202020204" pitchFamily="34" charset="0"/>
                        <a:cs typeface="Arial" panose="020B0604020202020204" pitchFamily="34" charset="0"/>
                      </a:endParaRPr>
                    </a:p>
                  </a:txBody>
                  <a:tcPr/>
                </a:tc>
                <a:tc>
                  <a:txBody>
                    <a:bodyPr/>
                    <a:lstStyle/>
                    <a:p>
                      <a:r>
                        <a:rPr lang="vi-VN" sz="1800" dirty="0" smtClean="0">
                          <a:latin typeface="Arial" panose="020B0604020202020204" pitchFamily="34" charset="0"/>
                          <a:cs typeface="Arial" panose="020B0604020202020204" pitchFamily="34" charset="0"/>
                        </a:rPr>
                        <a:t>18,8</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30,8</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19,7</a:t>
                      </a:r>
                      <a:endParaRPr lang="vi-VN" sz="1800" dirty="0">
                        <a:latin typeface="Arial" panose="020B0604020202020204" pitchFamily="34" charset="0"/>
                        <a:cs typeface="Arial" panose="020B0604020202020204" pitchFamily="34" charset="0"/>
                      </a:endParaRPr>
                    </a:p>
                  </a:txBody>
                  <a:tcPr/>
                </a:tc>
                <a:tc>
                  <a:txBody>
                    <a:bodyPr/>
                    <a:lstStyle/>
                    <a:p>
                      <a:r>
                        <a:rPr lang="vi-VN" sz="1800" dirty="0" smtClean="0">
                          <a:latin typeface="Arial" panose="020B0604020202020204" pitchFamily="34" charset="0"/>
                          <a:cs typeface="Arial" panose="020B0604020202020204" pitchFamily="34" charset="0"/>
                        </a:rPr>
                        <a:t>23,5</a:t>
                      </a:r>
                      <a:endParaRPr lang="vi-VN"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50751286"/>
                  </a:ext>
                </a:extLst>
              </a:tr>
              <a:tr h="432235">
                <a:tc>
                  <a:txBody>
                    <a:bodyPr/>
                    <a:lstStyle/>
                    <a:p>
                      <a:r>
                        <a:rPr lang="vi-VN" sz="1800" dirty="0" smtClean="0">
                          <a:latin typeface="Arial" panose="020B0604020202020204" pitchFamily="34" charset="0"/>
                          <a:cs typeface="Arial" panose="020B0604020202020204" pitchFamily="34" charset="0"/>
                        </a:rPr>
                        <a:t>QoL (điểm)</a:t>
                      </a:r>
                      <a:endParaRPr lang="vi-VN" sz="1800" dirty="0">
                        <a:latin typeface="Arial" panose="020B0604020202020204" pitchFamily="34" charset="0"/>
                        <a:cs typeface="Arial" panose="020B0604020202020204" pitchFamily="34" charset="0"/>
                      </a:endParaRPr>
                    </a:p>
                  </a:txBody>
                  <a:tcPr/>
                </a:tc>
                <a:tc>
                  <a:txBody>
                    <a:bodyPr/>
                    <a:lstStyle/>
                    <a:p>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4,7</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4,8</a:t>
                      </a:r>
                      <a:endParaRPr lang="vi-VN" sz="1800" dirty="0">
                        <a:latin typeface="Arial" panose="020B0604020202020204" pitchFamily="34" charset="0"/>
                        <a:cs typeface="Arial" panose="020B0604020202020204" pitchFamily="34" charset="0"/>
                      </a:endParaRPr>
                    </a:p>
                  </a:txBody>
                  <a:tcPr/>
                </a:tc>
                <a:tc>
                  <a:txBody>
                    <a:bodyPr/>
                    <a:lstStyle/>
                    <a:p>
                      <a:r>
                        <a:rPr lang="vi-VN" sz="1800" dirty="0" smtClean="0">
                          <a:latin typeface="Arial" panose="020B0604020202020204" pitchFamily="34" charset="0"/>
                          <a:cs typeface="Arial" panose="020B0604020202020204" pitchFamily="34" charset="0"/>
                        </a:rPr>
                        <a:t>4,7</a:t>
                      </a:r>
                      <a:endParaRPr lang="vi-VN"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16982795"/>
                  </a:ext>
                </a:extLst>
              </a:tr>
              <a:tr h="392940">
                <a:tc>
                  <a:txBody>
                    <a:bodyPr/>
                    <a:lstStyle/>
                    <a:p>
                      <a:r>
                        <a:rPr lang="vi-VN" sz="1800" dirty="0" smtClean="0">
                          <a:latin typeface="Arial" panose="020B0604020202020204" pitchFamily="34" charset="0"/>
                          <a:cs typeface="Arial" panose="020B0604020202020204" pitchFamily="34" charset="0"/>
                        </a:rPr>
                        <a:t>TT TTL (ml)</a:t>
                      </a:r>
                      <a:endParaRPr lang="vi-VN" sz="1800" dirty="0">
                        <a:latin typeface="Arial" panose="020B0604020202020204" pitchFamily="34" charset="0"/>
                        <a:cs typeface="Arial" panose="020B0604020202020204" pitchFamily="34" charset="0"/>
                      </a:endParaRPr>
                    </a:p>
                  </a:txBody>
                  <a:tcPr/>
                </a:tc>
                <a:tc>
                  <a:txBody>
                    <a:bodyPr/>
                    <a:lstStyle/>
                    <a:p>
                      <a:r>
                        <a:rPr lang="vi-VN" sz="1800" dirty="0" smtClean="0">
                          <a:latin typeface="Arial" panose="020B0604020202020204" pitchFamily="34" charset="0"/>
                          <a:cs typeface="Arial" panose="020B0604020202020204" pitchFamily="34" charset="0"/>
                        </a:rPr>
                        <a:t>81,3</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62,8</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93</a:t>
                      </a:r>
                      <a:endParaRPr lang="vi-VN" sz="1800" dirty="0">
                        <a:latin typeface="Arial" panose="020B0604020202020204" pitchFamily="34" charset="0"/>
                        <a:cs typeface="Arial" panose="020B0604020202020204" pitchFamily="34" charset="0"/>
                      </a:endParaRPr>
                    </a:p>
                  </a:txBody>
                  <a:tcPr/>
                </a:tc>
                <a:tc>
                  <a:txBody>
                    <a:bodyPr/>
                    <a:lstStyle/>
                    <a:p>
                      <a:r>
                        <a:rPr lang="vi-VN" sz="1800" dirty="0" smtClean="0">
                          <a:latin typeface="Arial" panose="020B0604020202020204" pitchFamily="34" charset="0"/>
                          <a:cs typeface="Arial" panose="020B0604020202020204" pitchFamily="34" charset="0"/>
                        </a:rPr>
                        <a:t>77,3</a:t>
                      </a:r>
                      <a:endParaRPr lang="vi-VN"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27130357"/>
                  </a:ext>
                </a:extLst>
              </a:tr>
              <a:tr h="416090">
                <a:tc>
                  <a:txBody>
                    <a:bodyPr/>
                    <a:lstStyle/>
                    <a:p>
                      <a:r>
                        <a:rPr lang="vi-VN" sz="1800" b="1" dirty="0" smtClean="0">
                          <a:latin typeface="Arial" panose="020B0604020202020204" pitchFamily="34" charset="0"/>
                          <a:cs typeface="Arial" panose="020B0604020202020204" pitchFamily="34" charset="0"/>
                        </a:rPr>
                        <a:t>Sau can thiệp</a:t>
                      </a:r>
                    </a:p>
                  </a:txBody>
                  <a:tcPr>
                    <a:solidFill>
                      <a:schemeClr val="accent2"/>
                    </a:solidFill>
                  </a:tcPr>
                </a:tc>
                <a:tc>
                  <a:txBody>
                    <a:bodyPr/>
                    <a:lstStyle/>
                    <a:p>
                      <a:r>
                        <a:rPr lang="vi-VN" sz="1800" b="1" dirty="0">
                          <a:latin typeface="Arial" panose="020B0604020202020204" pitchFamily="34" charset="0"/>
                          <a:cs typeface="Arial" panose="020B0604020202020204" pitchFamily="34" charset="0"/>
                        </a:rPr>
                        <a:t>Sau 3 </a:t>
                      </a:r>
                      <a:r>
                        <a:rPr lang="vi-VN" sz="1800" b="1" dirty="0" smtClean="0">
                          <a:latin typeface="Arial" panose="020B0604020202020204" pitchFamily="34" charset="0"/>
                          <a:cs typeface="Arial" panose="020B0604020202020204" pitchFamily="34" charset="0"/>
                        </a:rPr>
                        <a:t>tháng</a:t>
                      </a:r>
                      <a:endParaRPr lang="vi-VN" sz="1800" b="1" dirty="0">
                        <a:latin typeface="Arial" panose="020B0604020202020204" pitchFamily="34" charset="0"/>
                        <a:cs typeface="Arial" panose="020B0604020202020204" pitchFamily="34" charset="0"/>
                      </a:endParaRPr>
                    </a:p>
                  </a:txBody>
                  <a:tcPr>
                    <a:solidFill>
                      <a:schemeClr val="accent2"/>
                    </a:solidFill>
                  </a:tcPr>
                </a:tc>
                <a:tc>
                  <a:txBody>
                    <a:bodyPr/>
                    <a:lstStyle/>
                    <a:p>
                      <a:r>
                        <a:rPr lang="vi-VN" sz="1800" b="1" dirty="0" smtClean="0">
                          <a:latin typeface="Arial" panose="020B0604020202020204" pitchFamily="34" charset="0"/>
                          <a:cs typeface="Arial" panose="020B0604020202020204" pitchFamily="34" charset="0"/>
                        </a:rPr>
                        <a:t>Sau 12 tháng</a:t>
                      </a:r>
                      <a:endParaRPr lang="vi-VN" sz="1800" dirty="0">
                        <a:latin typeface="Arial" panose="020B0604020202020204" pitchFamily="34" charset="0"/>
                        <a:cs typeface="Arial" panose="020B0604020202020204" pitchFamily="34" charset="0"/>
                      </a:endParaRPr>
                    </a:p>
                  </a:txBody>
                  <a:tcPr>
                    <a:solidFill>
                      <a:schemeClr val="accent2"/>
                    </a:solidFill>
                  </a:tcPr>
                </a:tc>
                <a:tc>
                  <a:txBody>
                    <a:bodyPr/>
                    <a:lstStyle/>
                    <a:p>
                      <a:pPr marL="0" indent="0">
                        <a:buFontTx/>
                        <a:buNone/>
                      </a:pPr>
                      <a:r>
                        <a:rPr lang="vi-VN" sz="1800" b="1" dirty="0">
                          <a:latin typeface="Arial" panose="020B0604020202020204" pitchFamily="34" charset="0"/>
                          <a:cs typeface="Arial" panose="020B0604020202020204" pitchFamily="34" charset="0"/>
                        </a:rPr>
                        <a:t>Sau </a:t>
                      </a:r>
                      <a:r>
                        <a:rPr lang="vi-VN" sz="1800" b="1" dirty="0" smtClean="0">
                          <a:latin typeface="Arial" panose="020B0604020202020204" pitchFamily="34" charset="0"/>
                          <a:cs typeface="Arial" panose="020B0604020202020204" pitchFamily="34" charset="0"/>
                        </a:rPr>
                        <a:t>27 tháng</a:t>
                      </a:r>
                    </a:p>
                  </a:txBody>
                  <a:tcPr>
                    <a:solidFill>
                      <a:schemeClr val="accent2"/>
                    </a:solidFill>
                  </a:tcPr>
                </a:tc>
                <a:tc>
                  <a:txBody>
                    <a:bodyPr/>
                    <a:lstStyle/>
                    <a:p>
                      <a:r>
                        <a:rPr lang="vi-VN" sz="1800" b="1" dirty="0">
                          <a:latin typeface="Arial" panose="020B0604020202020204" pitchFamily="34" charset="0"/>
                          <a:cs typeface="Arial" panose="020B0604020202020204" pitchFamily="34" charset="0"/>
                        </a:rPr>
                        <a:t>Sau 12 </a:t>
                      </a:r>
                      <a:r>
                        <a:rPr lang="vi-VN" sz="1800" b="1" dirty="0" smtClean="0">
                          <a:latin typeface="Arial" panose="020B0604020202020204" pitchFamily="34" charset="0"/>
                          <a:cs typeface="Arial" panose="020B0604020202020204" pitchFamily="34" charset="0"/>
                        </a:rPr>
                        <a:t>tháng</a:t>
                      </a:r>
                      <a:endParaRPr lang="vi-VN" sz="1800" b="1" dirty="0">
                        <a:latin typeface="Arial" panose="020B0604020202020204" pitchFamily="34" charset="0"/>
                        <a:cs typeface="Arial" panose="020B0604020202020204" pitchFamily="34" charset="0"/>
                      </a:endParaRPr>
                    </a:p>
                  </a:txBody>
                  <a:tcPr>
                    <a:solidFill>
                      <a:schemeClr val="accent2"/>
                    </a:solidFill>
                  </a:tcPr>
                </a:tc>
                <a:extLst>
                  <a:ext uri="{0D108BD9-81ED-4DB2-BD59-A6C34878D82A}">
                    <a16:rowId xmlns:a16="http://schemas.microsoft.com/office/drawing/2014/main" val="4099808034"/>
                  </a:ext>
                </a:extLst>
              </a:tr>
              <a:tr h="356766">
                <a:tc>
                  <a:txBody>
                    <a:bodyPr/>
                    <a:lstStyle/>
                    <a:p>
                      <a:pPr marL="0" indent="0">
                        <a:buFontTx/>
                        <a:buNone/>
                      </a:pPr>
                      <a:r>
                        <a:rPr lang="vi-VN" sz="1800" dirty="0" smtClean="0">
                          <a:latin typeface="Arial" panose="020B0604020202020204" pitchFamily="34" charset="0"/>
                          <a:cs typeface="Arial" panose="020B0604020202020204" pitchFamily="34" charset="0"/>
                        </a:rPr>
                        <a:t>IPSS</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Giảm 5 điểm</a:t>
                      </a:r>
                      <a:endParaRPr lang="vi-VN" sz="1800" dirty="0">
                        <a:latin typeface="Arial" panose="020B0604020202020204" pitchFamily="34" charset="0"/>
                        <a:cs typeface="Arial" panose="020B060402020202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15,3 điểm</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16 điểm</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16,2 điểm</a:t>
                      </a:r>
                    </a:p>
                  </a:txBody>
                  <a:tcPr/>
                </a:tc>
                <a:extLst>
                  <a:ext uri="{0D108BD9-81ED-4DB2-BD59-A6C34878D82A}">
                    <a16:rowId xmlns:a16="http://schemas.microsoft.com/office/drawing/2014/main" val="3533366701"/>
                  </a:ext>
                </a:extLst>
              </a:tr>
              <a:tr h="553228">
                <a:tc>
                  <a:txBody>
                    <a:bodyPr/>
                    <a:lstStyle/>
                    <a:p>
                      <a:pPr marL="0" indent="0">
                        <a:buFontTx/>
                        <a:buNone/>
                      </a:pPr>
                      <a:r>
                        <a:rPr lang="vi-VN" sz="1800" dirty="0" smtClean="0">
                          <a:latin typeface="Arial" panose="020B0604020202020204" pitchFamily="34" charset="0"/>
                          <a:cs typeface="Arial" panose="020B0604020202020204" pitchFamily="34" charset="0"/>
                        </a:rPr>
                        <a:t>QoL</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endParaRPr lang="vi-VN" sz="1800" dirty="0">
                        <a:latin typeface="Arial" panose="020B0604020202020204" pitchFamily="34" charset="0"/>
                        <a:cs typeface="Arial" panose="020B060402020202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1,8 điểm</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4 điểm</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3 điểm</a:t>
                      </a:r>
                      <a:endParaRPr lang="vi-VN"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71917556"/>
                  </a:ext>
                </a:extLst>
              </a:tr>
              <a:tr h="495105">
                <a:tc>
                  <a:txBody>
                    <a:bodyPr/>
                    <a:lstStyle/>
                    <a:p>
                      <a:pPr marL="0" indent="0">
                        <a:buFontTx/>
                        <a:buNone/>
                      </a:pPr>
                      <a:r>
                        <a:rPr lang="vi-VN" sz="1800" dirty="0" smtClean="0">
                          <a:latin typeface="Arial" panose="020B0604020202020204" pitchFamily="34" charset="0"/>
                          <a:cs typeface="Arial" panose="020B0604020202020204" pitchFamily="34" charset="0"/>
                        </a:rPr>
                        <a:t>TT TTL</a:t>
                      </a:r>
                      <a:endParaRPr lang="vi-VN" sz="1800" dirty="0">
                        <a:latin typeface="Arial" panose="020B0604020202020204" pitchFamily="34" charset="0"/>
                        <a:cs typeface="Arial" panose="020B0604020202020204" pitchFamily="34" charset="0"/>
                      </a:endParaRP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Giảm 27,7%</a:t>
                      </a:r>
                      <a:endParaRPr lang="vi-VN" sz="1800" dirty="0">
                        <a:latin typeface="Arial" panose="020B0604020202020204" pitchFamily="34" charset="0"/>
                        <a:cs typeface="Arial" panose="020B060402020202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27,7%</a:t>
                      </a:r>
                    </a:p>
                  </a:txBody>
                  <a:tcPr/>
                </a:tc>
                <a:tc>
                  <a:txBody>
                    <a:bodyPr/>
                    <a:lstStyle/>
                    <a:p>
                      <a:pPr marL="0" indent="0">
                        <a:buFontTx/>
                        <a:buNone/>
                      </a:pPr>
                      <a:r>
                        <a:rPr lang="vi-VN" sz="1800" dirty="0" smtClean="0">
                          <a:latin typeface="Arial" panose="020B0604020202020204" pitchFamily="34" charset="0"/>
                          <a:cs typeface="Arial" panose="020B0604020202020204" pitchFamily="34" charset="0"/>
                        </a:rPr>
                        <a:t>Giảm 39%</a:t>
                      </a:r>
                      <a:endParaRPr lang="vi-VN" sz="1800" dirty="0">
                        <a:latin typeface="Arial" panose="020B0604020202020204" pitchFamily="34" charset="0"/>
                        <a:cs typeface="Arial" panose="020B060402020202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sz="1800" dirty="0" smtClean="0">
                          <a:latin typeface="Arial" panose="020B0604020202020204" pitchFamily="34" charset="0"/>
                          <a:cs typeface="Arial" panose="020B0604020202020204" pitchFamily="34" charset="0"/>
                        </a:rPr>
                        <a:t>Giảm 26,3%</a:t>
                      </a:r>
                    </a:p>
                  </a:txBody>
                  <a:tcPr/>
                </a:tc>
                <a:extLst>
                  <a:ext uri="{0D108BD9-81ED-4DB2-BD59-A6C34878D82A}">
                    <a16:rowId xmlns:a16="http://schemas.microsoft.com/office/drawing/2014/main" val="2987934846"/>
                  </a:ext>
                </a:extLst>
              </a:tr>
            </a:tbl>
          </a:graphicData>
        </a:graphic>
      </p:graphicFrame>
    </p:spTree>
    <p:extLst>
      <p:ext uri="{BB962C8B-B14F-4D97-AF65-F5344CB8AC3E}">
        <p14:creationId xmlns:p14="http://schemas.microsoft.com/office/powerpoint/2010/main" val="2573023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BIẾN CHỨNG</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521922" y="1425040"/>
            <a:ext cx="10860076" cy="3835729"/>
          </a:xfrm>
        </p:spPr>
        <p:txBody>
          <a:bodyPr>
            <a:normAutofit/>
          </a:bodyPr>
          <a:lstStyle/>
          <a:p>
            <a:r>
              <a:rPr lang="vi-VN" sz="2400" dirty="0">
                <a:solidFill>
                  <a:srgbClr val="000000"/>
                </a:solidFill>
                <a:latin typeface="Arial" panose="020B0604020202020204" pitchFamily="34" charset="0"/>
                <a:cs typeface="Arial" panose="020B0604020202020204" pitchFamily="34" charset="0"/>
              </a:rPr>
              <a:t>Trong can thiệp: Không</a:t>
            </a:r>
          </a:p>
          <a:p>
            <a:r>
              <a:rPr lang="vi-VN" sz="2400" dirty="0">
                <a:solidFill>
                  <a:srgbClr val="000000"/>
                </a:solidFill>
                <a:latin typeface="Arial" panose="020B0604020202020204" pitchFamily="34" charset="0"/>
                <a:cs typeface="Arial" panose="020B0604020202020204" pitchFamily="34" charset="0"/>
              </a:rPr>
              <a:t>Sau can thiệp:</a:t>
            </a:r>
          </a:p>
          <a:p>
            <a:pPr lvl="1"/>
            <a:r>
              <a:rPr lang="vi-VN" sz="2000" dirty="0">
                <a:solidFill>
                  <a:srgbClr val="000000"/>
                </a:solidFill>
                <a:latin typeface="Arial" panose="020B0604020202020204" pitchFamily="34" charset="0"/>
                <a:cs typeface="Arial" panose="020B0604020202020204" pitchFamily="34" charset="0"/>
              </a:rPr>
              <a:t>Tụ máu nhỏ vùng bẹn phải: 1 BN (5,26%)</a:t>
            </a:r>
          </a:p>
          <a:p>
            <a:pPr marL="457200" lvl="1" indent="0">
              <a:buNone/>
            </a:pP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Tự giới hạn, hết sau 1 tuần</a:t>
            </a:r>
            <a:endParaRPr lang="vi-VN" sz="2000" dirty="0">
              <a:solidFill>
                <a:srgbClr val="000000"/>
              </a:solidFill>
              <a:latin typeface="Arial" panose="020B0604020202020204" pitchFamily="34" charset="0"/>
              <a:cs typeface="Arial" panose="020B0604020202020204" pitchFamily="34" charset="0"/>
            </a:endParaRPr>
          </a:p>
          <a:p>
            <a:pPr lvl="1"/>
            <a:r>
              <a:rPr lang="vi-VN" sz="2000" dirty="0">
                <a:solidFill>
                  <a:srgbClr val="000000"/>
                </a:solidFill>
                <a:latin typeface="Arial" panose="020B0604020202020204" pitchFamily="34" charset="0"/>
                <a:cs typeface="Arial" panose="020B0604020202020204" pitchFamily="34" charset="0"/>
              </a:rPr>
              <a:t>Tiểu hồng nhạt: 1 BN (5,26%)</a:t>
            </a:r>
          </a:p>
          <a:p>
            <a:pPr marL="457200" lvl="1" indent="0">
              <a:buNone/>
            </a:pP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Tự hết sau 1 ngày</a:t>
            </a:r>
            <a:endParaRPr lang="vi-VN" sz="2000" dirty="0">
              <a:solidFill>
                <a:srgbClr val="000000"/>
              </a:solidFill>
              <a:latin typeface="Arial" panose="020B0604020202020204" pitchFamily="34" charset="0"/>
              <a:cs typeface="Arial" panose="020B0604020202020204" pitchFamily="34" charset="0"/>
            </a:endParaRPr>
          </a:p>
          <a:p>
            <a:pPr lvl="1"/>
            <a:r>
              <a:rPr lang="vi-VN" sz="2000" dirty="0">
                <a:solidFill>
                  <a:srgbClr val="000000"/>
                </a:solidFill>
                <a:latin typeface="Arial" panose="020B0604020202020204" pitchFamily="34" charset="0"/>
                <a:cs typeface="Arial" panose="020B0604020202020204" pitchFamily="34" charset="0"/>
              </a:rPr>
              <a:t>Nhiễm trùng tiểu: 2 BN (10,53%)</a:t>
            </a:r>
          </a:p>
          <a:p>
            <a:pPr marL="457200" lvl="1" indent="0">
              <a:buNone/>
            </a:pP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Điều trị nội khoa ổn</a:t>
            </a:r>
            <a:endParaRPr lang="vi-VN"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229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BIẾN CHỨNG</a:t>
            </a:r>
            <a:endParaRPr lang="en-US" dirty="0">
              <a:solidFill>
                <a:srgbClr val="000000"/>
              </a:solidFill>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430227058"/>
              </p:ext>
            </p:extLst>
          </p:nvPr>
        </p:nvGraphicFramePr>
        <p:xfrm>
          <a:off x="7895114" y="2176781"/>
          <a:ext cx="3954483" cy="3002267"/>
        </p:xfrm>
        <a:graphic>
          <a:graphicData uri="http://schemas.openxmlformats.org/drawingml/2006/table">
            <a:tbl>
              <a:tblPr firstRow="1" bandRow="1">
                <a:tableStyleId>{5C22544A-7EE6-4342-B048-85BDC9FD1C3A}</a:tableStyleId>
              </a:tblPr>
              <a:tblGrid>
                <a:gridCol w="2800254">
                  <a:extLst>
                    <a:ext uri="{9D8B030D-6E8A-4147-A177-3AD203B41FA5}">
                      <a16:colId xmlns:a16="http://schemas.microsoft.com/office/drawing/2014/main" val="141298572"/>
                    </a:ext>
                  </a:extLst>
                </a:gridCol>
                <a:gridCol w="1154229">
                  <a:extLst>
                    <a:ext uri="{9D8B030D-6E8A-4147-A177-3AD203B41FA5}">
                      <a16:colId xmlns:a16="http://schemas.microsoft.com/office/drawing/2014/main" val="344729446"/>
                    </a:ext>
                  </a:extLst>
                </a:gridCol>
              </a:tblGrid>
              <a:tr h="475990">
                <a:tc>
                  <a:txBody>
                    <a:bodyPr/>
                    <a:lstStyle/>
                    <a:p>
                      <a:pPr algn="l"/>
                      <a:r>
                        <a:rPr lang="vi-VN" sz="2000" dirty="0">
                          <a:solidFill>
                            <a:schemeClr val="bg1"/>
                          </a:solidFill>
                          <a:latin typeface="Arial" panose="020B0604020202020204" pitchFamily="34" charset="0"/>
                          <a:cs typeface="Arial" panose="020B0604020202020204" pitchFamily="34" charset="0"/>
                        </a:rPr>
                        <a:t>Biến chứng</a:t>
                      </a:r>
                    </a:p>
                  </a:txBody>
                  <a:tcPr/>
                </a:tc>
                <a:tc>
                  <a:txBody>
                    <a:bodyPr/>
                    <a:lstStyle/>
                    <a:p>
                      <a:pPr algn="l"/>
                      <a:r>
                        <a:rPr lang="vi-VN" sz="2000" dirty="0">
                          <a:solidFill>
                            <a:schemeClr val="bg1"/>
                          </a:solidFill>
                          <a:latin typeface="Arial" panose="020B0604020202020204" pitchFamily="34" charset="0"/>
                          <a:cs typeface="Arial" panose="020B0604020202020204" pitchFamily="34" charset="0"/>
                        </a:rPr>
                        <a:t>Tỉ</a:t>
                      </a:r>
                      <a:r>
                        <a:rPr lang="vi-VN" sz="2000" baseline="0" dirty="0">
                          <a:solidFill>
                            <a:schemeClr val="bg1"/>
                          </a:solidFill>
                          <a:latin typeface="Arial" panose="020B0604020202020204" pitchFamily="34" charset="0"/>
                          <a:cs typeface="Arial" panose="020B0604020202020204" pitchFamily="34" charset="0"/>
                        </a:rPr>
                        <a:t> lệ (%)</a:t>
                      </a:r>
                      <a:endParaRPr lang="vi-VN" sz="20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39880199"/>
                  </a:ext>
                </a:extLst>
              </a:tr>
              <a:tr h="384121">
                <a:tc>
                  <a:txBody>
                    <a:bodyPr/>
                    <a:lstStyle/>
                    <a:p>
                      <a:r>
                        <a:rPr lang="vi-VN" sz="2000" dirty="0">
                          <a:latin typeface="Arial" panose="020B0604020202020204" pitchFamily="34" charset="0"/>
                          <a:cs typeface="Arial" panose="020B0604020202020204" pitchFamily="34" charset="0"/>
                        </a:rPr>
                        <a:t>Tiểu khó</a:t>
                      </a:r>
                    </a:p>
                  </a:txBody>
                  <a:tcPr/>
                </a:tc>
                <a:tc>
                  <a:txBody>
                    <a:bodyPr/>
                    <a:lstStyle/>
                    <a:p>
                      <a:pPr algn="ctr"/>
                      <a:r>
                        <a:rPr lang="vi-VN" sz="2000" dirty="0">
                          <a:latin typeface="Arial" panose="020B0604020202020204" pitchFamily="34" charset="0"/>
                          <a:cs typeface="Arial" panose="020B0604020202020204" pitchFamily="34" charset="0"/>
                        </a:rPr>
                        <a:t>9</a:t>
                      </a:r>
                    </a:p>
                  </a:txBody>
                  <a:tcPr/>
                </a:tc>
                <a:extLst>
                  <a:ext uri="{0D108BD9-81ED-4DB2-BD59-A6C34878D82A}">
                    <a16:rowId xmlns:a16="http://schemas.microsoft.com/office/drawing/2014/main" val="1011841643"/>
                  </a:ext>
                </a:extLst>
              </a:tr>
              <a:tr h="384121">
                <a:tc>
                  <a:txBody>
                    <a:bodyPr/>
                    <a:lstStyle/>
                    <a:p>
                      <a:r>
                        <a:rPr lang="vi-VN" sz="2000" dirty="0">
                          <a:latin typeface="Arial" panose="020B0604020202020204" pitchFamily="34" charset="0"/>
                          <a:cs typeface="Arial" panose="020B0604020202020204" pitchFamily="34" charset="0"/>
                        </a:rPr>
                        <a:t>Tiểu máu</a:t>
                      </a:r>
                    </a:p>
                  </a:txBody>
                  <a:tcPr/>
                </a:tc>
                <a:tc>
                  <a:txBody>
                    <a:bodyPr/>
                    <a:lstStyle/>
                    <a:p>
                      <a:pPr algn="ctr"/>
                      <a:r>
                        <a:rPr lang="vi-VN" sz="2000" dirty="0">
                          <a:latin typeface="Arial" panose="020B0604020202020204" pitchFamily="34" charset="0"/>
                          <a:cs typeface="Arial" panose="020B0604020202020204" pitchFamily="34" charset="0"/>
                        </a:rPr>
                        <a:t>5,6</a:t>
                      </a:r>
                    </a:p>
                  </a:txBody>
                  <a:tcPr/>
                </a:tc>
                <a:extLst>
                  <a:ext uri="{0D108BD9-81ED-4DB2-BD59-A6C34878D82A}">
                    <a16:rowId xmlns:a16="http://schemas.microsoft.com/office/drawing/2014/main" val="2816822596"/>
                  </a:ext>
                </a:extLst>
              </a:tr>
              <a:tr h="478180">
                <a:tc>
                  <a:txBody>
                    <a:bodyPr/>
                    <a:lstStyle/>
                    <a:p>
                      <a:r>
                        <a:rPr lang="vi-VN" sz="2000" dirty="0">
                          <a:latin typeface="Arial" panose="020B0604020202020204" pitchFamily="34" charset="0"/>
                          <a:cs typeface="Arial" panose="020B0604020202020204" pitchFamily="34" charset="0"/>
                        </a:rPr>
                        <a:t>Xuất huyết</a:t>
                      </a:r>
                      <a:r>
                        <a:rPr lang="vi-VN" sz="2000" baseline="0" dirty="0">
                          <a:latin typeface="Arial" panose="020B0604020202020204" pitchFamily="34" charset="0"/>
                          <a:cs typeface="Arial" panose="020B0604020202020204" pitchFamily="34" charset="0"/>
                        </a:rPr>
                        <a:t> trực tràng</a:t>
                      </a:r>
                      <a:endParaRPr lang="vi-VN" sz="2000" dirty="0">
                        <a:latin typeface="Arial" panose="020B0604020202020204" pitchFamily="34" charset="0"/>
                        <a:cs typeface="Arial" panose="020B0604020202020204" pitchFamily="34" charset="0"/>
                      </a:endParaRPr>
                    </a:p>
                  </a:txBody>
                  <a:tcPr/>
                </a:tc>
                <a:tc>
                  <a:txBody>
                    <a:bodyPr/>
                    <a:lstStyle/>
                    <a:p>
                      <a:pPr algn="ctr"/>
                      <a:r>
                        <a:rPr lang="vi-VN" sz="2000" dirty="0">
                          <a:latin typeface="Arial" panose="020B0604020202020204" pitchFamily="34" charset="0"/>
                          <a:cs typeface="Arial" panose="020B0604020202020204" pitchFamily="34" charset="0"/>
                        </a:rPr>
                        <a:t>2,5</a:t>
                      </a:r>
                    </a:p>
                  </a:txBody>
                  <a:tcPr/>
                </a:tc>
                <a:extLst>
                  <a:ext uri="{0D108BD9-81ED-4DB2-BD59-A6C34878D82A}">
                    <a16:rowId xmlns:a16="http://schemas.microsoft.com/office/drawing/2014/main" val="1855674758"/>
                  </a:ext>
                </a:extLst>
              </a:tr>
              <a:tr h="463137">
                <a:tc>
                  <a:txBody>
                    <a:bodyPr/>
                    <a:lstStyle/>
                    <a:p>
                      <a:r>
                        <a:rPr lang="vi-VN" sz="2000" dirty="0">
                          <a:latin typeface="Arial" panose="020B0604020202020204" pitchFamily="34" charset="0"/>
                          <a:cs typeface="Arial" panose="020B0604020202020204" pitchFamily="34" charset="0"/>
                        </a:rPr>
                        <a:t>Tinh trùng</a:t>
                      </a:r>
                      <a:r>
                        <a:rPr lang="vi-VN" sz="2000" baseline="0" dirty="0">
                          <a:latin typeface="Arial" panose="020B0604020202020204" pitchFamily="34" charset="0"/>
                          <a:cs typeface="Arial" panose="020B0604020202020204" pitchFamily="34" charset="0"/>
                        </a:rPr>
                        <a:t> có máu</a:t>
                      </a:r>
                      <a:endParaRPr lang="vi-VN" sz="2000" dirty="0">
                        <a:latin typeface="Arial" panose="020B0604020202020204" pitchFamily="34" charset="0"/>
                        <a:cs typeface="Arial" panose="020B0604020202020204" pitchFamily="34" charset="0"/>
                      </a:endParaRPr>
                    </a:p>
                  </a:txBody>
                  <a:tcPr/>
                </a:tc>
                <a:tc>
                  <a:txBody>
                    <a:bodyPr/>
                    <a:lstStyle/>
                    <a:p>
                      <a:pPr algn="ctr"/>
                      <a:r>
                        <a:rPr lang="vi-VN" sz="2000" dirty="0">
                          <a:latin typeface="Arial" panose="020B0604020202020204" pitchFamily="34" charset="0"/>
                          <a:cs typeface="Arial" panose="020B0604020202020204" pitchFamily="34" charset="0"/>
                        </a:rPr>
                        <a:t>0,5</a:t>
                      </a:r>
                    </a:p>
                  </a:txBody>
                  <a:tcPr/>
                </a:tc>
                <a:extLst>
                  <a:ext uri="{0D108BD9-81ED-4DB2-BD59-A6C34878D82A}">
                    <a16:rowId xmlns:a16="http://schemas.microsoft.com/office/drawing/2014/main" val="3945059691"/>
                  </a:ext>
                </a:extLst>
              </a:tr>
              <a:tr h="384121">
                <a:tc>
                  <a:txBody>
                    <a:bodyPr/>
                    <a:lstStyle/>
                    <a:p>
                      <a:r>
                        <a:rPr lang="vi-VN" sz="2000" dirty="0">
                          <a:latin typeface="Arial" panose="020B0604020202020204" pitchFamily="34" charset="0"/>
                          <a:cs typeface="Arial" panose="020B0604020202020204" pitchFamily="34" charset="0"/>
                        </a:rPr>
                        <a:t>Nhiễm trùng</a:t>
                      </a:r>
                      <a:r>
                        <a:rPr lang="vi-VN" sz="2000" baseline="0" dirty="0">
                          <a:latin typeface="Arial" panose="020B0604020202020204" pitchFamily="34" charset="0"/>
                          <a:cs typeface="Arial" panose="020B0604020202020204" pitchFamily="34" charset="0"/>
                        </a:rPr>
                        <a:t> tiểu</a:t>
                      </a:r>
                      <a:endParaRPr lang="vi-VN" sz="2000" dirty="0">
                        <a:latin typeface="Arial" panose="020B0604020202020204" pitchFamily="34" charset="0"/>
                        <a:cs typeface="Arial" panose="020B0604020202020204" pitchFamily="34" charset="0"/>
                      </a:endParaRPr>
                    </a:p>
                  </a:txBody>
                  <a:tcPr/>
                </a:tc>
                <a:tc>
                  <a:txBody>
                    <a:bodyPr/>
                    <a:lstStyle/>
                    <a:p>
                      <a:pPr algn="ctr"/>
                      <a:r>
                        <a:rPr lang="vi-VN" sz="2000" dirty="0">
                          <a:latin typeface="Arial" panose="020B0604020202020204" pitchFamily="34" charset="0"/>
                          <a:cs typeface="Arial" panose="020B0604020202020204" pitchFamily="34" charset="0"/>
                        </a:rPr>
                        <a:t>7,6</a:t>
                      </a:r>
                    </a:p>
                  </a:txBody>
                  <a:tcPr/>
                </a:tc>
                <a:extLst>
                  <a:ext uri="{0D108BD9-81ED-4DB2-BD59-A6C34878D82A}">
                    <a16:rowId xmlns:a16="http://schemas.microsoft.com/office/drawing/2014/main" val="970544497"/>
                  </a:ext>
                </a:extLst>
              </a:tr>
              <a:tr h="384121">
                <a:tc>
                  <a:txBody>
                    <a:bodyPr/>
                    <a:lstStyle/>
                    <a:p>
                      <a:r>
                        <a:rPr lang="vi-VN" sz="2000" dirty="0">
                          <a:latin typeface="Arial" panose="020B0604020202020204" pitchFamily="34" charset="0"/>
                          <a:cs typeface="Arial" panose="020B0604020202020204" pitchFamily="34" charset="0"/>
                        </a:rPr>
                        <a:t>Bí</a:t>
                      </a:r>
                      <a:r>
                        <a:rPr lang="vi-VN" sz="2000" baseline="0" dirty="0">
                          <a:latin typeface="Arial" panose="020B0604020202020204" pitchFamily="34" charset="0"/>
                          <a:cs typeface="Arial" panose="020B0604020202020204" pitchFamily="34" charset="0"/>
                        </a:rPr>
                        <a:t> tiểu cấp tính</a:t>
                      </a:r>
                      <a:endParaRPr lang="vi-VN" sz="2000" dirty="0">
                        <a:latin typeface="Arial" panose="020B0604020202020204" pitchFamily="34" charset="0"/>
                        <a:cs typeface="Arial" panose="020B0604020202020204" pitchFamily="34" charset="0"/>
                      </a:endParaRPr>
                    </a:p>
                  </a:txBody>
                  <a:tcPr/>
                </a:tc>
                <a:tc>
                  <a:txBody>
                    <a:bodyPr/>
                    <a:lstStyle/>
                    <a:p>
                      <a:pPr algn="ctr"/>
                      <a:r>
                        <a:rPr lang="vi-VN" sz="2000" dirty="0">
                          <a:latin typeface="Arial" panose="020B0604020202020204" pitchFamily="34" charset="0"/>
                          <a:cs typeface="Arial" panose="020B0604020202020204" pitchFamily="34" charset="0"/>
                        </a:rPr>
                        <a:t>2,5</a:t>
                      </a:r>
                    </a:p>
                  </a:txBody>
                  <a:tcPr/>
                </a:tc>
                <a:extLst>
                  <a:ext uri="{0D108BD9-81ED-4DB2-BD59-A6C34878D82A}">
                    <a16:rowId xmlns:a16="http://schemas.microsoft.com/office/drawing/2014/main" val="1678181301"/>
                  </a:ext>
                </a:extLst>
              </a:tr>
            </a:tbl>
          </a:graphicData>
        </a:graphic>
      </p:graphicFrame>
      <p:sp>
        <p:nvSpPr>
          <p:cNvPr id="5" name="Rectangle 4"/>
          <p:cNvSpPr/>
          <p:nvPr/>
        </p:nvSpPr>
        <p:spPr>
          <a:xfrm>
            <a:off x="7895114" y="5413542"/>
            <a:ext cx="3919663" cy="400110"/>
          </a:xfrm>
          <a:prstGeom prst="rect">
            <a:avLst/>
          </a:prstGeom>
        </p:spPr>
        <p:txBody>
          <a:bodyPr wrap="none">
            <a:spAutoFit/>
          </a:bodyPr>
          <a:lstStyle/>
          <a:p>
            <a:r>
              <a:rPr lang="vi-VN" sz="2000" dirty="0">
                <a:solidFill>
                  <a:schemeClr val="bg1"/>
                </a:solidFill>
                <a:latin typeface="Arial" panose="020B0604020202020204" pitchFamily="34" charset="0"/>
                <a:cs typeface="Arial" panose="020B0604020202020204" pitchFamily="34" charset="0"/>
              </a:rPr>
              <a:t>Nghiên cứu của Dias và cộng sự</a:t>
            </a:r>
          </a:p>
        </p:txBody>
      </p:sp>
      <p:graphicFrame>
        <p:nvGraphicFramePr>
          <p:cNvPr id="6" name="Table 5"/>
          <p:cNvGraphicFramePr>
            <a:graphicFrameLocks noGrp="1"/>
          </p:cNvGraphicFramePr>
          <p:nvPr>
            <p:extLst>
              <p:ext uri="{D42A27DB-BD31-4B8C-83A1-F6EECF244321}">
                <p14:modId xmlns:p14="http://schemas.microsoft.com/office/powerpoint/2010/main" val="2565201166"/>
              </p:ext>
            </p:extLst>
          </p:nvPr>
        </p:nvGraphicFramePr>
        <p:xfrm>
          <a:off x="322986" y="1653538"/>
          <a:ext cx="7246911" cy="4525875"/>
        </p:xfrm>
        <a:graphic>
          <a:graphicData uri="http://schemas.openxmlformats.org/drawingml/2006/table">
            <a:tbl>
              <a:tblPr firstRow="1" bandRow="1">
                <a:tableStyleId>{5C22544A-7EE6-4342-B048-85BDC9FD1C3A}</a:tableStyleId>
              </a:tblPr>
              <a:tblGrid>
                <a:gridCol w="3844280">
                  <a:extLst>
                    <a:ext uri="{9D8B030D-6E8A-4147-A177-3AD203B41FA5}">
                      <a16:colId xmlns:a16="http://schemas.microsoft.com/office/drawing/2014/main" val="252806287"/>
                    </a:ext>
                  </a:extLst>
                </a:gridCol>
                <a:gridCol w="1633927">
                  <a:extLst>
                    <a:ext uri="{9D8B030D-6E8A-4147-A177-3AD203B41FA5}">
                      <a16:colId xmlns:a16="http://schemas.microsoft.com/office/drawing/2014/main" val="3556197592"/>
                    </a:ext>
                  </a:extLst>
                </a:gridCol>
                <a:gridCol w="1768704">
                  <a:extLst>
                    <a:ext uri="{9D8B030D-6E8A-4147-A177-3AD203B41FA5}">
                      <a16:colId xmlns:a16="http://schemas.microsoft.com/office/drawing/2014/main" val="2627936658"/>
                    </a:ext>
                  </a:extLst>
                </a:gridCol>
              </a:tblGrid>
              <a:tr h="636226">
                <a:tc>
                  <a:txBody>
                    <a:bodyPr/>
                    <a:lstStyle/>
                    <a:p>
                      <a:r>
                        <a:rPr lang="vi-VN" dirty="0" smtClean="0">
                          <a:solidFill>
                            <a:schemeClr val="bg1"/>
                          </a:solidFill>
                          <a:latin typeface="Arial" panose="020B0604020202020204" pitchFamily="34" charset="0"/>
                          <a:cs typeface="Arial" panose="020B0604020202020204" pitchFamily="34" charset="0"/>
                        </a:rPr>
                        <a:t>Biến</a:t>
                      </a:r>
                      <a:r>
                        <a:rPr lang="vi-VN" baseline="0" dirty="0" smtClean="0">
                          <a:solidFill>
                            <a:schemeClr val="bg1"/>
                          </a:solidFill>
                          <a:latin typeface="Arial" panose="020B0604020202020204" pitchFamily="34" charset="0"/>
                          <a:cs typeface="Arial" panose="020B0604020202020204" pitchFamily="34" charset="0"/>
                        </a:rPr>
                        <a:t> chứng sau can thiệp</a:t>
                      </a:r>
                      <a:endParaRPr lang="vi-VN" dirty="0">
                        <a:solidFill>
                          <a:schemeClr val="bg1"/>
                        </a:solidFill>
                        <a:latin typeface="Arial" panose="020B0604020202020204" pitchFamily="34" charset="0"/>
                        <a:cs typeface="Arial" panose="020B0604020202020204" pitchFamily="34" charset="0"/>
                      </a:endParaRPr>
                    </a:p>
                  </a:txBody>
                  <a:tcPr/>
                </a:tc>
                <a:tc>
                  <a:txBody>
                    <a:bodyPr/>
                    <a:lstStyle/>
                    <a:p>
                      <a:r>
                        <a:rPr lang="vi-VN" dirty="0" smtClean="0">
                          <a:solidFill>
                            <a:schemeClr val="bg1"/>
                          </a:solidFill>
                          <a:latin typeface="Arial" panose="020B0604020202020204" pitchFamily="34" charset="0"/>
                          <a:cs typeface="Arial" panose="020B0604020202020204" pitchFamily="34" charset="0"/>
                        </a:rPr>
                        <a:t>Chúng</a:t>
                      </a:r>
                      <a:r>
                        <a:rPr lang="vi-VN" baseline="0" dirty="0" smtClean="0">
                          <a:solidFill>
                            <a:schemeClr val="bg1"/>
                          </a:solidFill>
                          <a:latin typeface="Arial" panose="020B0604020202020204" pitchFamily="34" charset="0"/>
                          <a:cs typeface="Arial" panose="020B0604020202020204" pitchFamily="34" charset="0"/>
                        </a:rPr>
                        <a:t> tôi</a:t>
                      </a:r>
                      <a:endParaRPr lang="vi-VN" dirty="0">
                        <a:solidFill>
                          <a:schemeClr val="bg1"/>
                        </a:solidFill>
                        <a:latin typeface="Arial" panose="020B0604020202020204" pitchFamily="34" charset="0"/>
                        <a:cs typeface="Arial" panose="020B0604020202020204" pitchFamily="34" charset="0"/>
                      </a:endParaRPr>
                    </a:p>
                  </a:txBody>
                  <a:tcPr/>
                </a:tc>
                <a:tc>
                  <a:txBody>
                    <a:bodyPr/>
                    <a:lstStyle/>
                    <a:p>
                      <a:r>
                        <a:rPr lang="vi-VN" dirty="0" smtClean="0">
                          <a:solidFill>
                            <a:schemeClr val="bg1"/>
                          </a:solidFill>
                          <a:latin typeface="Arial" panose="020B0604020202020204" pitchFamily="34" charset="0"/>
                          <a:cs typeface="Arial" panose="020B0604020202020204" pitchFamily="34" charset="0"/>
                        </a:rPr>
                        <a:t>Trịnh Tú</a:t>
                      </a:r>
                      <a:r>
                        <a:rPr lang="vi-VN" baseline="0" dirty="0" smtClean="0">
                          <a:solidFill>
                            <a:schemeClr val="bg1"/>
                          </a:solidFill>
                          <a:latin typeface="Arial" panose="020B0604020202020204" pitchFamily="34" charset="0"/>
                          <a:cs typeface="Arial" panose="020B0604020202020204" pitchFamily="34" charset="0"/>
                        </a:rPr>
                        <a:t> Tâm</a:t>
                      </a:r>
                      <a:endParaRPr lang="vi-VN"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46577354"/>
                  </a:ext>
                </a:extLst>
              </a:tr>
              <a:tr h="1783355">
                <a:tc>
                  <a:txBody>
                    <a:bodyPr/>
                    <a:lstStyle/>
                    <a:p>
                      <a:r>
                        <a:rPr lang="vi-VN" dirty="0" smtClean="0">
                          <a:latin typeface="Arial" panose="020B0604020202020204" pitchFamily="34" charset="0"/>
                          <a:cs typeface="Arial" panose="020B0604020202020204" pitchFamily="34" charset="0"/>
                        </a:rPr>
                        <a:t>Clavien</a:t>
                      </a:r>
                      <a:r>
                        <a:rPr lang="vi-VN" baseline="0" dirty="0" smtClean="0">
                          <a:latin typeface="Arial" panose="020B0604020202020204" pitchFamily="34" charset="0"/>
                          <a:cs typeface="Arial" panose="020B0604020202020204" pitchFamily="34" charset="0"/>
                        </a:rPr>
                        <a:t> – Dindo độ I</a:t>
                      </a:r>
                    </a:p>
                    <a:p>
                      <a:pPr marL="285750" indent="-285750">
                        <a:buFontTx/>
                        <a:buChar char="-"/>
                      </a:pPr>
                      <a:r>
                        <a:rPr lang="vi-VN" baseline="0" dirty="0" smtClean="0">
                          <a:latin typeface="Arial" panose="020B0604020202020204" pitchFamily="34" charset="0"/>
                          <a:cs typeface="Arial" panose="020B0604020202020204" pitchFamily="34" charset="0"/>
                        </a:rPr>
                        <a:t>Tụ máu vùng bẹn tự giới hạn</a:t>
                      </a:r>
                    </a:p>
                    <a:p>
                      <a:pPr marL="285750" indent="-285750">
                        <a:buFontTx/>
                        <a:buChar char="-"/>
                      </a:pPr>
                      <a:r>
                        <a:rPr lang="vi-VN" baseline="0" dirty="0" smtClean="0">
                          <a:latin typeface="Arial" panose="020B0604020202020204" pitchFamily="34" charset="0"/>
                          <a:cs typeface="Arial" panose="020B0604020202020204" pitchFamily="34" charset="0"/>
                        </a:rPr>
                        <a:t>Tiểu ra máu thoáng qua</a:t>
                      </a:r>
                    </a:p>
                    <a:p>
                      <a:pPr marL="285750" indent="-285750">
                        <a:buFontTx/>
                        <a:buChar char="-"/>
                      </a:pPr>
                      <a:r>
                        <a:rPr lang="vi-VN" baseline="0" dirty="0" smtClean="0">
                          <a:latin typeface="Arial" panose="020B0604020202020204" pitchFamily="34" charset="0"/>
                          <a:cs typeface="Arial" panose="020B0604020202020204" pitchFamily="34" charset="0"/>
                        </a:rPr>
                        <a:t>Đau hạ vị</a:t>
                      </a:r>
                    </a:p>
                    <a:p>
                      <a:pPr marL="285750" indent="-285750">
                        <a:buFontTx/>
                        <a:buChar char="-"/>
                      </a:pPr>
                      <a:r>
                        <a:rPr lang="vi-VN" baseline="0" dirty="0" smtClean="0">
                          <a:latin typeface="Arial" panose="020B0604020202020204" pitchFamily="34" charset="0"/>
                          <a:cs typeface="Arial" panose="020B0604020202020204" pitchFamily="34" charset="0"/>
                        </a:rPr>
                        <a:t>Tiểu rát, tiểu khó thoáng qua</a:t>
                      </a:r>
                    </a:p>
                    <a:p>
                      <a:pPr marL="285750" indent="-285750">
                        <a:buFontTx/>
                        <a:buChar char="-"/>
                      </a:pPr>
                      <a:r>
                        <a:rPr lang="vi-VN" baseline="0" dirty="0" smtClean="0">
                          <a:latin typeface="Arial" panose="020B0604020202020204" pitchFamily="34" charset="0"/>
                          <a:cs typeface="Arial" panose="020B0604020202020204" pitchFamily="34" charset="0"/>
                        </a:rPr>
                        <a:t>Xuất huyết trực tràng</a:t>
                      </a:r>
                    </a:p>
                  </a:txBody>
                  <a:tcPr/>
                </a:tc>
                <a:tc>
                  <a:txBody>
                    <a:bodyPr/>
                    <a:lstStyle/>
                    <a:p>
                      <a:r>
                        <a:rPr lang="vi-VN" dirty="0" smtClean="0">
                          <a:latin typeface="Arial" panose="020B0604020202020204" pitchFamily="34" charset="0"/>
                          <a:cs typeface="Arial" panose="020B0604020202020204" pitchFamily="34" charset="0"/>
                        </a:rPr>
                        <a:t>2/19 (10,53%)</a:t>
                      </a:r>
                    </a:p>
                    <a:p>
                      <a:pPr algn="ctr"/>
                      <a:r>
                        <a:rPr lang="vi-VN" dirty="0" smtClean="0">
                          <a:latin typeface="Arial" panose="020B0604020202020204" pitchFamily="34" charset="0"/>
                          <a:cs typeface="Arial" panose="020B0604020202020204" pitchFamily="34" charset="0"/>
                        </a:rPr>
                        <a:t>1</a:t>
                      </a:r>
                    </a:p>
                    <a:p>
                      <a:pPr algn="ctr"/>
                      <a:r>
                        <a:rPr lang="vi-VN" dirty="0" smtClean="0">
                          <a:latin typeface="Arial" panose="020B0604020202020204" pitchFamily="34" charset="0"/>
                          <a:cs typeface="Arial" panose="020B0604020202020204" pitchFamily="34" charset="0"/>
                        </a:rPr>
                        <a:t>1</a:t>
                      </a:r>
                    </a:p>
                    <a:p>
                      <a:pPr algn="ctr"/>
                      <a:r>
                        <a:rPr lang="vi-VN" dirty="0" smtClean="0">
                          <a:latin typeface="Arial" panose="020B0604020202020204" pitchFamily="34" charset="0"/>
                          <a:cs typeface="Arial" panose="020B0604020202020204" pitchFamily="34" charset="0"/>
                        </a:rPr>
                        <a:t>0</a:t>
                      </a:r>
                    </a:p>
                    <a:p>
                      <a:pPr algn="ctr"/>
                      <a:r>
                        <a:rPr lang="vi-VN" dirty="0" smtClean="0">
                          <a:latin typeface="Arial" panose="020B0604020202020204" pitchFamily="34" charset="0"/>
                          <a:cs typeface="Arial" panose="020B0604020202020204" pitchFamily="34" charset="0"/>
                        </a:rPr>
                        <a:t>0</a:t>
                      </a:r>
                    </a:p>
                    <a:p>
                      <a:pPr algn="ctr"/>
                      <a:r>
                        <a:rPr lang="vi-VN" dirty="0" smtClean="0">
                          <a:latin typeface="Arial" panose="020B0604020202020204" pitchFamily="34" charset="0"/>
                          <a:cs typeface="Arial" panose="020B0604020202020204" pitchFamily="34" charset="0"/>
                        </a:rPr>
                        <a:t>0</a:t>
                      </a:r>
                      <a:endParaRPr lang="vi-VN" dirty="0">
                        <a:latin typeface="Arial" panose="020B0604020202020204" pitchFamily="34" charset="0"/>
                        <a:cs typeface="Arial" panose="020B0604020202020204" pitchFamily="34" charset="0"/>
                      </a:endParaRPr>
                    </a:p>
                  </a:txBody>
                  <a:tcPr/>
                </a:tc>
                <a:tc>
                  <a:txBody>
                    <a:bodyPr/>
                    <a:lstStyle/>
                    <a:p>
                      <a:r>
                        <a:rPr lang="vi-VN" dirty="0" smtClean="0">
                          <a:latin typeface="Arial" panose="020B0604020202020204" pitchFamily="34" charset="0"/>
                          <a:cs typeface="Arial" panose="020B0604020202020204" pitchFamily="34" charset="0"/>
                        </a:rPr>
                        <a:t>12/66 (18,2%)</a:t>
                      </a:r>
                    </a:p>
                    <a:p>
                      <a:pPr algn="ctr"/>
                      <a:r>
                        <a:rPr lang="vi-VN" dirty="0" smtClean="0">
                          <a:latin typeface="Arial" panose="020B0604020202020204" pitchFamily="34" charset="0"/>
                          <a:cs typeface="Arial" panose="020B0604020202020204" pitchFamily="34" charset="0"/>
                        </a:rPr>
                        <a:t>0</a:t>
                      </a:r>
                    </a:p>
                    <a:p>
                      <a:pPr algn="ctr"/>
                      <a:r>
                        <a:rPr lang="vi-VN" dirty="0" smtClean="0">
                          <a:latin typeface="Arial" panose="020B0604020202020204" pitchFamily="34" charset="0"/>
                          <a:cs typeface="Arial" panose="020B0604020202020204" pitchFamily="34" charset="0"/>
                        </a:rPr>
                        <a:t>3</a:t>
                      </a:r>
                    </a:p>
                    <a:p>
                      <a:pPr algn="ctr"/>
                      <a:r>
                        <a:rPr lang="vi-VN" dirty="0" smtClean="0">
                          <a:latin typeface="Arial" panose="020B0604020202020204" pitchFamily="34" charset="0"/>
                          <a:cs typeface="Arial" panose="020B0604020202020204" pitchFamily="34" charset="0"/>
                        </a:rPr>
                        <a:t>3</a:t>
                      </a:r>
                    </a:p>
                    <a:p>
                      <a:pPr algn="ctr"/>
                      <a:r>
                        <a:rPr lang="vi-VN" dirty="0" smtClean="0">
                          <a:latin typeface="Arial" panose="020B0604020202020204" pitchFamily="34" charset="0"/>
                          <a:cs typeface="Arial" panose="020B0604020202020204" pitchFamily="34" charset="0"/>
                        </a:rPr>
                        <a:t>6</a:t>
                      </a:r>
                    </a:p>
                    <a:p>
                      <a:pPr algn="ctr"/>
                      <a:r>
                        <a:rPr lang="vi-VN" dirty="0" smtClean="0">
                          <a:latin typeface="Arial" panose="020B0604020202020204" pitchFamily="34" charset="0"/>
                          <a:cs typeface="Arial" panose="020B0604020202020204" pitchFamily="34" charset="0"/>
                        </a:rPr>
                        <a:t>0</a:t>
                      </a:r>
                      <a:endParaRPr lang="vi-VN"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304731007"/>
                  </a:ext>
                </a:extLst>
              </a:tr>
              <a:tr h="1197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dirty="0" smtClean="0">
                          <a:latin typeface="Arial" panose="020B0604020202020204" pitchFamily="34" charset="0"/>
                          <a:cs typeface="Arial" panose="020B0604020202020204" pitchFamily="34" charset="0"/>
                        </a:rPr>
                        <a:t>Clavien</a:t>
                      </a:r>
                      <a:r>
                        <a:rPr lang="vi-VN" baseline="0" dirty="0" smtClean="0">
                          <a:latin typeface="Arial" panose="020B0604020202020204" pitchFamily="34" charset="0"/>
                          <a:cs typeface="Arial" panose="020B0604020202020204" pitchFamily="34" charset="0"/>
                        </a:rPr>
                        <a:t> – Dindo độ II</a:t>
                      </a:r>
                    </a:p>
                    <a:p>
                      <a:pPr marL="285750" marR="0" indent="-285750" algn="l" defTabSz="457200" rtl="0" eaLnBrk="1" fontAlgn="auto" latinLnBrk="0" hangingPunct="1">
                        <a:lnSpc>
                          <a:spcPct val="100000"/>
                        </a:lnSpc>
                        <a:spcBef>
                          <a:spcPts val="0"/>
                        </a:spcBef>
                        <a:spcAft>
                          <a:spcPts val="0"/>
                        </a:spcAft>
                        <a:buClrTx/>
                        <a:buSzTx/>
                        <a:buFontTx/>
                        <a:buChar char="-"/>
                        <a:tabLst/>
                        <a:defRPr/>
                      </a:pPr>
                      <a:r>
                        <a:rPr lang="vi-VN" baseline="0" dirty="0" smtClean="0">
                          <a:latin typeface="Arial" panose="020B0604020202020204" pitchFamily="34" charset="0"/>
                          <a:cs typeface="Arial" panose="020B0604020202020204" pitchFamily="34" charset="0"/>
                        </a:rPr>
                        <a:t>Nhiễm trùng tiết niệu phải điều trị kháng sinh</a:t>
                      </a:r>
                    </a:p>
                    <a:p>
                      <a:pPr marL="285750" marR="0" indent="-285750" algn="l" defTabSz="457200" rtl="0" eaLnBrk="1" fontAlgn="auto" latinLnBrk="0" hangingPunct="1">
                        <a:lnSpc>
                          <a:spcPct val="100000"/>
                        </a:lnSpc>
                        <a:spcBef>
                          <a:spcPts val="0"/>
                        </a:spcBef>
                        <a:spcAft>
                          <a:spcPts val="0"/>
                        </a:spcAft>
                        <a:buClrTx/>
                        <a:buSzTx/>
                        <a:buFontTx/>
                        <a:buChar char="-"/>
                        <a:tabLst/>
                        <a:defRPr/>
                      </a:pPr>
                      <a:r>
                        <a:rPr lang="vi-VN" baseline="0" dirty="0" smtClean="0">
                          <a:latin typeface="Arial" panose="020B0604020202020204" pitchFamily="34" charset="0"/>
                          <a:cs typeface="Arial" panose="020B0604020202020204" pitchFamily="34" charset="0"/>
                        </a:rPr>
                        <a:t>Bí tiểu cấp phải đặt thông tiểu</a:t>
                      </a:r>
                      <a:endParaRPr lang="vi-VN" dirty="0" smtClean="0">
                        <a:latin typeface="Arial" panose="020B0604020202020204" pitchFamily="34" charset="0"/>
                        <a:cs typeface="Arial" panose="020B0604020202020204" pitchFamily="34" charset="0"/>
                      </a:endParaRPr>
                    </a:p>
                  </a:txBody>
                  <a:tcPr/>
                </a:tc>
                <a:tc>
                  <a:txBody>
                    <a:bodyPr/>
                    <a:lstStyle/>
                    <a:p>
                      <a:r>
                        <a:rPr lang="vi-VN" dirty="0" smtClean="0">
                          <a:latin typeface="Arial" panose="020B0604020202020204" pitchFamily="34" charset="0"/>
                          <a:cs typeface="Arial" panose="020B0604020202020204" pitchFamily="34" charset="0"/>
                        </a:rPr>
                        <a:t>2/19 (10,53%)</a:t>
                      </a:r>
                    </a:p>
                    <a:p>
                      <a:pPr algn="ctr"/>
                      <a:r>
                        <a:rPr lang="vi-VN" dirty="0" smtClean="0">
                          <a:latin typeface="Arial" panose="020B0604020202020204" pitchFamily="34" charset="0"/>
                          <a:cs typeface="Arial" panose="020B0604020202020204" pitchFamily="34" charset="0"/>
                        </a:rPr>
                        <a:t>2</a:t>
                      </a:r>
                    </a:p>
                    <a:p>
                      <a:pPr algn="ctr"/>
                      <a:endParaRPr lang="vi-VN" dirty="0" smtClean="0">
                        <a:latin typeface="Arial" panose="020B0604020202020204" pitchFamily="34" charset="0"/>
                        <a:cs typeface="Arial" panose="020B0604020202020204" pitchFamily="34" charset="0"/>
                      </a:endParaRPr>
                    </a:p>
                    <a:p>
                      <a:pPr algn="ctr"/>
                      <a:r>
                        <a:rPr lang="vi-VN" dirty="0" smtClean="0">
                          <a:latin typeface="Arial" panose="020B0604020202020204" pitchFamily="34" charset="0"/>
                          <a:cs typeface="Arial" panose="020B0604020202020204" pitchFamily="34" charset="0"/>
                        </a:rPr>
                        <a:t>0</a:t>
                      </a:r>
                      <a:endParaRPr lang="vi-VN" dirty="0">
                        <a:latin typeface="Arial" panose="020B0604020202020204" pitchFamily="34" charset="0"/>
                        <a:cs typeface="Arial" panose="020B0604020202020204" pitchFamily="34" charset="0"/>
                      </a:endParaRPr>
                    </a:p>
                  </a:txBody>
                  <a:tcPr/>
                </a:tc>
                <a:tc>
                  <a:txBody>
                    <a:bodyPr/>
                    <a:lstStyle/>
                    <a:p>
                      <a:r>
                        <a:rPr lang="vi-VN" dirty="0" smtClean="0">
                          <a:latin typeface="Arial" panose="020B0604020202020204" pitchFamily="34" charset="0"/>
                          <a:cs typeface="Arial" panose="020B0604020202020204" pitchFamily="34" charset="0"/>
                        </a:rPr>
                        <a:t>8/66 (12,1%)</a:t>
                      </a:r>
                    </a:p>
                    <a:p>
                      <a:pPr algn="ctr"/>
                      <a:r>
                        <a:rPr lang="vi-VN" dirty="0" smtClean="0">
                          <a:latin typeface="Arial" panose="020B0604020202020204" pitchFamily="34" charset="0"/>
                          <a:cs typeface="Arial" panose="020B0604020202020204" pitchFamily="34" charset="0"/>
                        </a:rPr>
                        <a:t>7</a:t>
                      </a:r>
                    </a:p>
                    <a:p>
                      <a:pPr algn="ctr"/>
                      <a:endParaRPr lang="vi-VN" dirty="0" smtClean="0">
                        <a:latin typeface="Arial" panose="020B0604020202020204" pitchFamily="34" charset="0"/>
                        <a:cs typeface="Arial" panose="020B0604020202020204" pitchFamily="34" charset="0"/>
                      </a:endParaRPr>
                    </a:p>
                    <a:p>
                      <a:pPr algn="ctr"/>
                      <a:r>
                        <a:rPr lang="vi-VN" dirty="0" smtClean="0">
                          <a:latin typeface="Arial" panose="020B0604020202020204" pitchFamily="34" charset="0"/>
                          <a:cs typeface="Arial" panose="020B0604020202020204" pitchFamily="34" charset="0"/>
                        </a:rPr>
                        <a:t>1</a:t>
                      </a:r>
                      <a:endParaRPr lang="vi-VN"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9541137"/>
                  </a:ext>
                </a:extLst>
              </a:tr>
              <a:tr h="90889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vi-VN" dirty="0" smtClean="0">
                          <a:latin typeface="Arial" panose="020B0604020202020204" pitchFamily="34" charset="0"/>
                          <a:cs typeface="Arial" panose="020B0604020202020204" pitchFamily="34" charset="0"/>
                        </a:rPr>
                        <a:t>Clavien</a:t>
                      </a:r>
                      <a:r>
                        <a:rPr lang="vi-VN" baseline="0" dirty="0" smtClean="0">
                          <a:latin typeface="Arial" panose="020B0604020202020204" pitchFamily="34" charset="0"/>
                          <a:cs typeface="Arial" panose="020B0604020202020204" pitchFamily="34" charset="0"/>
                        </a:rPr>
                        <a:t> – Dindo độ III </a:t>
                      </a:r>
                    </a:p>
                    <a:p>
                      <a:pPr marL="0" marR="0" indent="0" algn="l" defTabSz="457200" rtl="0" eaLnBrk="1" fontAlgn="auto" latinLnBrk="0" hangingPunct="1">
                        <a:lnSpc>
                          <a:spcPct val="100000"/>
                        </a:lnSpc>
                        <a:spcBef>
                          <a:spcPts val="0"/>
                        </a:spcBef>
                        <a:spcAft>
                          <a:spcPts val="0"/>
                        </a:spcAft>
                        <a:buClrTx/>
                        <a:buSzTx/>
                        <a:buFontTx/>
                        <a:buNone/>
                        <a:tabLst/>
                        <a:defRPr/>
                      </a:pPr>
                      <a:r>
                        <a:rPr lang="vi-VN" baseline="0" dirty="0" smtClean="0">
                          <a:latin typeface="Arial" panose="020B0604020202020204" pitchFamily="34" charset="0"/>
                          <a:cs typeface="Arial" panose="020B0604020202020204" pitchFamily="34" charset="0"/>
                        </a:rPr>
                        <a:t>(Bí tiểu cấp phải phẫu thuật...)</a:t>
                      </a:r>
                      <a:endParaRPr lang="vi-VN" dirty="0" smtClean="0">
                        <a:latin typeface="Arial" panose="020B0604020202020204" pitchFamily="34" charset="0"/>
                        <a:cs typeface="Arial" panose="020B0604020202020204" pitchFamily="34" charset="0"/>
                      </a:endParaRPr>
                    </a:p>
                  </a:txBody>
                  <a:tcPr/>
                </a:tc>
                <a:tc>
                  <a:txBody>
                    <a:bodyPr/>
                    <a:lstStyle/>
                    <a:p>
                      <a:r>
                        <a:rPr lang="vi-VN" dirty="0" smtClean="0">
                          <a:latin typeface="Arial" panose="020B0604020202020204" pitchFamily="34" charset="0"/>
                          <a:cs typeface="Arial" panose="020B0604020202020204" pitchFamily="34" charset="0"/>
                        </a:rPr>
                        <a:t>0</a:t>
                      </a:r>
                      <a:endParaRPr lang="vi-VN" dirty="0">
                        <a:latin typeface="Arial" panose="020B0604020202020204" pitchFamily="34" charset="0"/>
                        <a:cs typeface="Arial" panose="020B0604020202020204" pitchFamily="34" charset="0"/>
                      </a:endParaRPr>
                    </a:p>
                  </a:txBody>
                  <a:tcPr/>
                </a:tc>
                <a:tc>
                  <a:txBody>
                    <a:bodyPr/>
                    <a:lstStyle/>
                    <a:p>
                      <a:r>
                        <a:rPr lang="vi-VN" dirty="0" smtClean="0">
                          <a:latin typeface="Arial" panose="020B0604020202020204" pitchFamily="34" charset="0"/>
                          <a:cs typeface="Arial" panose="020B0604020202020204" pitchFamily="34" charset="0"/>
                        </a:rPr>
                        <a:t>1/66</a:t>
                      </a:r>
                      <a:r>
                        <a:rPr lang="vi-VN" baseline="0" dirty="0" smtClean="0">
                          <a:latin typeface="Arial" panose="020B0604020202020204" pitchFamily="34" charset="0"/>
                          <a:cs typeface="Arial" panose="020B0604020202020204" pitchFamily="34" charset="0"/>
                        </a:rPr>
                        <a:t> (</a:t>
                      </a:r>
                      <a:r>
                        <a:rPr lang="vi-VN" dirty="0" smtClean="0">
                          <a:latin typeface="Arial" panose="020B0604020202020204" pitchFamily="34" charset="0"/>
                          <a:cs typeface="Arial" panose="020B0604020202020204" pitchFamily="34" charset="0"/>
                        </a:rPr>
                        <a:t>1,5%)</a:t>
                      </a:r>
                      <a:endParaRPr lang="vi-VN"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0115894"/>
                  </a:ext>
                </a:extLst>
              </a:tr>
            </a:tbl>
          </a:graphicData>
        </a:graphic>
      </p:graphicFrame>
    </p:spTree>
    <p:extLst>
      <p:ext uri="{BB962C8B-B14F-4D97-AF65-F5344CB8AC3E}">
        <p14:creationId xmlns:p14="http://schemas.microsoft.com/office/powerpoint/2010/main" val="12249247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CA MINH HỌA 1</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09999" y="1587640"/>
            <a:ext cx="11025399" cy="4328247"/>
          </a:xfrm>
        </p:spPr>
        <p:txBody>
          <a:bodyPr>
            <a:normAutofit/>
          </a:bodyPr>
          <a:lstStyle/>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BN nam 63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tuổi</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LUTS # 2 năm, IPSS # 23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điểm</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tPSA: 7,57 ng/ml (&lt;4); %FPSA (fPSA/tPSA): </a:t>
            </a:r>
            <a:r>
              <a:rPr lang="vi-VN" sz="24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15,5%</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MRI: tăng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sản</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lành</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TTL, V # 70ml, không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có</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tổn</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thương nghi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ngờ</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ác</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598821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NỘI DUNG</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latin typeface="Arial" panose="020B0604020202020204" pitchFamily="34" charset="0"/>
                <a:cs typeface="Arial" panose="020B0604020202020204" pitchFamily="34" charset="0"/>
              </a:rPr>
              <a:t>ĐẶT VẤN ĐỀ</a:t>
            </a:r>
          </a:p>
          <a:p>
            <a:r>
              <a:rPr lang="vi-VN" sz="2400" dirty="0">
                <a:solidFill>
                  <a:srgbClr val="000000"/>
                </a:solidFill>
                <a:latin typeface="Arial" panose="020B0604020202020204" pitchFamily="34" charset="0"/>
                <a:cs typeface="Arial" panose="020B0604020202020204" pitchFamily="34" charset="0"/>
              </a:rPr>
              <a:t>MỤC TIÊU NGHIÊN CỨU</a:t>
            </a:r>
          </a:p>
          <a:p>
            <a:r>
              <a:rPr lang="vi-VN" sz="2400" dirty="0">
                <a:solidFill>
                  <a:srgbClr val="000000"/>
                </a:solidFill>
                <a:latin typeface="Arial" panose="020B0604020202020204" pitchFamily="34" charset="0"/>
                <a:cs typeface="Arial" panose="020B0604020202020204" pitchFamily="34" charset="0"/>
              </a:rPr>
              <a:t>ĐỐI TƯỢNG VÀ PHƯƠNG PHÁP NGHIÊN CỨU</a:t>
            </a:r>
          </a:p>
          <a:p>
            <a:r>
              <a:rPr lang="vi-VN" sz="2400" dirty="0">
                <a:solidFill>
                  <a:srgbClr val="000000"/>
                </a:solidFill>
                <a:latin typeface="Arial" panose="020B0604020202020204" pitchFamily="34" charset="0"/>
                <a:cs typeface="Arial" panose="020B0604020202020204" pitchFamily="34" charset="0"/>
              </a:rPr>
              <a:t>KẾT QUẢ - BÀN LUẬN</a:t>
            </a:r>
          </a:p>
          <a:p>
            <a:r>
              <a:rPr lang="vi-VN" sz="2400" dirty="0">
                <a:solidFill>
                  <a:srgbClr val="000000"/>
                </a:solidFill>
                <a:latin typeface="Arial" panose="020B0604020202020204" pitchFamily="34" charset="0"/>
                <a:cs typeface="Arial" panose="020B0604020202020204" pitchFamily="34" charset="0"/>
              </a:rPr>
              <a:t>KẾT LUẬN</a:t>
            </a:r>
            <a:endParaRPr lang="en-US"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5135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22"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MRI</a:t>
            </a: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1" y="5594110"/>
            <a:ext cx="10572000" cy="434974"/>
          </a:xfrm>
          <a:effectLst/>
        </p:spPr>
        <p:txBody>
          <a:bodyPr vert="horz" lIns="91440" tIns="45720" rIns="91440" bIns="45720" rtlCol="0" anchor="t">
            <a:noAutofit/>
          </a:bodyPr>
          <a:lstStyle/>
          <a:p>
            <a:pPr marL="0" indent="0">
              <a:buNone/>
            </a:pPr>
            <a:r>
              <a:rPr lang="en-US" sz="2400" dirty="0">
                <a:latin typeface="Arial" panose="020B0604020202020204" pitchFamily="34" charset="0"/>
                <a:cs typeface="Arial" panose="020B0604020202020204" pitchFamily="34" charset="0"/>
              </a:rPr>
              <a:t>TTL Kích thước lớn, V # 70ml, không có tổn thương nghi ngờ ác tính</a:t>
            </a:r>
          </a:p>
        </p:txBody>
      </p:sp>
      <p:pic>
        <p:nvPicPr>
          <p:cNvPr id="6" name="Picture 18">
            <a:extLst>
              <a:ext uri="{FF2B5EF4-FFF2-40B4-BE49-F238E27FC236}">
                <a16:creationId xmlns:a16="http://schemas.microsoft.com/office/drawing/2014/main" id="{1B839E99-C4D5-5668-4F37-177FE0513CB0}"/>
              </a:ext>
            </a:extLst>
          </p:cNvPr>
          <p:cNvPicPr>
            <a:picLocks noChangeAspect="1"/>
          </p:cNvPicPr>
          <p:nvPr/>
        </p:nvPicPr>
        <p:blipFill>
          <a:blip r:embed="rId2"/>
          <a:stretch>
            <a:fillRect/>
          </a:stretch>
        </p:blipFill>
        <p:spPr>
          <a:xfrm>
            <a:off x="84053" y="277152"/>
            <a:ext cx="3919262" cy="3938957"/>
          </a:xfrm>
          <a:prstGeom prst="roundRect">
            <a:avLst>
              <a:gd name="adj" fmla="val 3876"/>
            </a:avLst>
          </a:prstGeom>
          <a:ln>
            <a:noFill/>
          </a:ln>
          <a:effectLst/>
        </p:spPr>
      </p:pic>
      <p:pic>
        <p:nvPicPr>
          <p:cNvPr id="12" name="Picture 13">
            <a:extLst>
              <a:ext uri="{FF2B5EF4-FFF2-40B4-BE49-F238E27FC236}">
                <a16:creationId xmlns:a16="http://schemas.microsoft.com/office/drawing/2014/main" id="{ADF40B88-354A-A69A-8AD8-44E712FF37E7}"/>
              </a:ext>
            </a:extLst>
          </p:cNvPr>
          <p:cNvPicPr>
            <a:picLocks noChangeAspect="1"/>
          </p:cNvPicPr>
          <p:nvPr/>
        </p:nvPicPr>
        <p:blipFill>
          <a:blip r:embed="rId3"/>
          <a:stretch>
            <a:fillRect/>
          </a:stretch>
        </p:blipFill>
        <p:spPr>
          <a:xfrm>
            <a:off x="4042324" y="277152"/>
            <a:ext cx="3987199" cy="3987199"/>
          </a:xfrm>
          <a:prstGeom prst="roundRect">
            <a:avLst>
              <a:gd name="adj" fmla="val 3876"/>
            </a:avLst>
          </a:prstGeom>
          <a:ln>
            <a:noFill/>
          </a:ln>
          <a:effectLst/>
        </p:spPr>
      </p:pic>
      <p:pic>
        <p:nvPicPr>
          <p:cNvPr id="9" name="Picture 12">
            <a:extLst>
              <a:ext uri="{FF2B5EF4-FFF2-40B4-BE49-F238E27FC236}">
                <a16:creationId xmlns:a16="http://schemas.microsoft.com/office/drawing/2014/main" id="{8332DE15-449D-F333-03F2-88ACCB16FCD1}"/>
              </a:ext>
            </a:extLst>
          </p:cNvPr>
          <p:cNvPicPr>
            <a:picLocks noChangeAspect="1"/>
          </p:cNvPicPr>
          <p:nvPr/>
        </p:nvPicPr>
        <p:blipFill>
          <a:blip r:embed="rId4"/>
          <a:stretch>
            <a:fillRect/>
          </a:stretch>
        </p:blipFill>
        <p:spPr>
          <a:xfrm>
            <a:off x="8112773" y="277152"/>
            <a:ext cx="4037200" cy="3996828"/>
          </a:xfrm>
          <a:prstGeom prst="roundRect">
            <a:avLst>
              <a:gd name="adj" fmla="val 3876"/>
            </a:avLst>
          </a:prstGeom>
          <a:ln>
            <a:noFill/>
          </a:ln>
          <a:effectLst/>
        </p:spPr>
      </p:pic>
    </p:spTree>
    <p:extLst>
      <p:ext uri="{BB962C8B-B14F-4D97-AF65-F5344CB8AC3E}">
        <p14:creationId xmlns:p14="http://schemas.microsoft.com/office/powerpoint/2010/main" val="32110792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17"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CHỤP 3D ĐM CHẬU TRONG BÊN TRÁI</a:t>
            </a:r>
          </a:p>
        </p:txBody>
      </p:sp>
      <p:pic>
        <p:nvPicPr>
          <p:cNvPr id="6" name="Hình ảnh 6">
            <a:extLst>
              <a:ext uri="{FF2B5EF4-FFF2-40B4-BE49-F238E27FC236}">
                <a16:creationId xmlns:a16="http://schemas.microsoft.com/office/drawing/2014/main" id="{30F9A903-8009-5B8C-9A60-70B83F80B8C1}"/>
              </a:ext>
            </a:extLst>
          </p:cNvPr>
          <p:cNvPicPr>
            <a:picLocks noChangeAspect="1"/>
          </p:cNvPicPr>
          <p:nvPr/>
        </p:nvPicPr>
        <p:blipFill>
          <a:blip r:embed="rId2"/>
          <a:stretch>
            <a:fillRect/>
          </a:stretch>
        </p:blipFill>
        <p:spPr>
          <a:xfrm>
            <a:off x="7136902" y="89610"/>
            <a:ext cx="2564521" cy="4383797"/>
          </a:xfrm>
          <a:prstGeom prst="roundRect">
            <a:avLst>
              <a:gd name="adj" fmla="val 3876"/>
            </a:avLst>
          </a:prstGeom>
          <a:ln>
            <a:noFill/>
          </a:ln>
          <a:effectLst/>
        </p:spPr>
      </p:pic>
      <p:pic>
        <p:nvPicPr>
          <p:cNvPr id="7" name="Hình ảnh 7">
            <a:extLst>
              <a:ext uri="{FF2B5EF4-FFF2-40B4-BE49-F238E27FC236}">
                <a16:creationId xmlns:a16="http://schemas.microsoft.com/office/drawing/2014/main" id="{8B02EDBD-96D8-7DF7-1410-74472950BD2D}"/>
              </a:ext>
            </a:extLst>
          </p:cNvPr>
          <p:cNvPicPr>
            <a:picLocks noChangeAspect="1"/>
          </p:cNvPicPr>
          <p:nvPr/>
        </p:nvPicPr>
        <p:blipFill rotWithShape="1">
          <a:blip r:embed="rId3"/>
          <a:srcRect l="10572" t="858" r="12873" b="-1"/>
          <a:stretch/>
        </p:blipFill>
        <p:spPr>
          <a:xfrm>
            <a:off x="9828300" y="89610"/>
            <a:ext cx="2204167" cy="4374742"/>
          </a:xfrm>
          <a:prstGeom prst="roundRect">
            <a:avLst>
              <a:gd name="adj" fmla="val 3876"/>
            </a:avLst>
          </a:prstGeom>
          <a:ln>
            <a:noFill/>
          </a:ln>
          <a:effectLst/>
        </p:spPr>
      </p:pic>
      <p:pic>
        <p:nvPicPr>
          <p:cNvPr id="5" name="Hình ảnh 6">
            <a:extLst>
              <a:ext uri="{FF2B5EF4-FFF2-40B4-BE49-F238E27FC236}">
                <a16:creationId xmlns:a16="http://schemas.microsoft.com/office/drawing/2014/main" id="{EAE03839-DDF5-A517-B6F1-5360577AF9D8}"/>
              </a:ext>
            </a:extLst>
          </p:cNvPr>
          <p:cNvPicPr>
            <a:picLocks noChangeAspect="1"/>
          </p:cNvPicPr>
          <p:nvPr/>
        </p:nvPicPr>
        <p:blipFill rotWithShape="1">
          <a:blip r:embed="rId4"/>
          <a:srcRect l="16968" t="-450" r="10929" b="2588"/>
          <a:stretch/>
        </p:blipFill>
        <p:spPr>
          <a:xfrm>
            <a:off x="4644448" y="62297"/>
            <a:ext cx="2365577" cy="4413316"/>
          </a:xfrm>
          <a:prstGeom prst="roundRect">
            <a:avLst>
              <a:gd name="adj" fmla="val 3876"/>
            </a:avLst>
          </a:prstGeom>
          <a:ln>
            <a:noFill/>
          </a:ln>
          <a:effectLst/>
        </p:spPr>
      </p:pic>
      <p:pic>
        <p:nvPicPr>
          <p:cNvPr id="4" name="Hình ảnh 6">
            <a:extLst>
              <a:ext uri="{FF2B5EF4-FFF2-40B4-BE49-F238E27FC236}">
                <a16:creationId xmlns:a16="http://schemas.microsoft.com/office/drawing/2014/main" id="{2ABF479B-1EFA-3867-B273-3DF1F5A88E02}"/>
              </a:ext>
            </a:extLst>
          </p:cNvPr>
          <p:cNvPicPr>
            <a:picLocks noChangeAspect="1"/>
          </p:cNvPicPr>
          <p:nvPr/>
        </p:nvPicPr>
        <p:blipFill>
          <a:blip r:embed="rId5"/>
          <a:stretch>
            <a:fillRect/>
          </a:stretch>
        </p:blipFill>
        <p:spPr>
          <a:xfrm>
            <a:off x="93094" y="61936"/>
            <a:ext cx="4458260" cy="4413677"/>
          </a:xfrm>
          <a:prstGeom prst="roundRect">
            <a:avLst>
              <a:gd name="adj" fmla="val 3876"/>
            </a:avLst>
          </a:prstGeom>
          <a:ln>
            <a:noFill/>
          </a:ln>
          <a:effectLst/>
        </p:spPr>
      </p:pic>
      <p:sp>
        <p:nvSpPr>
          <p:cNvPr id="8" name="Content Placeholder 2">
            <a:extLst>
              <a:ext uri="{FF2B5EF4-FFF2-40B4-BE49-F238E27FC236}">
                <a16:creationId xmlns:a16="http://schemas.microsoft.com/office/drawing/2014/main" id="{38FCCCD7-8549-96B7-46A8-92950E948FA7}"/>
              </a:ext>
            </a:extLst>
          </p:cNvPr>
          <p:cNvSpPr>
            <a:spLocks noGrp="1"/>
          </p:cNvSpPr>
          <p:nvPr>
            <p:ph sz="quarter" idx="13"/>
          </p:nvPr>
        </p:nvSpPr>
        <p:spPr>
          <a:xfrm>
            <a:off x="523641" y="5748782"/>
            <a:ext cx="11311758" cy="779529"/>
          </a:xfrm>
        </p:spPr>
        <p:txBody>
          <a:bodyPr>
            <a:normAutofit/>
          </a:bodyPr>
          <a:lstStyle/>
          <a:p>
            <a:r>
              <a:rPr lang="vi-VN" sz="2400" dirty="0">
                <a:effectLst/>
                <a:latin typeface="Arial" panose="020B0604020202020204" pitchFamily="34" charset="0"/>
                <a:ea typeface="Times New Roman" panose="02020603050405020304" pitchFamily="18" charset="0"/>
                <a:cs typeface="Arial" panose="020B0604020202020204" pitchFamily="34" charset="0"/>
              </a:rPr>
              <a:t>ĐM TTL </a:t>
            </a:r>
            <a:r>
              <a:rPr lang="vi-VN" sz="2400" dirty="0" err="1">
                <a:effectLst/>
                <a:latin typeface="Arial" panose="020B0604020202020204" pitchFamily="34" charset="0"/>
                <a:ea typeface="Times New Roman" panose="02020603050405020304" pitchFamily="18" charset="0"/>
                <a:cs typeface="Arial" panose="020B0604020202020204" pitchFamily="34" charset="0"/>
              </a:rPr>
              <a:t>trái</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phát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từ</a:t>
            </a:r>
            <a:r>
              <a:rPr lang="vi-VN" sz="2400" dirty="0">
                <a:effectLst/>
                <a:latin typeface="Arial" panose="020B0604020202020204" pitchFamily="34" charset="0"/>
                <a:ea typeface="Times New Roman" panose="02020603050405020304" pitchFamily="18" charset="0"/>
                <a:cs typeface="Arial" panose="020B0604020202020204" pitchFamily="34" charset="0"/>
              </a:rPr>
              <a:t> ĐM </a:t>
            </a:r>
            <a:r>
              <a:rPr lang="vi-VN" sz="2400" dirty="0" err="1">
                <a:effectLst/>
                <a:latin typeface="Arial" panose="020B0604020202020204" pitchFamily="34" charset="0"/>
                <a:ea typeface="Times New Roman" panose="02020603050405020304" pitchFamily="18" charset="0"/>
                <a:cs typeface="Arial" panose="020B0604020202020204" pitchFamily="34" charset="0"/>
              </a:rPr>
              <a:t>bịt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type</a:t>
            </a:r>
            <a:r>
              <a:rPr lang="vi-VN" sz="2400" dirty="0">
                <a:effectLst/>
                <a:latin typeface="Arial" panose="020B0604020202020204" pitchFamily="34" charset="0"/>
                <a:ea typeface="Times New Roman" panose="02020603050405020304" pitchFamily="18" charset="0"/>
                <a:cs typeface="Arial" panose="020B0604020202020204" pitchFamily="34" charset="0"/>
              </a:rPr>
              <a:t> III) </a:t>
            </a:r>
          </a:p>
        </p:txBody>
      </p:sp>
    </p:spTree>
    <p:extLst>
      <p:ext uri="{BB962C8B-B14F-4D97-AF65-F5344CB8AC3E}">
        <p14:creationId xmlns:p14="http://schemas.microsoft.com/office/powerpoint/2010/main" val="13864096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20"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60467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CHỤP 3D ĐM CHẬU TRONG BÊN PHẢI</a:t>
            </a:r>
          </a:p>
        </p:txBody>
      </p:sp>
      <p:pic>
        <p:nvPicPr>
          <p:cNvPr id="9" name="Hình ảnh 10">
            <a:extLst>
              <a:ext uri="{FF2B5EF4-FFF2-40B4-BE49-F238E27FC236}">
                <a16:creationId xmlns:a16="http://schemas.microsoft.com/office/drawing/2014/main" id="{3EF1FE53-182B-AF2A-EE1A-085E55411458}"/>
              </a:ext>
            </a:extLst>
          </p:cNvPr>
          <p:cNvPicPr>
            <a:picLocks noChangeAspect="1"/>
          </p:cNvPicPr>
          <p:nvPr/>
        </p:nvPicPr>
        <p:blipFill rotWithShape="1">
          <a:blip r:embed="rId2"/>
          <a:srcRect l="13333" t="474" r="22971" b="16654"/>
          <a:stretch/>
        </p:blipFill>
        <p:spPr>
          <a:xfrm>
            <a:off x="9771079" y="84034"/>
            <a:ext cx="2278363" cy="4359229"/>
          </a:xfrm>
          <a:prstGeom prst="roundRect">
            <a:avLst>
              <a:gd name="adj" fmla="val 3876"/>
            </a:avLst>
          </a:prstGeom>
          <a:ln>
            <a:noFill/>
          </a:ln>
          <a:effectLst/>
        </p:spPr>
      </p:pic>
      <p:pic>
        <p:nvPicPr>
          <p:cNvPr id="10" name="Hình ảnh 10">
            <a:extLst>
              <a:ext uri="{FF2B5EF4-FFF2-40B4-BE49-F238E27FC236}">
                <a16:creationId xmlns:a16="http://schemas.microsoft.com/office/drawing/2014/main" id="{4E08EB04-8133-3DF4-FB1A-A50208FCEF0C}"/>
              </a:ext>
            </a:extLst>
          </p:cNvPr>
          <p:cNvPicPr>
            <a:picLocks noChangeAspect="1"/>
          </p:cNvPicPr>
          <p:nvPr/>
        </p:nvPicPr>
        <p:blipFill rotWithShape="1">
          <a:blip r:embed="rId3"/>
          <a:srcRect l="23189" t="474" r="19492" b="15143"/>
          <a:stretch/>
        </p:blipFill>
        <p:spPr>
          <a:xfrm>
            <a:off x="7415161" y="70138"/>
            <a:ext cx="2195340" cy="4397149"/>
          </a:xfrm>
          <a:prstGeom prst="roundRect">
            <a:avLst>
              <a:gd name="adj" fmla="val 3876"/>
            </a:avLst>
          </a:prstGeom>
          <a:ln>
            <a:noFill/>
          </a:ln>
          <a:effectLst/>
        </p:spPr>
      </p:pic>
      <p:pic>
        <p:nvPicPr>
          <p:cNvPr id="8" name="Hình ảnh 10">
            <a:extLst>
              <a:ext uri="{FF2B5EF4-FFF2-40B4-BE49-F238E27FC236}">
                <a16:creationId xmlns:a16="http://schemas.microsoft.com/office/drawing/2014/main" id="{2D830877-8F8A-238A-E045-F00AD5570BE5}"/>
              </a:ext>
            </a:extLst>
          </p:cNvPr>
          <p:cNvPicPr>
            <a:picLocks noChangeAspect="1"/>
          </p:cNvPicPr>
          <p:nvPr/>
        </p:nvPicPr>
        <p:blipFill rotWithShape="1">
          <a:blip r:embed="rId4"/>
          <a:srcRect l="16289" t="910" r="13903"/>
          <a:stretch/>
        </p:blipFill>
        <p:spPr>
          <a:xfrm>
            <a:off x="4618848" y="88847"/>
            <a:ext cx="2668153" cy="4378440"/>
          </a:xfrm>
          <a:prstGeom prst="roundRect">
            <a:avLst>
              <a:gd name="adj" fmla="val 3876"/>
            </a:avLst>
          </a:prstGeom>
          <a:ln>
            <a:noFill/>
          </a:ln>
          <a:effectLst/>
        </p:spPr>
      </p:pic>
      <p:pic>
        <p:nvPicPr>
          <p:cNvPr id="3" name="Hình ảnh 7">
            <a:extLst>
              <a:ext uri="{FF2B5EF4-FFF2-40B4-BE49-F238E27FC236}">
                <a16:creationId xmlns:a16="http://schemas.microsoft.com/office/drawing/2014/main" id="{D5458387-CB36-3D45-49D3-D7E0E8F5934F}"/>
              </a:ext>
            </a:extLst>
          </p:cNvPr>
          <p:cNvPicPr>
            <a:picLocks noChangeAspect="1"/>
          </p:cNvPicPr>
          <p:nvPr/>
        </p:nvPicPr>
        <p:blipFill>
          <a:blip r:embed="rId5"/>
          <a:stretch>
            <a:fillRect/>
          </a:stretch>
        </p:blipFill>
        <p:spPr>
          <a:xfrm>
            <a:off x="108775" y="48682"/>
            <a:ext cx="4402678" cy="4424801"/>
          </a:xfrm>
          <a:prstGeom prst="roundRect">
            <a:avLst>
              <a:gd name="adj" fmla="val 3876"/>
            </a:avLst>
          </a:prstGeom>
          <a:ln>
            <a:noFill/>
          </a:ln>
          <a:effectLst/>
        </p:spPr>
      </p:pic>
      <p:sp>
        <p:nvSpPr>
          <p:cNvPr id="7" name="Content Placeholder 2">
            <a:extLst>
              <a:ext uri="{FF2B5EF4-FFF2-40B4-BE49-F238E27FC236}">
                <a16:creationId xmlns:a16="http://schemas.microsoft.com/office/drawing/2014/main" id="{D92ECEDB-F3BE-D274-32D2-88F9173B757A}"/>
              </a:ext>
            </a:extLst>
          </p:cNvPr>
          <p:cNvSpPr>
            <a:spLocks noGrp="1"/>
          </p:cNvSpPr>
          <p:nvPr>
            <p:ph sz="quarter" idx="13"/>
          </p:nvPr>
        </p:nvSpPr>
        <p:spPr>
          <a:xfrm>
            <a:off x="529272" y="5490476"/>
            <a:ext cx="11311758" cy="1297386"/>
          </a:xfrm>
        </p:spPr>
        <p:txBody>
          <a:bodyPr>
            <a:noAutofit/>
          </a:bodyPr>
          <a:lstStyle/>
          <a:p>
            <a:r>
              <a:rPr lang="vi-VN" sz="2400" dirty="0">
                <a:effectLst/>
                <a:latin typeface="Arial" panose="020B0604020202020204" pitchFamily="34" charset="0"/>
                <a:ea typeface="Times New Roman" panose="02020603050405020304" pitchFamily="18" charset="0"/>
                <a:cs typeface="Arial" panose="020B0604020202020204" pitchFamily="34" charset="0"/>
              </a:rPr>
              <a:t>ĐM TTL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phải</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phát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từ</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nhánh</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trước</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của</a:t>
            </a:r>
            <a:r>
              <a:rPr lang="vi-VN" sz="2400" dirty="0">
                <a:latin typeface="Arial" panose="020B0604020202020204" pitchFamily="34" charset="0"/>
                <a:ea typeface="Times New Roman" panose="02020603050405020304" pitchFamily="18" charset="0"/>
                <a:cs typeface="Arial" panose="020B0604020202020204" pitchFamily="34" charset="0"/>
              </a:rPr>
              <a:t> ĐM </a:t>
            </a:r>
            <a:r>
              <a:rPr lang="vi-VN" sz="2400" dirty="0" err="1">
                <a:latin typeface="Arial" panose="020B0604020202020204" pitchFamily="34" charset="0"/>
                <a:ea typeface="Times New Roman" panose="02020603050405020304" pitchFamily="18" charset="0"/>
                <a:cs typeface="Arial" panose="020B0604020202020204" pitchFamily="34" charset="0"/>
              </a:rPr>
              <a:t>chậu</a:t>
            </a:r>
            <a:r>
              <a:rPr lang="vi-VN" sz="2400" dirty="0">
                <a:latin typeface="Arial" panose="020B0604020202020204" pitchFamily="34" charset="0"/>
                <a:ea typeface="Times New Roman" panose="02020603050405020304" pitchFamily="18" charset="0"/>
                <a:cs typeface="Arial" panose="020B0604020202020204" pitchFamily="34" charset="0"/>
              </a:rPr>
              <a:t> trong </a:t>
            </a:r>
            <a:r>
              <a:rPr lang="vi-VN" sz="2400" dirty="0" err="1">
                <a:latin typeface="Arial" panose="020B0604020202020204" pitchFamily="34" charset="0"/>
                <a:ea typeface="Times New Roman" panose="02020603050405020304" pitchFamily="18" charset="0"/>
                <a:cs typeface="Arial" panose="020B0604020202020204" pitchFamily="34" charset="0"/>
              </a:rPr>
              <a:t>phải</a:t>
            </a:r>
            <a:r>
              <a:rPr lang="vi-VN" sz="2400" dirty="0">
                <a:latin typeface="Arial" panose="020B0604020202020204" pitchFamily="34" charset="0"/>
                <a:ea typeface="Times New Roman" panose="02020603050405020304" pitchFamily="18" charset="0"/>
                <a:cs typeface="Arial" panose="020B0604020202020204" pitchFamily="34" charset="0"/>
              </a:rPr>
              <a:t>, chung </a:t>
            </a:r>
            <a:r>
              <a:rPr lang="vi-VN" sz="2400" dirty="0" err="1">
                <a:latin typeface="Arial" panose="020B0604020202020204" pitchFamily="34" charset="0"/>
                <a:ea typeface="Times New Roman" panose="02020603050405020304" pitchFamily="18" charset="0"/>
                <a:cs typeface="Arial" panose="020B0604020202020204" pitchFamily="34" charset="0"/>
              </a:rPr>
              <a:t>gốc</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với</a:t>
            </a:r>
            <a:r>
              <a:rPr lang="vi-VN" sz="2400" dirty="0">
                <a:latin typeface="Arial" panose="020B0604020202020204" pitchFamily="34" charset="0"/>
                <a:ea typeface="Times New Roman" panose="02020603050405020304" pitchFamily="18" charset="0"/>
                <a:cs typeface="Arial" panose="020B0604020202020204" pitchFamily="34" charset="0"/>
              </a:rPr>
              <a:t> ĐM </a:t>
            </a:r>
            <a:r>
              <a:rPr lang="vi-VN" sz="2400" dirty="0" err="1">
                <a:latin typeface="Arial" panose="020B0604020202020204" pitchFamily="34" charset="0"/>
                <a:ea typeface="Times New Roman" panose="02020603050405020304" pitchFamily="18" charset="0"/>
                <a:cs typeface="Arial" panose="020B0604020202020204" pitchFamily="34" charset="0"/>
              </a:rPr>
              <a:t>bàng</a:t>
            </a:r>
            <a:r>
              <a:rPr lang="vi-VN" sz="2400" dirty="0">
                <a:latin typeface="Arial" panose="020B0604020202020204" pitchFamily="34" charset="0"/>
                <a:ea typeface="Times New Roman" panose="02020603050405020304" pitchFamily="18" charset="0"/>
                <a:cs typeface="Arial" panose="020B0604020202020204" pitchFamily="34" charset="0"/>
              </a:rPr>
              <a:t> quang trên </a:t>
            </a:r>
            <a:r>
              <a:rPr lang="vi-VN" sz="2400" dirty="0">
                <a:effectLst/>
                <a:latin typeface="Arial" panose="020B0604020202020204" pitchFamily="34" charset="0"/>
                <a:ea typeface="Times New Roman" panose="02020603050405020304" pitchFamily="18" charset="0"/>
                <a:cs typeface="Arial" panose="020B0604020202020204" pitchFamily="34" charset="0"/>
              </a:rPr>
              <a:t>(</a:t>
            </a:r>
            <a:r>
              <a:rPr lang="vi-VN" sz="2400" dirty="0" err="1">
                <a:effectLst/>
                <a:latin typeface="Arial" panose="020B0604020202020204" pitchFamily="34" charset="0"/>
                <a:ea typeface="Times New Roman" panose="02020603050405020304" pitchFamily="18" charset="0"/>
                <a:cs typeface="Arial" panose="020B0604020202020204" pitchFamily="34" charset="0"/>
              </a:rPr>
              <a:t>type</a:t>
            </a:r>
            <a:r>
              <a:rPr lang="vi-VN" sz="2400" dirty="0">
                <a:effectLst/>
                <a:latin typeface="Arial" panose="020B0604020202020204" pitchFamily="34" charset="0"/>
                <a:ea typeface="Times New Roman" panose="02020603050405020304" pitchFamily="18" charset="0"/>
                <a:cs typeface="Arial" panose="020B0604020202020204" pitchFamily="34" charset="0"/>
              </a:rPr>
              <a:t> I) </a:t>
            </a:r>
          </a:p>
          <a:p>
            <a:r>
              <a:rPr lang="vi-VN" sz="2400" dirty="0" err="1">
                <a:effectLst/>
                <a:latin typeface="Arial" panose="020B0604020202020204" pitchFamily="34" charset="0"/>
                <a:ea typeface="Times New Roman" panose="02020603050405020304" pitchFamily="18" charset="0"/>
                <a:cs typeface="Arial" panose="020B0604020202020204" pitchFamily="34" charset="0"/>
              </a:rPr>
              <a:t>Mạch</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máu</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nhỏ</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ngoằn</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ngoèo</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p>
        </p:txBody>
      </p:sp>
    </p:spTree>
    <p:extLst>
      <p:ext uri="{BB962C8B-B14F-4D97-AF65-F5344CB8AC3E}">
        <p14:creationId xmlns:p14="http://schemas.microsoft.com/office/powerpoint/2010/main" val="3283406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25"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DSA</a:t>
            </a: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1" y="5594110"/>
            <a:ext cx="10572000" cy="434974"/>
          </a:xfrm>
          <a:effectLst/>
        </p:spPr>
        <p:txBody>
          <a:bodyPr vert="horz" lIns="91440" tIns="45720" rIns="91440" bIns="45720" rtlCol="0" anchor="t">
            <a:noAutofit/>
          </a:bodyPr>
          <a:lstStyle/>
          <a:p>
            <a:pPr marL="0" indent="0">
              <a:buNone/>
            </a:pPr>
            <a:r>
              <a:rPr lang="en-US" sz="2400" dirty="0">
                <a:latin typeface="Arial" panose="020B0604020202020204" pitchFamily="34" charset="0"/>
                <a:cs typeface="Arial" panose="020B0604020202020204" pitchFamily="34" charset="0"/>
              </a:rPr>
              <a:t>Chọn lọc và thuyên tắc ĐM TTL hai bên bằng hạt vi cầu 250um</a:t>
            </a:r>
          </a:p>
        </p:txBody>
      </p:sp>
      <p:pic>
        <p:nvPicPr>
          <p:cNvPr id="6" name="Picture 5">
            <a:extLst>
              <a:ext uri="{FF2B5EF4-FFF2-40B4-BE49-F238E27FC236}">
                <a16:creationId xmlns:a16="http://schemas.microsoft.com/office/drawing/2014/main" id="{A8CE3301-A9EE-8E8C-3210-18D0731B8D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32205" y="1133855"/>
            <a:ext cx="2615183" cy="2615183"/>
          </a:xfrm>
          <a:prstGeom prst="roundRect">
            <a:avLst>
              <a:gd name="adj" fmla="val 3876"/>
            </a:avLst>
          </a:prstGeom>
          <a:noFill/>
          <a:ln>
            <a:noFill/>
          </a:ln>
          <a:effectLst/>
        </p:spPr>
      </p:pic>
      <p:pic>
        <p:nvPicPr>
          <p:cNvPr id="9" name="Picture 3">
            <a:extLst>
              <a:ext uri="{FF2B5EF4-FFF2-40B4-BE49-F238E27FC236}">
                <a16:creationId xmlns:a16="http://schemas.microsoft.com/office/drawing/2014/main" id="{50605E52-7B4C-EDFA-ADE1-D8A832E907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398968" y="1133856"/>
            <a:ext cx="2615184" cy="2615184"/>
          </a:xfrm>
          <a:prstGeom prst="roundRect">
            <a:avLst>
              <a:gd name="adj" fmla="val 3876"/>
            </a:avLst>
          </a:prstGeom>
          <a:noFill/>
          <a:ln>
            <a:noFill/>
          </a:ln>
          <a:effectLst/>
        </p:spPr>
      </p:pic>
      <p:pic>
        <p:nvPicPr>
          <p:cNvPr id="15" name="Picture 4">
            <a:extLst>
              <a:ext uri="{FF2B5EF4-FFF2-40B4-BE49-F238E27FC236}">
                <a16:creationId xmlns:a16="http://schemas.microsoft.com/office/drawing/2014/main" id="{366F0045-99CF-F4B5-2EE3-3CBAFC6ACE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043354" y="1092145"/>
            <a:ext cx="2615184" cy="2615184"/>
          </a:xfrm>
          <a:prstGeom prst="roundRect">
            <a:avLst>
              <a:gd name="adj" fmla="val 3876"/>
            </a:avLst>
          </a:prstGeom>
          <a:noFill/>
          <a:ln>
            <a:noFill/>
          </a:ln>
          <a:effectLst/>
        </p:spPr>
      </p:pic>
      <p:pic>
        <p:nvPicPr>
          <p:cNvPr id="12" name="Picture 2">
            <a:extLst>
              <a:ext uri="{FF2B5EF4-FFF2-40B4-BE49-F238E27FC236}">
                <a16:creationId xmlns:a16="http://schemas.microsoft.com/office/drawing/2014/main" id="{36CA741A-30DA-42BF-2707-7E19DCB4DC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23" t="5001" r="7673" b="4209"/>
          <a:stretch/>
        </p:blipFill>
        <p:spPr bwMode="auto">
          <a:xfrm>
            <a:off x="6298733" y="1133855"/>
            <a:ext cx="2460040" cy="2615183"/>
          </a:xfrm>
          <a:prstGeom prst="roundRect">
            <a:avLst>
              <a:gd name="adj" fmla="val 3876"/>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8584735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SAU CAN THIỆP</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BN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viện</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can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thiệp</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1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ngày</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p>
          <a:p>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Rút</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sonde</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tiểu</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7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ngày</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Theo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dõi</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1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tháng</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và</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3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tháng</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lvl="2"/>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IPSS: 24đ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16đ (</a:t>
            </a:r>
            <a:r>
              <a:rPr lang="vi-VN"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giảm</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33,33%)</a:t>
            </a:r>
            <a:endPar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lvl="2"/>
            <a:r>
              <a:rPr lang="vi-VN"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V TTL: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 ml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 ml (</a:t>
            </a:r>
            <a:r>
              <a:rPr lang="vi-VN"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giảm</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51,43%)</a:t>
            </a:r>
          </a:p>
          <a:p>
            <a:pPr lvl="2"/>
            <a:r>
              <a:rPr lang="vi-VN" sz="2000" dirty="0" err="1">
                <a:solidFill>
                  <a:srgbClr val="000000"/>
                </a:solidFill>
                <a:latin typeface="Arial" panose="020B0604020202020204" pitchFamily="34" charset="0"/>
                <a:cs typeface="Arial" panose="020B0604020202020204" pitchFamily="34" charset="0"/>
              </a:rPr>
              <a:t>tPSA</a:t>
            </a:r>
            <a:r>
              <a:rPr lang="vi-VN" sz="2000" dirty="0">
                <a:solidFill>
                  <a:srgbClr val="000000"/>
                </a:solidFill>
                <a:latin typeface="Arial" panose="020B0604020202020204" pitchFamily="34" charset="0"/>
                <a:cs typeface="Arial" panose="020B0604020202020204" pitchFamily="34" charset="0"/>
              </a:rPr>
              <a:t>: 7,57 </a:t>
            </a:r>
            <a:r>
              <a:rPr lang="vi-VN" sz="2000" dirty="0">
                <a:solidFill>
                  <a:srgbClr val="000000"/>
                </a:solidFill>
                <a:latin typeface="Arial" panose="020B0604020202020204" pitchFamily="34" charset="0"/>
                <a:cs typeface="Arial" panose="020B0604020202020204" pitchFamily="34" charset="0"/>
                <a:sym typeface="Wingdings" pitchFamily="2" charset="2"/>
              </a:rPr>
              <a:t> 0,396 </a:t>
            </a:r>
            <a:r>
              <a:rPr lang="vi-VN" sz="2000" dirty="0" err="1">
                <a:solidFill>
                  <a:srgbClr val="000000"/>
                </a:solidFill>
                <a:latin typeface="Arial" panose="020B0604020202020204" pitchFamily="34" charset="0"/>
                <a:cs typeface="Arial" panose="020B0604020202020204" pitchFamily="34" charset="0"/>
                <a:sym typeface="Wingdings" pitchFamily="2" charset="2"/>
              </a:rPr>
              <a:t>ng</a:t>
            </a:r>
            <a:r>
              <a:rPr lang="vi-VN" sz="2000" dirty="0">
                <a:solidFill>
                  <a:srgbClr val="000000"/>
                </a:solidFill>
                <a:latin typeface="Arial" panose="020B0604020202020204" pitchFamily="34" charset="0"/>
                <a:cs typeface="Arial" panose="020B0604020202020204" pitchFamily="34" charset="0"/>
                <a:sym typeface="Wingdings" pitchFamily="2" charset="2"/>
              </a:rPr>
              <a:t>/ml</a:t>
            </a:r>
            <a:endParaRPr 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2816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CA MINH HỌA 2</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09999" y="1587640"/>
            <a:ext cx="11025399" cy="4328247"/>
          </a:xfrm>
        </p:spPr>
        <p:txBody>
          <a:bodyPr>
            <a:normAutofit/>
          </a:bodyPr>
          <a:lstStyle/>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BN nam </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91</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tuổi</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LUTS # 4 năm, IPSS # 27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điểm</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tPSA: 7,92 ng/ml (&lt;4); %FPSA (fPSA/tPSA): </a:t>
            </a:r>
            <a:r>
              <a:rPr lang="vi-VN" sz="24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36,3%</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MRI: tăng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sản</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lành</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TTL, V # 159ml, không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có</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tổn</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thương nghi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ngờ</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ác</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0563139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16"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MRI</a:t>
            </a: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1" y="5594110"/>
            <a:ext cx="10572000" cy="434974"/>
          </a:xfrm>
          <a:effectLst/>
        </p:spPr>
        <p:txBody>
          <a:bodyPr vert="horz" lIns="91440" tIns="45720" rIns="91440" bIns="45720" rtlCol="0" anchor="t">
            <a:noAutofit/>
          </a:bodyPr>
          <a:lstStyle/>
          <a:p>
            <a:pPr marL="0" indent="0">
              <a:buNone/>
            </a:pPr>
            <a:r>
              <a:rPr lang="en-US" sz="2400" dirty="0">
                <a:latin typeface="Arial" panose="020B0604020202020204" pitchFamily="34" charset="0"/>
                <a:cs typeface="Arial" panose="020B0604020202020204" pitchFamily="34" charset="0"/>
              </a:rPr>
              <a:t>TTL Kích thước lớn, V # </a:t>
            </a:r>
            <a:r>
              <a:rPr lang="vi-VN" sz="2400" dirty="0">
                <a:latin typeface="Arial" panose="020B0604020202020204" pitchFamily="34" charset="0"/>
                <a:cs typeface="Arial" panose="020B0604020202020204" pitchFamily="34" charset="0"/>
              </a:rPr>
              <a:t>159</a:t>
            </a:r>
            <a:r>
              <a:rPr lang="en-US" sz="2400" dirty="0">
                <a:latin typeface="Arial" panose="020B0604020202020204" pitchFamily="34" charset="0"/>
                <a:cs typeface="Arial" panose="020B0604020202020204" pitchFamily="34" charset="0"/>
              </a:rPr>
              <a:t>ml, không có tổn thương nghi ngờ ác tính</a:t>
            </a:r>
            <a:endParaRPr lang="en-US" sz="2400" dirty="0">
              <a:effectLst/>
              <a:latin typeface="Arial" panose="020B0604020202020204" pitchFamily="34" charset="0"/>
              <a:cs typeface="Arial" panose="020B0604020202020204" pitchFamily="34" charset="0"/>
            </a:endParaRPr>
          </a:p>
        </p:txBody>
      </p:sp>
      <p:pic>
        <p:nvPicPr>
          <p:cNvPr id="4" name="Hình ảnh 6">
            <a:extLst>
              <a:ext uri="{FF2B5EF4-FFF2-40B4-BE49-F238E27FC236}">
                <a16:creationId xmlns:a16="http://schemas.microsoft.com/office/drawing/2014/main" id="{C938D6F0-4106-DCCA-4C74-E2073200B5D7}"/>
              </a:ext>
            </a:extLst>
          </p:cNvPr>
          <p:cNvPicPr>
            <a:picLocks noChangeAspect="1"/>
          </p:cNvPicPr>
          <p:nvPr/>
        </p:nvPicPr>
        <p:blipFill>
          <a:blip r:embed="rId2"/>
          <a:stretch>
            <a:fillRect/>
          </a:stretch>
        </p:blipFill>
        <p:spPr>
          <a:xfrm>
            <a:off x="62712" y="241583"/>
            <a:ext cx="3943173" cy="4065128"/>
          </a:xfrm>
          <a:prstGeom prst="roundRect">
            <a:avLst>
              <a:gd name="adj" fmla="val 3876"/>
            </a:avLst>
          </a:prstGeom>
          <a:ln>
            <a:noFill/>
          </a:ln>
          <a:effectLst/>
        </p:spPr>
      </p:pic>
      <p:pic>
        <p:nvPicPr>
          <p:cNvPr id="5" name="Hình ảnh 6">
            <a:extLst>
              <a:ext uri="{FF2B5EF4-FFF2-40B4-BE49-F238E27FC236}">
                <a16:creationId xmlns:a16="http://schemas.microsoft.com/office/drawing/2014/main" id="{ACF5720E-E9B5-08A1-7EA8-1127489453DC}"/>
              </a:ext>
            </a:extLst>
          </p:cNvPr>
          <p:cNvPicPr>
            <a:picLocks noChangeAspect="1"/>
          </p:cNvPicPr>
          <p:nvPr/>
        </p:nvPicPr>
        <p:blipFill>
          <a:blip r:embed="rId3"/>
          <a:stretch>
            <a:fillRect/>
          </a:stretch>
        </p:blipFill>
        <p:spPr>
          <a:xfrm>
            <a:off x="4037875" y="246344"/>
            <a:ext cx="3943173" cy="4065128"/>
          </a:xfrm>
          <a:prstGeom prst="roundRect">
            <a:avLst>
              <a:gd name="adj" fmla="val 3876"/>
            </a:avLst>
          </a:prstGeom>
          <a:ln>
            <a:noFill/>
          </a:ln>
          <a:effectLst/>
        </p:spPr>
      </p:pic>
      <p:pic>
        <p:nvPicPr>
          <p:cNvPr id="6" name="Hình ảnh 6">
            <a:extLst>
              <a:ext uri="{FF2B5EF4-FFF2-40B4-BE49-F238E27FC236}">
                <a16:creationId xmlns:a16="http://schemas.microsoft.com/office/drawing/2014/main" id="{8EB04DD9-0098-A724-75DD-C86E55BEBE1E}"/>
              </a:ext>
            </a:extLst>
          </p:cNvPr>
          <p:cNvPicPr>
            <a:picLocks noChangeAspect="1"/>
          </p:cNvPicPr>
          <p:nvPr/>
        </p:nvPicPr>
        <p:blipFill>
          <a:blip r:embed="rId4"/>
          <a:stretch>
            <a:fillRect/>
          </a:stretch>
        </p:blipFill>
        <p:spPr>
          <a:xfrm>
            <a:off x="8052324" y="281527"/>
            <a:ext cx="4039752" cy="4019553"/>
          </a:xfrm>
          <a:prstGeom prst="roundRect">
            <a:avLst>
              <a:gd name="adj" fmla="val 3876"/>
            </a:avLst>
          </a:prstGeom>
          <a:ln>
            <a:noFill/>
          </a:ln>
          <a:effectLst/>
        </p:spPr>
      </p:pic>
    </p:spTree>
    <p:extLst>
      <p:ext uri="{BB962C8B-B14F-4D97-AF65-F5344CB8AC3E}">
        <p14:creationId xmlns:p14="http://schemas.microsoft.com/office/powerpoint/2010/main" val="37533579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91" name="Rectangle 90">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3" name="Group 92">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94"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Isosceles Triangle 94">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Isosceles Triangle 95">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CHỤP 3D ĐM CHẬU TRONG BÊN PHẢI</a:t>
            </a:r>
          </a:p>
        </p:txBody>
      </p:sp>
      <p:pic>
        <p:nvPicPr>
          <p:cNvPr id="11" name="Hình ảnh 12">
            <a:extLst>
              <a:ext uri="{FF2B5EF4-FFF2-40B4-BE49-F238E27FC236}">
                <a16:creationId xmlns:a16="http://schemas.microsoft.com/office/drawing/2014/main" id="{FA4044D5-5DE9-9619-EC47-9E4349A407AC}"/>
              </a:ext>
            </a:extLst>
          </p:cNvPr>
          <p:cNvPicPr>
            <a:picLocks noChangeAspect="1"/>
          </p:cNvPicPr>
          <p:nvPr/>
        </p:nvPicPr>
        <p:blipFill rotWithShape="1">
          <a:blip r:embed="rId2"/>
          <a:srcRect l="16144" t="1584" r="11624"/>
          <a:stretch/>
        </p:blipFill>
        <p:spPr>
          <a:xfrm>
            <a:off x="4650288" y="111150"/>
            <a:ext cx="2297261" cy="4362350"/>
          </a:xfrm>
          <a:prstGeom prst="roundRect">
            <a:avLst>
              <a:gd name="adj" fmla="val 3876"/>
            </a:avLst>
          </a:prstGeom>
          <a:ln>
            <a:noFill/>
          </a:ln>
          <a:effectLst/>
        </p:spPr>
      </p:pic>
      <p:pic>
        <p:nvPicPr>
          <p:cNvPr id="13" name="Hình ảnh 13">
            <a:extLst>
              <a:ext uri="{FF2B5EF4-FFF2-40B4-BE49-F238E27FC236}">
                <a16:creationId xmlns:a16="http://schemas.microsoft.com/office/drawing/2014/main" id="{78162166-A59F-FDEA-1EAA-A9F656E2BB92}"/>
              </a:ext>
            </a:extLst>
          </p:cNvPr>
          <p:cNvPicPr>
            <a:picLocks noChangeAspect="1"/>
          </p:cNvPicPr>
          <p:nvPr/>
        </p:nvPicPr>
        <p:blipFill rotWithShape="1">
          <a:blip r:embed="rId3"/>
          <a:srcRect l="18193" t="1567" r="16326" b="-525"/>
          <a:stretch/>
        </p:blipFill>
        <p:spPr>
          <a:xfrm>
            <a:off x="9865283" y="70556"/>
            <a:ext cx="2226401" cy="4427195"/>
          </a:xfrm>
          <a:prstGeom prst="roundRect">
            <a:avLst>
              <a:gd name="adj" fmla="val 0"/>
            </a:avLst>
          </a:prstGeom>
          <a:ln>
            <a:noFill/>
          </a:ln>
          <a:effectLst/>
        </p:spPr>
      </p:pic>
      <p:pic>
        <p:nvPicPr>
          <p:cNvPr id="12" name="Hình ảnh 12">
            <a:extLst>
              <a:ext uri="{FF2B5EF4-FFF2-40B4-BE49-F238E27FC236}">
                <a16:creationId xmlns:a16="http://schemas.microsoft.com/office/drawing/2014/main" id="{4FB29CD2-9BF5-B009-9229-BC0D9A25BE77}"/>
              </a:ext>
            </a:extLst>
          </p:cNvPr>
          <p:cNvPicPr>
            <a:picLocks noChangeAspect="1"/>
          </p:cNvPicPr>
          <p:nvPr/>
        </p:nvPicPr>
        <p:blipFill rotWithShape="1">
          <a:blip r:embed="rId4"/>
          <a:srcRect l="16125" t="2342" r="20517"/>
          <a:stretch/>
        </p:blipFill>
        <p:spPr>
          <a:xfrm>
            <a:off x="7082142" y="111150"/>
            <a:ext cx="2639151" cy="4362350"/>
          </a:xfrm>
          <a:prstGeom prst="roundRect">
            <a:avLst>
              <a:gd name="adj" fmla="val 3876"/>
            </a:avLst>
          </a:prstGeom>
          <a:ln>
            <a:noFill/>
          </a:ln>
          <a:effectLst/>
        </p:spPr>
      </p:pic>
      <p:pic>
        <p:nvPicPr>
          <p:cNvPr id="10" name="Hình ảnh 12">
            <a:extLst>
              <a:ext uri="{FF2B5EF4-FFF2-40B4-BE49-F238E27FC236}">
                <a16:creationId xmlns:a16="http://schemas.microsoft.com/office/drawing/2014/main" id="{B5FF5AAE-7853-C04E-85C4-904697409237}"/>
              </a:ext>
            </a:extLst>
          </p:cNvPr>
          <p:cNvPicPr>
            <a:picLocks noChangeAspect="1"/>
          </p:cNvPicPr>
          <p:nvPr/>
        </p:nvPicPr>
        <p:blipFill>
          <a:blip r:embed="rId5"/>
          <a:stretch>
            <a:fillRect/>
          </a:stretch>
        </p:blipFill>
        <p:spPr>
          <a:xfrm>
            <a:off x="83424" y="64925"/>
            <a:ext cx="4466054" cy="4432558"/>
          </a:xfrm>
          <a:prstGeom prst="roundRect">
            <a:avLst>
              <a:gd name="adj" fmla="val 3876"/>
            </a:avLst>
          </a:prstGeom>
          <a:ln>
            <a:noFill/>
          </a:ln>
          <a:effectLst/>
        </p:spPr>
      </p:pic>
      <p:sp>
        <p:nvSpPr>
          <p:cNvPr id="17" name="Content Placeholder 2">
            <a:extLst>
              <a:ext uri="{FF2B5EF4-FFF2-40B4-BE49-F238E27FC236}">
                <a16:creationId xmlns:a16="http://schemas.microsoft.com/office/drawing/2014/main" id="{94641B84-48EF-358F-4045-CAA4D1879E61}"/>
              </a:ext>
            </a:extLst>
          </p:cNvPr>
          <p:cNvSpPr>
            <a:spLocks noGrp="1"/>
          </p:cNvSpPr>
          <p:nvPr>
            <p:ph sz="quarter" idx="13"/>
          </p:nvPr>
        </p:nvSpPr>
        <p:spPr>
          <a:xfrm>
            <a:off x="574316" y="5679793"/>
            <a:ext cx="11311758" cy="1067057"/>
          </a:xfrm>
        </p:spPr>
        <p:txBody>
          <a:bodyPr>
            <a:noAutofit/>
          </a:bodyPr>
          <a:lstStyle/>
          <a:p>
            <a:r>
              <a:rPr lang="vi-VN" sz="2400" dirty="0">
                <a:effectLst/>
                <a:latin typeface="Arial" panose="020B0604020202020204" pitchFamily="34" charset="0"/>
                <a:ea typeface="Times New Roman" panose="02020603050405020304" pitchFamily="18" charset="0"/>
                <a:cs typeface="Arial" panose="020B0604020202020204" pitchFamily="34" charset="0"/>
              </a:rPr>
              <a:t>ĐM TTL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phải</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phát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từ</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a:latin typeface="Arial" panose="020B0604020202020204" pitchFamily="34" charset="0"/>
                <a:ea typeface="Times New Roman" panose="02020603050405020304" pitchFamily="18" charset="0"/>
                <a:cs typeface="Arial" panose="020B0604020202020204" pitchFamily="34" charset="0"/>
              </a:rPr>
              <a:t>ĐM </a:t>
            </a:r>
            <a:r>
              <a:rPr lang="vi-VN" sz="2400" dirty="0" err="1">
                <a:latin typeface="Arial" panose="020B0604020202020204" pitchFamily="34" charset="0"/>
                <a:ea typeface="Times New Roman" panose="02020603050405020304" pitchFamily="18" charset="0"/>
                <a:cs typeface="Arial" panose="020B0604020202020204" pitchFamily="34" charset="0"/>
              </a:rPr>
              <a:t>bịt</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a:effectLst/>
                <a:latin typeface="Arial" panose="020B0604020202020204" pitchFamily="34" charset="0"/>
                <a:ea typeface="Times New Roman" panose="02020603050405020304" pitchFamily="18" charset="0"/>
                <a:cs typeface="Arial" panose="020B0604020202020204" pitchFamily="34" charset="0"/>
              </a:rPr>
              <a:t>(</a:t>
            </a:r>
            <a:r>
              <a:rPr lang="vi-VN" sz="2400" dirty="0" err="1">
                <a:effectLst/>
                <a:latin typeface="Arial" panose="020B0604020202020204" pitchFamily="34" charset="0"/>
                <a:ea typeface="Times New Roman" panose="02020603050405020304" pitchFamily="18" charset="0"/>
                <a:cs typeface="Arial" panose="020B0604020202020204" pitchFamily="34" charset="0"/>
              </a:rPr>
              <a:t>type</a:t>
            </a:r>
            <a:r>
              <a:rPr lang="vi-VN" sz="2400" dirty="0">
                <a:effectLst/>
                <a:latin typeface="Arial" panose="020B0604020202020204" pitchFamily="34" charset="0"/>
                <a:ea typeface="Times New Roman" panose="02020603050405020304" pitchFamily="18" charset="0"/>
                <a:cs typeface="Arial" panose="020B0604020202020204" pitchFamily="34" charset="0"/>
              </a:rPr>
              <a:t> III)</a:t>
            </a:r>
          </a:p>
          <a:p>
            <a:r>
              <a:rPr lang="vi-VN" sz="2400" dirty="0" err="1">
                <a:latin typeface="Arial" panose="020B0604020202020204" pitchFamily="34" charset="0"/>
                <a:ea typeface="Times New Roman" panose="02020603050405020304" pitchFamily="18" charset="0"/>
                <a:cs typeface="Arial" panose="020B0604020202020204" pitchFamily="34" charset="0"/>
              </a:rPr>
              <a:t>Hẹp</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nặng</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tại</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gốc</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xuất</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phát</a:t>
            </a:r>
            <a:r>
              <a:rPr lang="vi-VN" sz="2400" dirty="0">
                <a:latin typeface="Arial" panose="020B0604020202020204" pitchFamily="34" charset="0"/>
                <a:ea typeface="Times New Roman" panose="02020603050405020304" pitchFamily="18" charset="0"/>
                <a:cs typeface="Arial" panose="020B0604020202020204" pitchFamily="34" charset="0"/>
              </a:rPr>
              <a:t> ĐM </a:t>
            </a:r>
            <a:r>
              <a:rPr lang="vi-VN" sz="2400" dirty="0" err="1">
                <a:latin typeface="Arial" panose="020B0604020202020204" pitchFamily="34" charset="0"/>
                <a:ea typeface="Times New Roman" panose="02020603050405020304" pitchFamily="18" charset="0"/>
                <a:cs typeface="Arial" panose="020B0604020202020204" pitchFamily="34" charset="0"/>
              </a:rPr>
              <a:t>bịt</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2716363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43" name="Rectangle 28">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30">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32"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32">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CHỤP 3D ĐM CHẬU TRONG BÊN TRÁI</a:t>
            </a:r>
          </a:p>
        </p:txBody>
      </p:sp>
      <p:pic>
        <p:nvPicPr>
          <p:cNvPr id="12" name="Hình ảnh 15">
            <a:extLst>
              <a:ext uri="{FF2B5EF4-FFF2-40B4-BE49-F238E27FC236}">
                <a16:creationId xmlns:a16="http://schemas.microsoft.com/office/drawing/2014/main" id="{637FB4AD-5CCE-74B9-74DA-20D2E2737747}"/>
              </a:ext>
            </a:extLst>
          </p:cNvPr>
          <p:cNvPicPr>
            <a:picLocks noChangeAspect="1"/>
          </p:cNvPicPr>
          <p:nvPr/>
        </p:nvPicPr>
        <p:blipFill rotWithShape="1">
          <a:blip r:embed="rId2"/>
          <a:srcRect l="18586" t="1085" r="27478"/>
          <a:stretch/>
        </p:blipFill>
        <p:spPr>
          <a:xfrm>
            <a:off x="10349568" y="56305"/>
            <a:ext cx="1685343" cy="4415487"/>
          </a:xfrm>
          <a:prstGeom prst="roundRect">
            <a:avLst>
              <a:gd name="adj" fmla="val 3969"/>
            </a:avLst>
          </a:prstGeom>
          <a:ln>
            <a:noFill/>
          </a:ln>
          <a:effectLst/>
        </p:spPr>
      </p:pic>
      <p:pic>
        <p:nvPicPr>
          <p:cNvPr id="14" name="Hình ảnh 15">
            <a:extLst>
              <a:ext uri="{FF2B5EF4-FFF2-40B4-BE49-F238E27FC236}">
                <a16:creationId xmlns:a16="http://schemas.microsoft.com/office/drawing/2014/main" id="{7FB33B40-71E3-5DBB-EDD8-B6C6F90EC5D9}"/>
              </a:ext>
            </a:extLst>
          </p:cNvPr>
          <p:cNvPicPr>
            <a:picLocks noChangeAspect="1"/>
          </p:cNvPicPr>
          <p:nvPr/>
        </p:nvPicPr>
        <p:blipFill rotWithShape="1">
          <a:blip r:embed="rId3"/>
          <a:srcRect l="22305" t="2361" r="15781"/>
          <a:stretch/>
        </p:blipFill>
        <p:spPr>
          <a:xfrm>
            <a:off x="4540460" y="31526"/>
            <a:ext cx="2424520" cy="4458833"/>
          </a:xfrm>
          <a:prstGeom prst="roundRect">
            <a:avLst>
              <a:gd name="adj" fmla="val 3876"/>
            </a:avLst>
          </a:prstGeom>
          <a:ln>
            <a:noFill/>
          </a:ln>
          <a:effectLst/>
        </p:spPr>
      </p:pic>
      <p:pic>
        <p:nvPicPr>
          <p:cNvPr id="13" name="Hình ảnh 15">
            <a:extLst>
              <a:ext uri="{FF2B5EF4-FFF2-40B4-BE49-F238E27FC236}">
                <a16:creationId xmlns:a16="http://schemas.microsoft.com/office/drawing/2014/main" id="{E789B405-0554-730A-BD47-DE4DE8E586C7}"/>
              </a:ext>
            </a:extLst>
          </p:cNvPr>
          <p:cNvPicPr>
            <a:picLocks noChangeAspect="1"/>
          </p:cNvPicPr>
          <p:nvPr/>
        </p:nvPicPr>
        <p:blipFill rotWithShape="1">
          <a:blip r:embed="rId4"/>
          <a:srcRect l="11569" t="1749" r="8936"/>
          <a:stretch/>
        </p:blipFill>
        <p:spPr>
          <a:xfrm>
            <a:off x="7038395" y="31526"/>
            <a:ext cx="3237758" cy="4434054"/>
          </a:xfrm>
          <a:prstGeom prst="roundRect">
            <a:avLst>
              <a:gd name="adj" fmla="val 3876"/>
            </a:avLst>
          </a:prstGeom>
          <a:ln>
            <a:noFill/>
          </a:ln>
          <a:effectLst/>
        </p:spPr>
      </p:pic>
      <p:pic>
        <p:nvPicPr>
          <p:cNvPr id="11" name="Hình ảnh 15">
            <a:extLst>
              <a:ext uri="{FF2B5EF4-FFF2-40B4-BE49-F238E27FC236}">
                <a16:creationId xmlns:a16="http://schemas.microsoft.com/office/drawing/2014/main" id="{685F8874-DC75-D4EA-749A-06798CA6014C}"/>
              </a:ext>
            </a:extLst>
          </p:cNvPr>
          <p:cNvPicPr>
            <a:picLocks noChangeAspect="1"/>
          </p:cNvPicPr>
          <p:nvPr/>
        </p:nvPicPr>
        <p:blipFill>
          <a:blip r:embed="rId5"/>
          <a:stretch>
            <a:fillRect/>
          </a:stretch>
        </p:blipFill>
        <p:spPr>
          <a:xfrm>
            <a:off x="48869" y="56305"/>
            <a:ext cx="4418176" cy="4451563"/>
          </a:xfrm>
          <a:prstGeom prst="roundRect">
            <a:avLst>
              <a:gd name="adj" fmla="val 3876"/>
            </a:avLst>
          </a:prstGeom>
          <a:ln>
            <a:noFill/>
          </a:ln>
          <a:effectLst/>
        </p:spPr>
      </p:pic>
      <p:sp>
        <p:nvSpPr>
          <p:cNvPr id="24" name="Content Placeholder 2">
            <a:extLst>
              <a:ext uri="{FF2B5EF4-FFF2-40B4-BE49-F238E27FC236}">
                <a16:creationId xmlns:a16="http://schemas.microsoft.com/office/drawing/2014/main" id="{048D1F4D-075D-7728-8A40-9B527C5FFC31}"/>
              </a:ext>
            </a:extLst>
          </p:cNvPr>
          <p:cNvSpPr>
            <a:spLocks noGrp="1"/>
          </p:cNvSpPr>
          <p:nvPr>
            <p:ph sz="quarter" idx="13"/>
          </p:nvPr>
        </p:nvSpPr>
        <p:spPr>
          <a:xfrm>
            <a:off x="574316" y="5679793"/>
            <a:ext cx="11311758" cy="1067057"/>
          </a:xfrm>
        </p:spPr>
        <p:txBody>
          <a:bodyPr>
            <a:noAutofit/>
          </a:bodyPr>
          <a:lstStyle/>
          <a:p>
            <a:r>
              <a:rPr lang="vi-VN" sz="2400" dirty="0">
                <a:effectLst/>
                <a:latin typeface="Arial" panose="020B0604020202020204" pitchFamily="34" charset="0"/>
                <a:ea typeface="Times New Roman" panose="02020603050405020304" pitchFamily="18" charset="0"/>
                <a:cs typeface="Arial" panose="020B0604020202020204" pitchFamily="34" charset="0"/>
              </a:rPr>
              <a:t>ĐM TTL </a:t>
            </a:r>
            <a:r>
              <a:rPr lang="vi-VN" sz="2400" dirty="0" err="1">
                <a:effectLst/>
                <a:latin typeface="Arial" panose="020B0604020202020204" pitchFamily="34" charset="0"/>
                <a:ea typeface="Times New Roman" panose="02020603050405020304" pitchFamily="18" charset="0"/>
                <a:cs typeface="Arial" panose="020B0604020202020204" pitchFamily="34" charset="0"/>
              </a:rPr>
              <a:t>trái</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phát</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effectLst/>
                <a:latin typeface="Arial" panose="020B0604020202020204" pitchFamily="34" charset="0"/>
                <a:ea typeface="Times New Roman" panose="02020603050405020304" pitchFamily="18" charset="0"/>
                <a:cs typeface="Arial" panose="020B0604020202020204" pitchFamily="34" charset="0"/>
              </a:rPr>
              <a:t>từ</a:t>
            </a:r>
            <a:r>
              <a:rPr lang="vi-VN" sz="2400" dirty="0">
                <a:effectLst/>
                <a:latin typeface="Arial" panose="020B0604020202020204" pitchFamily="34" charset="0"/>
                <a:ea typeface="Times New Roman" panose="02020603050405020304" pitchFamily="18" charset="0"/>
                <a:cs typeface="Arial" panose="020B0604020202020204" pitchFamily="34" charset="0"/>
              </a:rPr>
              <a:t> </a:t>
            </a:r>
            <a:r>
              <a:rPr lang="vi-VN" sz="2400" dirty="0">
                <a:latin typeface="Arial" panose="020B0604020202020204" pitchFamily="34" charset="0"/>
                <a:ea typeface="Times New Roman" panose="02020603050405020304" pitchFamily="18" charset="0"/>
                <a:cs typeface="Arial" panose="020B0604020202020204" pitchFamily="34" charset="0"/>
              </a:rPr>
              <a:t>ĐM </a:t>
            </a:r>
            <a:r>
              <a:rPr lang="vi-VN" sz="2400" dirty="0" err="1">
                <a:latin typeface="Arial" panose="020B0604020202020204" pitchFamily="34" charset="0"/>
                <a:ea typeface="Times New Roman" panose="02020603050405020304" pitchFamily="18" charset="0"/>
                <a:cs typeface="Arial" panose="020B0604020202020204" pitchFamily="34" charset="0"/>
              </a:rPr>
              <a:t>bịt</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a:effectLst/>
                <a:latin typeface="Arial" panose="020B0604020202020204" pitchFamily="34" charset="0"/>
                <a:ea typeface="Times New Roman" panose="02020603050405020304" pitchFamily="18" charset="0"/>
                <a:cs typeface="Arial" panose="020B0604020202020204" pitchFamily="34" charset="0"/>
              </a:rPr>
              <a:t>(</a:t>
            </a:r>
            <a:r>
              <a:rPr lang="vi-VN" sz="2400" dirty="0" err="1">
                <a:effectLst/>
                <a:latin typeface="Arial" panose="020B0604020202020204" pitchFamily="34" charset="0"/>
                <a:ea typeface="Times New Roman" panose="02020603050405020304" pitchFamily="18" charset="0"/>
                <a:cs typeface="Arial" panose="020B0604020202020204" pitchFamily="34" charset="0"/>
              </a:rPr>
              <a:t>type</a:t>
            </a:r>
            <a:r>
              <a:rPr lang="vi-VN" sz="2400" dirty="0">
                <a:effectLst/>
                <a:latin typeface="Arial" panose="020B0604020202020204" pitchFamily="34" charset="0"/>
                <a:ea typeface="Times New Roman" panose="02020603050405020304" pitchFamily="18" charset="0"/>
                <a:cs typeface="Arial" panose="020B0604020202020204" pitchFamily="34" charset="0"/>
              </a:rPr>
              <a:t> III)</a:t>
            </a:r>
          </a:p>
          <a:p>
            <a:r>
              <a:rPr lang="vi-VN" sz="2400" dirty="0" err="1">
                <a:latin typeface="Arial" panose="020B0604020202020204" pitchFamily="34" charset="0"/>
                <a:ea typeface="Times New Roman" panose="02020603050405020304" pitchFamily="18" charset="0"/>
                <a:cs typeface="Arial" panose="020B0604020202020204" pitchFamily="34" charset="0"/>
              </a:rPr>
              <a:t>Hẹp</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nặng</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tại</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gốc</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xuất</a:t>
            </a:r>
            <a:r>
              <a:rPr lang="vi-VN" sz="2400" dirty="0">
                <a:latin typeface="Arial" panose="020B0604020202020204" pitchFamily="34" charset="0"/>
                <a:ea typeface="Times New Roman" panose="02020603050405020304" pitchFamily="18" charset="0"/>
                <a:cs typeface="Arial" panose="020B0604020202020204" pitchFamily="34" charset="0"/>
              </a:rPr>
              <a:t> </a:t>
            </a:r>
            <a:r>
              <a:rPr lang="vi-VN" sz="2400" dirty="0" err="1">
                <a:latin typeface="Arial" panose="020B0604020202020204" pitchFamily="34" charset="0"/>
                <a:ea typeface="Times New Roman" panose="02020603050405020304" pitchFamily="18" charset="0"/>
                <a:cs typeface="Arial" panose="020B0604020202020204" pitchFamily="34" charset="0"/>
              </a:rPr>
              <a:t>phát</a:t>
            </a:r>
            <a:r>
              <a:rPr lang="vi-VN" sz="2400" dirty="0">
                <a:latin typeface="Arial" panose="020B0604020202020204" pitchFamily="34" charset="0"/>
                <a:ea typeface="Times New Roman" panose="02020603050405020304" pitchFamily="18" charset="0"/>
                <a:cs typeface="Arial" panose="020B0604020202020204" pitchFamily="34" charset="0"/>
              </a:rPr>
              <a:t> ĐM </a:t>
            </a:r>
            <a:r>
              <a:rPr lang="vi-VN" sz="2400" dirty="0" err="1">
                <a:latin typeface="Arial" panose="020B0604020202020204" pitchFamily="34" charset="0"/>
                <a:ea typeface="Times New Roman" panose="02020603050405020304" pitchFamily="18" charset="0"/>
                <a:cs typeface="Arial" panose="020B0604020202020204" pitchFamily="34" charset="0"/>
              </a:rPr>
              <a:t>bịt</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791456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11114F18-D12D-43C6-895F-5BA92C290C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39F1F689-BD84-4BD2-A649-4973707139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180" cy="68691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DE2DD4A6-DC96-421E-9E1C-7CD0D26814F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17" name="Freeform 9">
              <a:extLst>
                <a:ext uri="{FF2B5EF4-FFF2-40B4-BE49-F238E27FC236}">
                  <a16:creationId xmlns:a16="http://schemas.microsoft.com/office/drawing/2014/main" id="{5E6BB74D-E85C-4CCB-90CE-02460064050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52808592-600C-4349-9F27-EC36C0BA4C3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B5E00D3B-1E29-4E11-BCD3-8E3A56F4BE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a:xfrm>
            <a:off x="810001" y="4817533"/>
            <a:ext cx="10572000" cy="779529"/>
          </a:xfrm>
          <a:effectLst/>
        </p:spPr>
        <p:txBody>
          <a:bodyPr vert="horz" lIns="91440" tIns="45720" rIns="91440" bIns="45720" rtlCol="0" anchor="b">
            <a:noAutofit/>
          </a:bodyPr>
          <a:lstStyle/>
          <a:p>
            <a:r>
              <a:rPr lang="en-US" dirty="0">
                <a:solidFill>
                  <a:schemeClr val="tx1"/>
                </a:solidFill>
                <a:latin typeface="Arial" panose="020B0604020202020204" pitchFamily="34" charset="0"/>
                <a:cs typeface="Arial" panose="020B0604020202020204" pitchFamily="34" charset="0"/>
              </a:rPr>
              <a:t>DSA</a:t>
            </a: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1" y="5594110"/>
            <a:ext cx="10572000" cy="434974"/>
          </a:xfrm>
          <a:effectLst/>
        </p:spPr>
        <p:txBody>
          <a:bodyPr vert="horz" lIns="91440" tIns="45720" rIns="91440" bIns="45720" rtlCol="0" anchor="t">
            <a:noAutofit/>
          </a:bodyPr>
          <a:lstStyle/>
          <a:p>
            <a:pPr marL="0" indent="0">
              <a:buNone/>
            </a:pPr>
            <a:r>
              <a:rPr lang="en-US" sz="2400" dirty="0">
                <a:latin typeface="Arial" panose="020B0604020202020204" pitchFamily="34" charset="0"/>
                <a:cs typeface="Arial" panose="020B0604020202020204" pitchFamily="34" charset="0"/>
              </a:rPr>
              <a:t>Chọn lọc và thuyên tắc ĐM TTL hai bên bằng hạt vi cầu 250um</a:t>
            </a:r>
            <a:endParaRPr lang="en-US" sz="2400" dirty="0">
              <a:effectLst/>
              <a:latin typeface="Arial" panose="020B0604020202020204" pitchFamily="34" charset="0"/>
              <a:cs typeface="Arial" panose="020B0604020202020204" pitchFamily="34" charset="0"/>
            </a:endParaRPr>
          </a:p>
        </p:txBody>
      </p:sp>
      <p:pic>
        <p:nvPicPr>
          <p:cNvPr id="4" name="Hình ảnh 7">
            <a:extLst>
              <a:ext uri="{FF2B5EF4-FFF2-40B4-BE49-F238E27FC236}">
                <a16:creationId xmlns:a16="http://schemas.microsoft.com/office/drawing/2014/main" id="{D9A33504-9B1D-838C-D197-7769DCADFE6A}"/>
              </a:ext>
            </a:extLst>
          </p:cNvPr>
          <p:cNvPicPr>
            <a:picLocks noChangeAspect="1"/>
          </p:cNvPicPr>
          <p:nvPr/>
        </p:nvPicPr>
        <p:blipFill>
          <a:blip r:embed="rId2"/>
          <a:stretch>
            <a:fillRect/>
          </a:stretch>
        </p:blipFill>
        <p:spPr>
          <a:xfrm>
            <a:off x="632205" y="1024003"/>
            <a:ext cx="2615183" cy="2834886"/>
          </a:xfrm>
          <a:prstGeom prst="roundRect">
            <a:avLst>
              <a:gd name="adj" fmla="val 3876"/>
            </a:avLst>
          </a:prstGeom>
          <a:ln>
            <a:noFill/>
          </a:ln>
          <a:effectLst/>
        </p:spPr>
      </p:pic>
      <p:pic>
        <p:nvPicPr>
          <p:cNvPr id="5" name="Hình ảnh 7">
            <a:extLst>
              <a:ext uri="{FF2B5EF4-FFF2-40B4-BE49-F238E27FC236}">
                <a16:creationId xmlns:a16="http://schemas.microsoft.com/office/drawing/2014/main" id="{7BCA1B05-EEBF-E788-CE0B-D8E530F63E7C}"/>
              </a:ext>
            </a:extLst>
          </p:cNvPr>
          <p:cNvPicPr>
            <a:picLocks noChangeAspect="1"/>
          </p:cNvPicPr>
          <p:nvPr/>
        </p:nvPicPr>
        <p:blipFill>
          <a:blip r:embed="rId3"/>
          <a:stretch>
            <a:fillRect/>
          </a:stretch>
        </p:blipFill>
        <p:spPr>
          <a:xfrm>
            <a:off x="3398968" y="1110566"/>
            <a:ext cx="2615184" cy="2661764"/>
          </a:xfrm>
          <a:prstGeom prst="roundRect">
            <a:avLst>
              <a:gd name="adj" fmla="val 3876"/>
            </a:avLst>
          </a:prstGeom>
          <a:ln>
            <a:noFill/>
          </a:ln>
          <a:effectLst/>
        </p:spPr>
      </p:pic>
      <p:pic>
        <p:nvPicPr>
          <p:cNvPr id="6" name="Hình ảnh 7">
            <a:extLst>
              <a:ext uri="{FF2B5EF4-FFF2-40B4-BE49-F238E27FC236}">
                <a16:creationId xmlns:a16="http://schemas.microsoft.com/office/drawing/2014/main" id="{E4944F19-C64A-14A0-C7B7-58FCD88E6232}"/>
              </a:ext>
            </a:extLst>
          </p:cNvPr>
          <p:cNvPicPr>
            <a:picLocks noChangeAspect="1"/>
          </p:cNvPicPr>
          <p:nvPr/>
        </p:nvPicPr>
        <p:blipFill>
          <a:blip r:embed="rId4"/>
          <a:stretch>
            <a:fillRect/>
          </a:stretch>
        </p:blipFill>
        <p:spPr>
          <a:xfrm>
            <a:off x="6165731" y="1117304"/>
            <a:ext cx="2615184" cy="2648287"/>
          </a:xfrm>
          <a:prstGeom prst="roundRect">
            <a:avLst>
              <a:gd name="adj" fmla="val 3876"/>
            </a:avLst>
          </a:prstGeom>
          <a:ln>
            <a:noFill/>
          </a:ln>
          <a:effectLst/>
        </p:spPr>
      </p:pic>
      <p:pic>
        <p:nvPicPr>
          <p:cNvPr id="7" name="Hình ảnh 7">
            <a:extLst>
              <a:ext uri="{FF2B5EF4-FFF2-40B4-BE49-F238E27FC236}">
                <a16:creationId xmlns:a16="http://schemas.microsoft.com/office/drawing/2014/main" id="{5E4B74B1-AC28-D8F6-D807-8BC8D0E59214}"/>
              </a:ext>
            </a:extLst>
          </p:cNvPr>
          <p:cNvPicPr>
            <a:picLocks noChangeAspect="1"/>
          </p:cNvPicPr>
          <p:nvPr/>
        </p:nvPicPr>
        <p:blipFill>
          <a:blip r:embed="rId5"/>
          <a:stretch>
            <a:fillRect/>
          </a:stretch>
        </p:blipFill>
        <p:spPr>
          <a:xfrm>
            <a:off x="8932495" y="1143663"/>
            <a:ext cx="2615184" cy="2595570"/>
          </a:xfrm>
          <a:prstGeom prst="roundRect">
            <a:avLst>
              <a:gd name="adj" fmla="val 3876"/>
            </a:avLst>
          </a:prstGeom>
          <a:ln>
            <a:noFill/>
          </a:ln>
          <a:effectLst/>
        </p:spPr>
      </p:pic>
    </p:spTree>
    <p:extLst>
      <p:ext uri="{BB962C8B-B14F-4D97-AF65-F5344CB8AC3E}">
        <p14:creationId xmlns:p14="http://schemas.microsoft.com/office/powerpoint/2010/main" val="1849739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ĐẶT VẤN ĐỀ</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latin typeface="Arial" panose="020B0604020202020204" pitchFamily="34" charset="0"/>
                <a:cs typeface="Arial" panose="020B0604020202020204" pitchFamily="34" charset="0"/>
              </a:rPr>
              <a:t>Tăng sinh </a:t>
            </a:r>
            <a:r>
              <a:rPr lang="vi-VN" sz="2400" dirty="0" err="1">
                <a:solidFill>
                  <a:srgbClr val="000000"/>
                </a:solidFill>
                <a:latin typeface="Arial" panose="020B0604020202020204" pitchFamily="34" charset="0"/>
                <a:cs typeface="Arial" panose="020B0604020202020204" pitchFamily="34" charset="0"/>
              </a:rPr>
              <a:t>lành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tính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tuyến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tiền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liệt</a:t>
            </a:r>
            <a:r>
              <a:rPr lang="vi-VN" sz="2400" dirty="0">
                <a:solidFill>
                  <a:srgbClr val="000000"/>
                </a:solidFill>
                <a:latin typeface="Arial" panose="020B0604020202020204" pitchFamily="34" charset="0"/>
                <a:cs typeface="Arial" panose="020B0604020202020204" pitchFamily="34" charset="0"/>
              </a:rPr>
              <a:t> (BPH): 90% nam trên 80 </a:t>
            </a:r>
            <a:r>
              <a:rPr lang="vi-VN" sz="2400" dirty="0" err="1">
                <a:solidFill>
                  <a:srgbClr val="000000"/>
                </a:solidFill>
                <a:latin typeface="Arial" panose="020B0604020202020204" pitchFamily="34" charset="0"/>
                <a:cs typeface="Arial" panose="020B0604020202020204" pitchFamily="34" charset="0"/>
              </a:rPr>
              <a:t>tuổi</a:t>
            </a:r>
            <a:endParaRPr lang="vi-VN" sz="2400" dirty="0">
              <a:solidFill>
                <a:srgbClr val="000000"/>
              </a:solidFill>
              <a:latin typeface="Arial" panose="020B0604020202020204" pitchFamily="34" charset="0"/>
              <a:cs typeface="Arial" panose="020B0604020202020204" pitchFamily="34" charset="0"/>
            </a:endParaRPr>
          </a:p>
          <a:p>
            <a:r>
              <a:rPr lang="vi-VN" sz="2400" dirty="0">
                <a:solidFill>
                  <a:srgbClr val="000000"/>
                </a:solidFill>
                <a:latin typeface="Arial" panose="020B0604020202020204" pitchFamily="34" charset="0"/>
                <a:cs typeface="Arial" panose="020B0604020202020204" pitchFamily="34" charset="0"/>
              </a:rPr>
              <a:t>30 </a:t>
            </a:r>
            <a:r>
              <a:rPr lang="vi-VN" sz="2400" dirty="0" err="1">
                <a:solidFill>
                  <a:srgbClr val="000000"/>
                </a:solidFill>
                <a:latin typeface="Arial" panose="020B0604020202020204" pitchFamily="34" charset="0"/>
                <a:cs typeface="Arial" panose="020B0604020202020204" pitchFamily="34" charset="0"/>
              </a:rPr>
              <a:t>triệu</a:t>
            </a:r>
            <a:r>
              <a:rPr lang="vi-VN" sz="2400" dirty="0">
                <a:solidFill>
                  <a:srgbClr val="000000"/>
                </a:solidFill>
                <a:latin typeface="Arial" panose="020B0604020202020204" pitchFamily="34" charset="0"/>
                <a:cs typeface="Arial" panose="020B0604020202020204" pitchFamily="34" charset="0"/>
              </a:rPr>
              <a:t> nam </a:t>
            </a:r>
            <a:r>
              <a:rPr lang="vi-VN" sz="2400" dirty="0" err="1">
                <a:solidFill>
                  <a:srgbClr val="000000"/>
                </a:solidFill>
                <a:latin typeface="Arial" panose="020B0604020202020204" pitchFamily="34" charset="0"/>
                <a:cs typeface="Arial" panose="020B0604020202020204" pitchFamily="34" charset="0"/>
              </a:rPr>
              <a:t>giới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có</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các</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triệu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chứng</a:t>
            </a:r>
            <a:r>
              <a:rPr lang="vi-VN" sz="2400" dirty="0">
                <a:solidFill>
                  <a:srgbClr val="000000"/>
                </a:solidFill>
                <a:latin typeface="Arial" panose="020B0604020202020204" pitchFamily="34" charset="0"/>
                <a:cs typeface="Arial" panose="020B0604020202020204" pitchFamily="34" charset="0"/>
              </a:rPr>
              <a:t> liên quan </a:t>
            </a:r>
            <a:r>
              <a:rPr lang="vi-VN" sz="2400" dirty="0" err="1">
                <a:solidFill>
                  <a:srgbClr val="000000"/>
                </a:solidFill>
                <a:latin typeface="Arial" panose="020B0604020202020204" pitchFamily="34" charset="0"/>
                <a:cs typeface="Arial" panose="020B0604020202020204" pitchFamily="34" charset="0"/>
              </a:rPr>
              <a:t>đến</a:t>
            </a:r>
            <a:r>
              <a:rPr lang="vi-VN" sz="2400" dirty="0">
                <a:solidFill>
                  <a:srgbClr val="000000"/>
                </a:solidFill>
                <a:latin typeface="Arial" panose="020B0604020202020204" pitchFamily="34" charset="0"/>
                <a:cs typeface="Arial" panose="020B0604020202020204" pitchFamily="34" charset="0"/>
              </a:rPr>
              <a:t> BPH</a:t>
            </a:r>
          </a:p>
          <a:p>
            <a:r>
              <a:rPr lang="vi-VN" sz="2400" dirty="0">
                <a:solidFill>
                  <a:srgbClr val="000000"/>
                </a:solidFill>
                <a:latin typeface="Arial" panose="020B0604020202020204" pitchFamily="34" charset="0"/>
                <a:cs typeface="Arial" panose="020B0604020202020204" pitchFamily="34" charset="0"/>
              </a:rPr>
              <a:t>Thuyên </a:t>
            </a:r>
            <a:r>
              <a:rPr lang="vi-VN" sz="2400" dirty="0" err="1">
                <a:solidFill>
                  <a:srgbClr val="000000"/>
                </a:solidFill>
                <a:latin typeface="Arial" panose="020B0604020202020204" pitchFamily="34" charset="0"/>
                <a:cs typeface="Arial" panose="020B0604020202020204" pitchFamily="34" charset="0"/>
              </a:rPr>
              <a:t>tắc</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động</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mạch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tuyến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tiền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liệt</a:t>
            </a:r>
            <a:r>
              <a:rPr lang="vi-VN" sz="2400" dirty="0">
                <a:solidFill>
                  <a:srgbClr val="000000"/>
                </a:solidFill>
                <a:latin typeface="Arial" panose="020B0604020202020204" pitchFamily="34" charset="0"/>
                <a:cs typeface="Arial" panose="020B0604020202020204" pitchFamily="34" charset="0"/>
              </a:rPr>
              <a:t> (PAE): </a:t>
            </a:r>
          </a:p>
          <a:p>
            <a:pPr lvl="1"/>
            <a:r>
              <a:rPr lang="vi-VN" sz="2000" dirty="0">
                <a:solidFill>
                  <a:srgbClr val="000000"/>
                </a:solidFill>
                <a:latin typeface="Arial" panose="020B0604020202020204" pitchFamily="34" charset="0"/>
                <a:cs typeface="Arial" panose="020B0604020202020204" pitchFamily="34" charset="0"/>
              </a:rPr>
              <a:t>Phương </a:t>
            </a:r>
            <a:r>
              <a:rPr lang="vi-VN" sz="2000" dirty="0" err="1">
                <a:solidFill>
                  <a:srgbClr val="000000"/>
                </a:solidFill>
                <a:latin typeface="Arial" panose="020B0604020202020204" pitchFamily="34" charset="0"/>
                <a:cs typeface="Arial" panose="020B0604020202020204" pitchFamily="34" charset="0"/>
              </a:rPr>
              <a:t>pháp</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điều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trị</a:t>
            </a:r>
            <a:r>
              <a:rPr lang="vi-VN" sz="2000" dirty="0">
                <a:solidFill>
                  <a:srgbClr val="000000"/>
                </a:solidFill>
                <a:latin typeface="Arial" panose="020B0604020202020204" pitchFamily="34" charset="0"/>
                <a:cs typeface="Arial" panose="020B0604020202020204" pitchFamily="34" charset="0"/>
              </a:rPr>
              <a:t> BPH </a:t>
            </a:r>
            <a:r>
              <a:rPr lang="vi-VN" sz="2000" dirty="0" err="1">
                <a:solidFill>
                  <a:srgbClr val="000000"/>
                </a:solidFill>
                <a:latin typeface="Arial" panose="020B0604020202020204" pitchFamily="34" charset="0"/>
                <a:cs typeface="Arial" panose="020B0604020202020204" pitchFamily="34" charset="0"/>
              </a:rPr>
              <a:t>mới</a:t>
            </a:r>
            <a:endParaRPr lang="vi-VN" sz="2000" dirty="0">
              <a:solidFill>
                <a:srgbClr val="000000"/>
              </a:solidFill>
              <a:latin typeface="Arial" panose="020B0604020202020204" pitchFamily="34" charset="0"/>
              <a:cs typeface="Arial" panose="020B0604020202020204" pitchFamily="34" charset="0"/>
            </a:endParaRPr>
          </a:p>
          <a:p>
            <a:pPr lvl="1"/>
            <a:r>
              <a:rPr lang="vi-VN" sz="2000" dirty="0" err="1">
                <a:solidFill>
                  <a:srgbClr val="000000"/>
                </a:solidFill>
                <a:latin typeface="Arial" panose="020B0604020202020204" pitchFamily="34" charset="0"/>
                <a:cs typeface="Arial" panose="020B0604020202020204" pitchFamily="34" charset="0"/>
              </a:rPr>
              <a:t>Hiệu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quả</a:t>
            </a:r>
            <a:endParaRPr lang="vi-VN" sz="2000" dirty="0">
              <a:solidFill>
                <a:srgbClr val="000000"/>
              </a:solidFill>
              <a:latin typeface="Arial" panose="020B0604020202020204" pitchFamily="34" charset="0"/>
              <a:cs typeface="Arial" panose="020B0604020202020204" pitchFamily="34" charset="0"/>
            </a:endParaRPr>
          </a:p>
          <a:p>
            <a:pPr lvl="1"/>
            <a:r>
              <a:rPr lang="vi-VN" sz="2000" dirty="0">
                <a:solidFill>
                  <a:srgbClr val="000000"/>
                </a:solidFill>
                <a:latin typeface="Arial" panose="020B0604020202020204" pitchFamily="34" charset="0"/>
                <a:cs typeface="Arial" panose="020B0604020202020204" pitchFamily="34" charset="0"/>
              </a:rPr>
              <a:t>Xâm </a:t>
            </a:r>
            <a:r>
              <a:rPr lang="vi-VN" sz="2000" dirty="0" err="1">
                <a:solidFill>
                  <a:srgbClr val="000000"/>
                </a:solidFill>
                <a:latin typeface="Arial" panose="020B0604020202020204" pitchFamily="34" charset="0"/>
                <a:cs typeface="Arial" panose="020B0604020202020204" pitchFamily="34" charset="0"/>
              </a:rPr>
              <a:t>lấn</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tổi</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thiểu</a:t>
            </a:r>
            <a:endParaRPr lang="vi-VN"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0996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SAU CAN THIỆP</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BN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xuất</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viện</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can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thiệp</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1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ngày</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p>
          <a:p>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Rút</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sonde</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tiểu</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7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ngày</a:t>
            </a:r>
            <a:endPar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Theo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dõi</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sau 1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tháng</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và</a:t>
            </a:r>
            <a:r>
              <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3 </a:t>
            </a:r>
            <a:r>
              <a:rPr lang="vi-VN" sz="24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tháng</a:t>
            </a:r>
            <a:r>
              <a:rPr lang="vi-VN"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vi-VN"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lvl="2"/>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IPSS: 27đ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19đ (</a:t>
            </a:r>
            <a:r>
              <a:rPr lang="vi-VN"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giảm</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a:t>
            </a:r>
            <a:r>
              <a:rPr lang="vi-VN" sz="20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Wingdings" pitchFamily="2" charset="2"/>
              </a:rPr>
              <a:t>29</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,63%)</a:t>
            </a:r>
            <a:endPar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lvl="2"/>
            <a:r>
              <a:rPr lang="vi-VN"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V TTL: 159</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ml </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Wingdings" pitchFamily="2" charset="2"/>
              </a:rPr>
              <a:t> </a:t>
            </a:r>
            <a:r>
              <a:rPr lang="vi-VN" sz="20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Wingdings" pitchFamily="2" charset="2"/>
              </a:rPr>
              <a:t>108</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ml (</a:t>
            </a:r>
            <a:r>
              <a:rPr lang="vi-VN"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giảm</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32</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,08%)</a:t>
            </a:r>
          </a:p>
          <a:p>
            <a:pPr lvl="2"/>
            <a:r>
              <a:rPr lang="vi-VN" sz="2000" dirty="0" err="1">
                <a:solidFill>
                  <a:srgbClr val="000000"/>
                </a:solidFill>
                <a:latin typeface="Arial" panose="020B0604020202020204" pitchFamily="34" charset="0"/>
                <a:cs typeface="Arial" panose="020B0604020202020204" pitchFamily="34" charset="0"/>
              </a:rPr>
              <a:t>tPSA</a:t>
            </a:r>
            <a:r>
              <a:rPr lang="vi-VN" sz="2000" dirty="0">
                <a:solidFill>
                  <a:srgbClr val="000000"/>
                </a:solidFill>
                <a:latin typeface="Arial" panose="020B0604020202020204" pitchFamily="34" charset="0"/>
                <a:cs typeface="Arial" panose="020B0604020202020204" pitchFamily="34" charset="0"/>
              </a:rPr>
              <a:t>: 7,92 </a:t>
            </a:r>
            <a:r>
              <a:rPr lang="vi-VN" sz="2000" dirty="0">
                <a:solidFill>
                  <a:srgbClr val="000000"/>
                </a:solidFill>
                <a:latin typeface="Arial" panose="020B0604020202020204" pitchFamily="34" charset="0"/>
                <a:cs typeface="Arial" panose="020B0604020202020204" pitchFamily="34" charset="0"/>
                <a:sym typeface="Wingdings" pitchFamily="2" charset="2"/>
              </a:rPr>
              <a:t> 5,03 </a:t>
            </a:r>
            <a:r>
              <a:rPr lang="vi-VN" sz="2000" dirty="0" err="1">
                <a:solidFill>
                  <a:srgbClr val="000000"/>
                </a:solidFill>
                <a:latin typeface="Arial" panose="020B0604020202020204" pitchFamily="34" charset="0"/>
                <a:cs typeface="Arial" panose="020B0604020202020204" pitchFamily="34" charset="0"/>
                <a:sym typeface="Wingdings" pitchFamily="2" charset="2"/>
              </a:rPr>
              <a:t>ng</a:t>
            </a:r>
            <a:r>
              <a:rPr lang="vi-VN" sz="2000" dirty="0">
                <a:solidFill>
                  <a:srgbClr val="000000"/>
                </a:solidFill>
                <a:latin typeface="Arial" panose="020B0604020202020204" pitchFamily="34" charset="0"/>
                <a:cs typeface="Arial" panose="020B0604020202020204" pitchFamily="34" charset="0"/>
                <a:sym typeface="Wingdings" pitchFamily="2" charset="2"/>
              </a:rPr>
              <a:t>/ml</a:t>
            </a:r>
            <a:endParaRPr 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371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KẾT LUẬN</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latin typeface="Arial" panose="020B0604020202020204" pitchFamily="34" charset="0"/>
                <a:cs typeface="Arial" panose="020B0604020202020204" pitchFamily="34" charset="0"/>
              </a:rPr>
              <a:t>Can </a:t>
            </a:r>
            <a:r>
              <a:rPr lang="vi-VN" sz="2400" dirty="0" err="1">
                <a:solidFill>
                  <a:srgbClr val="000000"/>
                </a:solidFill>
                <a:latin typeface="Arial" panose="020B0604020202020204" pitchFamily="34" charset="0"/>
                <a:cs typeface="Arial" panose="020B0604020202020204" pitchFamily="34" charset="0"/>
              </a:rPr>
              <a:t>thiệp</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nội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mạch</a:t>
            </a:r>
            <a:r>
              <a:rPr lang="vi-VN" sz="2400" dirty="0">
                <a:solidFill>
                  <a:srgbClr val="000000"/>
                </a:solidFill>
                <a:latin typeface="Arial" panose="020B0604020202020204" pitchFamily="34" charset="0"/>
                <a:cs typeface="Arial" panose="020B0604020202020204" pitchFamily="34" charset="0"/>
              </a:rPr>
              <a:t> </a:t>
            </a:r>
          </a:p>
          <a:p>
            <a:pPr lvl="2"/>
            <a:r>
              <a:rPr lang="vi-VN" sz="2000" dirty="0">
                <a:solidFill>
                  <a:srgbClr val="000000"/>
                </a:solidFill>
                <a:latin typeface="Arial" panose="020B0604020202020204" pitchFamily="34" charset="0"/>
                <a:cs typeface="Arial" panose="020B0604020202020204" pitchFamily="34" charset="0"/>
              </a:rPr>
              <a:t>Phương </a:t>
            </a:r>
            <a:r>
              <a:rPr lang="vi-VN" sz="2000" dirty="0" err="1">
                <a:solidFill>
                  <a:srgbClr val="000000"/>
                </a:solidFill>
                <a:latin typeface="Arial" panose="020B0604020202020204" pitchFamily="34" charset="0"/>
                <a:cs typeface="Arial" panose="020B0604020202020204" pitchFamily="34" charset="0"/>
              </a:rPr>
              <a:t>pháp</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hiệu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quả</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và</a:t>
            </a:r>
            <a:r>
              <a:rPr lang="vi-VN" sz="2000" dirty="0">
                <a:solidFill>
                  <a:srgbClr val="000000"/>
                </a:solidFill>
                <a:latin typeface="Arial" panose="020B0604020202020204" pitchFamily="34" charset="0"/>
                <a:cs typeface="Arial" panose="020B0604020202020204" pitchFamily="34" charset="0"/>
              </a:rPr>
              <a:t> an </a:t>
            </a:r>
            <a:r>
              <a:rPr lang="vi-VN" sz="2000" dirty="0" err="1">
                <a:solidFill>
                  <a:srgbClr val="000000"/>
                </a:solidFill>
                <a:latin typeface="Arial" panose="020B0604020202020204" pitchFamily="34" charset="0"/>
                <a:cs typeface="Arial" panose="020B0604020202020204" pitchFamily="34" charset="0"/>
              </a:rPr>
              <a:t>toàn</a:t>
            </a:r>
            <a:r>
              <a:rPr lang="vi-VN" sz="2000" dirty="0">
                <a:solidFill>
                  <a:srgbClr val="000000"/>
                </a:solidFill>
                <a:latin typeface="Arial" panose="020B0604020202020204" pitchFamily="34" charset="0"/>
                <a:cs typeface="Arial" panose="020B0604020202020204" pitchFamily="34" charset="0"/>
              </a:rPr>
              <a:t> trong </a:t>
            </a:r>
            <a:r>
              <a:rPr lang="vi-VN" sz="2000" dirty="0" err="1">
                <a:solidFill>
                  <a:srgbClr val="000000"/>
                </a:solidFill>
                <a:latin typeface="Arial" panose="020B0604020202020204" pitchFamily="34" charset="0"/>
                <a:cs typeface="Arial" panose="020B0604020202020204" pitchFamily="34" charset="0"/>
              </a:rPr>
              <a:t>điều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trị</a:t>
            </a:r>
            <a:r>
              <a:rPr lang="vi-VN" sz="2000" dirty="0">
                <a:solidFill>
                  <a:srgbClr val="000000"/>
                </a:solidFill>
                <a:latin typeface="Arial" panose="020B0604020202020204" pitchFamily="34" charset="0"/>
                <a:cs typeface="Arial" panose="020B0604020202020204" pitchFamily="34" charset="0"/>
              </a:rPr>
              <a:t> BPH</a:t>
            </a:r>
          </a:p>
          <a:p>
            <a:pPr lvl="2"/>
            <a:r>
              <a:rPr lang="vi-VN" sz="2000" dirty="0" err="1">
                <a:solidFill>
                  <a:srgbClr val="000000"/>
                </a:solidFill>
                <a:latin typeface="Arial" panose="020B0604020202020204" pitchFamily="34" charset="0"/>
                <a:cs typeface="Arial" panose="020B0604020202020204" pitchFamily="34" charset="0"/>
              </a:rPr>
              <a:t>Thích</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hợp</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với</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cả</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những</a:t>
            </a:r>
            <a:r>
              <a:rPr lang="vi-VN" sz="2000" dirty="0">
                <a:solidFill>
                  <a:srgbClr val="000000"/>
                </a:solidFill>
                <a:latin typeface="Arial" panose="020B0604020202020204" pitchFamily="34" charset="0"/>
                <a:cs typeface="Arial" panose="020B0604020202020204" pitchFamily="34" charset="0"/>
              </a:rPr>
              <a:t> BN </a:t>
            </a:r>
            <a:r>
              <a:rPr lang="vi-VN" sz="2000" dirty="0" err="1">
                <a:solidFill>
                  <a:srgbClr val="000000"/>
                </a:solidFill>
                <a:latin typeface="Arial" panose="020B0604020202020204" pitchFamily="34" charset="0"/>
                <a:cs typeface="Arial" panose="020B0604020202020204" pitchFamily="34" charset="0"/>
              </a:rPr>
              <a:t>có</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nhiều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bệnh</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nền</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lớn</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tuổi</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và</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thể</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tích</a:t>
            </a:r>
            <a:r>
              <a:rPr lang="vi-VN" sz="2000" dirty="0">
                <a:solidFill>
                  <a:srgbClr val="000000"/>
                </a:solidFill>
                <a:latin typeface="Arial" panose="020B0604020202020204" pitchFamily="34" charset="0"/>
                <a:cs typeface="Arial" panose="020B0604020202020204" pitchFamily="34" charset="0"/>
              </a:rPr>
              <a:t> TTL </a:t>
            </a:r>
            <a:r>
              <a:rPr lang="vi-VN" sz="2000" dirty="0" err="1">
                <a:solidFill>
                  <a:srgbClr val="000000"/>
                </a:solidFill>
                <a:latin typeface="Arial" panose="020B0604020202020204" pitchFamily="34" charset="0"/>
                <a:cs typeface="Arial" panose="020B0604020202020204" pitchFamily="34" charset="0"/>
              </a:rPr>
              <a:t>lớn</a:t>
            </a:r>
            <a:endParaRPr lang="vi-VN" sz="2000" dirty="0">
              <a:solidFill>
                <a:srgbClr val="000000"/>
              </a:solidFill>
              <a:latin typeface="Arial" panose="020B0604020202020204" pitchFamily="34" charset="0"/>
              <a:cs typeface="Arial" panose="020B0604020202020204" pitchFamily="34" charset="0"/>
            </a:endParaRPr>
          </a:p>
          <a:p>
            <a:r>
              <a:rPr lang="vi-VN" sz="2400" dirty="0" err="1">
                <a:solidFill>
                  <a:srgbClr val="000000"/>
                </a:solidFill>
                <a:latin typeface="Arial" panose="020B0604020202020204" pitchFamily="34" charset="0"/>
                <a:cs typeface="Arial" panose="020B0604020202020204" pitchFamily="34" charset="0"/>
              </a:rPr>
              <a:t>Cần</a:t>
            </a:r>
            <a:r>
              <a:rPr lang="vi-VN" sz="2400" dirty="0">
                <a:solidFill>
                  <a:srgbClr val="000000"/>
                </a:solidFill>
                <a:latin typeface="Arial" panose="020B0604020202020204" pitchFamily="34" charset="0"/>
                <a:cs typeface="Arial" panose="020B0604020202020204" pitchFamily="34" charset="0"/>
              </a:rPr>
              <a:t> theo </a:t>
            </a:r>
            <a:r>
              <a:rPr lang="vi-VN" sz="2400" dirty="0" err="1">
                <a:solidFill>
                  <a:srgbClr val="000000"/>
                </a:solidFill>
                <a:latin typeface="Arial" panose="020B0604020202020204" pitchFamily="34" charset="0"/>
                <a:cs typeface="Arial" panose="020B0604020202020204" pitchFamily="34" charset="0"/>
              </a:rPr>
              <a:t>dõi</a:t>
            </a:r>
            <a:r>
              <a:rPr lang="vi-VN" sz="2400" dirty="0">
                <a:solidFill>
                  <a:srgbClr val="000000"/>
                </a:solidFill>
                <a:latin typeface="Arial" panose="020B0604020202020204" pitchFamily="34" charset="0"/>
                <a:cs typeface="Arial" panose="020B0604020202020204" pitchFamily="34" charset="0"/>
              </a:rPr>
              <a:t> thêm </a:t>
            </a:r>
            <a:r>
              <a:rPr lang="vi-VN" sz="2400" dirty="0" err="1">
                <a:solidFill>
                  <a:srgbClr val="000000"/>
                </a:solidFill>
                <a:latin typeface="Arial" panose="020B0604020202020204" pitchFamily="34" charset="0"/>
                <a:cs typeface="Arial" panose="020B0604020202020204" pitchFamily="34" charset="0"/>
              </a:rPr>
              <a:t>để</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đánh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giá</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hiệu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quả</a:t>
            </a:r>
            <a:r>
              <a:rPr lang="vi-VN" sz="2400" dirty="0">
                <a:solidFill>
                  <a:srgbClr val="000000"/>
                </a:solidFill>
                <a:latin typeface="Arial" panose="020B0604020202020204" pitchFamily="34" charset="0"/>
                <a:cs typeface="Arial" panose="020B0604020202020204" pitchFamily="34" charset="0"/>
              </a:rPr>
              <a:t> lâu </a:t>
            </a:r>
            <a:r>
              <a:rPr lang="vi-VN" sz="2400" dirty="0" err="1">
                <a:solidFill>
                  <a:srgbClr val="000000"/>
                </a:solidFill>
                <a:latin typeface="Arial" panose="020B0604020202020204" pitchFamily="34" charset="0"/>
                <a:cs typeface="Arial" panose="020B0604020202020204" pitchFamily="34" charset="0"/>
              </a:rPr>
              <a:t>dài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và</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tỉ</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lệ</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tái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phát</a:t>
            </a:r>
            <a:endParaRPr lang="vi-VN"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89453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87D923-B64D-3F58-E048-17FCD7D88761}"/>
              </a:ext>
            </a:extLst>
          </p:cNvPr>
          <p:cNvSpPr txBox="1"/>
          <p:nvPr/>
        </p:nvSpPr>
        <p:spPr>
          <a:xfrm>
            <a:off x="3708022" y="2902687"/>
            <a:ext cx="4788130" cy="954107"/>
          </a:xfrm>
          <a:prstGeom prst="rect">
            <a:avLst/>
          </a:prstGeom>
          <a:noFill/>
        </p:spPr>
        <p:txBody>
          <a:bodyPr wrap="square" rtlCol="0">
            <a:spAutoFit/>
          </a:bodyPr>
          <a:lstStyle/>
          <a:p>
            <a:r>
              <a:rPr lang="en-US" sz="5600" b="1" dirty="0" smtClean="0">
                <a:solidFill>
                  <a:srgbClr val="FF0000"/>
                </a:solidFill>
                <a:latin typeface="Arial" panose="020B0604020202020204" pitchFamily="34" charset="0"/>
                <a:cs typeface="Arial" panose="020B0604020202020204" pitchFamily="34" charset="0"/>
              </a:rPr>
              <a:t>XIN CÁM ƠN</a:t>
            </a:r>
            <a:endParaRPr lang="en-US" sz="5600" b="1" dirty="0">
              <a:solidFill>
                <a:srgbClr val="FF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0" y="0"/>
            <a:ext cx="1273764" cy="1393832"/>
          </a:xfrm>
          <a:prstGeom prst="rect">
            <a:avLst/>
          </a:prstGeom>
        </p:spPr>
      </p:pic>
    </p:spTree>
    <p:extLst>
      <p:ext uri="{BB962C8B-B14F-4D97-AF65-F5344CB8AC3E}">
        <p14:creationId xmlns:p14="http://schemas.microsoft.com/office/powerpoint/2010/main" val="4249584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MỤC TIÊU NGHIÊN CỨU</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err="1">
                <a:solidFill>
                  <a:srgbClr val="000000"/>
                </a:solidFill>
                <a:latin typeface="Arial" panose="020B0604020202020204" pitchFamily="34" charset="0"/>
                <a:cs typeface="Arial" panose="020B0604020202020204" pitchFamily="34" charset="0"/>
              </a:rPr>
              <a:t>Đánh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giá</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hiệu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quả</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sớm</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của</a:t>
            </a:r>
            <a:r>
              <a:rPr lang="vi-VN" sz="2400" dirty="0">
                <a:solidFill>
                  <a:srgbClr val="000000"/>
                </a:solidFill>
                <a:latin typeface="Arial" panose="020B0604020202020204" pitchFamily="34" charset="0"/>
                <a:cs typeface="Arial" panose="020B0604020202020204" pitchFamily="34" charset="0"/>
              </a:rPr>
              <a:t> can </a:t>
            </a:r>
            <a:r>
              <a:rPr lang="vi-VN" sz="2400" dirty="0" err="1">
                <a:solidFill>
                  <a:srgbClr val="000000"/>
                </a:solidFill>
                <a:latin typeface="Arial" panose="020B0604020202020204" pitchFamily="34" charset="0"/>
                <a:cs typeface="Arial" panose="020B0604020202020204" pitchFamily="34" charset="0"/>
              </a:rPr>
              <a:t>thiệp</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nội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mạch</a:t>
            </a:r>
            <a:r>
              <a:rPr lang="vi-VN" sz="2400" dirty="0">
                <a:solidFill>
                  <a:srgbClr val="000000"/>
                </a:solidFill>
                <a:latin typeface="Arial" panose="020B0604020202020204" pitchFamily="34" charset="0"/>
                <a:cs typeface="Arial" panose="020B0604020202020204" pitchFamily="34" charset="0"/>
              </a:rPr>
              <a:t> (EVT) trong </a:t>
            </a:r>
            <a:r>
              <a:rPr lang="vi-VN" sz="2400" dirty="0" err="1">
                <a:solidFill>
                  <a:srgbClr val="000000"/>
                </a:solidFill>
                <a:latin typeface="Arial" panose="020B0604020202020204" pitchFamily="34" charset="0"/>
                <a:cs typeface="Arial" panose="020B0604020202020204" pitchFamily="34" charset="0"/>
              </a:rPr>
              <a:t>điều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trị</a:t>
            </a:r>
            <a:r>
              <a:rPr lang="vi-VN" sz="2400" dirty="0">
                <a:solidFill>
                  <a:srgbClr val="000000"/>
                </a:solidFill>
                <a:latin typeface="Arial" panose="020B0604020202020204" pitchFamily="34" charset="0"/>
                <a:cs typeface="Arial" panose="020B0604020202020204" pitchFamily="34" charset="0"/>
              </a:rPr>
              <a:t> tăng sinh </a:t>
            </a:r>
            <a:r>
              <a:rPr lang="vi-VN" sz="2400" dirty="0" err="1">
                <a:solidFill>
                  <a:srgbClr val="000000"/>
                </a:solidFill>
                <a:latin typeface="Arial" panose="020B0604020202020204" pitchFamily="34" charset="0"/>
                <a:cs typeface="Arial" panose="020B0604020202020204" pitchFamily="34" charset="0"/>
              </a:rPr>
              <a:t>lành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tính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tuyến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tiền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liệt</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tại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bệnh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viện</a:t>
            </a:r>
            <a:r>
              <a:rPr lang="vi-VN" sz="2400" dirty="0">
                <a:solidFill>
                  <a:srgbClr val="000000"/>
                </a:solidFill>
                <a:latin typeface="Arial" panose="020B0604020202020204" pitchFamily="34" charset="0"/>
                <a:cs typeface="Arial" panose="020B0604020202020204" pitchFamily="34" charset="0"/>
              </a:rPr>
              <a:t> Đa Khoa Tâm Anh </a:t>
            </a:r>
            <a:r>
              <a:rPr lang="vi-VN" sz="2400" dirty="0" err="1">
                <a:solidFill>
                  <a:srgbClr val="000000"/>
                </a:solidFill>
                <a:latin typeface="Arial" panose="020B0604020202020204" pitchFamily="34" charset="0"/>
                <a:cs typeface="Arial" panose="020B0604020202020204" pitchFamily="34" charset="0"/>
              </a:rPr>
              <a:t>thành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phố</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Hồ</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Chí</a:t>
            </a:r>
            <a:r>
              <a:rPr lang="vi-VN" sz="2400" dirty="0">
                <a:solidFill>
                  <a:srgbClr val="000000"/>
                </a:solidFill>
                <a:latin typeface="Arial" panose="020B0604020202020204" pitchFamily="34" charset="0"/>
                <a:cs typeface="Arial" panose="020B0604020202020204" pitchFamily="34" charset="0"/>
              </a:rPr>
              <a:t> Minh</a:t>
            </a:r>
            <a:endParaRPr lang="en-US"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12852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ĐỐI TƯỢNG VÀ PP NGHIÊN CỨU</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latin typeface="Arial" panose="020B0604020202020204" pitchFamily="34" charset="0"/>
                <a:cs typeface="Arial" panose="020B0604020202020204" pitchFamily="34" charset="0"/>
              </a:rPr>
              <a:t>Nghiên </a:t>
            </a:r>
            <a:r>
              <a:rPr lang="vi-VN" sz="2400" dirty="0" err="1">
                <a:solidFill>
                  <a:srgbClr val="000000"/>
                </a:solidFill>
                <a:latin typeface="Arial" panose="020B0604020202020204" pitchFamily="34" charset="0"/>
                <a:cs typeface="Arial" panose="020B0604020202020204" pitchFamily="34" charset="0"/>
              </a:rPr>
              <a:t>cứu</a:t>
            </a:r>
            <a:r>
              <a:rPr lang="vi-VN" sz="2400" dirty="0">
                <a:solidFill>
                  <a:srgbClr val="000000"/>
                </a:solidFill>
                <a:latin typeface="Arial" panose="020B0604020202020204" pitchFamily="34" charset="0"/>
                <a:cs typeface="Arial" panose="020B0604020202020204" pitchFamily="34" charset="0"/>
              </a:rPr>
              <a:t> mô </a:t>
            </a:r>
            <a:r>
              <a:rPr lang="vi-VN" sz="2400" dirty="0" err="1">
                <a:solidFill>
                  <a:srgbClr val="000000"/>
                </a:solidFill>
                <a:latin typeface="Arial" panose="020B0604020202020204" pitchFamily="34" charset="0"/>
                <a:cs typeface="Arial" panose="020B0604020202020204" pitchFamily="34" charset="0"/>
              </a:rPr>
              <a:t>tả</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loạt</a:t>
            </a:r>
            <a:r>
              <a:rPr lang="vi-VN" sz="2400" dirty="0">
                <a:solidFill>
                  <a:srgbClr val="000000"/>
                </a:solidFill>
                <a:latin typeface="Arial" panose="020B0604020202020204" pitchFamily="34" charset="0"/>
                <a:cs typeface="Arial" panose="020B0604020202020204" pitchFamily="34" charset="0"/>
              </a:rPr>
              <a:t> ca</a:t>
            </a:r>
          </a:p>
          <a:p>
            <a:r>
              <a:rPr lang="vi-VN" sz="2400" dirty="0" err="1">
                <a:solidFill>
                  <a:srgbClr val="000000"/>
                </a:solidFill>
                <a:latin typeface="Arial" panose="020B0604020202020204" pitchFamily="34" charset="0"/>
                <a:cs typeface="Arial" panose="020B0604020202020204" pitchFamily="34" charset="0"/>
              </a:rPr>
              <a:t>Chẩn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đoán</a:t>
            </a:r>
            <a:r>
              <a:rPr lang="vi-VN" sz="2400" dirty="0">
                <a:solidFill>
                  <a:srgbClr val="000000"/>
                </a:solidFill>
                <a:latin typeface="Arial" panose="020B0604020202020204" pitchFamily="34" charset="0"/>
                <a:cs typeface="Arial" panose="020B0604020202020204" pitchFamily="34" charset="0"/>
              </a:rPr>
              <a:t> BPH + </a:t>
            </a:r>
            <a:r>
              <a:rPr lang="vi-VN" sz="2400" dirty="0" err="1">
                <a:solidFill>
                  <a:srgbClr val="000000"/>
                </a:solidFill>
                <a:latin typeface="Arial" panose="020B0604020202020204" pitchFamily="34" charset="0"/>
                <a:cs typeface="Arial" panose="020B0604020202020204" pitchFamily="34" charset="0"/>
              </a:rPr>
              <a:t>Điều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trị</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bằng</a:t>
            </a:r>
            <a:r>
              <a:rPr lang="vi-VN" sz="2400" dirty="0">
                <a:solidFill>
                  <a:srgbClr val="000000"/>
                </a:solidFill>
                <a:latin typeface="Arial" panose="020B0604020202020204" pitchFamily="34" charset="0"/>
                <a:cs typeface="Arial" panose="020B0604020202020204" pitchFamily="34" charset="0"/>
              </a:rPr>
              <a:t> can </a:t>
            </a:r>
            <a:r>
              <a:rPr lang="vi-VN" sz="2400" dirty="0" err="1">
                <a:solidFill>
                  <a:srgbClr val="000000"/>
                </a:solidFill>
                <a:latin typeface="Arial" panose="020B0604020202020204" pitchFamily="34" charset="0"/>
                <a:cs typeface="Arial" panose="020B0604020202020204" pitchFamily="34" charset="0"/>
              </a:rPr>
              <a:t>thiệp</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nội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mạch</a:t>
            </a:r>
            <a:r>
              <a:rPr lang="vi-VN" sz="2400" dirty="0">
                <a:solidFill>
                  <a:srgbClr val="000000"/>
                </a:solidFill>
                <a:latin typeface="Arial" panose="020B0604020202020204" pitchFamily="34" charset="0"/>
                <a:cs typeface="Arial" panose="020B0604020202020204" pitchFamily="34" charset="0"/>
              </a:rPr>
              <a:t> </a:t>
            </a:r>
          </a:p>
          <a:p>
            <a:r>
              <a:rPr lang="vi-VN" sz="2400" dirty="0" err="1">
                <a:solidFill>
                  <a:srgbClr val="000000"/>
                </a:solidFill>
                <a:latin typeface="Arial" panose="020B0604020202020204" pitchFamily="34" charset="0"/>
                <a:cs typeface="Arial" panose="020B0604020202020204" pitchFamily="34" charset="0"/>
              </a:rPr>
              <a:t>Tại</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Bệnh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viện</a:t>
            </a:r>
            <a:r>
              <a:rPr lang="vi-VN" sz="2400" dirty="0">
                <a:solidFill>
                  <a:srgbClr val="000000"/>
                </a:solidFill>
                <a:latin typeface="Arial" panose="020B0604020202020204" pitchFamily="34" charset="0"/>
                <a:cs typeface="Arial" panose="020B0604020202020204" pitchFamily="34" charset="0"/>
              </a:rPr>
              <a:t> Đa Khoa Tâm Anh </a:t>
            </a:r>
            <a:r>
              <a:rPr lang="vi-VN" sz="2400" dirty="0" err="1">
                <a:solidFill>
                  <a:srgbClr val="000000"/>
                </a:solidFill>
                <a:latin typeface="Arial" panose="020B0604020202020204" pitchFamily="34" charset="0"/>
                <a:cs typeface="Arial" panose="020B0604020202020204" pitchFamily="34" charset="0"/>
              </a:rPr>
              <a:t>thành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phố</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Hồ</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Chí</a:t>
            </a:r>
            <a:r>
              <a:rPr lang="vi-VN" sz="2400" dirty="0">
                <a:solidFill>
                  <a:srgbClr val="000000"/>
                </a:solidFill>
                <a:latin typeface="Arial" panose="020B0604020202020204" pitchFamily="34" charset="0"/>
                <a:cs typeface="Arial" panose="020B0604020202020204" pitchFamily="34" charset="0"/>
              </a:rPr>
              <a:t> Minh</a:t>
            </a:r>
          </a:p>
          <a:p>
            <a:r>
              <a:rPr lang="vi-VN" sz="2400" dirty="0" err="1">
                <a:solidFill>
                  <a:srgbClr val="000000"/>
                </a:solidFill>
                <a:latin typeface="Arial" panose="020B0604020202020204" pitchFamily="34" charset="0"/>
                <a:cs typeface="Arial" panose="020B0604020202020204" pitchFamily="34" charset="0"/>
              </a:rPr>
              <a:t>Từ</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tháng</a:t>
            </a:r>
            <a:r>
              <a:rPr lang="vi-VN" sz="2400" dirty="0">
                <a:solidFill>
                  <a:srgbClr val="000000"/>
                </a:solidFill>
                <a:latin typeface="Arial" panose="020B0604020202020204" pitchFamily="34" charset="0"/>
                <a:cs typeface="Arial" panose="020B0604020202020204" pitchFamily="34" charset="0"/>
              </a:rPr>
              <a:t> 10/2022 </a:t>
            </a:r>
            <a:r>
              <a:rPr lang="vi-VN" sz="2400" dirty="0" err="1">
                <a:solidFill>
                  <a:srgbClr val="000000"/>
                </a:solidFill>
                <a:latin typeface="Arial" panose="020B0604020202020204" pitchFamily="34" charset="0"/>
                <a:cs typeface="Arial" panose="020B0604020202020204" pitchFamily="34" charset="0"/>
              </a:rPr>
              <a:t>đến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tháng</a:t>
            </a:r>
            <a:r>
              <a:rPr lang="vi-VN" sz="2400" dirty="0">
                <a:solidFill>
                  <a:srgbClr val="000000"/>
                </a:solidFill>
                <a:latin typeface="Arial" panose="020B0604020202020204" pitchFamily="34" charset="0"/>
                <a:cs typeface="Arial" panose="020B0604020202020204" pitchFamily="34" charset="0"/>
              </a:rPr>
              <a:t> 04/2023</a:t>
            </a:r>
          </a:p>
        </p:txBody>
      </p:sp>
    </p:spTree>
    <p:extLst>
      <p:ext uri="{BB962C8B-B14F-4D97-AF65-F5344CB8AC3E}">
        <p14:creationId xmlns:p14="http://schemas.microsoft.com/office/powerpoint/2010/main" val="34160267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THU THẬP SỐ LIỆU</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a:solidFill>
                  <a:srgbClr val="000000"/>
                </a:solidFill>
                <a:latin typeface="Arial" panose="020B0604020202020204" pitchFamily="34" charset="0"/>
                <a:cs typeface="Arial" panose="020B0604020202020204" pitchFamily="34" charset="0"/>
              </a:rPr>
              <a:t>Thông tin BN: tuổi, thời gian mắc LUTS, bệnh nền (THA, ĐTĐ2...)</a:t>
            </a:r>
          </a:p>
          <a:p>
            <a:r>
              <a:rPr lang="vi-VN" sz="2400" dirty="0">
                <a:solidFill>
                  <a:srgbClr val="000000"/>
                </a:solidFill>
                <a:latin typeface="Arial" panose="020B0604020202020204" pitchFamily="34" charset="0"/>
                <a:cs typeface="Arial" panose="020B0604020202020204" pitchFamily="34" charset="0"/>
              </a:rPr>
              <a:t>Trước can thiệp: </a:t>
            </a:r>
            <a:r>
              <a:rPr lang="vi-VN" sz="2200" dirty="0">
                <a:solidFill>
                  <a:srgbClr val="000000"/>
                </a:solidFill>
                <a:latin typeface="Arial" panose="020B0604020202020204" pitchFamily="34" charset="0"/>
                <a:cs typeface="Arial" panose="020B0604020202020204" pitchFamily="34" charset="0"/>
              </a:rPr>
              <a:t>IPSS, thể tích TTL (siêu âm, MRI), RUV </a:t>
            </a:r>
          </a:p>
          <a:p>
            <a:r>
              <a:rPr lang="vi-VN" sz="2400" dirty="0">
                <a:solidFill>
                  <a:srgbClr val="000000"/>
                </a:solidFill>
                <a:latin typeface="Arial" panose="020B0604020202020204" pitchFamily="34" charset="0"/>
                <a:cs typeface="Arial" panose="020B0604020202020204" pitchFamily="34" charset="0"/>
              </a:rPr>
              <a:t>Can thiệp: mấy nhánh ĐM TTL, 1 bên hay 2 bên, tai biến trong can thiệp</a:t>
            </a:r>
          </a:p>
          <a:p>
            <a:r>
              <a:rPr lang="vi-VN" sz="2400" dirty="0">
                <a:solidFill>
                  <a:srgbClr val="000000"/>
                </a:solidFill>
                <a:latin typeface="Arial" panose="020B0604020202020204" pitchFamily="34" charset="0"/>
                <a:cs typeface="Arial" panose="020B0604020202020204" pitchFamily="34" charset="0"/>
              </a:rPr>
              <a:t>Sau can thiệp: thời gian xuất viện, thời gian rút thông tiểu, biến chứng sau can thiệp</a:t>
            </a:r>
          </a:p>
          <a:p>
            <a:r>
              <a:rPr lang="vi-VN" sz="2400" dirty="0">
                <a:solidFill>
                  <a:srgbClr val="000000"/>
                </a:solidFill>
                <a:latin typeface="Arial" panose="020B0604020202020204" pitchFamily="34" charset="0"/>
                <a:cs typeface="Arial" panose="020B0604020202020204" pitchFamily="34" charset="0"/>
              </a:rPr>
              <a:t>Theo dõi sau 1 tháng và 3 tháng: IPSS, thể tích TTL (siêu âm), RUV</a:t>
            </a:r>
          </a:p>
        </p:txBody>
      </p:sp>
    </p:spTree>
    <p:extLst>
      <p:ext uri="{BB962C8B-B14F-4D97-AF65-F5344CB8AC3E}">
        <p14:creationId xmlns:p14="http://schemas.microsoft.com/office/powerpoint/2010/main" val="3728405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DỤNG CỤ CAN THIỆP</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p:txBody>
          <a:bodyPr>
            <a:normAutofit/>
          </a:bodyPr>
          <a:lstStyle/>
          <a:p>
            <a:r>
              <a:rPr lang="vi-VN" sz="2400" dirty="0" err="1">
                <a:solidFill>
                  <a:srgbClr val="000000"/>
                </a:solidFill>
                <a:latin typeface="Arial" panose="020B0604020202020204" pitchFamily="34" charset="0"/>
                <a:cs typeface="Arial" panose="020B0604020202020204" pitchFamily="34" charset="0"/>
              </a:rPr>
              <a:t>Catheter</a:t>
            </a:r>
            <a:r>
              <a:rPr lang="vi-VN" sz="2400" dirty="0">
                <a:solidFill>
                  <a:srgbClr val="000000"/>
                </a:solidFill>
                <a:latin typeface="Arial" panose="020B0604020202020204" pitchFamily="34" charset="0"/>
                <a:cs typeface="Arial" panose="020B0604020202020204" pitchFamily="34" charset="0"/>
              </a:rPr>
              <a:t>: YASHIRO 5F </a:t>
            </a:r>
          </a:p>
          <a:p>
            <a:pPr lvl="1"/>
            <a:r>
              <a:rPr lang="vi-VN" sz="2000" dirty="0" err="1">
                <a:solidFill>
                  <a:srgbClr val="000000"/>
                </a:solidFill>
                <a:latin typeface="Arial" panose="020B0604020202020204" pitchFamily="34" charset="0"/>
                <a:cs typeface="Arial" panose="020B0604020202020204" pitchFamily="34" charset="0"/>
              </a:rPr>
              <a:t>Đầu</a:t>
            </a:r>
            <a:r>
              <a:rPr lang="vi-VN" sz="2000" dirty="0">
                <a:solidFill>
                  <a:srgbClr val="000000"/>
                </a:solidFill>
                <a:latin typeface="Arial" panose="020B0604020202020204" pitchFamily="34" charset="0"/>
                <a:cs typeface="Arial" panose="020B0604020202020204" pitchFamily="34" charset="0"/>
              </a:rPr>
              <a:t> xa </a:t>
            </a:r>
            <a:r>
              <a:rPr lang="vi-VN" sz="2000" dirty="0" err="1">
                <a:solidFill>
                  <a:srgbClr val="000000"/>
                </a:solidFill>
                <a:latin typeface="Arial" panose="020B0604020202020204" pitchFamily="34" charset="0"/>
                <a:cs typeface="Arial" panose="020B0604020202020204" pitchFamily="34" charset="0"/>
              </a:rPr>
              <a:t>mềm</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mại</a:t>
            </a:r>
            <a:r>
              <a:rPr lang="vi-VN" sz="2000" dirty="0">
                <a:solidFill>
                  <a:srgbClr val="000000"/>
                </a:solidFill>
                <a:latin typeface="Arial" panose="020B0604020202020204" pitchFamily="34" charset="0"/>
                <a:cs typeface="Arial" panose="020B0604020202020204" pitchFamily="34" charset="0"/>
              </a:rPr>
              <a:t> </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chọn</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lọc</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được</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vào</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động</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mạch</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chậu</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trong 2 bên</a:t>
            </a:r>
          </a:p>
          <a:p>
            <a:pPr lvl="1"/>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Tiếp</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cận</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qua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đường</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ĐM quay: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catheter</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125 cm... </a:t>
            </a:r>
            <a:endParaRPr lang="vi-VN" sz="2000" dirty="0">
              <a:solidFill>
                <a:srgbClr val="000000"/>
              </a:solidFill>
              <a:latin typeface="Arial" panose="020B0604020202020204" pitchFamily="34" charset="0"/>
              <a:cs typeface="Arial" panose="020B0604020202020204" pitchFamily="34" charset="0"/>
            </a:endParaRPr>
          </a:p>
          <a:p>
            <a:r>
              <a:rPr lang="vi-VN" sz="2400" dirty="0">
                <a:solidFill>
                  <a:srgbClr val="000000"/>
                </a:solidFill>
                <a:latin typeface="Arial" panose="020B0604020202020204" pitchFamily="34" charset="0"/>
                <a:cs typeface="Arial" panose="020B0604020202020204" pitchFamily="34" charset="0"/>
              </a:rPr>
              <a:t>Vi </a:t>
            </a:r>
            <a:r>
              <a:rPr lang="vi-VN" sz="2400" dirty="0" err="1">
                <a:solidFill>
                  <a:srgbClr val="000000"/>
                </a:solidFill>
                <a:latin typeface="Arial" panose="020B0604020202020204" pitchFamily="34" charset="0"/>
                <a:cs typeface="Arial" panose="020B0604020202020204" pitchFamily="34" charset="0"/>
              </a:rPr>
              <a:t>ống</a:t>
            </a:r>
            <a:r>
              <a:rPr lang="vi-VN" sz="2400" dirty="0">
                <a:solidFill>
                  <a:srgbClr val="000000"/>
                </a:solidFill>
                <a:latin typeface="Arial" panose="020B0604020202020204" pitchFamily="34" charset="0"/>
                <a:cs typeface="Arial" panose="020B0604020202020204" pitchFamily="34" charset="0"/>
              </a:rPr>
              <a:t> thông: 1.98 F, 1.9F, 1.7F</a:t>
            </a:r>
          </a:p>
          <a:p>
            <a:r>
              <a:rPr lang="vi-VN" sz="2400" dirty="0">
                <a:solidFill>
                  <a:srgbClr val="000000"/>
                </a:solidFill>
                <a:latin typeface="Arial" panose="020B0604020202020204" pitchFamily="34" charset="0"/>
                <a:cs typeface="Arial" panose="020B0604020202020204" pitchFamily="34" charset="0"/>
              </a:rPr>
              <a:t>Vi dây </a:t>
            </a:r>
            <a:r>
              <a:rPr lang="vi-VN" sz="2400" dirty="0" err="1">
                <a:solidFill>
                  <a:srgbClr val="000000"/>
                </a:solidFill>
                <a:latin typeface="Arial" panose="020B0604020202020204" pitchFamily="34" charset="0"/>
                <a:cs typeface="Arial" panose="020B0604020202020204" pitchFamily="34" charset="0"/>
              </a:rPr>
              <a:t>dẫn</a:t>
            </a:r>
            <a:r>
              <a:rPr lang="vi-VN" sz="2400" dirty="0">
                <a:solidFill>
                  <a:srgbClr val="000000"/>
                </a:solidFill>
                <a:latin typeface="Arial" panose="020B0604020202020204" pitchFamily="34" charset="0"/>
                <a:cs typeface="Arial" panose="020B0604020202020204" pitchFamily="34" charset="0"/>
              </a:rPr>
              <a:t>: 0.016 </a:t>
            </a:r>
            <a:r>
              <a:rPr lang="vi-VN" sz="2400" dirty="0" err="1">
                <a:solidFill>
                  <a:srgbClr val="000000"/>
                </a:solidFill>
                <a:latin typeface="Arial" panose="020B0604020202020204" pitchFamily="34" charset="0"/>
                <a:cs typeface="Arial" panose="020B0604020202020204" pitchFamily="34" charset="0"/>
              </a:rPr>
              <a:t>inch</a:t>
            </a:r>
            <a:r>
              <a:rPr lang="vi-VN" sz="2400" dirty="0">
                <a:solidFill>
                  <a:srgbClr val="000000"/>
                </a:solidFill>
                <a:latin typeface="Arial" panose="020B0604020202020204" pitchFamily="34" charset="0"/>
                <a:cs typeface="Arial" panose="020B0604020202020204" pitchFamily="34" charset="0"/>
              </a:rPr>
              <a:t>, 0.014 </a:t>
            </a:r>
            <a:r>
              <a:rPr lang="vi-VN" sz="2400" dirty="0" err="1">
                <a:solidFill>
                  <a:srgbClr val="000000"/>
                </a:solidFill>
                <a:latin typeface="Arial" panose="020B0604020202020204" pitchFamily="34" charset="0"/>
                <a:cs typeface="Arial" panose="020B0604020202020204" pitchFamily="34" charset="0"/>
              </a:rPr>
              <a:t>inch</a:t>
            </a:r>
            <a:r>
              <a:rPr lang="vi-VN" sz="2400" dirty="0">
                <a:solidFill>
                  <a:srgbClr val="000000"/>
                </a:solidFill>
                <a:latin typeface="Arial" panose="020B0604020202020204" pitchFamily="34" charset="0"/>
                <a:cs typeface="Arial" panose="020B0604020202020204" pitchFamily="34" charset="0"/>
              </a:rPr>
              <a:t>, 0.010 </a:t>
            </a:r>
            <a:r>
              <a:rPr lang="vi-VN" sz="2400" dirty="0" err="1">
                <a:solidFill>
                  <a:srgbClr val="000000"/>
                </a:solidFill>
                <a:latin typeface="Arial" panose="020B0604020202020204" pitchFamily="34" charset="0"/>
                <a:cs typeface="Arial" panose="020B0604020202020204" pitchFamily="34" charset="0"/>
              </a:rPr>
              <a:t>inch</a:t>
            </a:r>
            <a:r>
              <a:rPr lang="vi-VN" sz="2400" dirty="0">
                <a:solidFill>
                  <a:srgbClr val="000000"/>
                </a:solidFill>
                <a:latin typeface="Arial" panose="020B0604020202020204" pitchFamily="34" charset="0"/>
                <a:cs typeface="Arial" panose="020B0604020202020204" pitchFamily="34" charset="0"/>
              </a:rPr>
              <a:t>, 0.08 </a:t>
            </a:r>
            <a:r>
              <a:rPr lang="vi-VN" sz="2400" dirty="0" err="1">
                <a:solidFill>
                  <a:srgbClr val="000000"/>
                </a:solidFill>
                <a:latin typeface="Arial" panose="020B0604020202020204" pitchFamily="34" charset="0"/>
                <a:cs typeface="Arial" panose="020B0604020202020204" pitchFamily="34" charset="0"/>
              </a:rPr>
              <a:t>inch</a:t>
            </a:r>
            <a:endParaRPr lang="vi-VN" sz="2400" dirty="0">
              <a:solidFill>
                <a:srgbClr val="000000"/>
              </a:solidFill>
              <a:latin typeface="Arial" panose="020B0604020202020204" pitchFamily="34" charset="0"/>
              <a:cs typeface="Arial" panose="020B0604020202020204" pitchFamily="34" charset="0"/>
            </a:endParaRPr>
          </a:p>
          <a:p>
            <a:r>
              <a:rPr lang="vi-VN" sz="2400" dirty="0" err="1">
                <a:solidFill>
                  <a:srgbClr val="000000"/>
                </a:solidFill>
                <a:latin typeface="Arial" panose="020B0604020202020204" pitchFamily="34" charset="0"/>
                <a:cs typeface="Arial" panose="020B0604020202020204" pitchFamily="34" charset="0"/>
              </a:rPr>
              <a:t>Hạt</a:t>
            </a:r>
            <a:r>
              <a:rPr lang="vi-VN" sz="2400" dirty="0">
                <a:solidFill>
                  <a:srgbClr val="000000"/>
                </a:solidFill>
                <a:latin typeface="Arial" panose="020B0604020202020204" pitchFamily="34" charset="0"/>
                <a:cs typeface="Arial" panose="020B0604020202020204" pitchFamily="34" charset="0"/>
              </a:rPr>
              <a:t> thuyên </a:t>
            </a:r>
            <a:r>
              <a:rPr lang="vi-VN" sz="2400" dirty="0" err="1">
                <a:solidFill>
                  <a:srgbClr val="000000"/>
                </a:solidFill>
                <a:latin typeface="Arial" panose="020B0604020202020204" pitchFamily="34" charset="0"/>
                <a:cs typeface="Arial" panose="020B0604020202020204" pitchFamily="34" charset="0"/>
              </a:rPr>
              <a:t>tắc</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mạch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hạt</a:t>
            </a:r>
            <a:r>
              <a:rPr lang="vi-VN" sz="2400" dirty="0">
                <a:solidFill>
                  <a:srgbClr val="000000"/>
                </a:solidFill>
                <a:latin typeface="Arial" panose="020B0604020202020204" pitchFamily="34" charset="0"/>
                <a:cs typeface="Arial" panose="020B0604020202020204" pitchFamily="34" charset="0"/>
              </a:rPr>
              <a:t> vi </a:t>
            </a:r>
            <a:r>
              <a:rPr lang="vi-VN" sz="2400" dirty="0" err="1">
                <a:solidFill>
                  <a:srgbClr val="000000"/>
                </a:solidFill>
                <a:latin typeface="Arial" panose="020B0604020202020204" pitchFamily="34" charset="0"/>
                <a:cs typeface="Arial" panose="020B0604020202020204" pitchFamily="34" charset="0"/>
              </a:rPr>
              <a:t>cầu</a:t>
            </a:r>
            <a:r>
              <a:rPr lang="vi-VN" sz="2400" dirty="0">
                <a:solidFill>
                  <a:srgbClr val="000000"/>
                </a:solidFill>
                <a:latin typeface="Arial" panose="020B0604020202020204" pitchFamily="34" charset="0"/>
                <a:cs typeface="Arial" panose="020B0604020202020204" pitchFamily="34" charset="0"/>
              </a:rPr>
              <a:t> 100 um, 250um, 400 um </a:t>
            </a:r>
          </a:p>
        </p:txBody>
      </p:sp>
    </p:spTree>
    <p:extLst>
      <p:ext uri="{BB962C8B-B14F-4D97-AF65-F5344CB8AC3E}">
        <p14:creationId xmlns:p14="http://schemas.microsoft.com/office/powerpoint/2010/main" val="2057635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DỤNG CỤ CAN THIỆP</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211486" y="5216571"/>
            <a:ext cx="3712122" cy="1135557"/>
          </a:xfrm>
        </p:spPr>
        <p:txBody>
          <a:bodyPr>
            <a:normAutofit/>
          </a:bodyPr>
          <a:lstStyle/>
          <a:p>
            <a:r>
              <a:rPr lang="vi-VN" sz="2000" dirty="0">
                <a:solidFill>
                  <a:srgbClr val="000000"/>
                </a:solidFill>
                <a:latin typeface="Arial" panose="020B0604020202020204" pitchFamily="34" charset="0"/>
                <a:cs typeface="Arial" panose="020B0604020202020204" pitchFamily="34" charset="0"/>
              </a:rPr>
              <a:t>Tương thích giữa kích cỡ hạt thuyên tắc mạch và đường kính vi ống thông</a:t>
            </a:r>
          </a:p>
        </p:txBody>
      </p:sp>
      <p:pic>
        <p:nvPicPr>
          <p:cNvPr id="5" name="Picture 4"/>
          <p:cNvPicPr>
            <a:picLocks noChangeAspect="1"/>
          </p:cNvPicPr>
          <p:nvPr/>
        </p:nvPicPr>
        <p:blipFill>
          <a:blip r:embed="rId2"/>
          <a:stretch>
            <a:fillRect/>
          </a:stretch>
        </p:blipFill>
        <p:spPr>
          <a:xfrm>
            <a:off x="5172647" y="1213478"/>
            <a:ext cx="6799224" cy="3801215"/>
          </a:xfrm>
          <a:prstGeom prst="rect">
            <a:avLst/>
          </a:prstGeom>
        </p:spPr>
      </p:pic>
      <p:pic>
        <p:nvPicPr>
          <p:cNvPr id="7" name="Picture 6"/>
          <p:cNvPicPr>
            <a:picLocks noChangeAspect="1"/>
          </p:cNvPicPr>
          <p:nvPr/>
        </p:nvPicPr>
        <p:blipFill>
          <a:blip r:embed="rId3"/>
          <a:stretch>
            <a:fillRect/>
          </a:stretch>
        </p:blipFill>
        <p:spPr>
          <a:xfrm>
            <a:off x="8163069" y="5014693"/>
            <a:ext cx="3808802" cy="1747213"/>
          </a:xfrm>
          <a:prstGeom prst="rect">
            <a:avLst/>
          </a:prstGeom>
        </p:spPr>
      </p:pic>
      <p:pic>
        <p:nvPicPr>
          <p:cNvPr id="8" name="Picture 7"/>
          <p:cNvPicPr>
            <a:picLocks noChangeAspect="1"/>
          </p:cNvPicPr>
          <p:nvPr/>
        </p:nvPicPr>
        <p:blipFill>
          <a:blip r:embed="rId4"/>
          <a:stretch>
            <a:fillRect/>
          </a:stretch>
        </p:blipFill>
        <p:spPr>
          <a:xfrm>
            <a:off x="810000" y="1213478"/>
            <a:ext cx="3786773" cy="3824716"/>
          </a:xfrm>
          <a:prstGeom prst="rect">
            <a:avLst/>
          </a:prstGeom>
        </p:spPr>
      </p:pic>
      <p:pic>
        <p:nvPicPr>
          <p:cNvPr id="9" name="Picture 8"/>
          <p:cNvPicPr>
            <a:picLocks noChangeAspect="1"/>
          </p:cNvPicPr>
          <p:nvPr/>
        </p:nvPicPr>
        <p:blipFill>
          <a:blip r:embed="rId5"/>
          <a:stretch>
            <a:fillRect/>
          </a:stretch>
        </p:blipFill>
        <p:spPr>
          <a:xfrm>
            <a:off x="3923608" y="5089234"/>
            <a:ext cx="4239462" cy="1630562"/>
          </a:xfrm>
          <a:prstGeom prst="rect">
            <a:avLst/>
          </a:prstGeom>
        </p:spPr>
      </p:pic>
      <p:sp>
        <p:nvSpPr>
          <p:cNvPr id="10" name="Rectangle 9"/>
          <p:cNvSpPr/>
          <p:nvPr/>
        </p:nvSpPr>
        <p:spPr>
          <a:xfrm>
            <a:off x="5858233" y="4899694"/>
            <a:ext cx="2016899" cy="276999"/>
          </a:xfrm>
          <a:prstGeom prst="rect">
            <a:avLst/>
          </a:prstGeom>
        </p:spPr>
        <p:txBody>
          <a:bodyPr wrap="none">
            <a:spAutoFit/>
          </a:bodyPr>
          <a:lstStyle/>
          <a:p>
            <a:pPr fontAlgn="base"/>
            <a:r>
              <a:rPr lang="vi-VN" sz="1200" dirty="0">
                <a:solidFill>
                  <a:schemeClr val="bg1"/>
                </a:solidFill>
                <a:latin typeface="Arial" panose="020B0604020202020204" pitchFamily="34" charset="0"/>
                <a:cs typeface="Arial" panose="020B0604020202020204" pitchFamily="34" charset="0"/>
              </a:rPr>
              <a:t>Embosphere Microspheres</a:t>
            </a:r>
            <a:endParaRPr lang="vi-VN" sz="1200" i="0" dirty="0">
              <a:solidFill>
                <a:schemeClr val="bg1"/>
              </a:solidFill>
              <a:effectLst/>
              <a:latin typeface="Arial" panose="020B0604020202020204" pitchFamily="34" charset="0"/>
              <a:cs typeface="Arial" panose="020B0604020202020204" pitchFamily="34" charset="0"/>
            </a:endParaRPr>
          </a:p>
        </p:txBody>
      </p:sp>
      <p:sp>
        <p:nvSpPr>
          <p:cNvPr id="11" name="Rectangle 10"/>
          <p:cNvSpPr/>
          <p:nvPr/>
        </p:nvSpPr>
        <p:spPr>
          <a:xfrm>
            <a:off x="1540960" y="4988883"/>
            <a:ext cx="1880643" cy="276999"/>
          </a:xfrm>
          <a:prstGeom prst="rect">
            <a:avLst/>
          </a:prstGeom>
        </p:spPr>
        <p:txBody>
          <a:bodyPr wrap="none">
            <a:spAutoFit/>
          </a:bodyPr>
          <a:lstStyle/>
          <a:p>
            <a:r>
              <a:rPr lang="vi-VN" sz="1200">
                <a:solidFill>
                  <a:schemeClr val="bg1"/>
                </a:solidFill>
                <a:latin typeface="arial" panose="020B0604020202020204" pitchFamily="34" charset="0"/>
              </a:rPr>
              <a:t>Embozene Microspheres</a:t>
            </a:r>
            <a:endParaRPr lang="vi-VN" sz="1200" dirty="0">
              <a:solidFill>
                <a:schemeClr val="bg1"/>
              </a:solidFill>
            </a:endParaRPr>
          </a:p>
        </p:txBody>
      </p:sp>
      <p:sp>
        <p:nvSpPr>
          <p:cNvPr id="12" name="Rectangle 11"/>
          <p:cNvSpPr/>
          <p:nvPr/>
        </p:nvSpPr>
        <p:spPr>
          <a:xfrm>
            <a:off x="9844463" y="6596685"/>
            <a:ext cx="1228091" cy="246221"/>
          </a:xfrm>
          <a:prstGeom prst="rect">
            <a:avLst/>
          </a:prstGeom>
        </p:spPr>
        <p:txBody>
          <a:bodyPr wrap="square">
            <a:spAutoFit/>
          </a:bodyPr>
          <a:lstStyle/>
          <a:p>
            <a:r>
              <a:rPr lang="vi-VN" sz="1000" dirty="0">
                <a:solidFill>
                  <a:srgbClr val="202124"/>
                </a:solidFill>
                <a:latin typeface="Arial" panose="020B0604020202020204" pitchFamily="34" charset="0"/>
                <a:cs typeface="Arial" panose="020B0604020202020204" pitchFamily="34" charset="0"/>
              </a:rPr>
              <a:t>Contour PVA</a:t>
            </a:r>
            <a:endParaRPr lang="vi-VN" sz="1000" dirty="0">
              <a:latin typeface="Arial" panose="020B0604020202020204" pitchFamily="34" charset="0"/>
              <a:cs typeface="Arial" panose="020B0604020202020204" pitchFamily="34" charset="0"/>
            </a:endParaRPr>
          </a:p>
        </p:txBody>
      </p:sp>
      <p:sp>
        <p:nvSpPr>
          <p:cNvPr id="13" name="Rectangle 12"/>
          <p:cNvSpPr/>
          <p:nvPr/>
        </p:nvSpPr>
        <p:spPr>
          <a:xfrm>
            <a:off x="5189259" y="6581296"/>
            <a:ext cx="994183" cy="261610"/>
          </a:xfrm>
          <a:prstGeom prst="rect">
            <a:avLst/>
          </a:prstGeom>
        </p:spPr>
        <p:txBody>
          <a:bodyPr wrap="none">
            <a:spAutoFit/>
          </a:bodyPr>
          <a:lstStyle/>
          <a:p>
            <a:pPr fontAlgn="base"/>
            <a:r>
              <a:rPr lang="vi-VN" sz="1100" dirty="0">
                <a:solidFill>
                  <a:schemeClr val="bg1"/>
                </a:solidFill>
                <a:latin typeface="Arial" panose="020B0604020202020204" pitchFamily="34" charset="0"/>
                <a:cs typeface="Arial" panose="020B0604020202020204" pitchFamily="34" charset="0"/>
              </a:rPr>
              <a:t>Bearing PVA</a:t>
            </a:r>
            <a:endParaRPr lang="vi-VN" sz="1100" i="0" dirty="0">
              <a:solidFill>
                <a:schemeClr val="bg1"/>
              </a:solidFill>
              <a:effectLst/>
              <a:latin typeface="Arial" panose="020B0604020202020204" pitchFamily="34" charset="0"/>
              <a:cs typeface="Arial" panose="020B0604020202020204" pitchFamily="34" charset="0"/>
            </a:endParaRPr>
          </a:p>
        </p:txBody>
      </p:sp>
      <p:sp>
        <p:nvSpPr>
          <p:cNvPr id="16" name="Right Arrow 15"/>
          <p:cNvSpPr/>
          <p:nvPr/>
        </p:nvSpPr>
        <p:spPr>
          <a:xfrm>
            <a:off x="58190" y="3616036"/>
            <a:ext cx="847898" cy="5070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Right Arrow 16"/>
          <p:cNvSpPr/>
          <p:nvPr/>
        </p:nvSpPr>
        <p:spPr>
          <a:xfrm>
            <a:off x="4596773" y="4544886"/>
            <a:ext cx="630730" cy="5070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ight Arrow 17"/>
          <p:cNvSpPr/>
          <p:nvPr/>
        </p:nvSpPr>
        <p:spPr>
          <a:xfrm>
            <a:off x="3599410" y="5392971"/>
            <a:ext cx="382387" cy="391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Right Arrow 18"/>
          <p:cNvSpPr/>
          <p:nvPr/>
        </p:nvSpPr>
        <p:spPr>
          <a:xfrm rot="10800000">
            <a:off x="11308080" y="5372972"/>
            <a:ext cx="770312" cy="23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31749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8274-A4F9-C73A-A8D2-4DC5F3DA4BB5}"/>
              </a:ext>
            </a:extLst>
          </p:cNvPr>
          <p:cNvSpPr>
            <a:spLocks noGrp="1"/>
          </p:cNvSpPr>
          <p:nvPr>
            <p:ph type="title"/>
          </p:nvPr>
        </p:nvSpPr>
        <p:spPr/>
        <p:txBody>
          <a:bodyPr/>
          <a:lstStyle/>
          <a:p>
            <a:pPr algn="ctr"/>
            <a:r>
              <a:rPr lang="vi-VN" dirty="0">
                <a:solidFill>
                  <a:srgbClr val="000000"/>
                </a:solidFill>
                <a:latin typeface="Arial" panose="020B0604020202020204" pitchFamily="34" charset="0"/>
                <a:cs typeface="Arial" panose="020B0604020202020204" pitchFamily="34" charset="0"/>
              </a:rPr>
              <a:t>XÁC ĐỊNH NHANH VỊ TRÍ ĐM TTL</a:t>
            </a:r>
            <a:endParaRPr lang="en-US"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632B578-9A52-31A0-0DD5-10E55D7EBB85}"/>
              </a:ext>
            </a:extLst>
          </p:cNvPr>
          <p:cNvSpPr>
            <a:spLocks noGrp="1"/>
          </p:cNvSpPr>
          <p:nvPr>
            <p:ph sz="quarter" idx="13"/>
          </p:nvPr>
        </p:nvSpPr>
        <p:spPr>
          <a:xfrm>
            <a:off x="810000" y="1593271"/>
            <a:ext cx="10571998" cy="4328247"/>
          </a:xfrm>
        </p:spPr>
        <p:txBody>
          <a:bodyPr>
            <a:normAutofit/>
          </a:bodyPr>
          <a:lstStyle/>
          <a:p>
            <a:r>
              <a:rPr lang="vi-VN" sz="2400" dirty="0" err="1">
                <a:solidFill>
                  <a:srgbClr val="000000"/>
                </a:solidFill>
                <a:latin typeface="Arial" panose="020B0604020202020204" pitchFamily="34" charset="0"/>
                <a:cs typeface="Arial" panose="020B0604020202020204" pitchFamily="34" charset="0"/>
              </a:rPr>
              <a:t>Ứng</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dụng</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syngo</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DynaCT</a:t>
            </a:r>
            <a:r>
              <a:rPr lang="vi-VN" sz="2400" dirty="0">
                <a:solidFill>
                  <a:srgbClr val="000000"/>
                </a:solidFill>
                <a:latin typeface="Arial" panose="020B0604020202020204" pitchFamily="34" charset="0"/>
                <a:cs typeface="Arial" panose="020B0604020202020204" pitchFamily="34" charset="0"/>
              </a:rPr>
              <a:t> (xoay 3D </a:t>
            </a:r>
            <a:r>
              <a:rPr lang="vi-VN" sz="2400" dirty="0" err="1">
                <a:solidFill>
                  <a:srgbClr val="000000"/>
                </a:solidFill>
                <a:latin typeface="Arial" panose="020B0604020202020204" pitchFamily="34" charset="0"/>
                <a:cs typeface="Arial" panose="020B0604020202020204" pitchFamily="34" charset="0"/>
              </a:rPr>
              <a:t>đánh</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giá</a:t>
            </a:r>
            <a:r>
              <a:rPr lang="vi-VN" sz="2400" dirty="0">
                <a:solidFill>
                  <a:srgbClr val="000000"/>
                </a:solidFill>
                <a:latin typeface="Arial" panose="020B0604020202020204" pitchFamily="34" charset="0"/>
                <a:cs typeface="Arial" panose="020B0604020202020204" pitchFamily="34" charset="0"/>
              </a:rPr>
              <a:t> ĐM </a:t>
            </a:r>
            <a:r>
              <a:rPr lang="vi-VN" sz="2400" dirty="0" err="1">
                <a:solidFill>
                  <a:srgbClr val="000000"/>
                </a:solidFill>
                <a:latin typeface="Arial" panose="020B0604020202020204" pitchFamily="34" charset="0"/>
                <a:cs typeface="Arial" panose="020B0604020202020204" pitchFamily="34" charset="0"/>
              </a:rPr>
              <a:t>vùng</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chậu</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và</a:t>
            </a:r>
            <a:r>
              <a:rPr lang="vi-VN" sz="2400" dirty="0">
                <a:solidFill>
                  <a:srgbClr val="000000"/>
                </a:solidFill>
                <a:latin typeface="Arial" panose="020B0604020202020204" pitchFamily="34" charset="0"/>
                <a:cs typeface="Arial" panose="020B0604020202020204" pitchFamily="34" charset="0"/>
              </a:rPr>
              <a:t> mô </a:t>
            </a:r>
            <a:r>
              <a:rPr lang="vi-VN" sz="2400" dirty="0" err="1">
                <a:solidFill>
                  <a:srgbClr val="000000"/>
                </a:solidFill>
                <a:latin typeface="Arial" panose="020B0604020202020204" pitchFamily="34" charset="0"/>
                <a:cs typeface="Arial" panose="020B0604020202020204" pitchFamily="34" charset="0"/>
              </a:rPr>
              <a:t>mềm</a:t>
            </a:r>
            <a:r>
              <a:rPr lang="vi-VN" sz="2400" dirty="0">
                <a:solidFill>
                  <a:srgbClr val="000000"/>
                </a:solidFill>
                <a:latin typeface="Arial" panose="020B0604020202020204" pitchFamily="34" charset="0"/>
                <a:cs typeface="Arial" panose="020B0604020202020204" pitchFamily="34" charset="0"/>
              </a:rPr>
              <a:t>)</a:t>
            </a:r>
          </a:p>
          <a:p>
            <a:r>
              <a:rPr lang="vi-VN" sz="2400" dirty="0" err="1">
                <a:solidFill>
                  <a:srgbClr val="000000"/>
                </a:solidFill>
                <a:latin typeface="Arial" panose="020B0604020202020204" pitchFamily="34" charset="0"/>
                <a:cs typeface="Arial" panose="020B0604020202020204" pitchFamily="34" charset="0"/>
              </a:rPr>
              <a:t>Phần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mềm</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vẽ</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đường</a:t>
            </a:r>
            <a:r>
              <a:rPr lang="vi-VN" sz="2400" dirty="0">
                <a:solidFill>
                  <a:srgbClr val="000000"/>
                </a:solidFill>
                <a:latin typeface="Arial" panose="020B0604020202020204" pitchFamily="34" charset="0"/>
                <a:cs typeface="Arial" panose="020B0604020202020204" pitchFamily="34" charset="0"/>
              </a:rPr>
              <a:t> đi ĐM TTL (</a:t>
            </a:r>
            <a:r>
              <a:rPr lang="vi-VN" sz="2400" dirty="0" err="1">
                <a:solidFill>
                  <a:srgbClr val="000000"/>
                </a:solidFill>
                <a:latin typeface="Arial" panose="020B0604020202020204" pitchFamily="34" charset="0"/>
                <a:cs typeface="Arial" panose="020B0604020202020204" pitchFamily="34" charset="0"/>
              </a:rPr>
              <a:t>syngo</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embolization</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guidance</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của</a:t>
            </a:r>
            <a:r>
              <a:rPr lang="vi-VN" sz="2400" dirty="0">
                <a:solidFill>
                  <a:srgbClr val="000000"/>
                </a:solidFill>
                <a:latin typeface="Arial" panose="020B0604020202020204" pitchFamily="34" charset="0"/>
                <a:cs typeface="Arial" panose="020B0604020202020204" pitchFamily="34" charset="0"/>
              </a:rPr>
              <a:t> </a:t>
            </a:r>
            <a:r>
              <a:rPr lang="vi-VN" sz="2400" dirty="0" err="1">
                <a:solidFill>
                  <a:srgbClr val="000000"/>
                </a:solidFill>
                <a:latin typeface="Arial" panose="020B0604020202020204" pitchFamily="34" charset="0"/>
                <a:cs typeface="Arial" panose="020B0604020202020204" pitchFamily="34" charset="0"/>
              </a:rPr>
              <a:t>Siemens</a:t>
            </a:r>
            <a:r>
              <a:rPr lang="vi-VN" sz="2400" dirty="0">
                <a:solidFill>
                  <a:srgbClr val="000000"/>
                </a:solidFill>
                <a:latin typeface="Arial" panose="020B0604020202020204" pitchFamily="34" charset="0"/>
                <a:cs typeface="Arial" panose="020B0604020202020204" pitchFamily="34" charset="0"/>
              </a:rPr>
              <a:t>, </a:t>
            </a:r>
            <a:r>
              <a:rPr lang="vi-VN" sz="2400" i="0" dirty="0" err="1">
                <a:solidFill>
                  <a:srgbClr val="000000"/>
                </a:solidFill>
                <a:effectLst/>
                <a:latin typeface="GE Inspira Sans"/>
              </a:rPr>
              <a:t>Embo</a:t>
            </a:r>
            <a:r>
              <a:rPr lang="vi-VN" sz="2400" i="0" dirty="0">
                <a:solidFill>
                  <a:srgbClr val="000000"/>
                </a:solidFill>
                <a:effectLst/>
                <a:latin typeface="GE Inspira Sans"/>
              </a:rPr>
              <a:t> </a:t>
            </a:r>
            <a:r>
              <a:rPr lang="vi-VN" sz="2400" i="0" dirty="0" err="1">
                <a:solidFill>
                  <a:srgbClr val="000000"/>
                </a:solidFill>
                <a:effectLst/>
                <a:latin typeface="GE Inspira Sans"/>
              </a:rPr>
              <a:t>assist</a:t>
            </a:r>
            <a:r>
              <a:rPr lang="vi-VN" sz="2400" i="0" dirty="0">
                <a:solidFill>
                  <a:srgbClr val="000000"/>
                </a:solidFill>
                <a:effectLst/>
                <a:latin typeface="GE Inspira Sans"/>
              </a:rPr>
              <a:t> </a:t>
            </a:r>
            <a:r>
              <a:rPr lang="vi-VN" sz="2400" i="0" dirty="0" err="1">
                <a:solidFill>
                  <a:srgbClr val="000000"/>
                </a:solidFill>
                <a:effectLst/>
                <a:latin typeface="GE Inspira Sans"/>
              </a:rPr>
              <a:t>của</a:t>
            </a:r>
            <a:r>
              <a:rPr lang="vi-VN" sz="2400" i="0" dirty="0">
                <a:solidFill>
                  <a:srgbClr val="000000"/>
                </a:solidFill>
                <a:effectLst/>
                <a:latin typeface="GE Inspira Sans"/>
              </a:rPr>
              <a:t> GE)</a:t>
            </a:r>
            <a:endParaRPr lang="vi-VN" sz="2400" dirty="0">
              <a:solidFill>
                <a:srgbClr val="000000"/>
              </a:solidFill>
              <a:latin typeface="Arial" panose="020B0604020202020204" pitchFamily="34" charset="0"/>
              <a:cs typeface="Arial" panose="020B0604020202020204" pitchFamily="34" charset="0"/>
              <a:sym typeface="Wingdings" panose="05000000000000000000" pitchFamily="2" charset="2"/>
            </a:endParaRPr>
          </a:p>
          <a:p>
            <a:pPr lvl="1"/>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Xác</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định</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đường</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đi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của</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ĐM TTL</a:t>
            </a:r>
          </a:p>
          <a:p>
            <a:pPr lvl="1"/>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Chọn</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góc</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dễ</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tiếp</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cận</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vị</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trí</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xuất</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phát</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vi-VN" sz="2000" dirty="0" err="1">
                <a:solidFill>
                  <a:srgbClr val="000000"/>
                </a:solidFill>
                <a:latin typeface="Arial" panose="020B0604020202020204" pitchFamily="34" charset="0"/>
                <a:cs typeface="Arial" panose="020B0604020202020204" pitchFamily="34" charset="0"/>
                <a:sym typeface="Wingdings" panose="05000000000000000000" pitchFamily="2" charset="2"/>
              </a:rPr>
              <a:t>của</a:t>
            </a:r>
            <a:r>
              <a:rPr lang="vi-VN" sz="2000" dirty="0">
                <a:solidFill>
                  <a:srgbClr val="000000"/>
                </a:solidFill>
                <a:latin typeface="Arial" panose="020B0604020202020204" pitchFamily="34" charset="0"/>
                <a:cs typeface="Arial" panose="020B0604020202020204" pitchFamily="34" charset="0"/>
                <a:sym typeface="Wingdings" panose="05000000000000000000" pitchFamily="2" charset="2"/>
              </a:rPr>
              <a:t> ĐM TTL</a:t>
            </a:r>
          </a:p>
          <a:p>
            <a:pPr lvl="1"/>
            <a:r>
              <a:rPr lang="vi-VN" sz="2000" dirty="0" err="1">
                <a:solidFill>
                  <a:srgbClr val="000000"/>
                </a:solidFill>
                <a:latin typeface="Arial" panose="020B0604020202020204" pitchFamily="34" charset="0"/>
                <a:cs typeface="Arial" panose="020B0604020202020204" pitchFamily="34" charset="0"/>
              </a:rPr>
              <a:t>Road</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map</a:t>
            </a:r>
            <a:r>
              <a:rPr lang="vi-VN" sz="2000" dirty="0">
                <a:solidFill>
                  <a:srgbClr val="000000"/>
                </a:solidFill>
                <a:latin typeface="Arial" panose="020B0604020202020204" pitchFamily="34" charset="0"/>
                <a:cs typeface="Arial" panose="020B0604020202020204" pitchFamily="34" charset="0"/>
              </a:rPr>
              <a:t> ĐM </a:t>
            </a:r>
            <a:r>
              <a:rPr lang="vi-VN" sz="2000" dirty="0" err="1">
                <a:solidFill>
                  <a:srgbClr val="000000"/>
                </a:solidFill>
                <a:latin typeface="Arial" panose="020B0604020202020204" pitchFamily="34" charset="0"/>
                <a:cs typeface="Arial" panose="020B0604020202020204" pitchFamily="34" charset="0"/>
              </a:rPr>
              <a:t>chậu</a:t>
            </a:r>
            <a:r>
              <a:rPr lang="vi-VN" sz="2000" dirty="0">
                <a:solidFill>
                  <a:srgbClr val="000000"/>
                </a:solidFill>
                <a:latin typeface="Arial" panose="020B0604020202020204" pitchFamily="34" charset="0"/>
                <a:cs typeface="Arial" panose="020B0604020202020204" pitchFamily="34" charset="0"/>
              </a:rPr>
              <a:t> trong </a:t>
            </a:r>
            <a:r>
              <a:rPr lang="vi-VN" sz="2000" dirty="0" err="1">
                <a:solidFill>
                  <a:srgbClr val="000000"/>
                </a:solidFill>
                <a:latin typeface="Arial" panose="020B0604020202020204" pitchFamily="34" charset="0"/>
                <a:cs typeface="Arial" panose="020B0604020202020204" pitchFamily="34" charset="0"/>
              </a:rPr>
              <a:t>và</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các</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nhánh</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dựa</a:t>
            </a:r>
            <a:r>
              <a:rPr lang="vi-VN" sz="2000" dirty="0">
                <a:solidFill>
                  <a:srgbClr val="000000"/>
                </a:solidFill>
                <a:latin typeface="Arial" panose="020B0604020202020204" pitchFamily="34" charset="0"/>
                <a:cs typeface="Arial" panose="020B0604020202020204" pitchFamily="34" charset="0"/>
              </a:rPr>
              <a:t> trên </a:t>
            </a:r>
            <a:r>
              <a:rPr lang="vi-VN" sz="2000" dirty="0" err="1">
                <a:solidFill>
                  <a:srgbClr val="000000"/>
                </a:solidFill>
                <a:latin typeface="Arial" panose="020B0604020202020204" pitchFamily="34" charset="0"/>
                <a:cs typeface="Arial" panose="020B0604020202020204" pitchFamily="34" charset="0"/>
              </a:rPr>
              <a:t>hình</a:t>
            </a:r>
            <a:r>
              <a:rPr lang="vi-VN" sz="2000" dirty="0">
                <a:solidFill>
                  <a:srgbClr val="000000"/>
                </a:solidFill>
                <a:latin typeface="Arial" panose="020B0604020202020204" pitchFamily="34" charset="0"/>
                <a:cs typeface="Arial" panose="020B0604020202020204" pitchFamily="34" charset="0"/>
              </a:rPr>
              <a:t> 3D, </a:t>
            </a:r>
            <a:r>
              <a:rPr lang="vi-VN" sz="2000" dirty="0" err="1">
                <a:solidFill>
                  <a:srgbClr val="000000"/>
                </a:solidFill>
                <a:latin typeface="Arial" panose="020B0604020202020204" pitchFamily="34" charset="0"/>
                <a:cs typeface="Arial" panose="020B0604020202020204" pitchFamily="34" charset="0"/>
              </a:rPr>
              <a:t>tự</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động</a:t>
            </a:r>
            <a:r>
              <a:rPr lang="vi-VN" sz="2000" dirty="0">
                <a:solidFill>
                  <a:srgbClr val="000000"/>
                </a:solidFill>
                <a:latin typeface="Arial" panose="020B0604020202020204" pitchFamily="34" charset="0"/>
                <a:cs typeface="Arial" panose="020B0604020202020204" pitchFamily="34" charset="0"/>
              </a:rPr>
              <a:t> di </a:t>
            </a:r>
            <a:r>
              <a:rPr lang="vi-VN" sz="2000" dirty="0" err="1">
                <a:solidFill>
                  <a:srgbClr val="000000"/>
                </a:solidFill>
                <a:latin typeface="Arial" panose="020B0604020202020204" pitchFamily="34" charset="0"/>
                <a:cs typeface="Arial" panose="020B0604020202020204" pitchFamily="34" charset="0"/>
              </a:rPr>
              <a:t>chuyển</a:t>
            </a:r>
            <a:r>
              <a:rPr lang="vi-VN" sz="2000" dirty="0">
                <a:solidFill>
                  <a:srgbClr val="000000"/>
                </a:solidFill>
                <a:latin typeface="Arial" panose="020B0604020202020204" pitchFamily="34" charset="0"/>
                <a:cs typeface="Arial" panose="020B0604020202020204" pitchFamily="34" charset="0"/>
              </a:rPr>
              <a:t> theo </a:t>
            </a:r>
            <a:r>
              <a:rPr lang="vi-VN" sz="2000" dirty="0" err="1">
                <a:solidFill>
                  <a:srgbClr val="000000"/>
                </a:solidFill>
                <a:latin typeface="Arial" panose="020B0604020202020204" pitchFamily="34" charset="0"/>
                <a:cs typeface="Arial" panose="020B0604020202020204" pitchFamily="34" charset="0"/>
              </a:rPr>
              <a:t>góc</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của</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đầu</a:t>
            </a:r>
            <a:r>
              <a:rPr lang="vi-VN" sz="2000" dirty="0">
                <a:solidFill>
                  <a:srgbClr val="000000"/>
                </a:solidFill>
                <a:latin typeface="Arial" panose="020B0604020202020204" pitchFamily="34" charset="0"/>
                <a:cs typeface="Arial" panose="020B0604020202020204" pitchFamily="34" charset="0"/>
              </a:rPr>
              <a:t> </a:t>
            </a:r>
            <a:r>
              <a:rPr lang="vi-VN" sz="2000" dirty="0" err="1">
                <a:solidFill>
                  <a:srgbClr val="000000"/>
                </a:solidFill>
                <a:latin typeface="Arial" panose="020B0604020202020204" pitchFamily="34" charset="0"/>
                <a:cs typeface="Arial" panose="020B0604020202020204" pitchFamily="34" charset="0"/>
              </a:rPr>
              <a:t>đèn</a:t>
            </a:r>
            <a:endParaRPr lang="vi-VN"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94095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Quotable</Template>
  <TotalTime>1440</TotalTime>
  <Words>1610</Words>
  <Application>Microsoft Office PowerPoint</Application>
  <PresentationFormat>Widescreen</PresentationFormat>
  <Paragraphs>291</Paragraphs>
  <Slides>32</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Arial</vt:lpstr>
      <vt:lpstr>Calibri</vt:lpstr>
      <vt:lpstr>Century Gothic</vt:lpstr>
      <vt:lpstr>GE Inspira Sans</vt:lpstr>
      <vt:lpstr>Times New Roman</vt:lpstr>
      <vt:lpstr>Verdana</vt:lpstr>
      <vt:lpstr>Wingdings</vt:lpstr>
      <vt:lpstr>Wingdings 2</vt:lpstr>
      <vt:lpstr>Quotable</vt:lpstr>
      <vt:lpstr>PowerPoint Presentation</vt:lpstr>
      <vt:lpstr>NỘI DUNG</vt:lpstr>
      <vt:lpstr>ĐẶT VẤN ĐỀ</vt:lpstr>
      <vt:lpstr>MỤC TIÊU NGHIÊN CỨU</vt:lpstr>
      <vt:lpstr>ĐỐI TƯỢNG VÀ PP NGHIÊN CỨU</vt:lpstr>
      <vt:lpstr>THU THẬP SỐ LIỆU</vt:lpstr>
      <vt:lpstr>DỤNG CỤ CAN THIỆP</vt:lpstr>
      <vt:lpstr>DỤNG CỤ CAN THIỆP</vt:lpstr>
      <vt:lpstr>XÁC ĐỊNH NHANH VỊ TRÍ ĐM TTL</vt:lpstr>
      <vt:lpstr>KỸ THUẬT PERFECTED</vt:lpstr>
      <vt:lpstr>KỸ THUẬT PERFECTED</vt:lpstr>
      <vt:lpstr>KẾT QUẢ</vt:lpstr>
      <vt:lpstr>PHÂN LOẠI ĐM TTL</vt:lpstr>
      <vt:lpstr>KẾT QUẢ CAN THIỆP</vt:lpstr>
      <vt:lpstr>THEO DÕI SAU CAN THIỆP</vt:lpstr>
      <vt:lpstr>THEO DÕI SAU CAN THIỆP</vt:lpstr>
      <vt:lpstr>BIẾN CHỨNG</vt:lpstr>
      <vt:lpstr>BIẾN CHỨNG</vt:lpstr>
      <vt:lpstr>CA MINH HỌA 1</vt:lpstr>
      <vt:lpstr>MRI</vt:lpstr>
      <vt:lpstr>CHỤP 3D ĐM CHẬU TRONG BÊN TRÁI</vt:lpstr>
      <vt:lpstr>CHỤP 3D ĐM CHẬU TRONG BÊN PHẢI</vt:lpstr>
      <vt:lpstr>DSA</vt:lpstr>
      <vt:lpstr>SAU CAN THIỆP</vt:lpstr>
      <vt:lpstr>CA MINH HỌA 2</vt:lpstr>
      <vt:lpstr>MRI</vt:lpstr>
      <vt:lpstr>CHỤP 3D ĐM CHẬU TRONG BÊN PHẢI</vt:lpstr>
      <vt:lpstr>CHỤP 3D ĐM CHẬU TRONG BÊN TRÁI</vt:lpstr>
      <vt:lpstr>DSA</vt:lpstr>
      <vt:lpstr>SAU CAN THIỆP</vt:lpstr>
      <vt:lpstr>KẾT LUẬN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HỘI NGHỊ CHẨN ĐOÁN HÌNH ẢNH TP.HCM MỞ RỘNG</dc:title>
  <dc:creator>Thanh Minh Vo</dc:creator>
  <cp:lastModifiedBy>MyPC</cp:lastModifiedBy>
  <cp:revision>93</cp:revision>
  <dcterms:created xsi:type="dcterms:W3CDTF">2023-05-09T13:30:48Z</dcterms:created>
  <dcterms:modified xsi:type="dcterms:W3CDTF">2023-09-20T08:56:18Z</dcterms:modified>
</cp:coreProperties>
</file>