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6.jpg" ContentType="image/jpg"/>
  <Override PartName="/ppt/media/image7.jpg" ContentType="image/jpg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318" r:id="rId4"/>
    <p:sldId id="340" r:id="rId5"/>
    <p:sldId id="288" r:id="rId6"/>
    <p:sldId id="281" r:id="rId7"/>
    <p:sldId id="294" r:id="rId8"/>
    <p:sldId id="301" r:id="rId9"/>
    <p:sldId id="329" r:id="rId10"/>
    <p:sldId id="337" r:id="rId11"/>
    <p:sldId id="303" r:id="rId12"/>
    <p:sldId id="338" r:id="rId13"/>
    <p:sldId id="341" r:id="rId14"/>
    <p:sldId id="343" r:id="rId15"/>
    <p:sldId id="344" r:id="rId16"/>
    <p:sldId id="345" r:id="rId17"/>
    <p:sldId id="346" r:id="rId18"/>
    <p:sldId id="347" r:id="rId19"/>
    <p:sldId id="304" r:id="rId20"/>
    <p:sldId id="322" r:id="rId21"/>
    <p:sldId id="335" r:id="rId22"/>
    <p:sldId id="313" r:id="rId23"/>
    <p:sldId id="332" r:id="rId24"/>
    <p:sldId id="339" r:id="rId25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 snapToGrid="0">
      <p:cViewPr varScale="1">
        <p:scale>
          <a:sx n="63" d="100"/>
          <a:sy n="63" d="100"/>
        </p:scale>
        <p:origin x="81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F418E4-B913-48B8-A2FB-B9EB6BC8E22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0D5315E-4453-40CE-9BEB-8837C961D110}" type="pres">
      <dgm:prSet presAssocID="{DFF418E4-B913-48B8-A2FB-B9EB6BC8E22D}" presName="Name0" presStyleCnt="0">
        <dgm:presLayoutVars>
          <dgm:dir/>
          <dgm:resizeHandles val="exact"/>
        </dgm:presLayoutVars>
      </dgm:prSet>
      <dgm:spPr/>
    </dgm:pt>
  </dgm:ptLst>
  <dgm:cxnLst>
    <dgm:cxn modelId="{284AA798-DB13-4D41-A3ED-018567F91F2D}" type="presOf" srcId="{DFF418E4-B913-48B8-A2FB-B9EB6BC8E22D}" destId="{50D5315E-4453-40CE-9BEB-8837C961D110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F418E4-B913-48B8-A2FB-B9EB6BC8E22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BDF1C060-FFC0-4420-B2A5-BB7A03127FD3}">
      <dgm:prSet phldrT="[Text]" custT="1"/>
      <dgm:spPr>
        <a:solidFill>
          <a:srgbClr val="0000FF"/>
        </a:solidFill>
      </dgm:spPr>
      <dgm:t>
        <a:bodyPr/>
        <a:lstStyle/>
        <a:p>
          <a:r>
            <a:rPr lang="en-US" sz="2400" b="1" dirty="0">
              <a:solidFill>
                <a:srgbClr val="FFFF00"/>
              </a:solidFill>
            </a:rPr>
            <a:t>KHOA CẤP CỨU</a:t>
          </a:r>
        </a:p>
      </dgm:t>
    </dgm:pt>
    <dgm:pt modelId="{E0B2DB22-E5A8-423B-B905-938B24EB2DAC}" type="parTrans" cxnId="{F5D17B17-137E-4F30-BD29-715137BE7487}">
      <dgm:prSet/>
      <dgm:spPr/>
      <dgm:t>
        <a:bodyPr/>
        <a:lstStyle/>
        <a:p>
          <a:endParaRPr lang="en-US"/>
        </a:p>
      </dgm:t>
    </dgm:pt>
    <dgm:pt modelId="{4844CFF1-61B1-4890-9FEE-32AACA417EB9}" type="sibTrans" cxnId="{F5D17B17-137E-4F30-BD29-715137BE7487}">
      <dgm:prSet/>
      <dgm:spPr>
        <a:solidFill>
          <a:srgbClr val="FF0000"/>
        </a:solidFill>
      </dgm:spPr>
      <dgm:t>
        <a:bodyPr/>
        <a:lstStyle/>
        <a:p>
          <a:endParaRPr lang="en-US">
            <a:solidFill>
              <a:srgbClr val="0000FF"/>
            </a:solidFill>
          </a:endParaRPr>
        </a:p>
      </dgm:t>
    </dgm:pt>
    <dgm:pt modelId="{DDD6037F-F6B8-4CB4-B5F0-483796F9359C}">
      <dgm:prSet custT="1"/>
      <dgm:spPr>
        <a:solidFill>
          <a:srgbClr val="0000FF"/>
        </a:solidFill>
      </dgm:spPr>
      <dgm:t>
        <a:bodyPr/>
        <a:lstStyle/>
        <a:p>
          <a:r>
            <a:rPr lang="en-US" sz="2400" b="1" dirty="0">
              <a:solidFill>
                <a:srgbClr val="FFFF00"/>
              </a:solidFill>
            </a:rPr>
            <a:t>CHẨN ĐOÁN HÌNH ẢNH</a:t>
          </a:r>
        </a:p>
      </dgm:t>
    </dgm:pt>
    <dgm:pt modelId="{605C9A2D-E201-4A4B-BDA8-D226FADADDCF}" type="parTrans" cxnId="{D06D851B-7F16-47D6-B33B-01C9AB65B13A}">
      <dgm:prSet/>
      <dgm:spPr/>
      <dgm:t>
        <a:bodyPr/>
        <a:lstStyle/>
        <a:p>
          <a:endParaRPr lang="en-US"/>
        </a:p>
      </dgm:t>
    </dgm:pt>
    <dgm:pt modelId="{4CFEC5E9-C335-4470-A658-E7856DAAAB5B}" type="sibTrans" cxnId="{D06D851B-7F16-47D6-B33B-01C9AB65B13A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3AFC3802-EF89-4FE1-83AF-60FE36BC22EF}">
      <dgm:prSet/>
      <dgm:spPr>
        <a:solidFill>
          <a:srgbClr val="00B050"/>
        </a:solidFill>
      </dgm:spPr>
      <dgm:t>
        <a:bodyPr/>
        <a:lstStyle/>
        <a:p>
          <a:r>
            <a:rPr lang="en-US" sz="2400" b="1" dirty="0">
              <a:solidFill>
                <a:srgbClr val="FFFF00"/>
              </a:solidFill>
            </a:rPr>
            <a:t>PHÒNG TIÊU SỢI HUYẾT</a:t>
          </a:r>
        </a:p>
        <a:p>
          <a:r>
            <a:rPr lang="en-US" b="1">
              <a:solidFill>
                <a:srgbClr val="002060"/>
              </a:solidFill>
            </a:rPr>
            <a:t>TẠI KHOA CẤP CỨU</a:t>
          </a:r>
          <a:endParaRPr lang="en-US" sz="2400" b="1" dirty="0">
            <a:solidFill>
              <a:srgbClr val="002060"/>
            </a:solidFill>
          </a:endParaRPr>
        </a:p>
      </dgm:t>
    </dgm:pt>
    <dgm:pt modelId="{70E975A9-4960-4612-A2B6-CEA0F1C54E1D}" type="parTrans" cxnId="{B4D4BAEC-5DA5-4BC9-9FFE-800C95F2B73C}">
      <dgm:prSet/>
      <dgm:spPr/>
      <dgm:t>
        <a:bodyPr/>
        <a:lstStyle/>
        <a:p>
          <a:endParaRPr lang="en-US"/>
        </a:p>
      </dgm:t>
    </dgm:pt>
    <dgm:pt modelId="{568276B9-593E-4182-9FC4-A165BE577D23}" type="sibTrans" cxnId="{B4D4BAEC-5DA5-4BC9-9FFE-800C95F2B73C}">
      <dgm:prSet/>
      <dgm:spPr/>
      <dgm:t>
        <a:bodyPr/>
        <a:lstStyle/>
        <a:p>
          <a:endParaRPr lang="en-US"/>
        </a:p>
      </dgm:t>
    </dgm:pt>
    <dgm:pt modelId="{50D5315E-4453-40CE-9BEB-8837C961D110}" type="pres">
      <dgm:prSet presAssocID="{DFF418E4-B913-48B8-A2FB-B9EB6BC8E22D}" presName="Name0" presStyleCnt="0">
        <dgm:presLayoutVars>
          <dgm:dir/>
          <dgm:resizeHandles val="exact"/>
        </dgm:presLayoutVars>
      </dgm:prSet>
      <dgm:spPr/>
    </dgm:pt>
    <dgm:pt modelId="{53E7DE22-CBC2-43B8-B230-716CAA4C1604}" type="pres">
      <dgm:prSet presAssocID="{BDF1C060-FFC0-4420-B2A5-BB7A03127FD3}" presName="node" presStyleLbl="node1" presStyleIdx="0" presStyleCnt="3" custLinFactNeighborX="-836" custLinFactNeighborY="-1096">
        <dgm:presLayoutVars>
          <dgm:bulletEnabled val="1"/>
        </dgm:presLayoutVars>
      </dgm:prSet>
      <dgm:spPr/>
    </dgm:pt>
    <dgm:pt modelId="{D7470B37-F5D7-4AF3-AA36-E63469EE8878}" type="pres">
      <dgm:prSet presAssocID="{4844CFF1-61B1-4890-9FEE-32AACA417EB9}" presName="sibTrans" presStyleLbl="sibTrans2D1" presStyleIdx="0" presStyleCnt="2" custLinFactNeighborX="-4516" custLinFactNeighborY="95"/>
      <dgm:spPr/>
    </dgm:pt>
    <dgm:pt modelId="{5CD2E448-3F08-47DE-98DE-6FF005862810}" type="pres">
      <dgm:prSet presAssocID="{4844CFF1-61B1-4890-9FEE-32AACA417EB9}" presName="connectorText" presStyleLbl="sibTrans2D1" presStyleIdx="0" presStyleCnt="2"/>
      <dgm:spPr/>
    </dgm:pt>
    <dgm:pt modelId="{B0B4BF8C-1960-4128-8B22-E632FF3F4B93}" type="pres">
      <dgm:prSet presAssocID="{DDD6037F-F6B8-4CB4-B5F0-483796F9359C}" presName="node" presStyleLbl="node1" presStyleIdx="1" presStyleCnt="3" custLinFactNeighborX="1635" custLinFactNeighborY="-1096">
        <dgm:presLayoutVars>
          <dgm:bulletEnabled val="1"/>
        </dgm:presLayoutVars>
      </dgm:prSet>
      <dgm:spPr/>
    </dgm:pt>
    <dgm:pt modelId="{EDD6DC87-3D5E-4244-AB56-3AF013EAF7E3}" type="pres">
      <dgm:prSet presAssocID="{4CFEC5E9-C335-4470-A658-E7856DAAAB5B}" presName="sibTrans" presStyleLbl="sibTrans2D1" presStyleIdx="1" presStyleCnt="2" custLinFactNeighborX="-503" custLinFactNeighborY="14307"/>
      <dgm:spPr/>
    </dgm:pt>
    <dgm:pt modelId="{57D0E534-7353-4377-B4E7-606F6F9C3198}" type="pres">
      <dgm:prSet presAssocID="{4CFEC5E9-C335-4470-A658-E7856DAAAB5B}" presName="connectorText" presStyleLbl="sibTrans2D1" presStyleIdx="1" presStyleCnt="2"/>
      <dgm:spPr/>
    </dgm:pt>
    <dgm:pt modelId="{5A9E77D8-2CF9-4408-8796-84975EE804F3}" type="pres">
      <dgm:prSet presAssocID="{3AFC3802-EF89-4FE1-83AF-60FE36BC22EF}" presName="node" presStyleLbl="node1" presStyleIdx="2" presStyleCnt="3" custScaleX="136411" custLinFactNeighborX="4107" custLinFactNeighborY="-1096">
        <dgm:presLayoutVars>
          <dgm:bulletEnabled val="1"/>
        </dgm:presLayoutVars>
      </dgm:prSet>
      <dgm:spPr/>
    </dgm:pt>
  </dgm:ptLst>
  <dgm:cxnLst>
    <dgm:cxn modelId="{A7649101-2059-4EE6-BCF9-EB3A03C917C8}" type="presOf" srcId="{DDD6037F-F6B8-4CB4-B5F0-483796F9359C}" destId="{B0B4BF8C-1960-4128-8B22-E632FF3F4B93}" srcOrd="0" destOrd="0" presId="urn:microsoft.com/office/officeart/2005/8/layout/process1"/>
    <dgm:cxn modelId="{F5D17B17-137E-4F30-BD29-715137BE7487}" srcId="{DFF418E4-B913-48B8-A2FB-B9EB6BC8E22D}" destId="{BDF1C060-FFC0-4420-B2A5-BB7A03127FD3}" srcOrd="0" destOrd="0" parTransId="{E0B2DB22-E5A8-423B-B905-938B24EB2DAC}" sibTransId="{4844CFF1-61B1-4890-9FEE-32AACA417EB9}"/>
    <dgm:cxn modelId="{D06D851B-7F16-47D6-B33B-01C9AB65B13A}" srcId="{DFF418E4-B913-48B8-A2FB-B9EB6BC8E22D}" destId="{DDD6037F-F6B8-4CB4-B5F0-483796F9359C}" srcOrd="1" destOrd="0" parTransId="{605C9A2D-E201-4A4B-BDA8-D226FADADDCF}" sibTransId="{4CFEC5E9-C335-4470-A658-E7856DAAAB5B}"/>
    <dgm:cxn modelId="{13CD4351-47CF-43CC-8440-648FF956C7E0}" type="presOf" srcId="{4844CFF1-61B1-4890-9FEE-32AACA417EB9}" destId="{D7470B37-F5D7-4AF3-AA36-E63469EE8878}" srcOrd="0" destOrd="0" presId="urn:microsoft.com/office/officeart/2005/8/layout/process1"/>
    <dgm:cxn modelId="{BC4B2F9D-48A8-477A-9733-099FA1D89A51}" type="presOf" srcId="{4844CFF1-61B1-4890-9FEE-32AACA417EB9}" destId="{5CD2E448-3F08-47DE-98DE-6FF005862810}" srcOrd="1" destOrd="0" presId="urn:microsoft.com/office/officeart/2005/8/layout/process1"/>
    <dgm:cxn modelId="{EA5E40A7-B613-455B-B603-B71D202CC9A0}" type="presOf" srcId="{DFF418E4-B913-48B8-A2FB-B9EB6BC8E22D}" destId="{50D5315E-4453-40CE-9BEB-8837C961D110}" srcOrd="0" destOrd="0" presId="urn:microsoft.com/office/officeart/2005/8/layout/process1"/>
    <dgm:cxn modelId="{C1EBF3B4-804F-4FAF-847D-6DBC25C84B8F}" type="presOf" srcId="{3AFC3802-EF89-4FE1-83AF-60FE36BC22EF}" destId="{5A9E77D8-2CF9-4408-8796-84975EE804F3}" srcOrd="0" destOrd="0" presId="urn:microsoft.com/office/officeart/2005/8/layout/process1"/>
    <dgm:cxn modelId="{B4D4BAEC-5DA5-4BC9-9FFE-800C95F2B73C}" srcId="{DFF418E4-B913-48B8-A2FB-B9EB6BC8E22D}" destId="{3AFC3802-EF89-4FE1-83AF-60FE36BC22EF}" srcOrd="2" destOrd="0" parTransId="{70E975A9-4960-4612-A2B6-CEA0F1C54E1D}" sibTransId="{568276B9-593E-4182-9FC4-A165BE577D23}"/>
    <dgm:cxn modelId="{AF1521EF-9B6B-4EAC-B086-D752169FD135}" type="presOf" srcId="{4CFEC5E9-C335-4470-A658-E7856DAAAB5B}" destId="{57D0E534-7353-4377-B4E7-606F6F9C3198}" srcOrd="1" destOrd="0" presId="urn:microsoft.com/office/officeart/2005/8/layout/process1"/>
    <dgm:cxn modelId="{3EE3BEF7-5CFF-48DB-A874-FC38D1DAF2A2}" type="presOf" srcId="{BDF1C060-FFC0-4420-B2A5-BB7A03127FD3}" destId="{53E7DE22-CBC2-43B8-B230-716CAA4C1604}" srcOrd="0" destOrd="0" presId="urn:microsoft.com/office/officeart/2005/8/layout/process1"/>
    <dgm:cxn modelId="{365EDCFF-E6BE-4561-98CF-41D4D75E0851}" type="presOf" srcId="{4CFEC5E9-C335-4470-A658-E7856DAAAB5B}" destId="{EDD6DC87-3D5E-4244-AB56-3AF013EAF7E3}" srcOrd="0" destOrd="0" presId="urn:microsoft.com/office/officeart/2005/8/layout/process1"/>
    <dgm:cxn modelId="{836F79E3-828C-4015-BB17-C24F9108A437}" type="presParOf" srcId="{50D5315E-4453-40CE-9BEB-8837C961D110}" destId="{53E7DE22-CBC2-43B8-B230-716CAA4C1604}" srcOrd="0" destOrd="0" presId="urn:microsoft.com/office/officeart/2005/8/layout/process1"/>
    <dgm:cxn modelId="{2AD6E043-5EA9-4817-ADF3-FFC8E05FE6F7}" type="presParOf" srcId="{50D5315E-4453-40CE-9BEB-8837C961D110}" destId="{D7470B37-F5D7-4AF3-AA36-E63469EE8878}" srcOrd="1" destOrd="0" presId="urn:microsoft.com/office/officeart/2005/8/layout/process1"/>
    <dgm:cxn modelId="{884ABA8F-9517-4AD2-885F-8FFB5B13D83A}" type="presParOf" srcId="{D7470B37-F5D7-4AF3-AA36-E63469EE8878}" destId="{5CD2E448-3F08-47DE-98DE-6FF005862810}" srcOrd="0" destOrd="0" presId="urn:microsoft.com/office/officeart/2005/8/layout/process1"/>
    <dgm:cxn modelId="{953F73B4-8DCA-46AC-99A9-E3A9FAECCD66}" type="presParOf" srcId="{50D5315E-4453-40CE-9BEB-8837C961D110}" destId="{B0B4BF8C-1960-4128-8B22-E632FF3F4B93}" srcOrd="2" destOrd="0" presId="urn:microsoft.com/office/officeart/2005/8/layout/process1"/>
    <dgm:cxn modelId="{7B2AA0E0-94CE-485C-AB6B-4CC64C004A80}" type="presParOf" srcId="{50D5315E-4453-40CE-9BEB-8837C961D110}" destId="{EDD6DC87-3D5E-4244-AB56-3AF013EAF7E3}" srcOrd="3" destOrd="0" presId="urn:microsoft.com/office/officeart/2005/8/layout/process1"/>
    <dgm:cxn modelId="{80F60413-5AA2-4119-81C4-02BAE3D25B68}" type="presParOf" srcId="{EDD6DC87-3D5E-4244-AB56-3AF013EAF7E3}" destId="{57D0E534-7353-4377-B4E7-606F6F9C3198}" srcOrd="0" destOrd="0" presId="urn:microsoft.com/office/officeart/2005/8/layout/process1"/>
    <dgm:cxn modelId="{FF49FCCA-C172-40AC-ABC5-6AE4B2307D44}" type="presParOf" srcId="{50D5315E-4453-40CE-9BEB-8837C961D110}" destId="{5A9E77D8-2CF9-4408-8796-84975EE804F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7DE22-CBC2-43B8-B230-716CAA4C1604}">
      <dsp:nvSpPr>
        <dsp:cNvPr id="0" name=""/>
        <dsp:cNvSpPr/>
      </dsp:nvSpPr>
      <dsp:spPr>
        <a:xfrm>
          <a:off x="0" y="1455655"/>
          <a:ext cx="2633364" cy="1580018"/>
        </a:xfrm>
        <a:prstGeom prst="roundRect">
          <a:avLst>
            <a:gd name="adj" fmla="val 10000"/>
          </a:avLst>
        </a:prstGeom>
        <a:solidFill>
          <a:srgbClr val="0000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FFFF00"/>
              </a:solidFill>
            </a:rPr>
            <a:t>KHOA CẤP CỨU</a:t>
          </a:r>
        </a:p>
      </dsp:txBody>
      <dsp:txXfrm>
        <a:off x="46277" y="1501932"/>
        <a:ext cx="2540810" cy="1487464"/>
      </dsp:txXfrm>
    </dsp:sp>
    <dsp:sp modelId="{D7470B37-F5D7-4AF3-AA36-E63469EE8878}">
      <dsp:nvSpPr>
        <dsp:cNvPr id="0" name=""/>
        <dsp:cNvSpPr/>
      </dsp:nvSpPr>
      <dsp:spPr>
        <a:xfrm>
          <a:off x="2876194" y="1919747"/>
          <a:ext cx="569303" cy="65307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>
            <a:solidFill>
              <a:srgbClr val="0000FF"/>
            </a:solidFill>
          </a:endParaRPr>
        </a:p>
      </dsp:txBody>
      <dsp:txXfrm>
        <a:off x="2876194" y="2050362"/>
        <a:ext cx="398512" cy="391844"/>
      </dsp:txXfrm>
    </dsp:sp>
    <dsp:sp modelId="{B0B4BF8C-1960-4128-8B22-E632FF3F4B93}">
      <dsp:nvSpPr>
        <dsp:cNvPr id="0" name=""/>
        <dsp:cNvSpPr/>
      </dsp:nvSpPr>
      <dsp:spPr>
        <a:xfrm>
          <a:off x="3707522" y="1455655"/>
          <a:ext cx="2633364" cy="1580018"/>
        </a:xfrm>
        <a:prstGeom prst="roundRect">
          <a:avLst>
            <a:gd name="adj" fmla="val 10000"/>
          </a:avLst>
        </a:prstGeom>
        <a:solidFill>
          <a:srgbClr val="0000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FFFF00"/>
              </a:solidFill>
            </a:rPr>
            <a:t>CHẨN ĐOÁN HÌNH ẢNH</a:t>
          </a:r>
        </a:p>
      </dsp:txBody>
      <dsp:txXfrm>
        <a:off x="3753799" y="1501932"/>
        <a:ext cx="2540810" cy="1487464"/>
      </dsp:txXfrm>
    </dsp:sp>
    <dsp:sp modelId="{EDD6DC87-3D5E-4244-AB56-3AF013EAF7E3}">
      <dsp:nvSpPr>
        <dsp:cNvPr id="0" name=""/>
        <dsp:cNvSpPr/>
      </dsp:nvSpPr>
      <dsp:spPr>
        <a:xfrm>
          <a:off x="6598043" y="2012562"/>
          <a:ext cx="551048" cy="653074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6598043" y="2143177"/>
        <a:ext cx="385734" cy="391844"/>
      </dsp:txXfrm>
    </dsp:sp>
    <dsp:sp modelId="{5A9E77D8-2CF9-4408-8796-84975EE804F3}">
      <dsp:nvSpPr>
        <dsp:cNvPr id="0" name=""/>
        <dsp:cNvSpPr/>
      </dsp:nvSpPr>
      <dsp:spPr>
        <a:xfrm>
          <a:off x="7380600" y="1455655"/>
          <a:ext cx="3592199" cy="158001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>
              <a:solidFill>
                <a:srgbClr val="FFFF00"/>
              </a:solidFill>
            </a:rPr>
            <a:t>PHÒNG TIÊU SỢI HUYẾT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>
              <a:solidFill>
                <a:srgbClr val="002060"/>
              </a:solidFill>
            </a:rPr>
            <a:t>TẠI KHOA CẤP CỨU</a:t>
          </a:r>
          <a:endParaRPr lang="en-US" sz="2600" b="1" kern="1200" dirty="0">
            <a:solidFill>
              <a:srgbClr val="002060"/>
            </a:solidFill>
          </a:endParaRPr>
        </a:p>
      </dsp:txBody>
      <dsp:txXfrm>
        <a:off x="7426877" y="1501932"/>
        <a:ext cx="3499645" cy="1487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8FFF6-6A34-49E7-BF6E-5862E6A6AEB3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4336E-B828-4F8E-BBEA-1823BE17D45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82525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*Nguyễn Văn Đăng (2006). Tai biến mạch máu não. Nhà xuất bản Y học, Hà Nội, 20 - 21.</a:t>
            </a:r>
          </a:p>
          <a:p>
            <a:r>
              <a:rPr lang="en-US"/>
              <a:t>**</a:t>
            </a:r>
            <a:r>
              <a:rPr lang="vi-VN"/>
              <a:t>Lê Thị Hương</a:t>
            </a:r>
            <a:r>
              <a:rPr lang="en-US"/>
              <a:t>, Viện </a:t>
            </a:r>
            <a:r>
              <a:rPr lang="vi-VN"/>
              <a:t>Đào tạo Y học dự phòng và Y tế công cộng – Trường Đại học Y Hà Nội</a:t>
            </a:r>
            <a:r>
              <a:rPr lang="en-US"/>
              <a:t>, nghiên cứu “TỶ LỆ MẮC ĐỘT QUỴ TẠI 8 TỈNH THUỘC 8 VÙNG SINH THÁI VIỆT NAM NĂM 2013 - 2014 VÀ MỘT SỐ YẾU TỐ LIÊN QUAN”</a:t>
            </a:r>
          </a:p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Trong đó bao gồm chi phí cho chăm sóc y tế, thuốc và số ngày làm việc bị mất.</a:t>
            </a:r>
          </a:p>
          <a:p>
            <a:br>
              <a:rPr lang="vi-VN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A0B7-6A02-49BE-8DBC-D7E64860A2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202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de-DE" b="1" dirty="0" err="1">
                <a:solidFill>
                  <a:srgbClr val="3397B9"/>
                </a:solidFill>
                <a:ea typeface="ＭＳ Ｐゴシック" charset="-128"/>
              </a:rPr>
              <a:t>Modified</a:t>
            </a:r>
            <a:r>
              <a:rPr lang="de-DE" b="1" dirty="0">
                <a:solidFill>
                  <a:srgbClr val="3397B9"/>
                </a:solidFill>
                <a:ea typeface="ＭＳ Ｐゴシック" charset="-128"/>
              </a:rPr>
              <a:t> Rankin </a:t>
            </a:r>
            <a:r>
              <a:rPr lang="de-DE" b="1" dirty="0" err="1">
                <a:solidFill>
                  <a:srgbClr val="3397B9"/>
                </a:solidFill>
                <a:ea typeface="ＭＳ Ｐゴシック" charset="-128"/>
              </a:rPr>
              <a:t>scores</a:t>
            </a:r>
            <a:r>
              <a:rPr lang="de-DE" b="1" dirty="0">
                <a:solidFill>
                  <a:srgbClr val="3397B9"/>
                </a:solidFill>
                <a:ea typeface="ＭＳ Ｐゴシック" charset="-128"/>
              </a:rPr>
              <a:t> </a:t>
            </a:r>
            <a:r>
              <a:rPr lang="de-DE" b="1" dirty="0" err="1">
                <a:solidFill>
                  <a:srgbClr val="3397B9"/>
                </a:solidFill>
                <a:ea typeface="ＭＳ Ｐゴシック" charset="-128"/>
              </a:rPr>
              <a:t>by</a:t>
            </a:r>
            <a:r>
              <a:rPr lang="de-DE" b="1" dirty="0">
                <a:solidFill>
                  <a:srgbClr val="3397B9"/>
                </a:solidFill>
                <a:ea typeface="ＭＳ Ｐゴシック" charset="-128"/>
              </a:rPr>
              <a:t> OTT </a:t>
            </a:r>
            <a:r>
              <a:rPr lang="de-DE" b="1" dirty="0" err="1">
                <a:solidFill>
                  <a:srgbClr val="3397B9"/>
                </a:solidFill>
                <a:ea typeface="ＭＳ Ｐゴシック" charset="-128"/>
              </a:rPr>
              <a:t>interval</a:t>
            </a:r>
            <a:endParaRPr lang="de-DE" b="1" dirty="0">
              <a:solidFill>
                <a:srgbClr val="3397B9"/>
              </a:solidFill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>
                <a:ea typeface="ＭＳ Ｐゴシック" charset="-128"/>
              </a:rPr>
              <a:t>Treatment was started within 360 min of stroke onset in 3670 patients randomly allocated to alteplase (n=1850) or to placebo (n=1820). Odds of a </a:t>
            </a:r>
            <a:r>
              <a:rPr lang="en-US" dirty="0" err="1">
                <a:ea typeface="ＭＳ Ｐゴシック" charset="-128"/>
              </a:rPr>
              <a:t>favourable</a:t>
            </a:r>
            <a:r>
              <a:rPr lang="en-US" dirty="0">
                <a:ea typeface="ＭＳ Ｐゴシック" charset="-128"/>
              </a:rPr>
              <a:t> 3-month outcome increased as OTT decreased (p=0.0269) and no benefit of alteplase treatment was seen after around 270 min. Adjusted odds of a </a:t>
            </a:r>
            <a:r>
              <a:rPr lang="en-US" dirty="0" err="1">
                <a:ea typeface="ＭＳ Ｐゴシック" charset="-128"/>
              </a:rPr>
              <a:t>favourable</a:t>
            </a:r>
            <a:r>
              <a:rPr lang="en-US" dirty="0">
                <a:ea typeface="ＭＳ Ｐゴシック" charset="-128"/>
              </a:rPr>
              <a:t> 3-month outcome were 2.55 (95% CI 1.44–4.52) for 0–90 min, 1.64 (1.12–2.40) for 91–180 min, 1.34 (1.06–1.68) for 181–270 min, and 1.22 (0.92–1.61) for 271–360 min in </a:t>
            </a:r>
            <a:r>
              <a:rPr lang="en-US" dirty="0" err="1">
                <a:ea typeface="ＭＳ Ｐゴシック" charset="-128"/>
              </a:rPr>
              <a:t>favour</a:t>
            </a:r>
            <a:r>
              <a:rPr lang="en-US" dirty="0">
                <a:ea typeface="ＭＳ Ｐゴシック" charset="-128"/>
              </a:rPr>
              <a:t> of the alteplase group.</a:t>
            </a:r>
            <a:r>
              <a:rPr lang="de-DE" dirty="0">
                <a:ea typeface="ＭＳ Ｐゴシック" charset="-128"/>
              </a:rPr>
              <a:t> The </a:t>
            </a:r>
            <a:r>
              <a:rPr lang="de-DE" dirty="0" err="1">
                <a:ea typeface="ＭＳ Ｐゴシック" charset="-128"/>
              </a:rPr>
              <a:t>numbers</a:t>
            </a:r>
            <a:r>
              <a:rPr lang="de-DE" dirty="0">
                <a:ea typeface="ＭＳ Ｐゴシック" charset="-128"/>
              </a:rPr>
              <a:t> </a:t>
            </a:r>
            <a:r>
              <a:rPr lang="en-US" dirty="0">
                <a:ea typeface="ＭＳ Ｐゴシック" charset="-128"/>
              </a:rPr>
              <a:t>needed to be treated to achieve one additional </a:t>
            </a:r>
            <a:r>
              <a:rPr lang="en-US" dirty="0" err="1">
                <a:ea typeface="ＭＳ Ｐゴシック" charset="-128"/>
              </a:rPr>
              <a:t>favourable</a:t>
            </a:r>
            <a:r>
              <a:rPr lang="en-US" dirty="0">
                <a:ea typeface="ＭＳ Ｐゴシック" charset="-128"/>
              </a:rPr>
              <a:t> outcome rose as OTT increased.</a:t>
            </a:r>
          </a:p>
          <a:p>
            <a:pPr eaLnBrk="1" hangingPunct="1">
              <a:spcBef>
                <a:spcPct val="0"/>
              </a:spcBef>
            </a:pPr>
            <a:endParaRPr lang="en-US" dirty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>
                <a:ea typeface="ＭＳ Ｐゴシック" charset="-128"/>
              </a:rPr>
              <a:t>Reference:</a:t>
            </a:r>
          </a:p>
          <a:p>
            <a:pPr eaLnBrk="1" hangingPunct="1">
              <a:spcBef>
                <a:spcPct val="0"/>
              </a:spcBef>
            </a:pPr>
            <a:r>
              <a:rPr lang="da-DK" dirty="0">
                <a:solidFill>
                  <a:srgbClr val="333333"/>
                </a:solidFill>
                <a:ea typeface="ＭＳ Ｐゴシック" charset="-128"/>
              </a:rPr>
              <a:t>Lees et al. </a:t>
            </a:r>
            <a:r>
              <a:rPr lang="da-DK" i="1" dirty="0">
                <a:solidFill>
                  <a:srgbClr val="333333"/>
                </a:solidFill>
                <a:ea typeface="ＭＳ Ｐゴシック" charset="-128"/>
              </a:rPr>
              <a:t>Lancet</a:t>
            </a:r>
            <a:r>
              <a:rPr lang="da-DK" dirty="0">
                <a:solidFill>
                  <a:srgbClr val="333333"/>
                </a:solidFill>
                <a:ea typeface="ＭＳ Ｐゴシック" charset="-128"/>
              </a:rPr>
              <a:t>  2010;375:1695-1703.</a:t>
            </a:r>
          </a:p>
          <a:p>
            <a:pPr eaLnBrk="1" hangingPunct="1">
              <a:spcBef>
                <a:spcPct val="0"/>
              </a:spcBef>
            </a:pPr>
            <a:endParaRPr lang="de-DE" dirty="0">
              <a:ea typeface="ＭＳ Ｐゴシック" charset="-128"/>
            </a:endParaRPr>
          </a:p>
          <a:p>
            <a:pPr eaLnBrk="1" hangingPunct="1">
              <a:spcBef>
                <a:spcPct val="0"/>
              </a:spcBef>
            </a:pPr>
            <a:endParaRPr lang="de-DE" dirty="0">
              <a:ea typeface="ＭＳ Ｐゴシック" charset="-128"/>
            </a:endParaRPr>
          </a:p>
        </p:txBody>
      </p:sp>
      <p:sp>
        <p:nvSpPr>
          <p:cNvPr id="225283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8E6A0CAA-0E6D-432F-820A-90DA2966F9E0}" type="slidenum">
              <a:rPr lang="en-GB">
                <a:solidFill>
                  <a:srgbClr val="000000"/>
                </a:solidFill>
              </a:rPr>
              <a:pPr eaLnBrk="0" hangingPunct="0"/>
              <a:t>6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502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A0B7-6A02-49BE-8DBC-D7E64860A2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21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A0B7-6A02-49BE-8DBC-D7E64860A2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583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não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máu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sợi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chóng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ngoạn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mục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sớm</a:t>
            </a:r>
            <a:r>
              <a:rPr lang="en-US" sz="12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aseline="0" dirty="0" err="1">
                <a:latin typeface="Times New Roman" pitchFamily="18" charset="0"/>
                <a:cs typeface="Times New Roman" pitchFamily="18" charset="0"/>
              </a:rPr>
              <a:t>nhất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7A0B7-6A02-49BE-8DBC-D7E64860A2A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35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Cảm </a:t>
            </a:r>
            <a:r>
              <a:rPr lang="vi-VN"/>
              <a:t>ơ</a:t>
            </a:r>
            <a:r>
              <a:rPr lang="en-US"/>
              <a:t>n lãnh đạo, khoa CC và ICU!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7A0B7-6A02-49BE-8DBC-D7E64860A2A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47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10510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5968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5356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52143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914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77560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2495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8527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18187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72075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5571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3CBA7-A8F9-41F7-BADB-7FD08B2E0EBC}" type="datetimeFigureOut">
              <a:rPr lang="vi-VN" smtClean="0"/>
              <a:t>30/10/2023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F7EC6-367D-40A7-ACD4-8047AD34480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59213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074" y="656323"/>
            <a:ext cx="4311926" cy="60062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2679374-8EAE-4873-9BB6-F6C630302D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344" y="2308198"/>
            <a:ext cx="9019309" cy="224160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001F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SÁNH HIỆU QUẢ ĐIỀU TRỊ TIÊU SỢI HUYẾT </a:t>
            </a:r>
            <a:br>
              <a:rPr lang="en-US" sz="3200" b="1" dirty="0">
                <a:solidFill>
                  <a:srgbClr val="001F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1F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TRƯỚC VÀ SAU KHI THAY ĐỔI QUI TRÌNH ĐIỀU TRỊ TẠI BỆNH VIỆN ĐA KHOA TRUNG TÂM </a:t>
            </a:r>
            <a:br>
              <a:rPr lang="en-US" sz="3200" b="1" dirty="0">
                <a:solidFill>
                  <a:srgbClr val="001F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1F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GIANG</a:t>
            </a:r>
            <a:endParaRPr lang="en-ZA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FC721A-C58B-4EA3-8C6C-EAEC4F5EE6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35" y="226718"/>
            <a:ext cx="1375367" cy="1375367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953937-A5B9-DB9B-74FF-AA3158DB0724}"/>
              </a:ext>
            </a:extLst>
          </p:cNvPr>
          <p:cNvSpPr txBox="1"/>
          <p:nvPr/>
        </p:nvSpPr>
        <p:spPr>
          <a:xfrm>
            <a:off x="5201920" y="4923684"/>
            <a:ext cx="369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BVĐKTT AN GIANG</a:t>
            </a:r>
          </a:p>
        </p:txBody>
      </p:sp>
    </p:spTree>
    <p:extLst>
      <p:ext uri="{BB962C8B-B14F-4D97-AF65-F5344CB8AC3E}">
        <p14:creationId xmlns:p14="http://schemas.microsoft.com/office/powerpoint/2010/main" val="92260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8106994"/>
              </p:ext>
            </p:extLst>
          </p:nvPr>
        </p:nvGraphicFramePr>
        <p:xfrm>
          <a:off x="812800" y="13716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urved Down Arrow 6"/>
          <p:cNvSpPr/>
          <p:nvPr/>
        </p:nvSpPr>
        <p:spPr>
          <a:xfrm>
            <a:off x="2385113" y="2082338"/>
            <a:ext cx="4064000" cy="609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Up Arrow 7"/>
          <p:cNvSpPr/>
          <p:nvPr/>
        </p:nvSpPr>
        <p:spPr>
          <a:xfrm>
            <a:off x="2507672" y="4572000"/>
            <a:ext cx="8271164" cy="152868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91877" y="1720111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 – 30 PHÚT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8738" y="160718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 – 30 PHÚT</a:t>
            </a:r>
          </a:p>
        </p:txBody>
      </p:sp>
      <p:sp>
        <p:nvSpPr>
          <p:cNvPr id="29" name="Left-Right Arrow 28"/>
          <p:cNvSpPr/>
          <p:nvPr/>
        </p:nvSpPr>
        <p:spPr>
          <a:xfrm>
            <a:off x="914400" y="6144495"/>
            <a:ext cx="10769600" cy="15240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673600" y="6331530"/>
            <a:ext cx="2844800" cy="38100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40 – 60 PHÚT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4691" y="4618893"/>
            <a:ext cx="2626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Điện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thoại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đội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quỵ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>
                <a:solidFill>
                  <a:srgbClr val="FF0000"/>
                </a:solidFill>
              </a:rPr>
              <a:t>Thủ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tục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hành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chính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8233" y="1827746"/>
            <a:ext cx="1474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Khám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nhanh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>
                <a:solidFill>
                  <a:srgbClr val="FF0000"/>
                </a:solidFill>
              </a:rPr>
              <a:t>CTscanner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>
                <a:solidFill>
                  <a:srgbClr val="FF0000"/>
                </a:solidFill>
              </a:rPr>
              <a:t>Cận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lâm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sàng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711200" y="320161"/>
            <a:ext cx="109728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QUY TRÌNH </a:t>
            </a:r>
            <a:r>
              <a:rPr lang="en-US" sz="28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TỐI </a:t>
            </a:r>
            <a:r>
              <a:rPr lang="en-US" sz="28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ƯU </a:t>
            </a:r>
            <a:r>
              <a:rPr lang="en-US" sz="2800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TIẾP </a:t>
            </a:r>
            <a: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NHẬN VÀ ĐIỀU TRỊ </a:t>
            </a:r>
            <a:b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</a:br>
            <a: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BN ĐỘT QUỴ TẠI BV ĐA KHOA TRUNG TÂM AN GIANG</a:t>
            </a:r>
          </a:p>
        </p:txBody>
      </p:sp>
      <p:sp>
        <p:nvSpPr>
          <p:cNvPr id="24" name="Curved Down Arrow 23"/>
          <p:cNvSpPr/>
          <p:nvPr/>
        </p:nvSpPr>
        <p:spPr>
          <a:xfrm>
            <a:off x="6502400" y="2052712"/>
            <a:ext cx="4064000" cy="609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43053" y="4508246"/>
            <a:ext cx="348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Chụp</a:t>
            </a:r>
            <a:r>
              <a:rPr lang="en-US" b="1" dirty="0">
                <a:solidFill>
                  <a:srgbClr val="FF0000"/>
                </a:solidFill>
              </a:rPr>
              <a:t> CT </a:t>
            </a:r>
            <a:r>
              <a:rPr lang="en-US" b="1" dirty="0" err="1">
                <a:solidFill>
                  <a:srgbClr val="FF0000"/>
                </a:solidFill>
              </a:rPr>
              <a:t>khẩn</a:t>
            </a: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Chẩn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đoán</a:t>
            </a:r>
            <a:r>
              <a:rPr lang="en-US" b="1" dirty="0">
                <a:solidFill>
                  <a:srgbClr val="FF0000"/>
                </a:solidFill>
              </a:rPr>
              <a:t> HA </a:t>
            </a:r>
            <a:r>
              <a:rPr lang="en-US" b="1" dirty="0" err="1">
                <a:solidFill>
                  <a:srgbClr val="FF0000"/>
                </a:solidFill>
              </a:rPr>
              <a:t>cùng</a:t>
            </a:r>
            <a:r>
              <a:rPr lang="en-US" b="1" dirty="0">
                <a:solidFill>
                  <a:srgbClr val="FF0000"/>
                </a:solidFill>
              </a:rPr>
              <a:t> BS </a:t>
            </a:r>
            <a:r>
              <a:rPr lang="en-US" b="1" dirty="0" err="1">
                <a:solidFill>
                  <a:srgbClr val="FF0000"/>
                </a:solidFill>
              </a:rPr>
              <a:t>Nội</a:t>
            </a:r>
            <a:r>
              <a:rPr lang="en-US" b="1" dirty="0">
                <a:solidFill>
                  <a:srgbClr val="FF0000"/>
                </a:solidFill>
              </a:rPr>
              <a:t> TK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44146" y="4409807"/>
            <a:ext cx="3034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* BS </a:t>
            </a:r>
            <a:r>
              <a:rPr lang="en-US" b="1" u="sng" dirty="0" err="1">
                <a:solidFill>
                  <a:srgbClr val="FF0000"/>
                </a:solidFill>
              </a:rPr>
              <a:t>Nội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Thần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kinh</a:t>
            </a:r>
            <a:endParaRPr lang="en-US" b="1" u="sng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Tiếp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nhận</a:t>
            </a:r>
            <a:r>
              <a:rPr lang="en-US" b="1" dirty="0">
                <a:solidFill>
                  <a:srgbClr val="FF0000"/>
                </a:solidFill>
              </a:rPr>
              <a:t> BN </a:t>
            </a:r>
            <a:r>
              <a:rPr lang="en-US" b="1" dirty="0" err="1">
                <a:solidFill>
                  <a:srgbClr val="FF0000"/>
                </a:solidFill>
              </a:rPr>
              <a:t>tại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phòng</a:t>
            </a:r>
            <a:r>
              <a:rPr lang="en-US" b="1" dirty="0">
                <a:solidFill>
                  <a:srgbClr val="FF0000"/>
                </a:solidFill>
              </a:rPr>
              <a:t> CT</a:t>
            </a: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Đánh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giá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lại</a:t>
            </a:r>
            <a:r>
              <a:rPr lang="en-US" b="1" dirty="0">
                <a:solidFill>
                  <a:srgbClr val="FF0000"/>
                </a:solidFill>
              </a:rPr>
              <a:t> BN</a:t>
            </a:r>
          </a:p>
          <a:p>
            <a:pPr marL="342900" indent="-342900"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Ra </a:t>
            </a:r>
            <a:r>
              <a:rPr lang="en-US" b="1" dirty="0" err="1">
                <a:solidFill>
                  <a:srgbClr val="FF0000"/>
                </a:solidFill>
              </a:rPr>
              <a:t>chỉ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rtPA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85588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E29CDD0-CE86-4B0E-8834-24FCB7963017}"/>
              </a:ext>
            </a:extLst>
          </p:cNvPr>
          <p:cNvSpPr txBox="1">
            <a:spLocks/>
          </p:cNvSpPr>
          <p:nvPr/>
        </p:nvSpPr>
        <p:spPr>
          <a:xfrm>
            <a:off x="2628900" y="34522"/>
            <a:ext cx="6618593" cy="7826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4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96521" y="1545855"/>
            <a:ext cx="10232460" cy="2309332"/>
            <a:chOff x="672968" y="1247085"/>
            <a:chExt cx="10232460" cy="230933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4814796-C2C1-4FA2-B2E2-FABE35E82B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461"/>
            <a:stretch/>
          </p:blipFill>
          <p:spPr>
            <a:xfrm>
              <a:off x="672968" y="1247085"/>
              <a:ext cx="1808018" cy="1765972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CE21676-8B12-4952-B529-576283DCBD41}"/>
                </a:ext>
              </a:extLst>
            </p:cNvPr>
            <p:cNvCxnSpPr>
              <a:cxnSpLocks/>
            </p:cNvCxnSpPr>
            <p:nvPr/>
          </p:nvCxnSpPr>
          <p:spPr>
            <a:xfrm>
              <a:off x="2703329" y="2130071"/>
              <a:ext cx="1515379" cy="0"/>
            </a:xfrm>
            <a:prstGeom prst="straightConnector1">
              <a:avLst/>
            </a:prstGeom>
            <a:ln w="57150"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B20ECB4-A847-4A7A-A2B1-7BB06D85104C}"/>
                </a:ext>
              </a:extLst>
            </p:cNvPr>
            <p:cNvSpPr/>
            <p:nvPr/>
          </p:nvSpPr>
          <p:spPr>
            <a:xfrm>
              <a:off x="7665637" y="1392134"/>
              <a:ext cx="3163711" cy="1036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BV An </a:t>
              </a:r>
              <a:r>
                <a:rPr lang="en-US" sz="24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Giang</a:t>
              </a:r>
              <a:endPara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120,6 ± 53,5 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phút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en-US" sz="2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4CF9F17-2838-434C-9CE3-DFD403BBE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8708" y="1247085"/>
              <a:ext cx="2464707" cy="149364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1BA2B63-3352-29F1-85F6-EB1A596FD18F}"/>
                </a:ext>
              </a:extLst>
            </p:cNvPr>
            <p:cNvSpPr/>
            <p:nvPr/>
          </p:nvSpPr>
          <p:spPr>
            <a:xfrm>
              <a:off x="7665637" y="2519851"/>
              <a:ext cx="3239791" cy="1036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BV An </a:t>
              </a:r>
              <a:r>
                <a:rPr lang="en-US" sz="24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Giang</a:t>
              </a:r>
              <a:endPara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b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40,6 ± 15,2 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phút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en-US" sz="2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</a:p>
          </p:txBody>
        </p:sp>
      </p:grpSp>
      <p:sp>
        <p:nvSpPr>
          <p:cNvPr id="16" name="Oval 15"/>
          <p:cNvSpPr/>
          <p:nvPr/>
        </p:nvSpPr>
        <p:spPr>
          <a:xfrm>
            <a:off x="7119" y="6670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879956" y="164241"/>
            <a:ext cx="76138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tx2"/>
                </a:solidFill>
              </a:rPr>
              <a:t>Kết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quả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thực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hiện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đến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tháng</a:t>
            </a:r>
            <a:r>
              <a:rPr lang="en-US" sz="2800" b="1" dirty="0">
                <a:solidFill>
                  <a:schemeClr val="tx2"/>
                </a:solidFill>
              </a:rPr>
              <a:t> 9 </a:t>
            </a:r>
            <a:r>
              <a:rPr lang="en-US" sz="2800" b="1" dirty="0" err="1">
                <a:solidFill>
                  <a:schemeClr val="tx2"/>
                </a:solidFill>
              </a:rPr>
              <a:t>năm</a:t>
            </a:r>
            <a:r>
              <a:rPr lang="en-US" sz="2800" b="1" dirty="0">
                <a:solidFill>
                  <a:schemeClr val="tx2"/>
                </a:solidFill>
              </a:rPr>
              <a:t> 2023 </a:t>
            </a:r>
            <a:endParaRPr lang="vi-VN" sz="28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4491" y="894803"/>
            <a:ext cx="6487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FF0000"/>
                </a:solidFill>
              </a:rPr>
              <a:t>Thời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gian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khởi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phát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triệu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chứng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đến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vào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viện</a:t>
            </a:r>
            <a:endParaRPr lang="vi-VN" sz="2400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43537" y="3671140"/>
            <a:ext cx="10654962" cy="3022619"/>
            <a:chOff x="335806" y="3536404"/>
            <a:chExt cx="10654962" cy="3022619"/>
          </a:xfrm>
        </p:grpSpPr>
        <p:grpSp>
          <p:nvGrpSpPr>
            <p:cNvPr id="6" name="Group 5"/>
            <p:cNvGrpSpPr/>
            <p:nvPr/>
          </p:nvGrpSpPr>
          <p:grpSpPr>
            <a:xfrm>
              <a:off x="335806" y="3915851"/>
              <a:ext cx="10654962" cy="2643172"/>
              <a:chOff x="335806" y="3915851"/>
              <a:chExt cx="10654962" cy="2643172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9E1E7BF5-62C7-4F01-BA1F-2C550B716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6" y="4591766"/>
                <a:ext cx="2145180" cy="1493647"/>
              </a:xfrm>
              <a:prstGeom prst="rect">
                <a:avLst/>
              </a:prstGeom>
            </p:spPr>
          </p:pic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267E3AE6-D175-4651-87D9-4EDCC00E84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3330" y="5357378"/>
                <a:ext cx="1515379" cy="0"/>
              </a:xfrm>
              <a:prstGeom prst="straightConnector1">
                <a:avLst/>
              </a:prstGeom>
              <a:ln w="57150"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777DB62C-D83E-4088-A2CD-E6F43E2A6E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1053" y="3915851"/>
                <a:ext cx="2464707" cy="2464707"/>
              </a:xfrm>
              <a:prstGeom prst="rect">
                <a:avLst/>
              </a:prstGeom>
            </p:spPr>
          </p:pic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8F2A1D56-DD3A-4B69-B7F9-0F1B306F0782}"/>
                  </a:ext>
                </a:extLst>
              </p:cNvPr>
              <p:cNvSpPr/>
              <p:nvPr/>
            </p:nvSpPr>
            <p:spPr>
              <a:xfrm>
                <a:off x="7513085" y="4293094"/>
                <a:ext cx="3452621" cy="103656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BV An </a:t>
                </a:r>
                <a:r>
                  <a:rPr lang="en-US" sz="24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Giang</a:t>
                </a:r>
                <a:endPara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133,8± 67,8 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phút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E509504-1DD6-F83A-D53B-D270AA731221}"/>
                  </a:ext>
                </a:extLst>
              </p:cNvPr>
              <p:cNvSpPr/>
              <p:nvPr/>
            </p:nvSpPr>
            <p:spPr>
              <a:xfrm>
                <a:off x="7538147" y="5522457"/>
                <a:ext cx="3452621" cy="1036566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BV An </a:t>
                </a:r>
                <a:r>
                  <a:rPr lang="en-US" sz="24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Giang</a:t>
                </a:r>
                <a:endPara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64,4 ± 28,8</a:t>
                </a:r>
                <a:r>
                  <a:rPr lang="en-US"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phút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628900" y="3536404"/>
              <a:ext cx="64874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solidFill>
                    <a:srgbClr val="FF0000"/>
                  </a:solidFill>
                </a:rPr>
                <a:t>Thời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gian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từ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khi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vào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viện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đến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khi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được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điều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trị</a:t>
              </a:r>
              <a:endParaRPr lang="en-US" sz="2400" dirty="0">
                <a:solidFill>
                  <a:srgbClr val="FF0000"/>
                </a:solidFill>
              </a:endParaRPr>
            </a:p>
            <a:p>
              <a:pPr algn="ctr"/>
              <a:r>
                <a:rPr lang="en-US" sz="2400" dirty="0">
                  <a:solidFill>
                    <a:srgbClr val="FF0000"/>
                  </a:solidFill>
                </a:rPr>
                <a:t>(</a:t>
              </a:r>
              <a:r>
                <a:rPr lang="en-US" sz="2400" dirty="0" err="1">
                  <a:solidFill>
                    <a:srgbClr val="FF0000"/>
                  </a:solidFill>
                </a:rPr>
                <a:t>Thời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gian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cửa</a:t>
              </a:r>
              <a:r>
                <a:rPr lang="en-US" sz="2400" dirty="0">
                  <a:solidFill>
                    <a:srgbClr val="FF0000"/>
                  </a:solidFill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</a:rPr>
                <a:t>kim</a:t>
              </a:r>
              <a:r>
                <a:rPr lang="en-US" sz="2400" dirty="0">
                  <a:solidFill>
                    <a:srgbClr val="FF0000"/>
                  </a:solidFill>
                </a:rPr>
                <a:t> – </a:t>
              </a:r>
              <a:r>
                <a:rPr lang="en-US" sz="2400" b="1" u="sng" dirty="0">
                  <a:solidFill>
                    <a:srgbClr val="FF0000"/>
                  </a:solidFill>
                </a:rPr>
                <a:t>D</a:t>
              </a:r>
              <a:r>
                <a:rPr lang="en-US" sz="2400" dirty="0">
                  <a:solidFill>
                    <a:srgbClr val="FF0000"/>
                  </a:solidFill>
                </a:rPr>
                <a:t>oor to </a:t>
              </a:r>
              <a:r>
                <a:rPr lang="en-US" sz="2400" b="1" u="sng" dirty="0">
                  <a:solidFill>
                    <a:srgbClr val="FF0000"/>
                  </a:solidFill>
                </a:rPr>
                <a:t>N</a:t>
              </a:r>
              <a:r>
                <a:rPr lang="en-US" sz="2400" dirty="0">
                  <a:solidFill>
                    <a:srgbClr val="FF0000"/>
                  </a:solidFill>
                </a:rPr>
                <a:t>eedle </a:t>
              </a:r>
              <a:r>
                <a:rPr lang="en-US" sz="2400" b="1" u="sng" dirty="0">
                  <a:solidFill>
                    <a:srgbClr val="FF0000"/>
                  </a:solidFill>
                </a:rPr>
                <a:t>T</a:t>
              </a:r>
              <a:r>
                <a:rPr lang="en-US" sz="2400" dirty="0">
                  <a:solidFill>
                    <a:srgbClr val="FF0000"/>
                  </a:solidFill>
                </a:rPr>
                <a:t>ime)</a:t>
              </a:r>
              <a:endParaRPr lang="vi-VN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44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9F43260-101A-E337-D046-3562AF014F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825625"/>
            <a:ext cx="4460240" cy="4351338"/>
          </a:xfr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12D7D65-6EDA-760F-45EC-704A7D4FC1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080" y="1897062"/>
            <a:ext cx="5379720" cy="4351338"/>
          </a:xfrm>
        </p:spPr>
      </p:pic>
      <p:sp>
        <p:nvSpPr>
          <p:cNvPr id="2" name="TextBox 1"/>
          <p:cNvSpPr txBox="1"/>
          <p:nvPr/>
        </p:nvSpPr>
        <p:spPr>
          <a:xfrm>
            <a:off x="1338943" y="664029"/>
            <a:ext cx="2111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 THAY ĐỔI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9485" y="631763"/>
            <a:ext cx="2481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 THAY ĐỔI</a:t>
            </a:r>
          </a:p>
        </p:txBody>
      </p:sp>
    </p:spTree>
    <p:extLst>
      <p:ext uri="{BB962C8B-B14F-4D97-AF65-F5344CB8AC3E}">
        <p14:creationId xmlns:p14="http://schemas.microsoft.com/office/powerpoint/2010/main" val="235519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F33615-B878-C20B-3CC9-4C0F4DFCA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NC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E6F7172-C754-5940-A026-3D10C33F21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2430234"/>
              </p:ext>
            </p:extLst>
          </p:nvPr>
        </p:nvGraphicFramePr>
        <p:xfrm>
          <a:off x="838200" y="1825624"/>
          <a:ext cx="10784840" cy="4077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6968">
                  <a:extLst>
                    <a:ext uri="{9D8B030D-6E8A-4147-A177-3AD203B41FA5}">
                      <a16:colId xmlns:a16="http://schemas.microsoft.com/office/drawing/2014/main" val="3617295220"/>
                    </a:ext>
                  </a:extLst>
                </a:gridCol>
                <a:gridCol w="1454912">
                  <a:extLst>
                    <a:ext uri="{9D8B030D-6E8A-4147-A177-3AD203B41FA5}">
                      <a16:colId xmlns:a16="http://schemas.microsoft.com/office/drawing/2014/main" val="865056765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1454160150"/>
                    </a:ext>
                  </a:extLst>
                </a:gridCol>
                <a:gridCol w="2712720">
                  <a:extLst>
                    <a:ext uri="{9D8B030D-6E8A-4147-A177-3AD203B41FA5}">
                      <a16:colId xmlns:a16="http://schemas.microsoft.com/office/drawing/2014/main" val="3956360480"/>
                    </a:ext>
                  </a:extLst>
                </a:gridCol>
                <a:gridCol w="1666240">
                  <a:extLst>
                    <a:ext uri="{9D8B030D-6E8A-4147-A177-3AD203B41FA5}">
                      <a16:colId xmlns:a16="http://schemas.microsoft.com/office/drawing/2014/main" val="2091513701"/>
                    </a:ext>
                  </a:extLst>
                </a:gridCol>
              </a:tblGrid>
              <a:tr h="1089138"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Đặc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Trước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cải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tiến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cải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tiến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512501"/>
                  </a:ext>
                </a:extLst>
              </a:tr>
              <a:tr h="996066"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Tuổi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62,3±11,4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tuổi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55,7±10,5 tuổi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0,005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0458940"/>
                  </a:ext>
                </a:extLst>
              </a:tr>
              <a:tr h="996066"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Giới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49 (18)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52(20)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&gt;0,05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800661"/>
                  </a:ext>
                </a:extLst>
              </a:tr>
              <a:tr h="996066">
                <a:tc gridSpan="2"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Thời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gian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từ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lúc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khởi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phát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đến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nhập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viện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133,8±67,8 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phút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120,6±53,5 (</a:t>
                      </a:r>
                      <a:r>
                        <a:rPr lang="en-US" sz="2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phút</a:t>
                      </a: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95810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222F4D68-6EF1-D8A2-1479-2F7A77574BDE}"/>
              </a:ext>
            </a:extLst>
          </p:cNvPr>
          <p:cNvSpPr/>
          <p:nvPr/>
        </p:nvSpPr>
        <p:spPr>
          <a:xfrm>
            <a:off x="0" y="591488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152259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F33615-B878-C20B-3CC9-4C0F4DFCA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3115"/>
          </a:xfr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NC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E6F7172-C754-5940-A026-3D10C33F21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2779873"/>
              </p:ext>
            </p:extLst>
          </p:nvPr>
        </p:nvGraphicFramePr>
        <p:xfrm>
          <a:off x="838200" y="1825624"/>
          <a:ext cx="10784840" cy="4603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9320">
                  <a:extLst>
                    <a:ext uri="{9D8B030D-6E8A-4147-A177-3AD203B41FA5}">
                      <a16:colId xmlns:a16="http://schemas.microsoft.com/office/drawing/2014/main" val="3617295220"/>
                    </a:ext>
                  </a:extLst>
                </a:gridCol>
                <a:gridCol w="2956560">
                  <a:extLst>
                    <a:ext uri="{9D8B030D-6E8A-4147-A177-3AD203B41FA5}">
                      <a16:colId xmlns:a16="http://schemas.microsoft.com/office/drawing/2014/main" val="1454160150"/>
                    </a:ext>
                  </a:extLst>
                </a:gridCol>
                <a:gridCol w="2712720">
                  <a:extLst>
                    <a:ext uri="{9D8B030D-6E8A-4147-A177-3AD203B41FA5}">
                      <a16:colId xmlns:a16="http://schemas.microsoft.com/office/drawing/2014/main" val="3956360480"/>
                    </a:ext>
                  </a:extLst>
                </a:gridCol>
                <a:gridCol w="1666240">
                  <a:extLst>
                    <a:ext uri="{9D8B030D-6E8A-4147-A177-3AD203B41FA5}">
                      <a16:colId xmlns:a16="http://schemas.microsoft.com/office/drawing/2014/main" val="2091513701"/>
                    </a:ext>
                  </a:extLst>
                </a:gridCol>
              </a:tblGrid>
              <a:tr h="1222121"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Đặc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Trước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cải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tiến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cải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tiến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512501"/>
                  </a:ext>
                </a:extLst>
              </a:tr>
              <a:tr h="1117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Thời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gian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từ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lúc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nhập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viện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đến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khi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điều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trị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thuốc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64,4±28,8 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phút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40,6±15,2 (</a:t>
                      </a:r>
                      <a:r>
                        <a:rPr lang="en-US" sz="2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phút</a:t>
                      </a: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&lt;0,001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0458940"/>
                  </a:ext>
                </a:extLst>
              </a:tr>
              <a:tr h="1117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Huyết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áp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tâm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thu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143,31±26,28 mmHg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156,33</a:t>
                      </a:r>
                      <a:r>
                        <a:rPr lang="en-US" sz="2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±32,57mmHg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&gt;0,05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800661"/>
                  </a:ext>
                </a:extLst>
              </a:tr>
              <a:tr h="1117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Huyết</a:t>
                      </a: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áp</a:t>
                      </a: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tâm</a:t>
                      </a: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trương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84,22±15,73mmHg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82,53±17,42mmHg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&gt;0,05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95810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D916A10A-E6C6-3E01-E23D-C827CF9C1DCC}"/>
              </a:ext>
            </a:extLst>
          </p:cNvPr>
          <p:cNvSpPr/>
          <p:nvPr/>
        </p:nvSpPr>
        <p:spPr>
          <a:xfrm>
            <a:off x="0" y="325264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188537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F33615-B878-C20B-3CC9-4C0F4DFCA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26" y="-6251"/>
            <a:ext cx="10515600" cy="1325563"/>
          </a:xfr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NC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E6F7172-C754-5940-A026-3D10C33F21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525644"/>
              </p:ext>
            </p:extLst>
          </p:nvPr>
        </p:nvGraphicFramePr>
        <p:xfrm>
          <a:off x="838200" y="1442720"/>
          <a:ext cx="10144760" cy="5050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8952">
                  <a:extLst>
                    <a:ext uri="{9D8B030D-6E8A-4147-A177-3AD203B41FA5}">
                      <a16:colId xmlns:a16="http://schemas.microsoft.com/office/drawing/2014/main" val="3617295220"/>
                    </a:ext>
                  </a:extLst>
                </a:gridCol>
                <a:gridCol w="1635070">
                  <a:extLst>
                    <a:ext uri="{9D8B030D-6E8A-4147-A177-3AD203B41FA5}">
                      <a16:colId xmlns:a16="http://schemas.microsoft.com/office/drawing/2014/main" val="865056765"/>
                    </a:ext>
                  </a:extLst>
                </a:gridCol>
                <a:gridCol w="2361669">
                  <a:extLst>
                    <a:ext uri="{9D8B030D-6E8A-4147-A177-3AD203B41FA5}">
                      <a16:colId xmlns:a16="http://schemas.microsoft.com/office/drawing/2014/main" val="1454160150"/>
                    </a:ext>
                  </a:extLst>
                </a:gridCol>
                <a:gridCol w="2551720">
                  <a:extLst>
                    <a:ext uri="{9D8B030D-6E8A-4147-A177-3AD203B41FA5}">
                      <a16:colId xmlns:a16="http://schemas.microsoft.com/office/drawing/2014/main" val="3956360480"/>
                    </a:ext>
                  </a:extLst>
                </a:gridCol>
                <a:gridCol w="1567349">
                  <a:extLst>
                    <a:ext uri="{9D8B030D-6E8A-4147-A177-3AD203B41FA5}">
                      <a16:colId xmlns:a16="http://schemas.microsoft.com/office/drawing/2014/main" val="2091513701"/>
                    </a:ext>
                  </a:extLst>
                </a:gridCol>
              </a:tblGrid>
              <a:tr h="1084147">
                <a:tc gridSpan="2"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Đặc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NC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Trước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cải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tiến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cải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tiến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512501"/>
                  </a:ext>
                </a:extLst>
              </a:tr>
              <a:tr h="99150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Rankin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lúc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ra</a:t>
                      </a: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viện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1,88±1,85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1,23</a:t>
                      </a: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±1,19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0458940"/>
                  </a:ext>
                </a:extLst>
              </a:tr>
              <a:tr h="991502">
                <a:tc>
                  <a:txBody>
                    <a:bodyPr/>
                    <a:lstStyle/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41/67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62/72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&gt;0,05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800661"/>
                  </a:ext>
                </a:extLst>
              </a:tr>
              <a:tr h="9915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Tiên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căn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ĐTĐ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19/67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50/72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&gt;0,05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95810"/>
                  </a:ext>
                </a:extLst>
              </a:tr>
              <a:tr h="991502">
                <a:tc>
                  <a:txBody>
                    <a:bodyPr/>
                    <a:lstStyle/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RLLP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50/67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40/72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&gt;0,05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2373620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09CCE503-A041-CC10-36ED-C95E9150D080}"/>
              </a:ext>
            </a:extLst>
          </p:cNvPr>
          <p:cNvSpPr/>
          <p:nvPr/>
        </p:nvSpPr>
        <p:spPr>
          <a:xfrm>
            <a:off x="0" y="220112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79199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41218-02EA-192D-54AD-DB6BB9826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605"/>
            <a:ext cx="10515600" cy="662781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NC</a:t>
            </a:r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D0BB1F8-EC4C-6626-E0DF-EC95D82AFF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7269897"/>
              </p:ext>
            </p:extLst>
          </p:nvPr>
        </p:nvGraphicFramePr>
        <p:xfrm>
          <a:off x="294640" y="1027906"/>
          <a:ext cx="11460480" cy="45962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9011">
                  <a:extLst>
                    <a:ext uri="{9D8B030D-6E8A-4147-A177-3AD203B41FA5}">
                      <a16:colId xmlns:a16="http://schemas.microsoft.com/office/drawing/2014/main" val="663959520"/>
                    </a:ext>
                  </a:extLst>
                </a:gridCol>
                <a:gridCol w="2213418">
                  <a:extLst>
                    <a:ext uri="{9D8B030D-6E8A-4147-A177-3AD203B41FA5}">
                      <a16:colId xmlns:a16="http://schemas.microsoft.com/office/drawing/2014/main" val="1907306208"/>
                    </a:ext>
                  </a:extLst>
                </a:gridCol>
                <a:gridCol w="1479835">
                  <a:extLst>
                    <a:ext uri="{9D8B030D-6E8A-4147-A177-3AD203B41FA5}">
                      <a16:colId xmlns:a16="http://schemas.microsoft.com/office/drawing/2014/main" val="543378443"/>
                    </a:ext>
                  </a:extLst>
                </a:gridCol>
                <a:gridCol w="1587976">
                  <a:extLst>
                    <a:ext uri="{9D8B030D-6E8A-4147-A177-3AD203B41FA5}">
                      <a16:colId xmlns:a16="http://schemas.microsoft.com/office/drawing/2014/main" val="575605925"/>
                    </a:ext>
                  </a:extLst>
                </a:gridCol>
                <a:gridCol w="1609710">
                  <a:extLst>
                    <a:ext uri="{9D8B030D-6E8A-4147-A177-3AD203B41FA5}">
                      <a16:colId xmlns:a16="http://schemas.microsoft.com/office/drawing/2014/main" val="1339879931"/>
                    </a:ext>
                  </a:extLst>
                </a:gridCol>
                <a:gridCol w="1854850">
                  <a:extLst>
                    <a:ext uri="{9D8B030D-6E8A-4147-A177-3AD203B41FA5}">
                      <a16:colId xmlns:a16="http://schemas.microsoft.com/office/drawing/2014/main" val="3523997805"/>
                    </a:ext>
                  </a:extLst>
                </a:gridCol>
                <a:gridCol w="995680">
                  <a:extLst>
                    <a:ext uri="{9D8B030D-6E8A-4147-A177-3AD203B41FA5}">
                      <a16:colId xmlns:a16="http://schemas.microsoft.com/office/drawing/2014/main" val="3096566142"/>
                    </a:ext>
                  </a:extLst>
                </a:gridCol>
              </a:tblGrid>
              <a:tr h="538566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Triệu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chứng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lâm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sàng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4167101399"/>
                  </a:ext>
                </a:extLst>
              </a:tr>
              <a:tr h="694099">
                <a:tc rowSpan="4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Ý thức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Tỉnh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táo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50/67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74,62%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56/72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tabLst>
                          <a:tab pos="0" algn="ctr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77,78%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2932666968"/>
                  </a:ext>
                </a:extLst>
              </a:tr>
              <a:tr h="593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Ngủ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gà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10/67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14,92%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12/72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tabLst>
                          <a:tab pos="0" algn="ctr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16,67%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2184575960"/>
                  </a:ext>
                </a:extLst>
              </a:tr>
              <a:tr h="593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Lơ mơ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7/67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10,44%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4/72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tabLst>
                          <a:tab pos="0" algn="ctr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5,55%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333149506"/>
                  </a:ext>
                </a:extLst>
              </a:tr>
              <a:tr h="4938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Hôn mê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0/67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0/72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tabLst>
                          <a:tab pos="0" algn="ctr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735183624"/>
                  </a:ext>
                </a:extLst>
              </a:tr>
              <a:tr h="493857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Liệt vận động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67/67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72/72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tabLst>
                          <a:tab pos="0" algn="ctr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2822720028"/>
                  </a:ext>
                </a:extLst>
              </a:tr>
              <a:tr h="593978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Rối loạn cảm giác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60/67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89,55%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65/72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tabLst>
                          <a:tab pos="0" algn="ctr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90,28%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2139561047"/>
                  </a:ext>
                </a:extLst>
              </a:tr>
              <a:tr h="593978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Rối loạn ngôn ngữ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48/67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71,64%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52/72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tabLst>
                          <a:tab pos="0" algn="ctr"/>
                        </a:tabLs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72,22%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394" marR="32394" marT="0" marB="0"/>
                </a:tc>
                <a:extLst>
                  <a:ext uri="{0D108BD9-81ED-4DB2-BD59-A6C34878D82A}">
                    <a16:rowId xmlns:a16="http://schemas.microsoft.com/office/drawing/2014/main" val="751046323"/>
                  </a:ext>
                </a:extLst>
              </a:tr>
            </a:tbl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732AC0C2-9C56-2757-7687-72109F349754}"/>
              </a:ext>
            </a:extLst>
          </p:cNvPr>
          <p:cNvSpPr/>
          <p:nvPr/>
        </p:nvSpPr>
        <p:spPr>
          <a:xfrm>
            <a:off x="20189" y="-6251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3134720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5BCF0-A0B8-33F8-57E7-9ED52BFE8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. </a:t>
            </a:r>
            <a:r>
              <a:rPr lang="en-US" dirty="0" err="1">
                <a:solidFill>
                  <a:srgbClr val="FF0000"/>
                </a:solidFill>
              </a:rPr>
              <a:t>Bàn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luận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A5922-F855-03A6-CCD9-B956D0F32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Lê Văn Thành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50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tuổi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giới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chiếm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đa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52/72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trường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endParaRPr lang="en-US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NIHSS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vào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12,31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±4,7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dao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8-24</a:t>
            </a: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Lê Văn Thành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11,17±4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endParaRPr lang="en-US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Dick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cộng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10,8 </a:t>
            </a:r>
            <a:r>
              <a:rPr lang="en-US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NIHSS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lúc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3,25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±2,71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dao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0-8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2E05191-6C09-FA0C-1F23-88792B1B049D}"/>
              </a:ext>
            </a:extLst>
          </p:cNvPr>
          <p:cNvSpPr/>
          <p:nvPr/>
        </p:nvSpPr>
        <p:spPr>
          <a:xfrm>
            <a:off x="253869" y="591488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4799984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385A9-BC64-6C1B-D0B3-DD99582D4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Bàn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luận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3CD88-C0CE-DCBE-FC8F-11E2FF940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5440"/>
            <a:ext cx="10515600" cy="487743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Thời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lúc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bắt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triệu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chứng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nhập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120,6±53,5 (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phút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ngăn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đây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133,8±67,8 (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phút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Thời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lúc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nhập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tiêm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thuốc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40,6±15,2 (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phút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so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đây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64,4±28,8 (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phút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Lê Văn Thành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76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phút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nghiên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cứu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tác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giả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Albright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85 </a:t>
            </a:r>
            <a:r>
              <a:rPr lang="en-US" sz="24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phút</a:t>
            </a:r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[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4709224-4F53-FA74-B90A-E5EE7A3C45F2}"/>
              </a:ext>
            </a:extLst>
          </p:cNvPr>
          <p:cNvSpPr/>
          <p:nvPr/>
        </p:nvSpPr>
        <p:spPr>
          <a:xfrm>
            <a:off x="142109" y="591488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381837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1"/>
            <a:ext cx="5486400" cy="514349"/>
          </a:xfrm>
        </p:spPr>
        <p:txBody>
          <a:bodyPr>
            <a:normAutofit fontScale="90000"/>
          </a:bodyPr>
          <a:lstStyle/>
          <a:p>
            <a:r>
              <a:rPr lang="en-US" sz="3100" b="1" dirty="0" err="1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Kết</a:t>
            </a:r>
            <a:r>
              <a:rPr lang="en-US" sz="31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luận</a:t>
            </a:r>
            <a:r>
              <a:rPr lang="en-US" sz="31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và</a:t>
            </a:r>
            <a:r>
              <a:rPr lang="en-US" sz="31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kiến</a:t>
            </a:r>
            <a:r>
              <a:rPr lang="en-US" sz="31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nghị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745" y="1351494"/>
            <a:ext cx="11333018" cy="5130586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Rút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ngắn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đáng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kể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thời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gian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từ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lúc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nhập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viện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đến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khi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sử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dụng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thuốc</a:t>
            </a:r>
            <a:endParaRPr lang="en-US" sz="2400" b="1" dirty="0">
              <a:solidFill>
                <a:srgbClr val="FF0000"/>
              </a:solidFill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Điểm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Rankin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lúc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ra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viện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thay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đổi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đáng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kể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so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với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trước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sau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khi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thay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đổi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qui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trình</a:t>
            </a:r>
            <a:endParaRPr lang="en-US" sz="2400" dirty="0"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 err="1">
                <a:cs typeface="Times New Roman" pitchFamily="18" charset="0"/>
              </a:rPr>
              <a:t>Đột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quỵ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nhồi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máu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não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có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thể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điều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trị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được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và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hồi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phục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rất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tốt</a:t>
            </a:r>
            <a:endParaRPr lang="en-US" sz="2400" dirty="0"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sz="2400" dirty="0" err="1">
                <a:cs typeface="Times New Roman" pitchFamily="18" charset="0"/>
              </a:rPr>
              <a:t>Bệnh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nhân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đến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Bệnh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viện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trong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giờ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vàng</a:t>
            </a:r>
            <a:r>
              <a:rPr lang="en-US" sz="2400" dirty="0">
                <a:cs typeface="Times New Roman" pitchFamily="18" charset="0"/>
              </a:rPr>
              <a:t> - 4.5 </a:t>
            </a:r>
            <a:r>
              <a:rPr lang="en-US" sz="2400" dirty="0" err="1">
                <a:cs typeface="Times New Roman" pitchFamily="18" charset="0"/>
              </a:rPr>
              <a:t>giờ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tăng</a:t>
            </a:r>
            <a:r>
              <a:rPr lang="en-US" sz="2400" dirty="0">
                <a:cs typeface="Times New Roman" pitchFamily="18" charset="0"/>
              </a:rPr>
              <a:t> so </a:t>
            </a:r>
            <a:r>
              <a:rPr lang="en-US" sz="2400" dirty="0" err="1">
                <a:cs typeface="Times New Roman" pitchFamily="18" charset="0"/>
              </a:rPr>
              <a:t>với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trước</a:t>
            </a:r>
            <a:r>
              <a:rPr lang="en-US" sz="2400" dirty="0">
                <a:cs typeface="Times New Roman" pitchFamily="18" charset="0"/>
              </a:rPr>
              <a:t> </a:t>
            </a:r>
            <a:r>
              <a:rPr lang="en-US" sz="2400" dirty="0" err="1">
                <a:cs typeface="Times New Roman" pitchFamily="18" charset="0"/>
              </a:rPr>
              <a:t>đây</a:t>
            </a:r>
            <a:endParaRPr lang="en-US" sz="2400" dirty="0">
              <a:cs typeface="Times New Roman" pitchFamily="18" charset="0"/>
            </a:endParaRPr>
          </a:p>
          <a:p>
            <a:pPr marL="914400" lvl="2" indent="0" algn="just">
              <a:lnSpc>
                <a:spcPct val="120000"/>
              </a:lnSpc>
              <a:buNone/>
            </a:pPr>
            <a:r>
              <a:rPr lang="en-US" sz="2400" dirty="0" err="1">
                <a:cs typeface="Times New Roman" panose="02020603050405020304" pitchFamily="18" charset="0"/>
              </a:rPr>
              <a:t>Thời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điểm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khởi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phát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20000"/>
              </a:lnSpc>
              <a:buNone/>
            </a:pPr>
            <a:r>
              <a:rPr lang="en-US" sz="2400" dirty="0">
                <a:cs typeface="Times New Roman" panose="02020603050405020304" pitchFamily="18" charset="0"/>
              </a:rPr>
              <a:t>BN </a:t>
            </a:r>
            <a:r>
              <a:rPr lang="en-US" sz="2400" dirty="0" err="1">
                <a:cs typeface="Times New Roman" panose="02020603050405020304" pitchFamily="18" charset="0"/>
              </a:rPr>
              <a:t>sống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một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mình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20000"/>
              </a:lnSpc>
              <a:buNone/>
            </a:pPr>
            <a:r>
              <a:rPr lang="en-US" sz="2400" dirty="0" err="1">
                <a:cs typeface="Times New Roman" panose="02020603050405020304" pitchFamily="18" charset="0"/>
              </a:rPr>
              <a:t>Khoảng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cách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địa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lý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914400" lvl="2" indent="0" algn="just">
              <a:lnSpc>
                <a:spcPct val="120000"/>
              </a:lnSpc>
              <a:buNone/>
            </a:pPr>
            <a:r>
              <a:rPr lang="en-US" sz="2400" dirty="0" err="1">
                <a:cs typeface="Times New Roman" panose="02020603050405020304" pitchFamily="18" charset="0"/>
              </a:rPr>
              <a:t>Bản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thân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hoặc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chứng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kiến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thiếu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hiểu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biết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về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đột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quỵ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→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Tổ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chức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cấp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cứu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trước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viện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liên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viện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cách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nhịp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nhàng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chặt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chẽ</a:t>
            </a:r>
            <a:endParaRPr lang="en-US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endParaRPr lang="en-US" sz="2400" dirty="0"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0189" y="-6251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3778356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H="1">
            <a:off x="1433951" y="1122218"/>
            <a:ext cx="41561" cy="573578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64470" y="475887"/>
            <a:ext cx="2222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</a:rPr>
              <a:t>NỘI DUNG</a:t>
            </a:r>
            <a:endParaRPr lang="vi-VN" sz="3600" b="1" dirty="0">
              <a:solidFill>
                <a:schemeClr val="tx2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039092" y="1600200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vi-VN" sz="3200" b="1" dirty="0"/>
          </a:p>
        </p:txBody>
      </p:sp>
      <p:sp>
        <p:nvSpPr>
          <p:cNvPr id="12" name="Oval 11"/>
          <p:cNvSpPr/>
          <p:nvPr/>
        </p:nvSpPr>
        <p:spPr>
          <a:xfrm>
            <a:off x="1039091" y="4310779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endParaRPr lang="vi-VN" sz="3200" b="1" dirty="0"/>
          </a:p>
        </p:txBody>
      </p:sp>
      <p:sp>
        <p:nvSpPr>
          <p:cNvPr id="13" name="Oval 12"/>
          <p:cNvSpPr/>
          <p:nvPr/>
        </p:nvSpPr>
        <p:spPr>
          <a:xfrm>
            <a:off x="1039092" y="2921280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  <a:endParaRPr lang="vi-VN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306788" y="1800954"/>
            <a:ext cx="3083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tx2"/>
                </a:solidFill>
              </a:rPr>
              <a:t>TQ đột </a:t>
            </a:r>
            <a:r>
              <a:rPr lang="en-US" sz="2800" b="1" dirty="0" err="1">
                <a:solidFill>
                  <a:schemeClr val="tx2"/>
                </a:solidFill>
              </a:rPr>
              <a:t>quỵ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não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cấp</a:t>
            </a:r>
            <a:endParaRPr lang="vi-VN" sz="2800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9521" y="3143711"/>
            <a:ext cx="6342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tx2"/>
                </a:solidFill>
              </a:rPr>
              <a:t>Kết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quả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thực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hiện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đến</a:t>
            </a:r>
            <a:r>
              <a:rPr lang="en-US" sz="2800" b="1" dirty="0">
                <a:solidFill>
                  <a:schemeClr val="tx2"/>
                </a:solidFill>
              </a:rPr>
              <a:t> </a:t>
            </a:r>
            <a:r>
              <a:rPr lang="en-US" sz="2800" b="1" dirty="0" err="1">
                <a:solidFill>
                  <a:schemeClr val="tx2"/>
                </a:solidFill>
              </a:rPr>
              <a:t>tháng</a:t>
            </a:r>
            <a:r>
              <a:rPr lang="en-US" sz="2800" b="1" dirty="0">
                <a:solidFill>
                  <a:schemeClr val="tx2"/>
                </a:solidFill>
              </a:rPr>
              <a:t> 9 </a:t>
            </a:r>
            <a:r>
              <a:rPr lang="en-US" sz="2800" b="1" dirty="0" err="1">
                <a:solidFill>
                  <a:schemeClr val="tx2"/>
                </a:solidFill>
              </a:rPr>
              <a:t>năm</a:t>
            </a:r>
            <a:r>
              <a:rPr lang="en-US" sz="2800" b="1" dirty="0">
                <a:solidFill>
                  <a:schemeClr val="tx2"/>
                </a:solidFill>
              </a:rPr>
              <a:t> 2023 </a:t>
            </a:r>
            <a:endParaRPr lang="vi-VN" sz="2800" b="1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15512" y="4560578"/>
            <a:ext cx="1489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Bàn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luận</a:t>
            </a: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8F2E314-B520-AB0F-D0D1-AC4487C85178}"/>
              </a:ext>
            </a:extLst>
          </p:cNvPr>
          <p:cNvSpPr/>
          <p:nvPr/>
        </p:nvSpPr>
        <p:spPr>
          <a:xfrm>
            <a:off x="970281" y="5943198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  <a:endParaRPr lang="vi-VN" sz="32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E75B0-8F1F-FE99-5FCA-4107F4730AED}"/>
              </a:ext>
            </a:extLst>
          </p:cNvPr>
          <p:cNvSpPr/>
          <p:nvPr/>
        </p:nvSpPr>
        <p:spPr>
          <a:xfrm>
            <a:off x="2306788" y="6118006"/>
            <a:ext cx="3126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luận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 - </a:t>
            </a:r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nghị</a:t>
            </a: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549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3">
            <a:extLst>
              <a:ext uri="{FF2B5EF4-FFF2-40B4-BE49-F238E27FC236}">
                <a16:creationId xmlns:a16="http://schemas.microsoft.com/office/drawing/2014/main" id="{56770C1D-253A-45FE-8B62-D1D995E16C57}"/>
              </a:ext>
            </a:extLst>
          </p:cNvPr>
          <p:cNvSpPr/>
          <p:nvPr/>
        </p:nvSpPr>
        <p:spPr>
          <a:xfrm rot="10800000">
            <a:off x="6226310" y="2493282"/>
            <a:ext cx="5207289" cy="474658"/>
          </a:xfrm>
          <a:prstGeom prst="triangle">
            <a:avLst>
              <a:gd name="adj" fmla="val 49637"/>
            </a:avLst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Gotham Book" charset="0"/>
              <a:ea typeface="Gotham Book" charset="0"/>
              <a:cs typeface="Gotham Book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495" y="4035339"/>
            <a:ext cx="1370811" cy="1440000"/>
          </a:xfrm>
          <a:prstGeom prst="rect">
            <a:avLst/>
          </a:prstGeom>
          <a:noFill/>
          <a:ln w="317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883" y="4035339"/>
            <a:ext cx="1213551" cy="1440000"/>
          </a:xfrm>
          <a:prstGeom prst="rect">
            <a:avLst/>
          </a:prstGeom>
          <a:noFill/>
          <a:ln w="317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448" y="4035339"/>
            <a:ext cx="1215055" cy="1440000"/>
          </a:xfrm>
          <a:prstGeom prst="rect">
            <a:avLst/>
          </a:prstGeom>
          <a:noFill/>
          <a:ln w="317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" name="Triangle 13">
            <a:extLst>
              <a:ext uri="{FF2B5EF4-FFF2-40B4-BE49-F238E27FC236}">
                <a16:creationId xmlns:a16="http://schemas.microsoft.com/office/drawing/2014/main" id="{2BBC7CEA-4DF0-4CA6-95A8-77BBD4AA53F4}"/>
              </a:ext>
            </a:extLst>
          </p:cNvPr>
          <p:cNvSpPr/>
          <p:nvPr/>
        </p:nvSpPr>
        <p:spPr>
          <a:xfrm rot="10800000">
            <a:off x="759867" y="4452269"/>
            <a:ext cx="5207289" cy="474658"/>
          </a:xfrm>
          <a:prstGeom prst="triangle">
            <a:avLst>
              <a:gd name="adj" fmla="val 49637"/>
            </a:avLst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Gotham Book" charset="0"/>
              <a:ea typeface="Gotham Book" charset="0"/>
              <a:cs typeface="Gotham Book" charset="0"/>
            </a:endParaRPr>
          </a:p>
        </p:txBody>
      </p:sp>
      <p:sp>
        <p:nvSpPr>
          <p:cNvPr id="7" name="Textfeld 38">
            <a:extLst>
              <a:ext uri="{FF2B5EF4-FFF2-40B4-BE49-F238E27FC236}">
                <a16:creationId xmlns:a16="http://schemas.microsoft.com/office/drawing/2014/main" id="{14E595C2-9E52-461B-A405-3ADD0E45DD28}"/>
              </a:ext>
            </a:extLst>
          </p:cNvPr>
          <p:cNvSpPr txBox="1"/>
          <p:nvPr/>
        </p:nvSpPr>
        <p:spPr>
          <a:xfrm>
            <a:off x="763200" y="1665284"/>
            <a:ext cx="5207296" cy="2786985"/>
          </a:xfrm>
          <a:prstGeom prst="rect">
            <a:avLst/>
          </a:prstGeom>
          <a:solidFill>
            <a:schemeClr val="bg2"/>
          </a:solidFill>
        </p:spPr>
        <p:txBody>
          <a:bodyPr wrap="none" tIns="54000" bIns="0" rtlCol="0" anchor="t">
            <a:noAutofit/>
          </a:bodyPr>
          <a:lstStyle/>
          <a:p>
            <a:pPr algn="ctr">
              <a:buClr>
                <a:srgbClr val="EE1C25"/>
              </a:buClr>
              <a:buSzPct val="100000"/>
            </a:pPr>
            <a:r>
              <a:rPr lang="en-US" sz="1400" b="1" dirty="0">
                <a:latin typeface="Arial" pitchFamily="34" charset="0"/>
                <a:ea typeface="Gotham" charset="0"/>
                <a:cs typeface="Arial" pitchFamily="34" charset="0"/>
              </a:rPr>
              <a:t>LỢI ÍCH</a:t>
            </a:r>
          </a:p>
        </p:txBody>
      </p:sp>
      <p:sp>
        <p:nvSpPr>
          <p:cNvPr id="8" name="Textfeld 38">
            <a:extLst>
              <a:ext uri="{FF2B5EF4-FFF2-40B4-BE49-F238E27FC236}">
                <a16:creationId xmlns:a16="http://schemas.microsoft.com/office/drawing/2014/main" id="{80275A3D-A7E8-487B-B2FB-4E0CB29CD2A3}"/>
              </a:ext>
            </a:extLst>
          </p:cNvPr>
          <p:cNvSpPr txBox="1"/>
          <p:nvPr/>
        </p:nvSpPr>
        <p:spPr>
          <a:xfrm>
            <a:off x="1137248" y="2595406"/>
            <a:ext cx="4459200" cy="231597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 anchor="ctr">
            <a:noAutofit/>
          </a:bodyPr>
          <a:lstStyle/>
          <a:p>
            <a:pPr algn="ctr">
              <a:buClr>
                <a:srgbClr val="EE1C25"/>
              </a:buClr>
              <a:buSzPct val="100000"/>
            </a:pPr>
            <a:r>
              <a:rPr lang="en-GB" sz="12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GIẢM THỜI GIAN TRÌ HOÃN TẠI BỆNH VIỆN</a:t>
            </a:r>
            <a:endParaRPr lang="en-US" sz="1200" b="1" dirty="0">
              <a:solidFill>
                <a:srgbClr val="005B79"/>
              </a:solidFill>
              <a:latin typeface="Arial" pitchFamily="34" charset="0"/>
              <a:ea typeface="Gotham" charset="0"/>
              <a:cs typeface="Arial" pitchFamily="34" charset="0"/>
            </a:endParaRPr>
          </a:p>
        </p:txBody>
      </p:sp>
      <p:sp>
        <p:nvSpPr>
          <p:cNvPr id="9" name="Textfeld 38">
            <a:extLst>
              <a:ext uri="{FF2B5EF4-FFF2-40B4-BE49-F238E27FC236}">
                <a16:creationId xmlns:a16="http://schemas.microsoft.com/office/drawing/2014/main" id="{0EE5EFCE-32A2-48D0-9BB6-6BFB6884EA34}"/>
              </a:ext>
            </a:extLst>
          </p:cNvPr>
          <p:cNvSpPr txBox="1"/>
          <p:nvPr/>
        </p:nvSpPr>
        <p:spPr>
          <a:xfrm>
            <a:off x="1137248" y="3250364"/>
            <a:ext cx="4459200" cy="339882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 anchor="ctr">
            <a:noAutofit/>
          </a:bodyPr>
          <a:lstStyle/>
          <a:p>
            <a:pPr algn="ctr">
              <a:buClr>
                <a:srgbClr val="EE1C25"/>
              </a:buClr>
              <a:buSzPct val="100000"/>
            </a:pPr>
            <a:r>
              <a:rPr lang="en-GB" sz="12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THU THẬP ĐƯỢC NHỮNG THÔNG TIN CẦN THIẾT </a:t>
            </a:r>
          </a:p>
          <a:p>
            <a:pPr algn="ctr">
              <a:buClr>
                <a:srgbClr val="EE1C25"/>
              </a:buClr>
              <a:buSzPct val="100000"/>
            </a:pPr>
            <a:r>
              <a:rPr lang="en-GB" sz="12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(EMERGENCY RESPONSE TEAM FORM)</a:t>
            </a:r>
            <a:endParaRPr lang="en-US" sz="1200" b="1" dirty="0">
              <a:solidFill>
                <a:srgbClr val="005B79"/>
              </a:solidFill>
              <a:latin typeface="Arial" pitchFamily="34" charset="0"/>
              <a:ea typeface="Gotham" charset="0"/>
              <a:cs typeface="Arial" pitchFamily="34" charset="0"/>
            </a:endParaRPr>
          </a:p>
        </p:txBody>
      </p:sp>
      <p:sp>
        <p:nvSpPr>
          <p:cNvPr id="10" name="Textfeld 38">
            <a:extLst>
              <a:ext uri="{FF2B5EF4-FFF2-40B4-BE49-F238E27FC236}">
                <a16:creationId xmlns:a16="http://schemas.microsoft.com/office/drawing/2014/main" id="{17A76A02-75CA-45FE-AEA5-DDF51489B382}"/>
              </a:ext>
            </a:extLst>
          </p:cNvPr>
          <p:cNvSpPr txBox="1"/>
          <p:nvPr/>
        </p:nvSpPr>
        <p:spPr>
          <a:xfrm>
            <a:off x="787791" y="1894377"/>
            <a:ext cx="5064369" cy="656785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EE1C25"/>
              </a:buClr>
              <a:buSzPct val="100000"/>
            </a:pPr>
            <a:r>
              <a:rPr lang="en-US" sz="10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GIÚP BỆNH VIỆN CHUẨN BỊ SẴN SÀNG  VÀ KỊP THỜI HUY ĐỘNG CÁC NGUỒN LỰC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EE1C25"/>
              </a:buClr>
              <a:buSzPct val="100000"/>
            </a:pPr>
            <a:r>
              <a:rPr lang="en-US" sz="10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 VÍ DỤ CÁC PHƯƠNG TIỆN CHẨN ĐOÁN HÌNH ẢNH TRƯỚC KHI BỆNH NHÂN ĐẾN </a:t>
            </a:r>
          </a:p>
        </p:txBody>
      </p:sp>
      <p:sp>
        <p:nvSpPr>
          <p:cNvPr id="11" name="Textfeld 38">
            <a:extLst>
              <a:ext uri="{FF2B5EF4-FFF2-40B4-BE49-F238E27FC236}">
                <a16:creationId xmlns:a16="http://schemas.microsoft.com/office/drawing/2014/main" id="{8B3BF4C2-163F-47C2-B4A2-956B1DD50CFE}"/>
              </a:ext>
            </a:extLst>
          </p:cNvPr>
          <p:cNvSpPr txBox="1"/>
          <p:nvPr/>
        </p:nvSpPr>
        <p:spPr>
          <a:xfrm>
            <a:off x="1165383" y="2826539"/>
            <a:ext cx="4459200" cy="339882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 anchor="ctr">
            <a:noAutofit/>
          </a:bodyPr>
          <a:lstStyle/>
          <a:p>
            <a:pPr algn="ctr">
              <a:buClr>
                <a:srgbClr val="EE1C25"/>
              </a:buClr>
              <a:buSzPct val="100000"/>
            </a:pPr>
            <a:r>
              <a:rPr lang="en-GB" sz="12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ĐỘI ĐỘT QUỴ SẼ CÓ MẶT KHI BỆNH NHÂN ĐẾN CỬA PHÒNG CẤP CỨU </a:t>
            </a:r>
            <a:endParaRPr lang="en-US" sz="1200" b="1" dirty="0">
              <a:solidFill>
                <a:srgbClr val="005B79"/>
              </a:solidFill>
              <a:latin typeface="Arial" pitchFamily="34" charset="0"/>
              <a:ea typeface="Gotham" charset="0"/>
              <a:cs typeface="Arial" pitchFamily="34" charset="0"/>
            </a:endParaRPr>
          </a:p>
        </p:txBody>
      </p:sp>
      <p:sp>
        <p:nvSpPr>
          <p:cNvPr id="12" name="Textfeld 38">
            <a:extLst>
              <a:ext uri="{FF2B5EF4-FFF2-40B4-BE49-F238E27FC236}">
                <a16:creationId xmlns:a16="http://schemas.microsoft.com/office/drawing/2014/main" id="{C0EC4387-9FF9-485B-B7D5-FF2FE92493C9}"/>
              </a:ext>
            </a:extLst>
          </p:cNvPr>
          <p:cNvSpPr txBox="1"/>
          <p:nvPr/>
        </p:nvSpPr>
        <p:spPr>
          <a:xfrm>
            <a:off x="801857" y="3631554"/>
            <a:ext cx="5078437" cy="778204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 anchor="ctr">
            <a:noAutofit/>
          </a:bodyPr>
          <a:lstStyle/>
          <a:p>
            <a:pPr marL="144000" algn="ctr">
              <a:lnSpc>
                <a:spcPct val="100000"/>
              </a:lnSpc>
              <a:spcAft>
                <a:spcPts val="600"/>
              </a:spcAft>
            </a:pPr>
            <a:r>
              <a:rPr lang="en-US" sz="10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THÔNG TIN THU THẬP ĐƯỢC DÙNG ĐỂ ĐĂNG KÝ NHẬP VIỆN CHO BỆNH NHÂN </a:t>
            </a:r>
          </a:p>
          <a:p>
            <a:pPr marL="144000" algn="ctr">
              <a:lnSpc>
                <a:spcPct val="100000"/>
              </a:lnSpc>
              <a:spcAft>
                <a:spcPts val="600"/>
              </a:spcAft>
            </a:pPr>
            <a:r>
              <a:rPr lang="en-US" sz="10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TRƯỚC KHI BỆNH NHÂN ĐẾN </a:t>
            </a:r>
          </a:p>
          <a:p>
            <a:pPr marL="144000" algn="ctr">
              <a:lnSpc>
                <a:spcPct val="100000"/>
              </a:lnSpc>
              <a:spcAft>
                <a:spcPts val="600"/>
              </a:spcAft>
            </a:pPr>
            <a:r>
              <a:rPr lang="en-US" sz="10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(BAO GỒM: TÊN, NGÀY SINH, SỐ BẢO HIỂM Y TẾ, CMND)</a:t>
            </a:r>
          </a:p>
        </p:txBody>
      </p:sp>
      <p:sp>
        <p:nvSpPr>
          <p:cNvPr id="13" name="Textfeld 38">
            <a:extLst>
              <a:ext uri="{FF2B5EF4-FFF2-40B4-BE49-F238E27FC236}">
                <a16:creationId xmlns:a16="http://schemas.microsoft.com/office/drawing/2014/main" id="{33A5AF68-80F1-4FB3-80E4-1BE527107698}"/>
              </a:ext>
            </a:extLst>
          </p:cNvPr>
          <p:cNvSpPr txBox="1"/>
          <p:nvPr/>
        </p:nvSpPr>
        <p:spPr>
          <a:xfrm>
            <a:off x="6229643" y="1665282"/>
            <a:ext cx="5207296" cy="828000"/>
          </a:xfrm>
          <a:prstGeom prst="rect">
            <a:avLst/>
          </a:prstGeom>
          <a:solidFill>
            <a:schemeClr val="bg2"/>
          </a:solidFill>
        </p:spPr>
        <p:txBody>
          <a:bodyPr wrap="none" tIns="54000" bIns="0" rtlCol="0" anchor="t">
            <a:noAutofit/>
          </a:bodyPr>
          <a:lstStyle/>
          <a:p>
            <a:pPr algn="ctr">
              <a:buClr>
                <a:srgbClr val="EE1C25"/>
              </a:buClr>
              <a:buSzPct val="100000"/>
            </a:pPr>
            <a:r>
              <a:rPr lang="en-US" sz="1000" b="1" dirty="0">
                <a:solidFill>
                  <a:srgbClr val="005B79"/>
                </a:solidFill>
                <a:latin typeface="Arial" pitchFamily="34" charset="0"/>
                <a:ea typeface="Gotham" charset="0"/>
                <a:cs typeface="Arial" pitchFamily="34" charset="0"/>
              </a:rPr>
              <a:t>LÀM THẾ NÀO?</a:t>
            </a:r>
          </a:p>
        </p:txBody>
      </p:sp>
      <p:sp>
        <p:nvSpPr>
          <p:cNvPr id="14" name="Textfeld 38">
            <a:extLst>
              <a:ext uri="{FF2B5EF4-FFF2-40B4-BE49-F238E27FC236}">
                <a16:creationId xmlns:a16="http://schemas.microsoft.com/office/drawing/2014/main" id="{5D8AF860-656E-420B-84F9-A783D8B086DA}"/>
              </a:ext>
            </a:extLst>
          </p:cNvPr>
          <p:cNvSpPr txBox="1"/>
          <p:nvPr/>
        </p:nvSpPr>
        <p:spPr>
          <a:xfrm>
            <a:off x="6603691" y="2211958"/>
            <a:ext cx="4459200" cy="231597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 anchor="ctr">
            <a:noAutofit/>
          </a:bodyPr>
          <a:lstStyle/>
          <a:p>
            <a:pPr algn="ctr">
              <a:buClr>
                <a:srgbClr val="EE1C25"/>
              </a:buClr>
              <a:buSzPct val="100000"/>
            </a:pPr>
            <a:r>
              <a:rPr lang="en-GB" sz="1000" b="1" dirty="0">
                <a:solidFill>
                  <a:srgbClr val="005B79"/>
                </a:solidFill>
                <a:latin typeface="Arial" pitchFamily="34" charset="0"/>
                <a:cs typeface="Arial" pitchFamily="34" charset="0"/>
              </a:rPr>
              <a:t>THÔNG TIN LIÊN LẠC CỦA BỆNH VIỆN ĐƯỢC LƯU TRÊN XE CẤP CỨU</a:t>
            </a:r>
          </a:p>
        </p:txBody>
      </p:sp>
      <p:sp>
        <p:nvSpPr>
          <p:cNvPr id="15" name="Textfeld 38">
            <a:extLst>
              <a:ext uri="{FF2B5EF4-FFF2-40B4-BE49-F238E27FC236}">
                <a16:creationId xmlns:a16="http://schemas.microsoft.com/office/drawing/2014/main" id="{94DD5737-75E2-4C6E-BD67-0B190BA12814}"/>
              </a:ext>
            </a:extLst>
          </p:cNvPr>
          <p:cNvSpPr txBox="1"/>
          <p:nvPr/>
        </p:nvSpPr>
        <p:spPr>
          <a:xfrm>
            <a:off x="6603691" y="1938621"/>
            <a:ext cx="4459200" cy="231597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 anchor="ctr">
            <a:noAutofit/>
          </a:bodyPr>
          <a:lstStyle/>
          <a:p>
            <a:pPr algn="ctr">
              <a:buClr>
                <a:srgbClr val="EE1C25"/>
              </a:buClr>
              <a:buSzPct val="100000"/>
            </a:pPr>
            <a:r>
              <a:rPr lang="en-US" sz="1000" b="1" dirty="0">
                <a:solidFill>
                  <a:srgbClr val="005B79"/>
                </a:solidFill>
                <a:latin typeface="Arial" pitchFamily="34" charset="0"/>
                <a:ea typeface="Gotham" charset="0"/>
                <a:cs typeface="Arial" pitchFamily="34" charset="0"/>
              </a:rPr>
              <a:t>SỐ ĐIỆN THOẠI ĐƯỜNG DÂY NÓNG </a:t>
            </a:r>
            <a:r>
              <a:rPr lang="en-US" sz="1000" b="1">
                <a:solidFill>
                  <a:srgbClr val="005B79"/>
                </a:solidFill>
                <a:latin typeface="Arial" pitchFamily="34" charset="0"/>
                <a:ea typeface="Gotham" charset="0"/>
                <a:cs typeface="Arial" pitchFamily="34" charset="0"/>
              </a:rPr>
              <a:t>CỦA KHOA </a:t>
            </a:r>
            <a:r>
              <a:rPr lang="en-US" sz="1000" b="1" dirty="0">
                <a:solidFill>
                  <a:srgbClr val="005B79"/>
                </a:solidFill>
                <a:latin typeface="Arial" pitchFamily="34" charset="0"/>
                <a:ea typeface="Gotham" charset="0"/>
                <a:cs typeface="Arial" pitchFamily="34" charset="0"/>
              </a:rPr>
              <a:t>CẤP CỨU</a:t>
            </a:r>
          </a:p>
        </p:txBody>
      </p:sp>
      <p:sp>
        <p:nvSpPr>
          <p:cNvPr id="16" name="Up Arrow Callout 4">
            <a:extLst>
              <a:ext uri="{FF2B5EF4-FFF2-40B4-BE49-F238E27FC236}">
                <a16:creationId xmlns:a16="http://schemas.microsoft.com/office/drawing/2014/main" id="{36075582-834E-4D86-8716-121A9C5D8F81}"/>
              </a:ext>
            </a:extLst>
          </p:cNvPr>
          <p:cNvSpPr/>
          <p:nvPr/>
        </p:nvSpPr>
        <p:spPr>
          <a:xfrm>
            <a:off x="62580" y="5748247"/>
            <a:ext cx="6680505" cy="832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>
                <a:solidFill>
                  <a:schemeClr val="bg1"/>
                </a:solidFill>
              </a:rPr>
              <a:t>THÔNG BÁO TRƯỚC CHO BỆNH VIỆN GIÚP BỆNH NHÂN ĐỘT QUỴ ĐƯỢC CHỮA TRỊ NHANH HƠN 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2BD8003-CD79-42CA-8C6B-4FF6BBE84B32}"/>
              </a:ext>
            </a:extLst>
          </p:cNvPr>
          <p:cNvSpPr/>
          <p:nvPr/>
        </p:nvSpPr>
        <p:spPr>
          <a:xfrm>
            <a:off x="62580" y="5416131"/>
            <a:ext cx="6680505" cy="332116"/>
          </a:xfrm>
          <a:prstGeom prst="triangl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Gotham Book" charset="0"/>
              <a:ea typeface="Gotham Book" charset="0"/>
              <a:cs typeface="Gotham Book" charset="0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1F40706B-C3E6-44F6-8640-D0648BD52DD7}"/>
              </a:ext>
            </a:extLst>
          </p:cNvPr>
          <p:cNvSpPr txBox="1">
            <a:spLocks/>
          </p:cNvSpPr>
          <p:nvPr/>
        </p:nvSpPr>
        <p:spPr>
          <a:xfrm>
            <a:off x="801857" y="374763"/>
            <a:ext cx="10515600" cy="73628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>
                <a:solidFill>
                  <a:srgbClr val="FF0000"/>
                </a:solidFill>
                <a:latin typeface="+mn-lt"/>
              </a:rPr>
              <a:t>Cấp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n-lt"/>
              </a:rPr>
              <a:t>cứu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n-lt"/>
              </a:rPr>
              <a:t>trước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n-lt"/>
              </a:rPr>
              <a:t>viện</a:t>
            </a:r>
            <a:endParaRPr lang="en-GB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D0C66E-17A8-423B-9538-E2F249D4FAB2}"/>
              </a:ext>
            </a:extLst>
          </p:cNvPr>
          <p:cNvGrpSpPr/>
          <p:nvPr/>
        </p:nvGrpSpPr>
        <p:grpSpPr>
          <a:xfrm>
            <a:off x="8198154" y="2648606"/>
            <a:ext cx="1263600" cy="1263006"/>
            <a:chOff x="8139356" y="2826030"/>
            <a:chExt cx="1684008" cy="1263006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F9B81FF-B2C3-450E-B8EE-86847FFCD543}"/>
                </a:ext>
              </a:extLst>
            </p:cNvPr>
            <p:cNvGrpSpPr/>
            <p:nvPr/>
          </p:nvGrpSpPr>
          <p:grpSpPr>
            <a:xfrm>
              <a:off x="8139356" y="2826030"/>
              <a:ext cx="1684008" cy="1263006"/>
              <a:chOff x="1230700" y="1887244"/>
              <a:chExt cx="3083512" cy="3083512"/>
            </a:xfrm>
          </p:grpSpPr>
          <p:sp>
            <p:nvSpPr>
              <p:cNvPr id="22" name="Rechteck 7">
                <a:extLst>
                  <a:ext uri="{FF2B5EF4-FFF2-40B4-BE49-F238E27FC236}">
                    <a16:creationId xmlns:a16="http://schemas.microsoft.com/office/drawing/2014/main" id="{FCA96060-D038-4AA9-8D6A-F408064A9B23}"/>
                  </a:ext>
                </a:extLst>
              </p:cNvPr>
              <p:cNvSpPr/>
              <p:nvPr/>
            </p:nvSpPr>
            <p:spPr bwMode="auto">
              <a:xfrm>
                <a:off x="1230700" y="1887244"/>
                <a:ext cx="3083512" cy="3083512"/>
              </a:xfrm>
              <a:prstGeom prst="ellipse">
                <a:avLst/>
              </a:prstGeom>
              <a:solidFill>
                <a:schemeClr val="accent3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dirty="0">
                  <a:solidFill>
                    <a:schemeClr val="bg1"/>
                  </a:solidFill>
                  <a:latin typeface="+mj-lt"/>
                  <a:ea typeface="Gotham Book" charset="0"/>
                  <a:cs typeface="Gotham Book" charset="0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BF1B695F-7A1F-490C-8711-543AE023B62E}"/>
                  </a:ext>
                </a:extLst>
              </p:cNvPr>
              <p:cNvSpPr/>
              <p:nvPr/>
            </p:nvSpPr>
            <p:spPr>
              <a:xfrm>
                <a:off x="1392573" y="2049117"/>
                <a:ext cx="2759767" cy="275976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 dirty="0">
                  <a:latin typeface="Gotham Book" charset="0"/>
                  <a:ea typeface="Gotham Book" charset="0"/>
                  <a:cs typeface="Gotham Book" charset="0"/>
                </a:endParaRPr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68E93AD-FF8A-4881-9ABC-9317DBC97C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929" r="27735"/>
            <a:stretch/>
          </p:blipFill>
          <p:spPr>
            <a:xfrm>
              <a:off x="8291756" y="2940330"/>
              <a:ext cx="1379208" cy="1034406"/>
            </a:xfrm>
            <a:prstGeom prst="ellipse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2255452" y="1188109"/>
            <a:ext cx="5006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Hotline </a:t>
            </a:r>
            <a:r>
              <a:rPr lang="en-US" sz="2000" b="1" dirty="0" err="1">
                <a:solidFill>
                  <a:srgbClr val="FF0000"/>
                </a:solidFill>
              </a:rPr>
              <a:t>đột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quỵ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bệnh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viện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đa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err="1">
                <a:solidFill>
                  <a:srgbClr val="FF0000"/>
                </a:solidFill>
              </a:rPr>
              <a:t>khoa</a:t>
            </a:r>
            <a:r>
              <a:rPr lang="en-US" sz="2000" b="1">
                <a:solidFill>
                  <a:srgbClr val="FF0000"/>
                </a:solidFill>
              </a:rPr>
              <a:t> tỉnh: 0296</a:t>
            </a:r>
            <a:endParaRPr lang="vi-V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405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6786" t="20549" r="44889" b="8996"/>
          <a:stretch/>
        </p:blipFill>
        <p:spPr>
          <a:xfrm>
            <a:off x="374073" y="928255"/>
            <a:ext cx="5472545" cy="579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2324" t="16950" r="36903" b="6724"/>
          <a:stretch/>
        </p:blipFill>
        <p:spPr>
          <a:xfrm>
            <a:off x="6109855" y="928255"/>
            <a:ext cx="5500254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1999" y="281924"/>
            <a:ext cx="469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STICKER </a:t>
            </a:r>
            <a:r>
              <a:rPr lang="en-US" sz="3600" b="1" dirty="0">
                <a:solidFill>
                  <a:srgbClr val="FF0000"/>
                </a:solidFill>
              </a:rPr>
              <a:t>FAST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1636" y="314466"/>
            <a:ext cx="469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POSTER </a:t>
            </a:r>
            <a:r>
              <a:rPr lang="en-US" sz="3600" b="1" dirty="0">
                <a:solidFill>
                  <a:srgbClr val="FF0000"/>
                </a:solidFill>
              </a:rPr>
              <a:t>ĐỘT QUỴ</a:t>
            </a:r>
            <a:endParaRPr lang="vi-VN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7261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6200000" flipH="1" flipV="1">
            <a:off x="1901538" y="1236521"/>
            <a:ext cx="4488869" cy="35536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672585-80D1-497C-9606-3F213F466D5D}"/>
              </a:ext>
            </a:extLst>
          </p:cNvPr>
          <p:cNvSpPr txBox="1"/>
          <p:nvPr/>
        </p:nvSpPr>
        <p:spPr>
          <a:xfrm>
            <a:off x="6964680" y="1234998"/>
            <a:ext cx="4998720" cy="2009061"/>
          </a:xfrm>
          <a:prstGeom prst="roundRect">
            <a:avLst/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∆ Nhồi máu não giờ thứ 3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Liệt 1/2 người (P) sức cơ 1/5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NIHSS vào viện 15 điểm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NIHSS ra viện 0 điểm</a:t>
            </a:r>
          </a:p>
        </p:txBody>
      </p:sp>
      <p:sp>
        <p:nvSpPr>
          <p:cNvPr id="2" name="Rectangle 1"/>
          <p:cNvSpPr/>
          <p:nvPr/>
        </p:nvSpPr>
        <p:spPr>
          <a:xfrm>
            <a:off x="250095" y="272534"/>
            <a:ext cx="2281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cs typeface="Times New Roman" panose="02020603050405020304" pitchFamily="18" charset="0"/>
              </a:rPr>
              <a:t>Case lâm sàng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29829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4603CF-1F4D-4BBF-8691-E49E0FC8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5364" y="3307080"/>
            <a:ext cx="5636676" cy="1280890"/>
          </a:xfrm>
        </p:spPr>
        <p:txBody>
          <a:bodyPr>
            <a:normAutofit fontScale="90000"/>
          </a:bodyPr>
          <a:lstStyle/>
          <a:p>
            <a:r>
              <a:rPr lang="en-US" sz="4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</a:t>
            </a:r>
            <a:r>
              <a:rPr lang="vi-VN" sz="4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n!</a:t>
            </a:r>
          </a:p>
        </p:txBody>
      </p:sp>
      <p:pic>
        <p:nvPicPr>
          <p:cNvPr id="3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519680" y="1026160"/>
            <a:ext cx="7132319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05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7500F-82C2-F8A9-58DE-F44FEBCD2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49A132-37EA-34FC-2D14-1D38E85B36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87" y="300037"/>
            <a:ext cx="10487025" cy="6476683"/>
          </a:xfrm>
          <a:prstGeom prst="rect">
            <a:avLst/>
          </a:prstGeom>
        </p:spPr>
      </p:pic>
      <p:pic>
        <p:nvPicPr>
          <p:cNvPr id="3" name="Cheri-Cheri-Lady-Malen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4257" y="55299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37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2CBDC-81D5-4533-A9D7-42CA7036F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6823" y="306333"/>
            <a:ext cx="8911687" cy="72236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TQ </a:t>
            </a:r>
            <a:r>
              <a:rPr lang="en-US" b="1" dirty="0" err="1">
                <a:solidFill>
                  <a:schemeClr val="tx2"/>
                </a:solidFill>
              </a:rPr>
              <a:t>đột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quỵ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não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cấp</a:t>
            </a:r>
            <a:endParaRPr lang="en-US" b="1" dirty="0">
              <a:solidFill>
                <a:srgbClr val="001F5C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940324-8082-4478-8122-BE7C76B2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52" y="2344641"/>
            <a:ext cx="3855499" cy="216871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32C83A5-5D66-4D45-A908-B6D639496201}"/>
              </a:ext>
            </a:extLst>
          </p:cNvPr>
          <p:cNvSpPr txBox="1"/>
          <p:nvPr/>
        </p:nvSpPr>
        <p:spPr>
          <a:xfrm>
            <a:off x="1323492" y="1319600"/>
            <a:ext cx="3087705" cy="8309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Mỗi 40 giây</a:t>
            </a:r>
          </a:p>
          <a:p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 1 ng</a:t>
            </a:r>
            <a:r>
              <a:rPr lang="vi-V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ời Mỹ đột quỵ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F2EAA9-034E-4A8B-91F2-086AC9DBA481}"/>
              </a:ext>
            </a:extLst>
          </p:cNvPr>
          <p:cNvSpPr txBox="1"/>
          <p:nvPr/>
        </p:nvSpPr>
        <p:spPr>
          <a:xfrm>
            <a:off x="1323492" y="2347707"/>
            <a:ext cx="2664512" cy="12003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Mỗi 4 phút</a:t>
            </a:r>
          </a:p>
          <a:p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 1 ng</a:t>
            </a:r>
            <a:r>
              <a:rPr lang="vi-VN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ời Mỹ chết vì đột quỵ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842C16-3295-47DC-B155-204BEB8D6E0C}"/>
              </a:ext>
            </a:extLst>
          </p:cNvPr>
          <p:cNvSpPr/>
          <p:nvPr/>
        </p:nvSpPr>
        <p:spPr>
          <a:xfrm>
            <a:off x="7866494" y="1227267"/>
            <a:ext cx="365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000" dirty="0"/>
              <a:t>Theo Hội </a:t>
            </a:r>
            <a:r>
              <a:rPr lang="en-US" sz="2000" dirty="0"/>
              <a:t>ĐQTG </a:t>
            </a:r>
            <a:r>
              <a:rPr lang="vi-VN" sz="2000" dirty="0"/>
              <a:t>2022, mỗi năm thế giới có hơn 12,2 triệu ca </a:t>
            </a:r>
            <a:r>
              <a:rPr lang="en-US" sz="2000" dirty="0"/>
              <a:t>ĐQ</a:t>
            </a:r>
            <a:r>
              <a:rPr lang="vi-VN" sz="2000" dirty="0"/>
              <a:t> mới, trong đó hơn 16% xảy ra ở người trẻ 15-49 tuổi. Về con số tử vong, mỗi năm có tới 6,5 triệu ca với hơn 6% trong số đó là người người trẻ.</a:t>
            </a:r>
            <a:endParaRPr lang="en-US" sz="2000" dirty="0">
              <a:solidFill>
                <a:srgbClr val="0016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DBAFDAD-983A-449B-AD0D-1CA0E8E2695F}"/>
              </a:ext>
            </a:extLst>
          </p:cNvPr>
          <p:cNvSpPr/>
          <p:nvPr/>
        </p:nvSpPr>
        <p:spPr>
          <a:xfrm>
            <a:off x="7028953" y="6463031"/>
            <a:ext cx="4495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https://www.cdc.gov/stroke/facts.htm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C3F276-37F8-42B3-AE18-CC97511346C4}"/>
              </a:ext>
            </a:extLst>
          </p:cNvPr>
          <p:cNvSpPr/>
          <p:nvPr/>
        </p:nvSpPr>
        <p:spPr>
          <a:xfrm>
            <a:off x="7866495" y="3953413"/>
            <a:ext cx="41532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Đ</a:t>
            </a:r>
            <a:r>
              <a:rPr lang="vi-VN" sz="2000" dirty="0"/>
              <a:t>ộ tuổi </a:t>
            </a:r>
            <a:r>
              <a:rPr lang="en-US" sz="2000" dirty="0"/>
              <a:t>TB</a:t>
            </a:r>
            <a:r>
              <a:rPr lang="vi-VN" sz="2000" dirty="0"/>
              <a:t> Việt Nam hiện nay bị </a:t>
            </a:r>
            <a:r>
              <a:rPr lang="en-US" sz="2000" dirty="0"/>
              <a:t>ĐQ</a:t>
            </a:r>
            <a:r>
              <a:rPr lang="vi-VN" sz="2000" dirty="0"/>
              <a:t> khoảng 65 tuổi; độ tuổi dưới 45 chiếm 7,2%. Điều đáng lưu ý là tỷ lệ nam gặp đột quỵ nhiều hơn nữ, gấp 1,5 lần so với nữ (ở nước ngoài là nữ bị đột quỵ nhiều hơn nam).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369D6C2-21A3-47DB-A048-72F695B81E19}"/>
              </a:ext>
            </a:extLst>
          </p:cNvPr>
          <p:cNvSpPr/>
          <p:nvPr/>
        </p:nvSpPr>
        <p:spPr>
          <a:xfrm>
            <a:off x="1323493" y="4815188"/>
            <a:ext cx="44951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Ở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Mỹ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chi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phí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quỵ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não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khoảng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1F5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34 </a:t>
            </a:r>
            <a:r>
              <a:rPr lang="en-US" sz="2400" dirty="0" err="1">
                <a:solidFill>
                  <a:srgbClr val="001F5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triệu</a:t>
            </a:r>
            <a:r>
              <a:rPr lang="en-US" sz="2400" dirty="0">
                <a:solidFill>
                  <a:srgbClr val="001F5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USD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năm</a:t>
            </a:r>
            <a:endParaRPr lang="en-US" sz="2400" dirty="0"/>
          </a:p>
        </p:txBody>
      </p:sp>
      <p:sp>
        <p:nvSpPr>
          <p:cNvPr id="10" name="Oval 9"/>
          <p:cNvSpPr/>
          <p:nvPr/>
        </p:nvSpPr>
        <p:spPr>
          <a:xfrm>
            <a:off x="-5936" y="6531"/>
            <a:ext cx="872837" cy="872836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endParaRPr lang="vi-VN" sz="3200" b="1" dirty="0"/>
          </a:p>
        </p:txBody>
      </p:sp>
    </p:spTree>
    <p:extLst>
      <p:ext uri="{BB962C8B-B14F-4D97-AF65-F5344CB8AC3E}">
        <p14:creationId xmlns:p14="http://schemas.microsoft.com/office/powerpoint/2010/main" val="1979070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" y="1825625"/>
            <a:ext cx="5055759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1825625"/>
            <a:ext cx="5577840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E836F1-7FCB-F354-15EB-5683324710BB}"/>
              </a:ext>
            </a:extLst>
          </p:cNvPr>
          <p:cNvSpPr txBox="1"/>
          <p:nvPr/>
        </p:nvSpPr>
        <p:spPr>
          <a:xfrm>
            <a:off x="3780246" y="681037"/>
            <a:ext cx="4479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NN TỬ VONG HÀNG ĐẦU </a:t>
            </a:r>
          </a:p>
        </p:txBody>
      </p:sp>
    </p:spTree>
    <p:extLst>
      <p:ext uri="{BB962C8B-B14F-4D97-AF65-F5344CB8AC3E}">
        <p14:creationId xmlns:p14="http://schemas.microsoft.com/office/powerpoint/2010/main" val="3834521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29610" y="496265"/>
            <a:ext cx="7740227" cy="6972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wrap="square" lIns="0" tIns="13335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en-US" sz="4400" b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/>
                <a:cs typeface="Arial"/>
              </a:rPr>
              <a:t>PHÂN LOẠI ĐỘT QUỴ</a:t>
            </a:r>
            <a:endParaRPr sz="4400" b="1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80000" y="1524000"/>
            <a:ext cx="2133600" cy="4078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38100" rIns="0" bIns="0" rtlCol="0" anchor="ctr">
            <a:spAutoFit/>
          </a:bodyPr>
          <a:lstStyle/>
          <a:p>
            <a:pPr marL="359410" algn="ctr">
              <a:lnSpc>
                <a:spcPct val="100000"/>
              </a:lnSpc>
              <a:spcBef>
                <a:spcPts val="300"/>
              </a:spcBef>
            </a:pPr>
            <a:r>
              <a:rPr sz="2400" spc="-5" dirty="0">
                <a:latin typeface="Arial"/>
                <a:cs typeface="Arial"/>
              </a:rPr>
              <a:t>Stroke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20800" y="2422526"/>
            <a:ext cx="3759200" cy="396875"/>
          </a:xfrm>
          <a:custGeom>
            <a:avLst/>
            <a:gdLst/>
            <a:ahLst/>
            <a:cxnLst/>
            <a:rect l="l" t="t" r="r" b="b"/>
            <a:pathLst>
              <a:path w="2819400" h="396875">
                <a:moveTo>
                  <a:pt x="0" y="396875"/>
                </a:moveTo>
                <a:lnTo>
                  <a:pt x="2819400" y="396875"/>
                </a:lnTo>
                <a:lnTo>
                  <a:pt x="2819400" y="0"/>
                </a:lnTo>
                <a:lnTo>
                  <a:pt x="0" y="0"/>
                </a:lnTo>
                <a:lnTo>
                  <a:pt x="0" y="396875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320800" y="2448561"/>
            <a:ext cx="3759200" cy="33083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wrap="square" lIns="0" tIns="13335" rIns="0" bIns="0" rtlCol="0" anchor="ctr">
            <a:spAutoFit/>
          </a:bodyPr>
          <a:lstStyle/>
          <a:p>
            <a:pPr marL="201930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Brain ischemia</a:t>
            </a:r>
            <a:r>
              <a:rPr sz="2000" spc="-6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(80%)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16800" y="2438401"/>
            <a:ext cx="3962400" cy="396875"/>
          </a:xfrm>
          <a:custGeom>
            <a:avLst/>
            <a:gdLst/>
            <a:ahLst/>
            <a:cxnLst/>
            <a:rect l="l" t="t" r="r" b="b"/>
            <a:pathLst>
              <a:path w="2971800" h="396875">
                <a:moveTo>
                  <a:pt x="0" y="396875"/>
                </a:moveTo>
                <a:lnTo>
                  <a:pt x="2971800" y="396875"/>
                </a:lnTo>
                <a:lnTo>
                  <a:pt x="2971800" y="0"/>
                </a:lnTo>
                <a:lnTo>
                  <a:pt x="0" y="0"/>
                </a:lnTo>
                <a:lnTo>
                  <a:pt x="0" y="396875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416800" y="2494724"/>
            <a:ext cx="3962400" cy="33083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wrap="square" lIns="0" tIns="13335" rIns="0" bIns="0" rtlCol="0" anchor="ctr">
            <a:spAutoFit/>
          </a:bodyPr>
          <a:lstStyle/>
          <a:p>
            <a:pPr marL="92075" algn="ctr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Brain hemorrhage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(20%)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5735" y="3304159"/>
            <a:ext cx="1625600" cy="5796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800" spc="-5">
                <a:latin typeface="Arial"/>
                <a:cs typeface="Arial"/>
              </a:rPr>
              <a:t>Thrombosis</a:t>
            </a:r>
            <a:r>
              <a:rPr lang="en-US" sz="1800" spc="-5">
                <a:latin typeface="Arial"/>
                <a:cs typeface="Arial"/>
              </a:rPr>
              <a:t> 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pc="-5">
                <a:latin typeface="Arial"/>
                <a:cs typeface="Arial"/>
              </a:rPr>
              <a:t>(30%)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97279" y="3258882"/>
            <a:ext cx="1938867" cy="8483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 anchor="ctr">
            <a:spAutoFit/>
          </a:bodyPr>
          <a:lstStyle/>
          <a:p>
            <a:pPr marL="12065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Systemic  h</a:t>
            </a:r>
            <a:r>
              <a:rPr sz="1800" spc="-35" dirty="0">
                <a:latin typeface="Arial"/>
                <a:cs typeface="Arial"/>
              </a:rPr>
              <a:t>y</a:t>
            </a:r>
            <a:r>
              <a:rPr sz="1800" spc="-5" dirty="0">
                <a:latin typeface="Arial"/>
                <a:cs typeface="Arial"/>
              </a:rPr>
              <a:t>p</a:t>
            </a:r>
            <a:r>
              <a:rPr sz="1800" spc="-15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p</a:t>
            </a:r>
            <a:r>
              <a:rPr sz="1800" spc="-15" dirty="0">
                <a:latin typeface="Arial"/>
                <a:cs typeface="Arial"/>
              </a:rPr>
              <a:t>e</a:t>
            </a:r>
            <a:r>
              <a:rPr sz="1800" spc="-5" dirty="0">
                <a:latin typeface="Arial"/>
                <a:cs typeface="Arial"/>
              </a:rPr>
              <a:t>rfusi</a:t>
            </a:r>
            <a:r>
              <a:rPr sz="1800" spc="-15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n  (5%)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96231" y="3380359"/>
            <a:ext cx="1369059" cy="5746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Emb</a:t>
            </a:r>
            <a:r>
              <a:rPr sz="1800" spc="-15" dirty="0">
                <a:latin typeface="Arial"/>
                <a:cs typeface="Arial"/>
              </a:rPr>
              <a:t>o</a:t>
            </a:r>
            <a:r>
              <a:rPr sz="1800" spc="-5" dirty="0">
                <a:latin typeface="Arial"/>
                <a:cs typeface="Arial"/>
              </a:rPr>
              <a:t>l</a:t>
            </a:r>
            <a:r>
              <a:rPr sz="1800" spc="-15" dirty="0">
                <a:latin typeface="Arial"/>
                <a:cs typeface="Arial"/>
              </a:rPr>
              <a:t>i</a:t>
            </a:r>
            <a:r>
              <a:rPr sz="1800" dirty="0">
                <a:latin typeface="Arial"/>
                <a:cs typeface="Arial"/>
              </a:rPr>
              <a:t>sm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(45%)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43928" y="3380359"/>
            <a:ext cx="1742440" cy="5740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 anchor="ctr">
            <a:spAutoFit/>
          </a:bodyPr>
          <a:lstStyle/>
          <a:p>
            <a:pPr marL="411480" marR="5080" indent="-399415" algn="ctr">
              <a:lnSpc>
                <a:spcPct val="100000"/>
              </a:lnSpc>
              <a:spcBef>
                <a:spcPts val="100"/>
              </a:spcBef>
            </a:pPr>
            <a:r>
              <a:rPr sz="1800">
                <a:latin typeface="Arial"/>
                <a:cs typeface="Arial"/>
              </a:rPr>
              <a:t>Intrac</a:t>
            </a:r>
            <a:r>
              <a:rPr sz="1800" spc="-10">
                <a:latin typeface="Arial"/>
                <a:cs typeface="Arial"/>
              </a:rPr>
              <a:t>e</a:t>
            </a:r>
            <a:r>
              <a:rPr sz="1800" spc="-5">
                <a:latin typeface="Arial"/>
                <a:cs typeface="Arial"/>
              </a:rPr>
              <a:t>re</a:t>
            </a:r>
            <a:r>
              <a:rPr sz="1800" spc="-15">
                <a:latin typeface="Arial"/>
                <a:cs typeface="Arial"/>
              </a:rPr>
              <a:t>b</a:t>
            </a:r>
            <a:r>
              <a:rPr sz="1800" spc="-5">
                <a:latin typeface="Arial"/>
                <a:cs typeface="Arial"/>
              </a:rPr>
              <a:t>ral  (</a:t>
            </a:r>
            <a:r>
              <a:rPr lang="en-US" sz="1800" spc="-5">
                <a:latin typeface="Arial"/>
                <a:cs typeface="Arial"/>
              </a:rPr>
              <a:t>10</a:t>
            </a:r>
            <a:r>
              <a:rPr sz="1800" spc="-5">
                <a:latin typeface="Arial"/>
                <a:cs typeface="Arial"/>
              </a:rPr>
              <a:t>%)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257114" y="3380359"/>
            <a:ext cx="1909233" cy="5746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Su</a:t>
            </a:r>
            <a:r>
              <a:rPr sz="1800" spc="-15" dirty="0">
                <a:latin typeface="Arial"/>
                <a:cs typeface="Arial"/>
              </a:rPr>
              <a:t>b</a:t>
            </a:r>
            <a:r>
              <a:rPr sz="1800" spc="-5" dirty="0">
                <a:latin typeface="Arial"/>
                <a:cs typeface="Arial"/>
              </a:rPr>
              <a:t>ar</a:t>
            </a:r>
            <a:r>
              <a:rPr sz="1800" spc="-15" dirty="0">
                <a:latin typeface="Arial"/>
                <a:cs typeface="Arial"/>
              </a:rPr>
              <a:t>a</a:t>
            </a:r>
            <a:r>
              <a:rPr sz="1800" spc="-5" dirty="0">
                <a:latin typeface="Arial"/>
                <a:cs typeface="Arial"/>
              </a:rPr>
              <a:t>ch</a:t>
            </a:r>
            <a:r>
              <a:rPr sz="1800" spc="-15" dirty="0">
                <a:latin typeface="Arial"/>
                <a:cs typeface="Arial"/>
              </a:rPr>
              <a:t>n</a:t>
            </a:r>
            <a:r>
              <a:rPr sz="1800" spc="-5" dirty="0">
                <a:latin typeface="Arial"/>
                <a:cs typeface="Arial"/>
              </a:rPr>
              <a:t>o</a:t>
            </a:r>
            <a:r>
              <a:rPr sz="1800" spc="-15" dirty="0">
                <a:latin typeface="Arial"/>
                <a:cs typeface="Arial"/>
              </a:rPr>
              <a:t>i</a:t>
            </a:r>
            <a:r>
              <a:rPr sz="1800" spc="-5" dirty="0">
                <a:latin typeface="Arial"/>
                <a:cs typeface="Arial"/>
              </a:rPr>
              <a:t>d</a:t>
            </a:r>
            <a:endParaRPr sz="18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(10%)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2743" y="4601336"/>
            <a:ext cx="935567" cy="7569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 anchor="ctr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Large  arte</a:t>
            </a:r>
            <a:r>
              <a:rPr sz="1600" spc="-10" dirty="0">
                <a:latin typeface="Arial"/>
                <a:cs typeface="Arial"/>
              </a:rPr>
              <a:t>r</a:t>
            </a:r>
            <a:r>
              <a:rPr sz="1600" spc="-5" dirty="0">
                <a:latin typeface="Arial"/>
                <a:cs typeface="Arial"/>
              </a:rPr>
              <a:t>ies  </a:t>
            </a:r>
            <a:r>
              <a:rPr sz="1600" spc="-10" dirty="0">
                <a:latin typeface="Arial"/>
                <a:cs typeface="Arial"/>
              </a:rPr>
              <a:t>(10%)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424973" y="4614164"/>
            <a:ext cx="1417320" cy="7569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 anchor="ctr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Penetrating  (la</a:t>
            </a:r>
            <a:r>
              <a:rPr sz="1600" dirty="0">
                <a:latin typeface="Arial"/>
                <a:cs typeface="Arial"/>
              </a:rPr>
              <a:t>c</a:t>
            </a:r>
            <a:r>
              <a:rPr sz="1600" spc="-5" dirty="0">
                <a:latin typeface="Arial"/>
                <a:cs typeface="Arial"/>
              </a:rPr>
              <a:t>unanar)  </a:t>
            </a:r>
            <a:r>
              <a:rPr sz="1600" spc="-10" dirty="0">
                <a:latin typeface="Arial"/>
                <a:cs typeface="Arial"/>
              </a:rPr>
              <a:t>(20%)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74061" y="4753736"/>
            <a:ext cx="1477433" cy="5130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 anchor="ctr">
            <a:spAutoFit/>
          </a:bodyPr>
          <a:lstStyle/>
          <a:p>
            <a:pPr marL="283845" marR="5080" indent="-271780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Cardiogenic  (20%)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902200" y="4753736"/>
            <a:ext cx="1066800" cy="7569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 anchor="ctr">
            <a:spAutoFit/>
          </a:bodyPr>
          <a:lstStyle/>
          <a:p>
            <a:pPr marL="129539" marR="5080" indent="-117475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Arter</a:t>
            </a:r>
            <a:r>
              <a:rPr sz="1600" spc="-30" dirty="0">
                <a:latin typeface="Arial"/>
                <a:cs typeface="Arial"/>
              </a:rPr>
              <a:t>y</a:t>
            </a:r>
            <a:r>
              <a:rPr sz="1600" spc="-10" dirty="0">
                <a:latin typeface="Arial"/>
                <a:cs typeface="Arial"/>
              </a:rPr>
              <a:t>-</a:t>
            </a:r>
            <a:r>
              <a:rPr sz="1600" spc="-5" dirty="0">
                <a:latin typeface="Arial"/>
                <a:cs typeface="Arial"/>
              </a:rPr>
              <a:t>to  artery  (15%)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422136" y="4753736"/>
            <a:ext cx="770467" cy="7569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 anchor="ctr">
            <a:spAutoFit/>
          </a:bodyPr>
          <a:lstStyle/>
          <a:p>
            <a:pPr marL="12700" marR="5080" indent="16510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Aortic  debris  </a:t>
            </a:r>
            <a:r>
              <a:rPr sz="1600" spc="-10" dirty="0">
                <a:latin typeface="Arial"/>
                <a:cs typeface="Arial"/>
              </a:rPr>
              <a:t>(1</a:t>
            </a:r>
            <a:r>
              <a:rPr sz="1600" spc="-5" dirty="0">
                <a:latin typeface="Arial"/>
                <a:cs typeface="Arial"/>
              </a:rPr>
              <a:t>5</a:t>
            </a:r>
            <a:r>
              <a:rPr sz="1600" spc="-10" dirty="0">
                <a:latin typeface="Arial"/>
                <a:cs typeface="Arial"/>
              </a:rPr>
              <a:t>%)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015562" y="4750689"/>
            <a:ext cx="1952413" cy="5130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 anchor="ctr">
            <a:spAutoFit/>
          </a:bodyPr>
          <a:lstStyle/>
          <a:p>
            <a:pPr marL="44450" marR="5080" indent="-32384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Saccular</a:t>
            </a:r>
            <a:r>
              <a:rPr sz="1600" spc="-10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”berry”  aneurysm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(7%)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360829" y="4753736"/>
            <a:ext cx="1428327" cy="7569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 anchor="ctr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Non-  aneur</a:t>
            </a:r>
            <a:r>
              <a:rPr sz="1600" spc="-25" dirty="0">
                <a:latin typeface="Arial"/>
                <a:cs typeface="Arial"/>
              </a:rPr>
              <a:t>y</a:t>
            </a:r>
            <a:r>
              <a:rPr sz="1600" spc="-5" dirty="0">
                <a:latin typeface="Arial"/>
                <a:cs typeface="Arial"/>
              </a:rPr>
              <a:t>smal  (3%)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197600" y="19812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844800" y="2286000"/>
            <a:ext cx="6299200" cy="0"/>
          </a:xfrm>
          <a:custGeom>
            <a:avLst/>
            <a:gdLst/>
            <a:ahLst/>
            <a:cxnLst/>
            <a:rect l="l" t="t" r="r" b="b"/>
            <a:pathLst>
              <a:path w="4724400">
                <a:moveTo>
                  <a:pt x="0" y="0"/>
                </a:moveTo>
                <a:lnTo>
                  <a:pt x="4724400" y="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844800" y="22860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144000" y="22860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44800" y="28956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20800" y="3048000"/>
            <a:ext cx="3759200" cy="0"/>
          </a:xfrm>
          <a:custGeom>
            <a:avLst/>
            <a:gdLst/>
            <a:ahLst/>
            <a:cxnLst/>
            <a:rect l="l" t="t" r="r" b="b"/>
            <a:pathLst>
              <a:path w="2819400">
                <a:moveTo>
                  <a:pt x="0" y="0"/>
                </a:moveTo>
                <a:lnTo>
                  <a:pt x="2819400" y="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320800" y="30480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80000" y="30480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128000" y="3124200"/>
            <a:ext cx="2133600" cy="0"/>
          </a:xfrm>
          <a:custGeom>
            <a:avLst/>
            <a:gdLst/>
            <a:ahLst/>
            <a:cxnLst/>
            <a:rect l="l" t="t" r="r" b="b"/>
            <a:pathLst>
              <a:path w="1600200">
                <a:moveTo>
                  <a:pt x="0" y="0"/>
                </a:moveTo>
                <a:lnTo>
                  <a:pt x="1600200" y="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128000" y="31242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320800" y="396240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11200" y="4343400"/>
            <a:ext cx="12192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11200" y="43434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930400" y="43434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181599" y="3962399"/>
            <a:ext cx="45719" cy="685799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962400" y="4267200"/>
            <a:ext cx="2743200" cy="0"/>
          </a:xfrm>
          <a:custGeom>
            <a:avLst/>
            <a:gdLst/>
            <a:ahLst/>
            <a:cxnLst/>
            <a:rect l="l" t="t" r="r" b="b"/>
            <a:pathLst>
              <a:path w="2057400">
                <a:moveTo>
                  <a:pt x="0" y="0"/>
                </a:moveTo>
                <a:lnTo>
                  <a:pt x="2057400" y="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962400" y="426720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705600" y="426720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0261600" y="396240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042400" y="4343400"/>
            <a:ext cx="2133600" cy="0"/>
          </a:xfrm>
          <a:custGeom>
            <a:avLst/>
            <a:gdLst/>
            <a:ahLst/>
            <a:cxnLst/>
            <a:rect l="l" t="t" r="r" b="b"/>
            <a:pathLst>
              <a:path w="1600200">
                <a:moveTo>
                  <a:pt x="0" y="0"/>
                </a:moveTo>
                <a:lnTo>
                  <a:pt x="1600200" y="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042400" y="43434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1176000" y="43434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2336800" y="6248400"/>
            <a:ext cx="7315200" cy="2885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41910" rIns="0" bIns="0" rtlCol="0" anchor="ctr">
            <a:spAutoFit/>
          </a:bodyPr>
          <a:lstStyle/>
          <a:p>
            <a:pPr marL="91440" algn="ctr">
              <a:lnSpc>
                <a:spcPct val="100000"/>
              </a:lnSpc>
              <a:spcBef>
                <a:spcPts val="330"/>
              </a:spcBef>
            </a:pPr>
            <a:r>
              <a:rPr sz="1600" b="1" spc="-5" dirty="0">
                <a:latin typeface="Arial"/>
                <a:cs typeface="Arial"/>
              </a:rPr>
              <a:t>A.J.Goldszmidt, L.R. Caplan. </a:t>
            </a:r>
            <a:r>
              <a:rPr sz="1600" b="1" spc="-5">
                <a:latin typeface="Arial"/>
                <a:cs typeface="Arial"/>
              </a:rPr>
              <a:t>Stroke</a:t>
            </a:r>
            <a:r>
              <a:rPr sz="1600" b="1" spc="110">
                <a:latin typeface="Arial"/>
                <a:cs typeface="Arial"/>
              </a:rPr>
              <a:t> </a:t>
            </a:r>
            <a:r>
              <a:rPr sz="1600" b="1" spc="-5">
                <a:latin typeface="Arial"/>
                <a:cs typeface="Arial"/>
              </a:rPr>
              <a:t>essentials.20</a:t>
            </a:r>
            <a:r>
              <a:rPr lang="en-US" sz="1600" b="1" spc="-5">
                <a:latin typeface="Arial"/>
                <a:cs typeface="Arial"/>
              </a:rPr>
              <a:t>2</a:t>
            </a:r>
            <a:r>
              <a:rPr sz="1600" b="1" spc="-5">
                <a:latin typeface="Arial"/>
                <a:cs typeface="Arial"/>
              </a:rPr>
              <a:t>0</a:t>
            </a:r>
            <a:endParaRPr sz="160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0261600" y="31242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245600" y="28194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989273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32E02A0-D29F-4706-800F-575BDB36A263}"/>
              </a:ext>
            </a:extLst>
          </p:cNvPr>
          <p:cNvGrpSpPr/>
          <p:nvPr/>
        </p:nvGrpSpPr>
        <p:grpSpPr>
          <a:xfrm>
            <a:off x="2795679" y="5012666"/>
            <a:ext cx="7626350" cy="95470"/>
            <a:chOff x="2386239" y="4739706"/>
            <a:chExt cx="7626350" cy="119062"/>
          </a:xfrm>
        </p:grpSpPr>
        <p:cxnSp>
          <p:nvCxnSpPr>
            <p:cNvPr id="67" name="Straight Connector 44"/>
            <p:cNvCxnSpPr/>
            <p:nvPr/>
          </p:nvCxnSpPr>
          <p:spPr bwMode="auto">
            <a:xfrm rot="16200000" flipH="1">
              <a:off x="3173374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68" name="Straight Connector 45"/>
            <p:cNvCxnSpPr/>
            <p:nvPr/>
          </p:nvCxnSpPr>
          <p:spPr bwMode="auto">
            <a:xfrm rot="16200000" flipH="1">
              <a:off x="4022158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69" name="Straight Connector 47"/>
            <p:cNvCxnSpPr/>
            <p:nvPr/>
          </p:nvCxnSpPr>
          <p:spPr bwMode="auto">
            <a:xfrm rot="16200000" flipH="1">
              <a:off x="5715492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0" name="Straight Connector 48"/>
            <p:cNvCxnSpPr/>
            <p:nvPr/>
          </p:nvCxnSpPr>
          <p:spPr bwMode="auto">
            <a:xfrm rot="16200000" flipH="1">
              <a:off x="6564274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1" name="Straight Connector 50"/>
            <p:cNvCxnSpPr/>
            <p:nvPr/>
          </p:nvCxnSpPr>
          <p:spPr bwMode="auto">
            <a:xfrm rot="16200000" flipH="1">
              <a:off x="8257608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2" name="Straight Connector 51"/>
            <p:cNvCxnSpPr/>
            <p:nvPr/>
          </p:nvCxnSpPr>
          <p:spPr bwMode="auto">
            <a:xfrm rot="16200000" flipH="1">
              <a:off x="9106392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154" name="Straight Connector 49"/>
            <p:cNvCxnSpPr/>
            <p:nvPr/>
          </p:nvCxnSpPr>
          <p:spPr bwMode="auto">
            <a:xfrm rot="16200000" flipH="1">
              <a:off x="7408825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156" name="Straight Connector 52"/>
            <p:cNvCxnSpPr/>
            <p:nvPr/>
          </p:nvCxnSpPr>
          <p:spPr bwMode="auto">
            <a:xfrm rot="16200000" flipH="1">
              <a:off x="9953058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158" name="Straight Connector 46"/>
            <p:cNvCxnSpPr/>
            <p:nvPr/>
          </p:nvCxnSpPr>
          <p:spPr bwMode="auto">
            <a:xfrm rot="16200000" flipH="1">
              <a:off x="4866708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160" name="Straight Connector 43"/>
            <p:cNvCxnSpPr/>
            <p:nvPr/>
          </p:nvCxnSpPr>
          <p:spPr bwMode="auto">
            <a:xfrm rot="16200000" flipH="1">
              <a:off x="2326708" y="4799237"/>
              <a:ext cx="119062" cy="0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</p:grpSp>
      <p:sp>
        <p:nvSpPr>
          <p:cNvPr id="224257" name="Titel 1"/>
          <p:cNvSpPr>
            <a:spLocks noGrp="1"/>
          </p:cNvSpPr>
          <p:nvPr>
            <p:ph type="title"/>
          </p:nvPr>
        </p:nvSpPr>
        <p:spPr>
          <a:xfrm>
            <a:off x="765544" y="372141"/>
            <a:ext cx="11195397" cy="861236"/>
          </a:xfrm>
        </p:spPr>
        <p:txBody>
          <a:bodyPr vert="horz" lIns="68580" tIns="34290" rIns="68580" bIns="34290" rtlCol="0" anchor="b">
            <a:noAutofit/>
          </a:bodyPr>
          <a:lstStyle/>
          <a:p>
            <a:r>
              <a:rPr lang="de-DE" sz="2600" dirty="0" err="1"/>
              <a:t>Mỗi</a:t>
            </a:r>
            <a:r>
              <a:rPr lang="de-DE" sz="2600" dirty="0"/>
              <a:t> 15 </a:t>
            </a:r>
            <a:r>
              <a:rPr lang="de-DE" sz="2600" dirty="0" err="1"/>
              <a:t>phút</a:t>
            </a:r>
            <a:r>
              <a:rPr lang="de-DE" sz="2600" dirty="0"/>
              <a:t> </a:t>
            </a:r>
            <a:r>
              <a:rPr lang="de-DE" sz="2600" dirty="0" err="1"/>
              <a:t>được</a:t>
            </a:r>
            <a:r>
              <a:rPr lang="de-DE" sz="2600" dirty="0"/>
              <a:t> </a:t>
            </a:r>
            <a:r>
              <a:rPr lang="de-DE" sz="2600" dirty="0" err="1"/>
              <a:t>rút</a:t>
            </a:r>
            <a:r>
              <a:rPr lang="de-DE" sz="2600" dirty="0"/>
              <a:t> </a:t>
            </a:r>
            <a:r>
              <a:rPr lang="de-DE" sz="2600" dirty="0" err="1"/>
              <a:t>ngắn</a:t>
            </a:r>
            <a:r>
              <a:rPr lang="de-DE" sz="2600" dirty="0"/>
              <a:t> </a:t>
            </a:r>
            <a:r>
              <a:rPr lang="de-DE" sz="2600" dirty="0" err="1"/>
              <a:t>trong</a:t>
            </a:r>
            <a:r>
              <a:rPr lang="de-DE" sz="2600" dirty="0"/>
              <a:t> </a:t>
            </a:r>
            <a:r>
              <a:rPr lang="de-DE" sz="2600" dirty="0" err="1"/>
              <a:t>quá</a:t>
            </a:r>
            <a:r>
              <a:rPr lang="de-DE" sz="2600" dirty="0"/>
              <a:t> </a:t>
            </a:r>
            <a:r>
              <a:rPr lang="de-DE" sz="2600" dirty="0" err="1"/>
              <a:t>trình</a:t>
            </a:r>
            <a:r>
              <a:rPr lang="de-DE" sz="2600" dirty="0"/>
              <a:t> </a:t>
            </a:r>
            <a:r>
              <a:rPr lang="de-DE" sz="2600" dirty="0" err="1"/>
              <a:t>trị</a:t>
            </a:r>
            <a:r>
              <a:rPr lang="de-DE" sz="2600" dirty="0"/>
              <a:t> </a:t>
            </a:r>
            <a:r>
              <a:rPr lang="de-DE" sz="2600" dirty="0" err="1"/>
              <a:t>liệu</a:t>
            </a:r>
            <a:r>
              <a:rPr lang="de-DE" sz="2600" dirty="0"/>
              <a:t> = </a:t>
            </a:r>
            <a:r>
              <a:rPr lang="de-DE" sz="2600" dirty="0" err="1"/>
              <a:t>việc</a:t>
            </a:r>
            <a:r>
              <a:rPr lang="de-DE" sz="2600" dirty="0"/>
              <a:t> </a:t>
            </a:r>
            <a:r>
              <a:rPr lang="de-DE" sz="2600" dirty="0" err="1"/>
              <a:t>giảm</a:t>
            </a:r>
            <a:r>
              <a:rPr lang="de-DE" sz="2600" dirty="0"/>
              <a:t> 4% </a:t>
            </a:r>
            <a:r>
              <a:rPr lang="de-DE" sz="2600" dirty="0" err="1"/>
              <a:t>tỷ</a:t>
            </a:r>
            <a:r>
              <a:rPr lang="de-DE" sz="2600" dirty="0"/>
              <a:t> </a:t>
            </a:r>
            <a:r>
              <a:rPr lang="de-DE" sz="2600" dirty="0" err="1"/>
              <a:t>lệ</a:t>
            </a:r>
            <a:r>
              <a:rPr lang="de-DE" sz="2600" dirty="0"/>
              <a:t> </a:t>
            </a:r>
            <a:r>
              <a:rPr lang="de-DE" sz="2600" dirty="0" err="1"/>
              <a:t>tử</a:t>
            </a:r>
            <a:r>
              <a:rPr lang="de-DE" sz="2600" dirty="0"/>
              <a:t> </a:t>
            </a:r>
            <a:r>
              <a:rPr lang="de-DE" sz="2600" dirty="0" err="1"/>
              <a:t>vong</a:t>
            </a:r>
            <a:r>
              <a:rPr lang="de-DE" sz="2600" dirty="0"/>
              <a:t> </a:t>
            </a:r>
            <a:r>
              <a:rPr lang="de-DE" sz="2600" dirty="0" err="1"/>
              <a:t>và</a:t>
            </a:r>
            <a:r>
              <a:rPr lang="de-DE" sz="2600" dirty="0"/>
              <a:t> </a:t>
            </a:r>
            <a:r>
              <a:rPr lang="de-DE" sz="2600" dirty="0" err="1"/>
              <a:t>tăng</a:t>
            </a:r>
            <a:r>
              <a:rPr lang="de-DE" sz="2600" dirty="0"/>
              <a:t> 4% </a:t>
            </a:r>
            <a:r>
              <a:rPr lang="de-DE" sz="2600" dirty="0" err="1"/>
              <a:t>cơ</a:t>
            </a:r>
            <a:r>
              <a:rPr lang="de-DE" sz="2600" dirty="0"/>
              <a:t> </a:t>
            </a:r>
            <a:r>
              <a:rPr lang="de-DE" sz="2600" dirty="0" err="1"/>
              <a:t>hội</a:t>
            </a:r>
            <a:r>
              <a:rPr lang="de-DE" sz="2600" dirty="0"/>
              <a:t> </a:t>
            </a:r>
            <a:r>
              <a:rPr lang="de-DE" sz="2600" dirty="0" err="1"/>
              <a:t>sống</a:t>
            </a:r>
            <a:r>
              <a:rPr lang="de-DE" sz="2600" dirty="0"/>
              <a:t> </a:t>
            </a:r>
            <a:r>
              <a:rPr lang="de-DE" sz="2600" dirty="0" err="1"/>
              <a:t>cho</a:t>
            </a:r>
            <a:r>
              <a:rPr lang="de-DE" sz="2600" dirty="0"/>
              <a:t> </a:t>
            </a:r>
            <a:r>
              <a:rPr lang="de-DE" sz="2600" dirty="0" err="1"/>
              <a:t>bệnh</a:t>
            </a:r>
            <a:r>
              <a:rPr lang="de-DE" sz="2600" dirty="0"/>
              <a:t> </a:t>
            </a:r>
            <a:r>
              <a:rPr lang="de-DE" sz="2600" dirty="0" err="1"/>
              <a:t>nhân</a:t>
            </a:r>
            <a:r>
              <a:rPr lang="de-DE" sz="2600" dirty="0"/>
              <a:t> </a:t>
            </a:r>
            <a:r>
              <a:rPr lang="de-DE" sz="2600" dirty="0" err="1"/>
              <a:t>đột</a:t>
            </a:r>
            <a:r>
              <a:rPr lang="de-DE" sz="2600" dirty="0"/>
              <a:t> </a:t>
            </a:r>
            <a:r>
              <a:rPr lang="de-DE" sz="2600" dirty="0" err="1"/>
              <a:t>quỵ</a:t>
            </a:r>
            <a:r>
              <a:rPr lang="de-DE" sz="2600" dirty="0"/>
              <a:t>  </a:t>
            </a:r>
            <a:endParaRPr lang="de-DE" sz="2600" baseline="30000" dirty="0"/>
          </a:p>
        </p:txBody>
      </p:sp>
      <p:sp>
        <p:nvSpPr>
          <p:cNvPr id="63" name="Footer Placeholder 42">
            <a:extLst>
              <a:ext uri="{FF2B5EF4-FFF2-40B4-BE49-F238E27FC236}">
                <a16:creationId xmlns:a16="http://schemas.microsoft.com/office/drawing/2014/main" id="{271738E6-E7E3-40AA-85D5-8D5F9530E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5545" y="6144724"/>
            <a:ext cx="9686263" cy="605328"/>
          </a:xfrm>
        </p:spPr>
        <p:txBody>
          <a:bodyPr/>
          <a:lstStyle/>
          <a:p>
            <a:r>
              <a:rPr lang="en-US" dirty="0"/>
              <a:t>1. Saver JL, et al. Time to treatment with intravenous tissue plasminogen activator and outcome from ischemic stroke. JAMA. 2013;309(23):2480-2488.</a:t>
            </a:r>
            <a:endParaRPr lang="da-DK" dirty="0"/>
          </a:p>
          <a:p>
            <a:r>
              <a:rPr lang="da-DK" dirty="0"/>
              <a:t>2. Lees et al. Lancet 2010;375:1695-1703</a:t>
            </a:r>
          </a:p>
          <a:p>
            <a:r>
              <a:rPr lang="en-GB" dirty="0"/>
              <a:t>NNT, Number needed to treat; OTT, Time from stroke onset to start of treatment; </a:t>
            </a:r>
            <a:r>
              <a:rPr lang="en-GB" dirty="0" err="1"/>
              <a:t>mRS</a:t>
            </a:r>
            <a:r>
              <a:rPr lang="en-GB" dirty="0"/>
              <a:t>, modified Rankin Scale</a:t>
            </a:r>
          </a:p>
        </p:txBody>
      </p:sp>
      <p:sp>
        <p:nvSpPr>
          <p:cNvPr id="224259" name="TextBox 76"/>
          <p:cNvSpPr txBox="1">
            <a:spLocks noChangeArrowheads="1"/>
          </p:cNvSpPr>
          <p:nvPr/>
        </p:nvSpPr>
        <p:spPr bwMode="auto">
          <a:xfrm>
            <a:off x="1493929" y="1867829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ea typeface="ＭＳ Ｐゴシック" charset="-128"/>
              </a:rPr>
              <a:t>5</a:t>
            </a:r>
          </a:p>
        </p:txBody>
      </p:sp>
      <p:cxnSp>
        <p:nvCxnSpPr>
          <p:cNvPr id="66" name="Straight Connector 40"/>
          <p:cNvCxnSpPr>
            <a:cxnSpLocks/>
          </p:cNvCxnSpPr>
          <p:nvPr/>
        </p:nvCxnSpPr>
        <p:spPr bwMode="auto">
          <a:xfrm flipH="1">
            <a:off x="1884013" y="5012666"/>
            <a:ext cx="8521084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1415083B-2167-43A1-A1BB-0BD9BFA4FF84}"/>
              </a:ext>
            </a:extLst>
          </p:cNvPr>
          <p:cNvGrpSpPr/>
          <p:nvPr/>
        </p:nvGrpSpPr>
        <p:grpSpPr>
          <a:xfrm>
            <a:off x="1847152" y="1979597"/>
            <a:ext cx="102432" cy="2461569"/>
            <a:chOff x="1441831" y="1706637"/>
            <a:chExt cx="102432" cy="2461569"/>
          </a:xfrm>
        </p:grpSpPr>
        <p:cxnSp>
          <p:nvCxnSpPr>
            <p:cNvPr id="73" name="Straight Connector 53"/>
            <p:cNvCxnSpPr/>
            <p:nvPr/>
          </p:nvCxnSpPr>
          <p:spPr bwMode="auto">
            <a:xfrm rot="16200000" flipH="1">
              <a:off x="1495924" y="4119867"/>
              <a:ext cx="0" cy="96678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4" name="Straight Connector 55"/>
            <p:cNvCxnSpPr/>
            <p:nvPr/>
          </p:nvCxnSpPr>
          <p:spPr bwMode="auto">
            <a:xfrm rot="16200000" flipH="1">
              <a:off x="1490170" y="3507092"/>
              <a:ext cx="0" cy="96678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5" name="Straight Connector 56"/>
            <p:cNvCxnSpPr/>
            <p:nvPr/>
          </p:nvCxnSpPr>
          <p:spPr bwMode="auto">
            <a:xfrm rot="16200000" flipH="1">
              <a:off x="1491320" y="2903842"/>
              <a:ext cx="0" cy="96678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6" name="Straight Connector 57"/>
            <p:cNvCxnSpPr/>
            <p:nvPr/>
          </p:nvCxnSpPr>
          <p:spPr bwMode="auto">
            <a:xfrm rot="16200000" flipH="1">
              <a:off x="1492471" y="2275192"/>
              <a:ext cx="0" cy="96678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77" name="Straight Connector 58"/>
            <p:cNvCxnSpPr/>
            <p:nvPr/>
          </p:nvCxnSpPr>
          <p:spPr bwMode="auto">
            <a:xfrm rot="16200000" flipH="1">
              <a:off x="1493622" y="1658298"/>
              <a:ext cx="0" cy="96678"/>
            </a:xfrm>
            <a:prstGeom prst="lin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</p:cxnSp>
      </p:grpSp>
      <p:sp>
        <p:nvSpPr>
          <p:cNvPr id="224274" name="TextBox 60"/>
          <p:cNvSpPr txBox="1">
            <a:spLocks noChangeArrowheads="1"/>
          </p:cNvSpPr>
          <p:nvPr/>
        </p:nvSpPr>
        <p:spPr bwMode="auto">
          <a:xfrm>
            <a:off x="1720157" y="5124769"/>
            <a:ext cx="3674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60</a:t>
            </a:r>
          </a:p>
        </p:txBody>
      </p:sp>
      <p:sp>
        <p:nvSpPr>
          <p:cNvPr id="224275" name="TextBox 62"/>
          <p:cNvSpPr txBox="1">
            <a:spLocks noChangeArrowheads="1"/>
          </p:cNvSpPr>
          <p:nvPr/>
        </p:nvSpPr>
        <p:spPr bwMode="auto">
          <a:xfrm>
            <a:off x="3350839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120</a:t>
            </a:r>
          </a:p>
        </p:txBody>
      </p:sp>
      <p:sp>
        <p:nvSpPr>
          <p:cNvPr id="224276" name="TextBox 63"/>
          <p:cNvSpPr txBox="1">
            <a:spLocks noChangeArrowheads="1"/>
          </p:cNvSpPr>
          <p:nvPr/>
        </p:nvSpPr>
        <p:spPr bwMode="auto">
          <a:xfrm>
            <a:off x="4200193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150</a:t>
            </a:r>
          </a:p>
        </p:txBody>
      </p:sp>
      <p:sp>
        <p:nvSpPr>
          <p:cNvPr id="224277" name="TextBox 65"/>
          <p:cNvSpPr txBox="1">
            <a:spLocks noChangeArrowheads="1"/>
          </p:cNvSpPr>
          <p:nvPr/>
        </p:nvSpPr>
        <p:spPr bwMode="auto">
          <a:xfrm>
            <a:off x="5898899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210</a:t>
            </a:r>
          </a:p>
        </p:txBody>
      </p:sp>
      <p:sp>
        <p:nvSpPr>
          <p:cNvPr id="224278" name="TextBox 66"/>
          <p:cNvSpPr txBox="1">
            <a:spLocks noChangeArrowheads="1"/>
          </p:cNvSpPr>
          <p:nvPr/>
        </p:nvSpPr>
        <p:spPr bwMode="auto">
          <a:xfrm>
            <a:off x="6740479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240</a:t>
            </a:r>
          </a:p>
        </p:txBody>
      </p:sp>
      <p:sp>
        <p:nvSpPr>
          <p:cNvPr id="224279" name="TextBox 68"/>
          <p:cNvSpPr txBox="1">
            <a:spLocks noChangeArrowheads="1"/>
          </p:cNvSpPr>
          <p:nvPr/>
        </p:nvSpPr>
        <p:spPr bwMode="auto">
          <a:xfrm>
            <a:off x="8429467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300</a:t>
            </a:r>
          </a:p>
        </p:txBody>
      </p:sp>
      <p:sp>
        <p:nvSpPr>
          <p:cNvPr id="224280" name="TextBox 69"/>
          <p:cNvSpPr txBox="1">
            <a:spLocks noChangeArrowheads="1"/>
          </p:cNvSpPr>
          <p:nvPr/>
        </p:nvSpPr>
        <p:spPr bwMode="auto">
          <a:xfrm>
            <a:off x="9290483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330</a:t>
            </a:r>
          </a:p>
        </p:txBody>
      </p:sp>
      <p:sp>
        <p:nvSpPr>
          <p:cNvPr id="224281" name="TextBox 71"/>
          <p:cNvSpPr txBox="1">
            <a:spLocks noChangeArrowheads="1"/>
          </p:cNvSpPr>
          <p:nvPr/>
        </p:nvSpPr>
        <p:spPr bwMode="auto">
          <a:xfrm>
            <a:off x="1496644" y="4878340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0</a:t>
            </a:r>
          </a:p>
        </p:txBody>
      </p:sp>
      <p:sp>
        <p:nvSpPr>
          <p:cNvPr id="224282" name="TextBox 72"/>
          <p:cNvSpPr txBox="1">
            <a:spLocks noChangeArrowheads="1"/>
          </p:cNvSpPr>
          <p:nvPr/>
        </p:nvSpPr>
        <p:spPr bwMode="auto">
          <a:xfrm>
            <a:off x="1496644" y="4304664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1</a:t>
            </a:r>
          </a:p>
        </p:txBody>
      </p:sp>
      <p:sp>
        <p:nvSpPr>
          <p:cNvPr id="224283" name="TextBox 73"/>
          <p:cNvSpPr txBox="1">
            <a:spLocks noChangeArrowheads="1"/>
          </p:cNvSpPr>
          <p:nvPr/>
        </p:nvSpPr>
        <p:spPr bwMode="auto">
          <a:xfrm>
            <a:off x="1496644" y="3716415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2</a:t>
            </a:r>
          </a:p>
        </p:txBody>
      </p:sp>
      <p:sp>
        <p:nvSpPr>
          <p:cNvPr id="224284" name="TextBox 74"/>
          <p:cNvSpPr txBox="1">
            <a:spLocks noChangeArrowheads="1"/>
          </p:cNvSpPr>
          <p:nvPr/>
        </p:nvSpPr>
        <p:spPr bwMode="auto">
          <a:xfrm>
            <a:off x="1496644" y="3096010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3</a:t>
            </a:r>
          </a:p>
        </p:txBody>
      </p:sp>
      <p:sp>
        <p:nvSpPr>
          <p:cNvPr id="224285" name="TextBox 75"/>
          <p:cNvSpPr txBox="1">
            <a:spLocks noChangeArrowheads="1"/>
          </p:cNvSpPr>
          <p:nvPr/>
        </p:nvSpPr>
        <p:spPr bwMode="auto">
          <a:xfrm>
            <a:off x="1496644" y="2469947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ea typeface="ＭＳ Ｐゴシック" charset="-128"/>
              </a:rPr>
              <a:t>4</a:t>
            </a:r>
          </a:p>
        </p:txBody>
      </p:sp>
      <p:sp>
        <p:nvSpPr>
          <p:cNvPr id="131" name="Freeform 79"/>
          <p:cNvSpPr/>
          <p:nvPr/>
        </p:nvSpPr>
        <p:spPr bwMode="auto">
          <a:xfrm>
            <a:off x="1961713" y="3288642"/>
            <a:ext cx="8470900" cy="968375"/>
          </a:xfrm>
          <a:custGeom>
            <a:avLst/>
            <a:gdLst>
              <a:gd name="connsiteX0" fmla="*/ 0 w 6919274"/>
              <a:gd name="connsiteY0" fmla="*/ 0 h 1159497"/>
              <a:gd name="connsiteX1" fmla="*/ 254524 w 6919274"/>
              <a:gd name="connsiteY1" fmla="*/ 103695 h 1159497"/>
              <a:gd name="connsiteX2" fmla="*/ 772998 w 6919274"/>
              <a:gd name="connsiteY2" fmla="*/ 273377 h 1159497"/>
              <a:gd name="connsiteX3" fmla="*/ 1489435 w 6919274"/>
              <a:gd name="connsiteY3" fmla="*/ 480767 h 1159497"/>
              <a:gd name="connsiteX4" fmla="*/ 1960775 w 6919274"/>
              <a:gd name="connsiteY4" fmla="*/ 612742 h 1159497"/>
              <a:gd name="connsiteX5" fmla="*/ 2460396 w 6919274"/>
              <a:gd name="connsiteY5" fmla="*/ 744718 h 1159497"/>
              <a:gd name="connsiteX6" fmla="*/ 2903455 w 6919274"/>
              <a:gd name="connsiteY6" fmla="*/ 838986 h 1159497"/>
              <a:gd name="connsiteX7" fmla="*/ 3384223 w 6919274"/>
              <a:gd name="connsiteY7" fmla="*/ 914400 h 1159497"/>
              <a:gd name="connsiteX8" fmla="*/ 4072379 w 6919274"/>
              <a:gd name="connsiteY8" fmla="*/ 1018095 h 1159497"/>
              <a:gd name="connsiteX9" fmla="*/ 4637987 w 6919274"/>
              <a:gd name="connsiteY9" fmla="*/ 1065229 h 1159497"/>
              <a:gd name="connsiteX10" fmla="*/ 5731497 w 6919274"/>
              <a:gd name="connsiteY10" fmla="*/ 1112363 h 1159497"/>
              <a:gd name="connsiteX11" fmla="*/ 6457361 w 6919274"/>
              <a:gd name="connsiteY11" fmla="*/ 1150070 h 1159497"/>
              <a:gd name="connsiteX12" fmla="*/ 6919274 w 6919274"/>
              <a:gd name="connsiteY12" fmla="*/ 1159497 h 115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19274" h="1159497">
                <a:moveTo>
                  <a:pt x="0" y="0"/>
                </a:moveTo>
                <a:cubicBezTo>
                  <a:pt x="62845" y="29066"/>
                  <a:pt x="125691" y="58132"/>
                  <a:pt x="254524" y="103695"/>
                </a:cubicBezTo>
                <a:cubicBezTo>
                  <a:pt x="383357" y="149258"/>
                  <a:pt x="567180" y="210532"/>
                  <a:pt x="772998" y="273377"/>
                </a:cubicBezTo>
                <a:cubicBezTo>
                  <a:pt x="978817" y="336222"/>
                  <a:pt x="1489435" y="480767"/>
                  <a:pt x="1489435" y="480767"/>
                </a:cubicBezTo>
                <a:lnTo>
                  <a:pt x="1960775" y="612742"/>
                </a:lnTo>
                <a:cubicBezTo>
                  <a:pt x="2122602" y="656734"/>
                  <a:pt x="2303283" y="707011"/>
                  <a:pt x="2460396" y="744718"/>
                </a:cubicBezTo>
                <a:cubicBezTo>
                  <a:pt x="2617509" y="782425"/>
                  <a:pt x="2749484" y="810706"/>
                  <a:pt x="2903455" y="838986"/>
                </a:cubicBezTo>
                <a:cubicBezTo>
                  <a:pt x="3057426" y="867266"/>
                  <a:pt x="3384223" y="914400"/>
                  <a:pt x="3384223" y="914400"/>
                </a:cubicBezTo>
                <a:cubicBezTo>
                  <a:pt x="3579044" y="944252"/>
                  <a:pt x="3863418" y="992957"/>
                  <a:pt x="4072379" y="1018095"/>
                </a:cubicBezTo>
                <a:cubicBezTo>
                  <a:pt x="4281340" y="1043233"/>
                  <a:pt x="4361467" y="1049518"/>
                  <a:pt x="4637987" y="1065229"/>
                </a:cubicBezTo>
                <a:cubicBezTo>
                  <a:pt x="4914507" y="1080940"/>
                  <a:pt x="5731497" y="1112363"/>
                  <a:pt x="5731497" y="1112363"/>
                </a:cubicBezTo>
                <a:lnTo>
                  <a:pt x="6457361" y="1150070"/>
                </a:lnTo>
                <a:cubicBezTo>
                  <a:pt x="6655324" y="1157926"/>
                  <a:pt x="6787299" y="1158711"/>
                  <a:pt x="6919274" y="1159497"/>
                </a:cubicBezTo>
              </a:path>
            </a:pathLst>
          </a:custGeom>
          <a:ln>
            <a:solidFill>
              <a:srgbClr val="3397B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132" name="Freeform 81"/>
          <p:cNvSpPr/>
          <p:nvPr/>
        </p:nvSpPr>
        <p:spPr bwMode="auto">
          <a:xfrm>
            <a:off x="1961712" y="4185579"/>
            <a:ext cx="8466667" cy="415925"/>
          </a:xfrm>
          <a:custGeom>
            <a:avLst/>
            <a:gdLst>
              <a:gd name="connsiteX0" fmla="*/ 0 w 6916132"/>
              <a:gd name="connsiteY0" fmla="*/ 0 h 498049"/>
              <a:gd name="connsiteX1" fmla="*/ 631596 w 6916132"/>
              <a:gd name="connsiteY1" fmla="*/ 9427 h 498049"/>
              <a:gd name="connsiteX2" fmla="*/ 1357460 w 6916132"/>
              <a:gd name="connsiteY2" fmla="*/ 28280 h 498049"/>
              <a:gd name="connsiteX3" fmla="*/ 2309567 w 6916132"/>
              <a:gd name="connsiteY3" fmla="*/ 75414 h 498049"/>
              <a:gd name="connsiteX4" fmla="*/ 2809187 w 6916132"/>
              <a:gd name="connsiteY4" fmla="*/ 103695 h 498049"/>
              <a:gd name="connsiteX5" fmla="*/ 3346515 w 6916132"/>
              <a:gd name="connsiteY5" fmla="*/ 141402 h 498049"/>
              <a:gd name="connsiteX6" fmla="*/ 4251488 w 6916132"/>
              <a:gd name="connsiteY6" fmla="*/ 216816 h 498049"/>
              <a:gd name="connsiteX7" fmla="*/ 4864231 w 6916132"/>
              <a:gd name="connsiteY7" fmla="*/ 263950 h 498049"/>
              <a:gd name="connsiteX8" fmla="*/ 5608948 w 6916132"/>
              <a:gd name="connsiteY8" fmla="*/ 348792 h 498049"/>
              <a:gd name="connsiteX9" fmla="*/ 5986020 w 6916132"/>
              <a:gd name="connsiteY9" fmla="*/ 386499 h 498049"/>
              <a:gd name="connsiteX10" fmla="*/ 6768445 w 6916132"/>
              <a:gd name="connsiteY10" fmla="*/ 480767 h 498049"/>
              <a:gd name="connsiteX11" fmla="*/ 6872140 w 6916132"/>
              <a:gd name="connsiteY11" fmla="*/ 490194 h 498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16132" h="498049">
                <a:moveTo>
                  <a:pt x="0" y="0"/>
                </a:moveTo>
                <a:lnTo>
                  <a:pt x="631596" y="9427"/>
                </a:lnTo>
                <a:lnTo>
                  <a:pt x="1357460" y="28280"/>
                </a:lnTo>
                <a:cubicBezTo>
                  <a:pt x="1637122" y="39278"/>
                  <a:pt x="2309567" y="75414"/>
                  <a:pt x="2309567" y="75414"/>
                </a:cubicBezTo>
                <a:lnTo>
                  <a:pt x="2809187" y="103695"/>
                </a:lnTo>
                <a:lnTo>
                  <a:pt x="3346515" y="141402"/>
                </a:lnTo>
                <a:lnTo>
                  <a:pt x="4251488" y="216816"/>
                </a:lnTo>
                <a:cubicBezTo>
                  <a:pt x="4504441" y="237241"/>
                  <a:pt x="4637988" y="241954"/>
                  <a:pt x="4864231" y="263950"/>
                </a:cubicBezTo>
                <a:cubicBezTo>
                  <a:pt x="5090474" y="285946"/>
                  <a:pt x="5608948" y="348792"/>
                  <a:pt x="5608948" y="348792"/>
                </a:cubicBezTo>
                <a:lnTo>
                  <a:pt x="5986020" y="386499"/>
                </a:lnTo>
                <a:lnTo>
                  <a:pt x="6768445" y="480767"/>
                </a:lnTo>
                <a:cubicBezTo>
                  <a:pt x="6916132" y="498049"/>
                  <a:pt x="6894136" y="494121"/>
                  <a:pt x="6872140" y="490194"/>
                </a:cubicBezTo>
              </a:path>
            </a:pathLst>
          </a:custGeom>
          <a:ln>
            <a:solidFill>
              <a:srgbClr val="3397B9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>
              <a:solidFill>
                <a:srgbClr val="000000"/>
              </a:solidFill>
              <a:ea typeface="ＭＳ Ｐゴシック"/>
            </a:endParaRPr>
          </a:p>
        </p:txBody>
      </p:sp>
      <p:sp>
        <p:nvSpPr>
          <p:cNvPr id="133" name="Freeform 82"/>
          <p:cNvSpPr/>
          <p:nvPr/>
        </p:nvSpPr>
        <p:spPr bwMode="auto">
          <a:xfrm>
            <a:off x="1949013" y="3807754"/>
            <a:ext cx="8470900" cy="638175"/>
          </a:xfrm>
          <a:custGeom>
            <a:avLst/>
            <a:gdLst>
              <a:gd name="connsiteX0" fmla="*/ 0 w 6917703"/>
              <a:gd name="connsiteY0" fmla="*/ 0 h 763571"/>
              <a:gd name="connsiteX1" fmla="*/ 320511 w 6917703"/>
              <a:gd name="connsiteY1" fmla="*/ 56561 h 763571"/>
              <a:gd name="connsiteX2" fmla="*/ 1027522 w 6917703"/>
              <a:gd name="connsiteY2" fmla="*/ 150829 h 763571"/>
              <a:gd name="connsiteX3" fmla="*/ 1800520 w 6917703"/>
              <a:gd name="connsiteY3" fmla="*/ 254524 h 763571"/>
              <a:gd name="connsiteX4" fmla="*/ 2224726 w 6917703"/>
              <a:gd name="connsiteY4" fmla="*/ 301658 h 763571"/>
              <a:gd name="connsiteX5" fmla="*/ 3157979 w 6917703"/>
              <a:gd name="connsiteY5" fmla="*/ 414780 h 763571"/>
              <a:gd name="connsiteX6" fmla="*/ 3563332 w 6917703"/>
              <a:gd name="connsiteY6" fmla="*/ 452487 h 763571"/>
              <a:gd name="connsiteX7" fmla="*/ 4270342 w 6917703"/>
              <a:gd name="connsiteY7" fmla="*/ 537328 h 763571"/>
              <a:gd name="connsiteX8" fmla="*/ 4713402 w 6917703"/>
              <a:gd name="connsiteY8" fmla="*/ 575035 h 763571"/>
              <a:gd name="connsiteX9" fmla="*/ 5561814 w 6917703"/>
              <a:gd name="connsiteY9" fmla="*/ 659877 h 763571"/>
              <a:gd name="connsiteX10" fmla="*/ 6240544 w 6917703"/>
              <a:gd name="connsiteY10" fmla="*/ 716437 h 763571"/>
              <a:gd name="connsiteX11" fmla="*/ 6806153 w 6917703"/>
              <a:gd name="connsiteY11" fmla="*/ 754145 h 763571"/>
              <a:gd name="connsiteX12" fmla="*/ 6909847 w 6917703"/>
              <a:gd name="connsiteY12" fmla="*/ 763571 h 763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17703" h="763571">
                <a:moveTo>
                  <a:pt x="0" y="0"/>
                </a:moveTo>
                <a:cubicBezTo>
                  <a:pt x="74628" y="15711"/>
                  <a:pt x="149257" y="31423"/>
                  <a:pt x="320511" y="56561"/>
                </a:cubicBezTo>
                <a:cubicBezTo>
                  <a:pt x="491765" y="81699"/>
                  <a:pt x="1027522" y="150829"/>
                  <a:pt x="1027522" y="150829"/>
                </a:cubicBezTo>
                <a:lnTo>
                  <a:pt x="1800520" y="254524"/>
                </a:lnTo>
                <a:cubicBezTo>
                  <a:pt x="2000054" y="279662"/>
                  <a:pt x="2224726" y="301658"/>
                  <a:pt x="2224726" y="301658"/>
                </a:cubicBezTo>
                <a:lnTo>
                  <a:pt x="3157979" y="414780"/>
                </a:lnTo>
                <a:cubicBezTo>
                  <a:pt x="3381080" y="439918"/>
                  <a:pt x="3563332" y="452487"/>
                  <a:pt x="3563332" y="452487"/>
                </a:cubicBezTo>
                <a:lnTo>
                  <a:pt x="4270342" y="537328"/>
                </a:lnTo>
                <a:cubicBezTo>
                  <a:pt x="4462020" y="557753"/>
                  <a:pt x="4713402" y="575035"/>
                  <a:pt x="4713402" y="575035"/>
                </a:cubicBezTo>
                <a:lnTo>
                  <a:pt x="5561814" y="659877"/>
                </a:lnTo>
                <a:lnTo>
                  <a:pt x="6240544" y="716437"/>
                </a:lnTo>
                <a:lnTo>
                  <a:pt x="6806153" y="754145"/>
                </a:lnTo>
                <a:cubicBezTo>
                  <a:pt x="6917703" y="762001"/>
                  <a:pt x="6913775" y="762786"/>
                  <a:pt x="6909847" y="763571"/>
                </a:cubicBezTo>
              </a:path>
            </a:pathLst>
          </a:custGeom>
          <a:ln>
            <a:solidFill>
              <a:srgbClr val="7BC23E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>
              <a:solidFill>
                <a:srgbClr val="000000"/>
              </a:solidFill>
              <a:ea typeface="ＭＳ Ｐゴシック"/>
            </a:endParaRPr>
          </a:p>
        </p:txBody>
      </p:sp>
      <p:cxnSp>
        <p:nvCxnSpPr>
          <p:cNvPr id="134" name="Straight Connector 84"/>
          <p:cNvCxnSpPr>
            <a:endCxn id="133" idx="12"/>
          </p:cNvCxnSpPr>
          <p:nvPr/>
        </p:nvCxnSpPr>
        <p:spPr bwMode="auto">
          <a:xfrm>
            <a:off x="1949012" y="4431642"/>
            <a:ext cx="8460317" cy="14287"/>
          </a:xfrm>
          <a:prstGeom prst="line">
            <a:avLst/>
          </a:prstGeom>
          <a:ln w="28575">
            <a:solidFill>
              <a:srgbClr val="808080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39"/>
          <p:cNvCxnSpPr/>
          <p:nvPr/>
        </p:nvCxnSpPr>
        <p:spPr bwMode="auto">
          <a:xfrm rot="16200000" flipH="1">
            <a:off x="371831" y="3551372"/>
            <a:ext cx="3154362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</p:cxnSp>
      <p:sp>
        <p:nvSpPr>
          <p:cNvPr id="224291" name="Line 13"/>
          <p:cNvSpPr>
            <a:spLocks noChangeShapeType="1"/>
          </p:cNvSpPr>
          <p:nvPr/>
        </p:nvSpPr>
        <p:spPr bwMode="auto">
          <a:xfrm>
            <a:off x="5323593" y="3161288"/>
            <a:ext cx="0" cy="18336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bIns="720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24292" name="Line 14"/>
          <p:cNvSpPr>
            <a:spLocks noChangeShapeType="1"/>
          </p:cNvSpPr>
          <p:nvPr/>
        </p:nvSpPr>
        <p:spPr bwMode="auto">
          <a:xfrm>
            <a:off x="7889145" y="3161288"/>
            <a:ext cx="0" cy="18336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bIns="720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24293" name="Line 15"/>
          <p:cNvSpPr>
            <a:spLocks noChangeShapeType="1"/>
          </p:cNvSpPr>
          <p:nvPr/>
        </p:nvSpPr>
        <p:spPr bwMode="auto">
          <a:xfrm>
            <a:off x="10443037" y="3161288"/>
            <a:ext cx="0" cy="18336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bIns="720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24294" name="Rectangle 93"/>
          <p:cNvSpPr>
            <a:spLocks noChangeArrowheads="1"/>
          </p:cNvSpPr>
          <p:nvPr/>
        </p:nvSpPr>
        <p:spPr bwMode="auto">
          <a:xfrm>
            <a:off x="5105713" y="2054992"/>
            <a:ext cx="1827744" cy="426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bIns="72000" anchor="ctr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000" b="1">
                <a:solidFill>
                  <a:schemeClr val="accent3"/>
                </a:solidFill>
                <a:ea typeface="ＭＳ Ｐゴシック" charset="-128"/>
              </a:rPr>
              <a:t>Odds ratio (OR)</a:t>
            </a:r>
          </a:p>
        </p:txBody>
      </p:sp>
      <p:sp>
        <p:nvSpPr>
          <p:cNvPr id="224295" name="TextBox 77"/>
          <p:cNvSpPr txBox="1">
            <a:spLocks noChangeArrowheads="1"/>
          </p:cNvSpPr>
          <p:nvPr/>
        </p:nvSpPr>
        <p:spPr bwMode="auto">
          <a:xfrm>
            <a:off x="5813062" y="5391071"/>
            <a:ext cx="9405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ea typeface="ＭＳ Ｐゴシック" charset="-128"/>
              </a:rPr>
              <a:t>OTT (MIN)</a:t>
            </a:r>
          </a:p>
        </p:txBody>
      </p:sp>
      <p:sp>
        <p:nvSpPr>
          <p:cNvPr id="224296" name="TextBox 78"/>
          <p:cNvSpPr txBox="1">
            <a:spLocks noChangeArrowheads="1"/>
          </p:cNvSpPr>
          <p:nvPr/>
        </p:nvSpPr>
        <p:spPr bwMode="auto">
          <a:xfrm rot="16200000">
            <a:off x="341111" y="3565839"/>
            <a:ext cx="19884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ea typeface="ＭＳ Ｐゴシック" charset="-128"/>
              </a:rPr>
              <a:t>ODDS RATIO AND 95% CI</a:t>
            </a:r>
          </a:p>
        </p:txBody>
      </p:sp>
      <p:sp>
        <p:nvSpPr>
          <p:cNvPr id="224305" name="Line 7"/>
          <p:cNvSpPr>
            <a:spLocks noChangeShapeType="1"/>
          </p:cNvSpPr>
          <p:nvPr/>
        </p:nvSpPr>
        <p:spPr bwMode="auto">
          <a:xfrm flipV="1">
            <a:off x="2808573" y="3174537"/>
            <a:ext cx="0" cy="2523906"/>
          </a:xfrm>
          <a:prstGeom prst="line">
            <a:avLst/>
          </a:prstGeom>
          <a:noFill/>
          <a:ln w="38100">
            <a:solidFill>
              <a:srgbClr val="B7DF95"/>
            </a:solidFill>
            <a:round/>
            <a:headEnd/>
            <a:tailEnd/>
          </a:ln>
        </p:spPr>
        <p:txBody>
          <a:bodyPr wrap="none" lIns="54000" rIns="540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24306" name="Line 8"/>
          <p:cNvSpPr>
            <a:spLocks noChangeShapeType="1"/>
          </p:cNvSpPr>
          <p:nvPr/>
        </p:nvSpPr>
        <p:spPr bwMode="auto">
          <a:xfrm flipV="1">
            <a:off x="5344973" y="3174537"/>
            <a:ext cx="0" cy="2523906"/>
          </a:xfrm>
          <a:prstGeom prst="line">
            <a:avLst/>
          </a:prstGeom>
          <a:noFill/>
          <a:ln w="38100">
            <a:solidFill>
              <a:srgbClr val="B9D989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24307" name="Line 9"/>
          <p:cNvSpPr>
            <a:spLocks noChangeShapeType="1"/>
          </p:cNvSpPr>
          <p:nvPr/>
        </p:nvSpPr>
        <p:spPr bwMode="auto">
          <a:xfrm flipV="1">
            <a:off x="10446924" y="3183811"/>
            <a:ext cx="0" cy="2523906"/>
          </a:xfrm>
          <a:prstGeom prst="line">
            <a:avLst/>
          </a:prstGeom>
          <a:noFill/>
          <a:ln w="38100">
            <a:solidFill>
              <a:srgbClr val="3397BA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24308" name="Line 20"/>
          <p:cNvSpPr>
            <a:spLocks noChangeShapeType="1"/>
          </p:cNvSpPr>
          <p:nvPr/>
        </p:nvSpPr>
        <p:spPr bwMode="auto">
          <a:xfrm flipV="1">
            <a:off x="7881371" y="3178511"/>
            <a:ext cx="0" cy="2523906"/>
          </a:xfrm>
          <a:prstGeom prst="line">
            <a:avLst/>
          </a:prstGeom>
          <a:noFill/>
          <a:ln w="38100">
            <a:solidFill>
              <a:srgbClr val="94C3DA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24310" name="TextBox 67"/>
          <p:cNvSpPr txBox="1">
            <a:spLocks noChangeArrowheads="1"/>
          </p:cNvSpPr>
          <p:nvPr/>
        </p:nvSpPr>
        <p:spPr bwMode="auto">
          <a:xfrm>
            <a:off x="7589831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270</a:t>
            </a:r>
          </a:p>
        </p:txBody>
      </p:sp>
      <p:sp>
        <p:nvSpPr>
          <p:cNvPr id="224312" name="TextBox 70"/>
          <p:cNvSpPr txBox="1">
            <a:spLocks noChangeArrowheads="1"/>
          </p:cNvSpPr>
          <p:nvPr/>
        </p:nvSpPr>
        <p:spPr bwMode="auto">
          <a:xfrm>
            <a:off x="10130118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360</a:t>
            </a:r>
          </a:p>
        </p:txBody>
      </p:sp>
      <p:sp>
        <p:nvSpPr>
          <p:cNvPr id="224314" name="TextBox 64"/>
          <p:cNvSpPr txBox="1">
            <a:spLocks noChangeArrowheads="1"/>
          </p:cNvSpPr>
          <p:nvPr/>
        </p:nvSpPr>
        <p:spPr bwMode="auto">
          <a:xfrm>
            <a:off x="5033998" y="5124769"/>
            <a:ext cx="4587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180</a:t>
            </a:r>
          </a:p>
        </p:txBody>
      </p:sp>
      <p:sp>
        <p:nvSpPr>
          <p:cNvPr id="224316" name="TextBox 61"/>
          <p:cNvSpPr txBox="1">
            <a:spLocks noChangeArrowheads="1"/>
          </p:cNvSpPr>
          <p:nvPr/>
        </p:nvSpPr>
        <p:spPr bwMode="auto">
          <a:xfrm>
            <a:off x="2569515" y="5124771"/>
            <a:ext cx="3674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>
                <a:ea typeface="ＭＳ Ｐゴシック" charset="-128"/>
              </a:rPr>
              <a:t>90</a:t>
            </a:r>
          </a:p>
        </p:txBody>
      </p:sp>
      <p:sp>
        <p:nvSpPr>
          <p:cNvPr id="224297" name="Text Box 16"/>
          <p:cNvSpPr txBox="1">
            <a:spLocks noChangeArrowheads="1"/>
          </p:cNvSpPr>
          <p:nvPr/>
        </p:nvSpPr>
        <p:spPr bwMode="auto">
          <a:xfrm>
            <a:off x="2325194" y="3001281"/>
            <a:ext cx="994936" cy="307777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54000" rIns="54000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400" b="1" dirty="0">
                <a:solidFill>
                  <a:srgbClr val="000000"/>
                </a:solidFill>
                <a:ea typeface="ヒラギノ角ゴ Pro W3" charset="-128"/>
              </a:rPr>
              <a:t>NNT 4-5</a:t>
            </a:r>
          </a:p>
        </p:txBody>
      </p:sp>
      <p:sp>
        <p:nvSpPr>
          <p:cNvPr id="224299" name="Text Box 18"/>
          <p:cNvSpPr txBox="1">
            <a:spLocks noChangeArrowheads="1"/>
          </p:cNvSpPr>
          <p:nvPr/>
        </p:nvSpPr>
        <p:spPr bwMode="auto">
          <a:xfrm>
            <a:off x="4961536" y="2983179"/>
            <a:ext cx="748285" cy="307777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400" b="1">
                <a:solidFill>
                  <a:srgbClr val="000000"/>
                </a:solidFill>
                <a:ea typeface="ヒラギノ角ゴ Pro W3" charset="-128"/>
              </a:rPr>
              <a:t>NNT 9</a:t>
            </a:r>
          </a:p>
        </p:txBody>
      </p:sp>
      <p:sp>
        <p:nvSpPr>
          <p:cNvPr id="224301" name="Text Box 21"/>
          <p:cNvSpPr txBox="1">
            <a:spLocks noChangeArrowheads="1"/>
          </p:cNvSpPr>
          <p:nvPr/>
        </p:nvSpPr>
        <p:spPr bwMode="auto">
          <a:xfrm>
            <a:off x="7370784" y="2988465"/>
            <a:ext cx="1028634" cy="307777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400" b="1" dirty="0">
                <a:solidFill>
                  <a:srgbClr val="000000"/>
                </a:solidFill>
                <a:ea typeface="ヒラギノ角ゴ Pro W3" charset="-128"/>
              </a:rPr>
              <a:t>NNT 14</a:t>
            </a:r>
          </a:p>
        </p:txBody>
      </p:sp>
      <p:sp>
        <p:nvSpPr>
          <p:cNvPr id="224303" name="Text Box 23"/>
          <p:cNvSpPr txBox="1">
            <a:spLocks noChangeArrowheads="1"/>
          </p:cNvSpPr>
          <p:nvPr/>
        </p:nvSpPr>
        <p:spPr bwMode="auto">
          <a:xfrm>
            <a:off x="9939722" y="2965209"/>
            <a:ext cx="1048731" cy="307777"/>
          </a:xfrm>
          <a:prstGeom prst="rect">
            <a:avLst/>
          </a:prstGeom>
          <a:solidFill>
            <a:schemeClr val="bg2"/>
          </a:solidFill>
          <a:ln>
            <a:headEnd/>
            <a:tailEnd/>
          </a:ln>
          <a:effectLst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de-DE" sz="1400" b="1" dirty="0">
                <a:solidFill>
                  <a:srgbClr val="000000"/>
                </a:solidFill>
                <a:ea typeface="ヒラギノ角ゴ Pro W3" charset="-128"/>
              </a:rPr>
              <a:t>NNT 21</a:t>
            </a:r>
          </a:p>
        </p:txBody>
      </p:sp>
      <p:sp>
        <p:nvSpPr>
          <p:cNvPr id="2" name="Rectangle 1"/>
          <p:cNvSpPr/>
          <p:nvPr/>
        </p:nvSpPr>
        <p:spPr>
          <a:xfrm>
            <a:off x="4023505" y="1689930"/>
            <a:ext cx="3992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accent3"/>
                </a:solidFill>
                <a:ea typeface="ＭＳ Ｐゴシック" charset="-128"/>
              </a:rPr>
              <a:t>Kết cục có lợi (mRS </a:t>
            </a:r>
            <a:r>
              <a:rPr lang="en-US" dirty="0">
                <a:solidFill>
                  <a:schemeClr val="accent3"/>
                </a:solidFill>
                <a:ea typeface="ＭＳ Ｐゴシック" charset="-128"/>
              </a:rPr>
              <a:t>0-1</a:t>
            </a:r>
            <a:r>
              <a:rPr lang="en-US">
                <a:solidFill>
                  <a:schemeClr val="accent3"/>
                </a:solidFill>
                <a:ea typeface="ＭＳ Ｐゴシック" charset="-128"/>
              </a:rPr>
              <a:t>) so vớiThời gian </a:t>
            </a:r>
            <a:r>
              <a:rPr lang="en-US" baseline="30000">
                <a:solidFill>
                  <a:schemeClr val="accent3"/>
                </a:solidFill>
                <a:ea typeface="ＭＳ Ｐゴシック" charset="-128"/>
              </a:rPr>
              <a:t>2</a:t>
            </a:r>
            <a:endParaRPr lang="en-US" baseline="30000" dirty="0">
              <a:solidFill>
                <a:schemeClr val="accent3"/>
              </a:solidFill>
            </a:endParaRPr>
          </a:p>
        </p:txBody>
      </p:sp>
      <p:sp>
        <p:nvSpPr>
          <p:cNvPr id="60" name="Title 1"/>
          <p:cNvSpPr txBox="1">
            <a:spLocks/>
          </p:cNvSpPr>
          <p:nvPr/>
        </p:nvSpPr>
        <p:spPr>
          <a:xfrm>
            <a:off x="765544" y="-48850"/>
            <a:ext cx="7828810" cy="861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FF0000"/>
                </a:solidFill>
                <a:latin typeface="+mn-lt"/>
              </a:rPr>
              <a:t>NHỒI MÁU NÃO CẤP # THỜI GIAN VÀNG # TÁI THÔNG MẠCH</a:t>
            </a:r>
          </a:p>
        </p:txBody>
      </p:sp>
    </p:spTree>
    <p:extLst>
      <p:ext uri="{BB962C8B-B14F-4D97-AF65-F5344CB8AC3E}">
        <p14:creationId xmlns:p14="http://schemas.microsoft.com/office/powerpoint/2010/main" val="34416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533" y="0"/>
            <a:ext cx="11700933" cy="3327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9600" y="3276600"/>
            <a:ext cx="4969933" cy="3352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943600" y="3562792"/>
            <a:ext cx="5852160" cy="2333972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54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>
                <a:solidFill>
                  <a:srgbClr val="002060"/>
                </a:solidFill>
                <a:latin typeface="Times New Roman"/>
                <a:cs typeface="Times New Roman"/>
              </a:rPr>
              <a:t>2</a:t>
            </a:r>
            <a:r>
              <a:rPr lang="en-US" sz="2800">
                <a:solidFill>
                  <a:srgbClr val="002060"/>
                </a:solidFill>
                <a:latin typeface="Times New Roman"/>
                <a:cs typeface="Times New Roman"/>
              </a:rPr>
              <a:t>8</a:t>
            </a:r>
            <a:r>
              <a:rPr sz="280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/>
                <a:cs typeface="Times New Roman"/>
              </a:rPr>
              <a:t>năm điều trị</a:t>
            </a:r>
            <a:r>
              <a:rPr sz="2800" spc="-6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800" spc="-110" dirty="0">
                <a:solidFill>
                  <a:srgbClr val="002060"/>
                </a:solidFill>
                <a:latin typeface="Times New Roman"/>
                <a:cs typeface="Times New Roman"/>
              </a:rPr>
              <a:t>t-PA</a:t>
            </a:r>
            <a:endParaRPr sz="280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469900" marR="149860" indent="-457200">
              <a:lnSpc>
                <a:spcPts val="4320"/>
              </a:lnSpc>
              <a:spcBef>
                <a:spcPts val="38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spc="-5" dirty="0">
                <a:solidFill>
                  <a:srgbClr val="002060"/>
                </a:solidFill>
                <a:latin typeface="Times New Roman"/>
                <a:cs typeface="Times New Roman"/>
              </a:rPr>
              <a:t>Điều </a:t>
            </a:r>
            <a:r>
              <a:rPr sz="2800" dirty="0">
                <a:solidFill>
                  <a:srgbClr val="002060"/>
                </a:solidFill>
                <a:latin typeface="Times New Roman"/>
                <a:cs typeface="Times New Roman"/>
              </a:rPr>
              <a:t>trị chuẩn vàng cho</a:t>
            </a:r>
            <a:r>
              <a:rPr sz="2800" spc="-13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/>
                <a:cs typeface="Times New Roman"/>
              </a:rPr>
              <a:t>bệnh  nhân đột quỵ não</a:t>
            </a:r>
            <a:r>
              <a:rPr sz="2800" spc="-4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/>
                <a:cs typeface="Times New Roman"/>
              </a:rPr>
              <a:t>cấp</a:t>
            </a:r>
            <a:endParaRPr sz="280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469900" marR="5080" indent="-457200">
              <a:lnSpc>
                <a:spcPts val="4320"/>
              </a:lnSpc>
              <a:spcBef>
                <a:spcPts val="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sz="2800" dirty="0">
                <a:solidFill>
                  <a:srgbClr val="002060"/>
                </a:solidFill>
                <a:latin typeface="Times New Roman"/>
                <a:cs typeface="Times New Roman"/>
              </a:rPr>
              <a:t>Chỉ </a:t>
            </a:r>
            <a:r>
              <a:rPr sz="2800">
                <a:solidFill>
                  <a:srgbClr val="002060"/>
                </a:solidFill>
                <a:latin typeface="Times New Roman"/>
                <a:cs typeface="Times New Roman"/>
              </a:rPr>
              <a:t>dưới 5% </a:t>
            </a:r>
            <a:r>
              <a:rPr sz="2800" dirty="0">
                <a:solidFill>
                  <a:srgbClr val="002060"/>
                </a:solidFill>
                <a:latin typeface="Times New Roman"/>
                <a:cs typeface="Times New Roman"/>
              </a:rPr>
              <a:t>bệnh nhân đến</a:t>
            </a:r>
            <a:r>
              <a:rPr sz="2800" spc="-12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2060"/>
                </a:solidFill>
                <a:latin typeface="Times New Roman"/>
                <a:cs typeface="Times New Roman"/>
              </a:rPr>
              <a:t>&lt; 4,5</a:t>
            </a:r>
            <a:r>
              <a:rPr sz="2800" spc="-5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2060"/>
                </a:solidFill>
                <a:latin typeface="Times New Roman"/>
                <a:cs typeface="Times New Roman"/>
              </a:rPr>
              <a:t>giờ</a:t>
            </a:r>
            <a:endParaRPr sz="280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9205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A1E9D6F-5C31-4CA9-86E0-BE4C24AB814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9" b="49439"/>
          <a:stretch/>
        </p:blipFill>
        <p:spPr>
          <a:xfrm>
            <a:off x="-227298" y="0"/>
            <a:ext cx="4540019" cy="6858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C823144-BD70-4EDF-AC50-AE666F52886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33" r="9048"/>
          <a:stretch/>
        </p:blipFill>
        <p:spPr>
          <a:xfrm>
            <a:off x="4312721" y="0"/>
            <a:ext cx="4449711" cy="6858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AFF47080-EC4F-4EC5-A062-CC439EBD58E1}"/>
              </a:ext>
            </a:extLst>
          </p:cNvPr>
          <p:cNvSpPr/>
          <p:nvPr/>
        </p:nvSpPr>
        <p:spPr>
          <a:xfrm>
            <a:off x="2385304" y="120923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03B30FE-1145-419A-B6C8-5FAF209FE1B5}"/>
              </a:ext>
            </a:extLst>
          </p:cNvPr>
          <p:cNvSpPr/>
          <p:nvPr/>
        </p:nvSpPr>
        <p:spPr>
          <a:xfrm>
            <a:off x="2826150" y="120923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69C1A6-C1FA-460A-93DF-294B80CABE05}"/>
              </a:ext>
            </a:extLst>
          </p:cNvPr>
          <p:cNvSpPr/>
          <p:nvPr/>
        </p:nvSpPr>
        <p:spPr>
          <a:xfrm>
            <a:off x="3287377" y="120923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443247-B1D6-4CF9-A0BF-103F69FBE57B}"/>
              </a:ext>
            </a:extLst>
          </p:cNvPr>
          <p:cNvSpPr/>
          <p:nvPr/>
        </p:nvSpPr>
        <p:spPr>
          <a:xfrm>
            <a:off x="1933711" y="120923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E035BEA-66E2-4BD4-85EE-7BCB399E70C5}"/>
              </a:ext>
            </a:extLst>
          </p:cNvPr>
          <p:cNvSpPr/>
          <p:nvPr/>
        </p:nvSpPr>
        <p:spPr>
          <a:xfrm>
            <a:off x="2385304" y="188760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77C9D7-63C4-47EB-9DD1-A5599488AC7E}"/>
              </a:ext>
            </a:extLst>
          </p:cNvPr>
          <p:cNvSpPr/>
          <p:nvPr/>
        </p:nvSpPr>
        <p:spPr>
          <a:xfrm>
            <a:off x="2872411" y="1883796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F549951-6CD2-458C-8166-B1E14A749885}"/>
              </a:ext>
            </a:extLst>
          </p:cNvPr>
          <p:cNvSpPr/>
          <p:nvPr/>
        </p:nvSpPr>
        <p:spPr>
          <a:xfrm>
            <a:off x="1933711" y="189122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032CFFB-3B99-41B5-90AC-F68171011501}"/>
              </a:ext>
            </a:extLst>
          </p:cNvPr>
          <p:cNvSpPr/>
          <p:nvPr/>
        </p:nvSpPr>
        <p:spPr>
          <a:xfrm>
            <a:off x="2397654" y="2512830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3D3EBF7-B343-4EB6-A1B4-91935AC80816}"/>
              </a:ext>
            </a:extLst>
          </p:cNvPr>
          <p:cNvSpPr/>
          <p:nvPr/>
        </p:nvSpPr>
        <p:spPr>
          <a:xfrm>
            <a:off x="2877869" y="2512830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5ECDF1A-F9F4-4A18-B2F5-5D7F742EBD31}"/>
              </a:ext>
            </a:extLst>
          </p:cNvPr>
          <p:cNvSpPr/>
          <p:nvPr/>
        </p:nvSpPr>
        <p:spPr>
          <a:xfrm>
            <a:off x="1952936" y="2512830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9B8D50F-8E27-4103-9540-0015F8ED39FD}"/>
              </a:ext>
            </a:extLst>
          </p:cNvPr>
          <p:cNvSpPr/>
          <p:nvPr/>
        </p:nvSpPr>
        <p:spPr>
          <a:xfrm>
            <a:off x="2404408" y="313443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59C7946-3847-47FF-9B69-3E410CF39893}"/>
              </a:ext>
            </a:extLst>
          </p:cNvPr>
          <p:cNvSpPr/>
          <p:nvPr/>
        </p:nvSpPr>
        <p:spPr>
          <a:xfrm>
            <a:off x="2877869" y="313443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2975C12-8734-476E-8F90-29CF810D6B75}"/>
              </a:ext>
            </a:extLst>
          </p:cNvPr>
          <p:cNvSpPr/>
          <p:nvPr/>
        </p:nvSpPr>
        <p:spPr>
          <a:xfrm>
            <a:off x="1939984" y="313443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D4E1EBE-4199-4D64-8CC7-3F85AC7596C1}"/>
              </a:ext>
            </a:extLst>
          </p:cNvPr>
          <p:cNvSpPr/>
          <p:nvPr/>
        </p:nvSpPr>
        <p:spPr>
          <a:xfrm>
            <a:off x="2432967" y="386090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E87DD65-C58F-4B87-89AF-B3CF93805DF7}"/>
              </a:ext>
            </a:extLst>
          </p:cNvPr>
          <p:cNvSpPr/>
          <p:nvPr/>
        </p:nvSpPr>
        <p:spPr>
          <a:xfrm>
            <a:off x="2873813" y="386090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4D0BB17-0826-4EC5-BAE4-27BA6929C8D4}"/>
              </a:ext>
            </a:extLst>
          </p:cNvPr>
          <p:cNvSpPr/>
          <p:nvPr/>
        </p:nvSpPr>
        <p:spPr>
          <a:xfrm>
            <a:off x="3335040" y="386090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25898CC-4E60-4227-9A6A-EADC5CC7AB04}"/>
              </a:ext>
            </a:extLst>
          </p:cNvPr>
          <p:cNvSpPr/>
          <p:nvPr/>
        </p:nvSpPr>
        <p:spPr>
          <a:xfrm>
            <a:off x="1981374" y="386090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D9BCF64-C770-41CC-95C6-7EB55B6EE3DF}"/>
              </a:ext>
            </a:extLst>
          </p:cNvPr>
          <p:cNvSpPr/>
          <p:nvPr/>
        </p:nvSpPr>
        <p:spPr>
          <a:xfrm>
            <a:off x="2449711" y="465014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5F2BF00-25A1-498C-8679-EC6E8E6C92AC}"/>
              </a:ext>
            </a:extLst>
          </p:cNvPr>
          <p:cNvSpPr/>
          <p:nvPr/>
        </p:nvSpPr>
        <p:spPr>
          <a:xfrm>
            <a:off x="2890557" y="465014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ADB2537-63D0-4186-8792-338D6D4691A0}"/>
              </a:ext>
            </a:extLst>
          </p:cNvPr>
          <p:cNvSpPr/>
          <p:nvPr/>
        </p:nvSpPr>
        <p:spPr>
          <a:xfrm>
            <a:off x="3351784" y="465014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A337975-6FAB-4A31-AC53-06AEDEA6E937}"/>
              </a:ext>
            </a:extLst>
          </p:cNvPr>
          <p:cNvSpPr/>
          <p:nvPr/>
        </p:nvSpPr>
        <p:spPr>
          <a:xfrm>
            <a:off x="1998118" y="465014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D71A84F-5E5A-40BC-967C-45D9B98E51A5}"/>
              </a:ext>
            </a:extLst>
          </p:cNvPr>
          <p:cNvSpPr/>
          <p:nvPr/>
        </p:nvSpPr>
        <p:spPr>
          <a:xfrm>
            <a:off x="2412846" y="5274037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E06A1FE-B820-4A1F-B0F2-A720B26ACF7C}"/>
              </a:ext>
            </a:extLst>
          </p:cNvPr>
          <p:cNvSpPr/>
          <p:nvPr/>
        </p:nvSpPr>
        <p:spPr>
          <a:xfrm>
            <a:off x="2853692" y="5274037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9349255-7587-4143-8142-EEC0E27108EB}"/>
              </a:ext>
            </a:extLst>
          </p:cNvPr>
          <p:cNvSpPr/>
          <p:nvPr/>
        </p:nvSpPr>
        <p:spPr>
          <a:xfrm>
            <a:off x="3285505" y="5274037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7CC89A49-3594-43A8-B061-9D01717C2ECB}"/>
              </a:ext>
            </a:extLst>
          </p:cNvPr>
          <p:cNvSpPr/>
          <p:nvPr/>
        </p:nvSpPr>
        <p:spPr>
          <a:xfrm>
            <a:off x="1961253" y="5274037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18309FB-1317-4BD2-BBE5-95E48E27716F}"/>
              </a:ext>
            </a:extLst>
          </p:cNvPr>
          <p:cNvSpPr/>
          <p:nvPr/>
        </p:nvSpPr>
        <p:spPr>
          <a:xfrm>
            <a:off x="3714717" y="5274037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4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27A36C51-D89C-418B-9BFF-2509901C5590}"/>
              </a:ext>
            </a:extLst>
          </p:cNvPr>
          <p:cNvSpPr/>
          <p:nvPr/>
        </p:nvSpPr>
        <p:spPr>
          <a:xfrm>
            <a:off x="2398929" y="608586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656D649-E512-44DF-9252-615FA3EF90DE}"/>
              </a:ext>
            </a:extLst>
          </p:cNvPr>
          <p:cNvSpPr/>
          <p:nvPr/>
        </p:nvSpPr>
        <p:spPr>
          <a:xfrm>
            <a:off x="2839775" y="608586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110AB8B-0AF4-4497-87F4-FC1BB3F695D8}"/>
              </a:ext>
            </a:extLst>
          </p:cNvPr>
          <p:cNvSpPr/>
          <p:nvPr/>
        </p:nvSpPr>
        <p:spPr>
          <a:xfrm>
            <a:off x="3271588" y="608586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44378BA-89BC-45AA-9B2D-BCE869290D08}"/>
              </a:ext>
            </a:extLst>
          </p:cNvPr>
          <p:cNvSpPr/>
          <p:nvPr/>
        </p:nvSpPr>
        <p:spPr>
          <a:xfrm>
            <a:off x="1947336" y="608586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B69AE6D6-75B6-44D4-AA8F-BCC9FF5DE364}"/>
              </a:ext>
            </a:extLst>
          </p:cNvPr>
          <p:cNvSpPr/>
          <p:nvPr/>
        </p:nvSpPr>
        <p:spPr>
          <a:xfrm>
            <a:off x="3700800" y="608586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4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5293007-50AE-41BB-9858-0527ACBBEA77}"/>
              </a:ext>
            </a:extLst>
          </p:cNvPr>
          <p:cNvSpPr/>
          <p:nvPr/>
        </p:nvSpPr>
        <p:spPr>
          <a:xfrm>
            <a:off x="6817206" y="74543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57304FE-B6E8-419C-B4DD-CEE560AD8A9A}"/>
              </a:ext>
            </a:extLst>
          </p:cNvPr>
          <p:cNvSpPr/>
          <p:nvPr/>
        </p:nvSpPr>
        <p:spPr>
          <a:xfrm>
            <a:off x="7228944" y="74543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B934741A-1D4A-4070-895A-0CFE93457C87}"/>
              </a:ext>
            </a:extLst>
          </p:cNvPr>
          <p:cNvSpPr/>
          <p:nvPr/>
        </p:nvSpPr>
        <p:spPr>
          <a:xfrm>
            <a:off x="7665014" y="96944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FA81C5ED-C8E0-4002-9832-7B644B210172}"/>
              </a:ext>
            </a:extLst>
          </p:cNvPr>
          <p:cNvSpPr/>
          <p:nvPr/>
        </p:nvSpPr>
        <p:spPr>
          <a:xfrm>
            <a:off x="6365613" y="74543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D1C4F0C-16AF-45C4-BB92-5B47D075D5D6}"/>
              </a:ext>
            </a:extLst>
          </p:cNvPr>
          <p:cNvSpPr/>
          <p:nvPr/>
        </p:nvSpPr>
        <p:spPr>
          <a:xfrm>
            <a:off x="8102574" y="85114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4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C449C21-4453-4796-840E-A47C58CB407E}"/>
              </a:ext>
            </a:extLst>
          </p:cNvPr>
          <p:cNvSpPr/>
          <p:nvPr/>
        </p:nvSpPr>
        <p:spPr>
          <a:xfrm>
            <a:off x="6817206" y="912504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54CB1BEA-EF55-4DCD-A450-CED5C66D9CF8}"/>
              </a:ext>
            </a:extLst>
          </p:cNvPr>
          <p:cNvSpPr/>
          <p:nvPr/>
        </p:nvSpPr>
        <p:spPr>
          <a:xfrm>
            <a:off x="7243155" y="943270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AF2FC484-8346-480A-A4D4-2DC53901239B}"/>
              </a:ext>
            </a:extLst>
          </p:cNvPr>
          <p:cNvSpPr/>
          <p:nvPr/>
        </p:nvSpPr>
        <p:spPr>
          <a:xfrm>
            <a:off x="7644031" y="95531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4247FF2-5452-4A84-8EDA-304B07854D5B}"/>
              </a:ext>
            </a:extLst>
          </p:cNvPr>
          <p:cNvSpPr/>
          <p:nvPr/>
        </p:nvSpPr>
        <p:spPr>
          <a:xfrm>
            <a:off x="6365613" y="912504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76852D5-1F55-49F4-AFE0-88FEDBA40128}"/>
              </a:ext>
            </a:extLst>
          </p:cNvPr>
          <p:cNvSpPr/>
          <p:nvPr/>
        </p:nvSpPr>
        <p:spPr>
          <a:xfrm>
            <a:off x="8084295" y="95531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4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718AE744-BFB2-49FE-9BD4-C1101B711FBF}"/>
              </a:ext>
            </a:extLst>
          </p:cNvPr>
          <p:cNvSpPr/>
          <p:nvPr/>
        </p:nvSpPr>
        <p:spPr>
          <a:xfrm>
            <a:off x="6789246" y="1794331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A4AE0C57-C81B-4185-9244-EE36CF2B215D}"/>
              </a:ext>
            </a:extLst>
          </p:cNvPr>
          <p:cNvSpPr/>
          <p:nvPr/>
        </p:nvSpPr>
        <p:spPr>
          <a:xfrm>
            <a:off x="7248305" y="1781105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F96FABD0-5DB9-4820-957A-A48C10C43262}"/>
              </a:ext>
            </a:extLst>
          </p:cNvPr>
          <p:cNvSpPr/>
          <p:nvPr/>
        </p:nvSpPr>
        <p:spPr>
          <a:xfrm>
            <a:off x="6385560" y="1794331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E0C26D60-0745-44FA-AE6B-FF5FE01FE9C7}"/>
              </a:ext>
            </a:extLst>
          </p:cNvPr>
          <p:cNvSpPr/>
          <p:nvPr/>
        </p:nvSpPr>
        <p:spPr>
          <a:xfrm>
            <a:off x="6812087" y="2433217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E4C924F-88BD-48D5-9D44-7685DDACF884}"/>
              </a:ext>
            </a:extLst>
          </p:cNvPr>
          <p:cNvSpPr/>
          <p:nvPr/>
        </p:nvSpPr>
        <p:spPr>
          <a:xfrm>
            <a:off x="7289181" y="2431828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1EB3A6D-EA8F-45D0-9479-84F2EF183CBB}"/>
              </a:ext>
            </a:extLst>
          </p:cNvPr>
          <p:cNvSpPr/>
          <p:nvPr/>
        </p:nvSpPr>
        <p:spPr>
          <a:xfrm>
            <a:off x="6385560" y="2431828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42C2697-6E35-4CD8-9C77-93E372635D53}"/>
              </a:ext>
            </a:extLst>
          </p:cNvPr>
          <p:cNvSpPr/>
          <p:nvPr/>
        </p:nvSpPr>
        <p:spPr>
          <a:xfrm>
            <a:off x="6806270" y="3203728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2DD71A6D-86D6-4AF2-8EE5-47B169E6C8B8}"/>
              </a:ext>
            </a:extLst>
          </p:cNvPr>
          <p:cNvSpPr/>
          <p:nvPr/>
        </p:nvSpPr>
        <p:spPr>
          <a:xfrm>
            <a:off x="7249299" y="3203728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3372BC3-C0B4-4B92-A18B-FF20267038FC}"/>
              </a:ext>
            </a:extLst>
          </p:cNvPr>
          <p:cNvSpPr/>
          <p:nvPr/>
        </p:nvSpPr>
        <p:spPr>
          <a:xfrm>
            <a:off x="6365613" y="321035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298CD7D-2011-47E5-9D4B-9118FDA643FE}"/>
              </a:ext>
            </a:extLst>
          </p:cNvPr>
          <p:cNvSpPr/>
          <p:nvPr/>
        </p:nvSpPr>
        <p:spPr>
          <a:xfrm>
            <a:off x="7706145" y="3200683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3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B0D31AB8-DE07-4B2E-A2C9-76AD36D6C99F}"/>
              </a:ext>
            </a:extLst>
          </p:cNvPr>
          <p:cNvSpPr/>
          <p:nvPr/>
        </p:nvSpPr>
        <p:spPr>
          <a:xfrm>
            <a:off x="6789246" y="4017424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90EA6A9-3121-442B-A12C-48E8392C0104}"/>
              </a:ext>
            </a:extLst>
          </p:cNvPr>
          <p:cNvSpPr/>
          <p:nvPr/>
        </p:nvSpPr>
        <p:spPr>
          <a:xfrm>
            <a:off x="6352817" y="4017424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0079B5B8-6D3D-42E5-BA19-99E222685DBE}"/>
              </a:ext>
            </a:extLst>
          </p:cNvPr>
          <p:cNvSpPr/>
          <p:nvPr/>
        </p:nvSpPr>
        <p:spPr>
          <a:xfrm>
            <a:off x="7232175" y="4017424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FEB55FE3-E196-43DF-B672-A06754E193CD}"/>
              </a:ext>
            </a:extLst>
          </p:cNvPr>
          <p:cNvSpPr/>
          <p:nvPr/>
        </p:nvSpPr>
        <p:spPr>
          <a:xfrm>
            <a:off x="6837002" y="498384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53436918-79D9-4DB9-A029-B8002BC43B80}"/>
              </a:ext>
            </a:extLst>
          </p:cNvPr>
          <p:cNvSpPr/>
          <p:nvPr/>
        </p:nvSpPr>
        <p:spPr>
          <a:xfrm>
            <a:off x="6385560" y="4968240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0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55E053D-272F-47DC-A824-492257D53F6B}"/>
              </a:ext>
            </a:extLst>
          </p:cNvPr>
          <p:cNvSpPr/>
          <p:nvPr/>
        </p:nvSpPr>
        <p:spPr>
          <a:xfrm>
            <a:off x="7266919" y="4983842"/>
            <a:ext cx="490241" cy="45683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2</a:t>
            </a:r>
          </a:p>
        </p:txBody>
      </p:sp>
      <p:graphicFrame>
        <p:nvGraphicFramePr>
          <p:cNvPr id="88" name="Table 87">
            <a:extLst>
              <a:ext uri="{FF2B5EF4-FFF2-40B4-BE49-F238E27FC236}">
                <a16:creationId xmlns:a16="http://schemas.microsoft.com/office/drawing/2014/main" id="{4DEC9917-D33E-4D12-9D93-BB52254F1CE7}"/>
              </a:ext>
            </a:extLst>
          </p:cNvPr>
          <p:cNvGraphicFramePr>
            <a:graphicFrameLocks noGrp="1"/>
          </p:cNvGraphicFramePr>
          <p:nvPr/>
        </p:nvGraphicFramePr>
        <p:xfrm>
          <a:off x="8823213" y="2022750"/>
          <a:ext cx="3332643" cy="2971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874632">
                  <a:extLst>
                    <a:ext uri="{9D8B030D-6E8A-4147-A177-3AD203B41FA5}">
                      <a16:colId xmlns:a16="http://schemas.microsoft.com/office/drawing/2014/main" val="2661817322"/>
                    </a:ext>
                  </a:extLst>
                </a:gridCol>
                <a:gridCol w="1544179">
                  <a:extLst>
                    <a:ext uri="{9D8B030D-6E8A-4147-A177-3AD203B41FA5}">
                      <a16:colId xmlns:a16="http://schemas.microsoft.com/office/drawing/2014/main" val="2591972057"/>
                    </a:ext>
                  </a:extLst>
                </a:gridCol>
                <a:gridCol w="913832">
                  <a:extLst>
                    <a:ext uri="{9D8B030D-6E8A-4147-A177-3AD203B41FA5}">
                      <a16:colId xmlns:a16="http://schemas.microsoft.com/office/drawing/2014/main" val="2609779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Nihss</a:t>
                      </a:r>
                      <a:r>
                        <a:rPr lang="en-US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Stroke </a:t>
                      </a:r>
                    </a:p>
                    <a:p>
                      <a:pPr algn="ctr"/>
                      <a:r>
                        <a:rPr lang="en-US" sz="1600"/>
                        <a:t>severity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brain </a:t>
                      </a:r>
                    </a:p>
                    <a:p>
                      <a:pPr algn="ctr"/>
                      <a:r>
                        <a:rPr lang="en-US" sz="1400"/>
                        <a:t>density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0143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No stroke</a:t>
                      </a:r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9068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0-4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Minor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594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5-15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Moderate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972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16-20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Moderate </a:t>
                      </a:r>
                    </a:p>
                    <a:p>
                      <a:pPr algn="ctr"/>
                      <a:r>
                        <a:rPr lang="en-US"/>
                        <a:t>to severe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9376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21-42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Severe </a:t>
                      </a:r>
                    </a:p>
                    <a:p>
                      <a:pPr algn="ctr"/>
                      <a:r>
                        <a:rPr lang="en-US"/>
                        <a:t>stroke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6981509"/>
                  </a:ext>
                </a:extLst>
              </a:tr>
            </a:tbl>
          </a:graphicData>
        </a:graphic>
      </p:graphicFrame>
      <p:sp>
        <p:nvSpPr>
          <p:cNvPr id="89" name="Arrow: Down 88">
            <a:extLst>
              <a:ext uri="{FF2B5EF4-FFF2-40B4-BE49-F238E27FC236}">
                <a16:creationId xmlns:a16="http://schemas.microsoft.com/office/drawing/2014/main" id="{30473EA3-F2DC-4C39-8731-FB45A98DEE32}"/>
              </a:ext>
            </a:extLst>
          </p:cNvPr>
          <p:cNvSpPr/>
          <p:nvPr/>
        </p:nvSpPr>
        <p:spPr>
          <a:xfrm>
            <a:off x="11562495" y="2732546"/>
            <a:ext cx="509402" cy="1968805"/>
          </a:xfrm>
          <a:prstGeom prst="downArrow">
            <a:avLst/>
          </a:prstGeom>
          <a:gradFill flip="none" rotWithShape="1">
            <a:gsLst>
              <a:gs pos="84000">
                <a:srgbClr val="002060"/>
              </a:gs>
              <a:gs pos="18000">
                <a:schemeClr val="bg2">
                  <a:shade val="98000"/>
                  <a:satMod val="120000"/>
                  <a:lumMod val="98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582267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320161"/>
            <a:ext cx="10972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QUY TRÌNH TIẾP NHẬN VÀ ĐIỀU TRỊ </a:t>
            </a:r>
            <a:b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</a:br>
            <a: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BN ĐỘT </a:t>
            </a:r>
            <a:r>
              <a:rPr lang="en-US" sz="2800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QUỴ </a:t>
            </a:r>
            <a:r>
              <a:rPr lang="en-US" sz="28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TRƯỚC ĐÂY </a:t>
            </a:r>
            <a:r>
              <a:rPr lang="en-US" sz="28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TẠI BV ĐA KHOA TRUNG TÂM AN GIANG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9120349"/>
              </p:ext>
            </p:extLst>
          </p:nvPr>
        </p:nvGraphicFramePr>
        <p:xfrm>
          <a:off x="812800" y="13716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urved Up Arrow 7"/>
          <p:cNvSpPr/>
          <p:nvPr/>
        </p:nvSpPr>
        <p:spPr>
          <a:xfrm>
            <a:off x="1436968" y="3867246"/>
            <a:ext cx="6146086" cy="67704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6419" y="2595860"/>
            <a:ext cx="914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35 </a:t>
            </a:r>
            <a:r>
              <a:rPr lang="en-US" b="1" dirty="0" err="1">
                <a:solidFill>
                  <a:srgbClr val="FF0000"/>
                </a:solidFill>
              </a:rPr>
              <a:t>phút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901" y="1159192"/>
            <a:ext cx="2834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Khám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nhanh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Ctscanner</a:t>
            </a: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Ra y </a:t>
            </a:r>
            <a:r>
              <a:rPr lang="en-US" b="1" dirty="0" err="1">
                <a:solidFill>
                  <a:srgbClr val="FF0000"/>
                </a:solidFill>
              </a:rPr>
              <a:t>lệnh</a:t>
            </a:r>
            <a:r>
              <a:rPr lang="en-US" b="1" dirty="0">
                <a:solidFill>
                  <a:srgbClr val="FF0000"/>
                </a:solidFill>
              </a:rPr>
              <a:t> CT, </a:t>
            </a:r>
            <a:r>
              <a:rPr lang="en-US" b="1" dirty="0" err="1">
                <a:solidFill>
                  <a:srgbClr val="FF0000"/>
                </a:solidFill>
              </a:rPr>
              <a:t>cận</a:t>
            </a:r>
            <a:r>
              <a:rPr lang="en-US" b="1" dirty="0">
                <a:solidFill>
                  <a:srgbClr val="FF0000"/>
                </a:solidFill>
              </a:rPr>
              <a:t> LS</a:t>
            </a: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Đưa</a:t>
            </a:r>
            <a:r>
              <a:rPr lang="en-US" b="1" dirty="0">
                <a:solidFill>
                  <a:srgbClr val="FF0000"/>
                </a:solidFill>
              </a:rPr>
              <a:t> BN </a:t>
            </a:r>
            <a:r>
              <a:rPr lang="en-US" b="1" dirty="0" err="1">
                <a:solidFill>
                  <a:srgbClr val="FF0000"/>
                </a:solidFill>
              </a:rPr>
              <a:t>đến</a:t>
            </a:r>
            <a:r>
              <a:rPr lang="en-US" b="1" dirty="0">
                <a:solidFill>
                  <a:srgbClr val="FF0000"/>
                </a:solidFill>
              </a:rPr>
              <a:t> CĐHA</a:t>
            </a: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Gọi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Nội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Thần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kinh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62435" y="1321777"/>
            <a:ext cx="3480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Chụp</a:t>
            </a:r>
            <a:r>
              <a:rPr lang="en-US" b="1" dirty="0">
                <a:solidFill>
                  <a:srgbClr val="FF0000"/>
                </a:solidFill>
              </a:rPr>
              <a:t> CT </a:t>
            </a:r>
            <a:r>
              <a:rPr lang="en-US" b="1" dirty="0" err="1">
                <a:solidFill>
                  <a:srgbClr val="FF0000"/>
                </a:solidFill>
              </a:rPr>
              <a:t>khẩn</a:t>
            </a: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Chẩn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đoán</a:t>
            </a:r>
            <a:r>
              <a:rPr lang="en-US" b="1" dirty="0">
                <a:solidFill>
                  <a:srgbClr val="FF0000"/>
                </a:solidFill>
              </a:rPr>
              <a:t> HA </a:t>
            </a:r>
            <a:r>
              <a:rPr lang="en-US" b="1" dirty="0" err="1">
                <a:solidFill>
                  <a:srgbClr val="FF0000"/>
                </a:solidFill>
              </a:rPr>
              <a:t>cùng</a:t>
            </a:r>
            <a:r>
              <a:rPr lang="en-US" b="1" dirty="0">
                <a:solidFill>
                  <a:srgbClr val="FF0000"/>
                </a:solidFill>
              </a:rPr>
              <a:t> BS </a:t>
            </a:r>
            <a:r>
              <a:rPr lang="en-US" b="1" dirty="0" err="1">
                <a:solidFill>
                  <a:srgbClr val="FF0000"/>
                </a:solidFill>
              </a:rPr>
              <a:t>cấp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cứu</a:t>
            </a: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Chuyển</a:t>
            </a:r>
            <a:r>
              <a:rPr lang="en-US" b="1" dirty="0">
                <a:solidFill>
                  <a:srgbClr val="FF0000"/>
                </a:solidFill>
              </a:rPr>
              <a:t> BN </a:t>
            </a:r>
            <a:r>
              <a:rPr lang="en-US" b="1" dirty="0" err="1">
                <a:solidFill>
                  <a:srgbClr val="FF0000"/>
                </a:solidFill>
              </a:rPr>
              <a:t>về</a:t>
            </a:r>
            <a:r>
              <a:rPr lang="en-US" b="1" dirty="0">
                <a:solidFill>
                  <a:srgbClr val="FF0000"/>
                </a:solidFill>
              </a:rPr>
              <a:t> CC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79321" y="1662460"/>
            <a:ext cx="2687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Theo </a:t>
            </a:r>
            <a:r>
              <a:rPr lang="en-US" b="1" dirty="0" err="1">
                <a:solidFill>
                  <a:srgbClr val="FF0000"/>
                </a:solidFill>
              </a:rPr>
              <a:t>dõi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sau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điều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trị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và</a:t>
            </a:r>
            <a:r>
              <a:rPr lang="en-US" b="1" dirty="0">
                <a:solidFill>
                  <a:srgbClr val="FF0000"/>
                </a:solidFill>
              </a:rPr>
              <a:t> Test </a:t>
            </a:r>
            <a:r>
              <a:rPr lang="en-US" b="1" dirty="0" err="1">
                <a:solidFill>
                  <a:srgbClr val="FF0000"/>
                </a:solidFill>
              </a:rPr>
              <a:t>nuốt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76284" y="2334743"/>
            <a:ext cx="10972799" cy="1442867"/>
            <a:chOff x="812800" y="2918109"/>
            <a:chExt cx="10972799" cy="1442867"/>
          </a:xfrm>
        </p:grpSpPr>
        <p:sp>
          <p:nvSpPr>
            <p:cNvPr id="9" name="Freeform 8"/>
            <p:cNvSpPr/>
            <p:nvPr/>
          </p:nvSpPr>
          <p:spPr>
            <a:xfrm>
              <a:off x="812800" y="2918109"/>
              <a:ext cx="2108299" cy="1442867"/>
            </a:xfrm>
            <a:custGeom>
              <a:avLst/>
              <a:gdLst>
                <a:gd name="connsiteX0" fmla="*/ 0 w 2108299"/>
                <a:gd name="connsiteY0" fmla="*/ 144287 h 1442867"/>
                <a:gd name="connsiteX1" fmla="*/ 144287 w 2108299"/>
                <a:gd name="connsiteY1" fmla="*/ 0 h 1442867"/>
                <a:gd name="connsiteX2" fmla="*/ 1964012 w 2108299"/>
                <a:gd name="connsiteY2" fmla="*/ 0 h 1442867"/>
                <a:gd name="connsiteX3" fmla="*/ 2108299 w 2108299"/>
                <a:gd name="connsiteY3" fmla="*/ 144287 h 1442867"/>
                <a:gd name="connsiteX4" fmla="*/ 2108299 w 2108299"/>
                <a:gd name="connsiteY4" fmla="*/ 1298580 h 1442867"/>
                <a:gd name="connsiteX5" fmla="*/ 1964012 w 2108299"/>
                <a:gd name="connsiteY5" fmla="*/ 1442867 h 1442867"/>
                <a:gd name="connsiteX6" fmla="*/ 144287 w 2108299"/>
                <a:gd name="connsiteY6" fmla="*/ 1442867 h 1442867"/>
                <a:gd name="connsiteX7" fmla="*/ 0 w 2108299"/>
                <a:gd name="connsiteY7" fmla="*/ 1298580 h 1442867"/>
                <a:gd name="connsiteX8" fmla="*/ 0 w 2108299"/>
                <a:gd name="connsiteY8" fmla="*/ 144287 h 144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299" h="1442867">
                  <a:moveTo>
                    <a:pt x="0" y="144287"/>
                  </a:moveTo>
                  <a:cubicBezTo>
                    <a:pt x="0" y="64599"/>
                    <a:pt x="64599" y="0"/>
                    <a:pt x="144287" y="0"/>
                  </a:cubicBezTo>
                  <a:lnTo>
                    <a:pt x="1964012" y="0"/>
                  </a:lnTo>
                  <a:cubicBezTo>
                    <a:pt x="2043700" y="0"/>
                    <a:pt x="2108299" y="64599"/>
                    <a:pt x="2108299" y="144287"/>
                  </a:cubicBezTo>
                  <a:lnTo>
                    <a:pt x="2108299" y="1298580"/>
                  </a:lnTo>
                  <a:cubicBezTo>
                    <a:pt x="2108299" y="1378268"/>
                    <a:pt x="2043700" y="1442867"/>
                    <a:pt x="1964012" y="1442867"/>
                  </a:cubicBezTo>
                  <a:lnTo>
                    <a:pt x="144287" y="1442867"/>
                  </a:lnTo>
                  <a:cubicBezTo>
                    <a:pt x="64599" y="1442867"/>
                    <a:pt x="0" y="1378268"/>
                    <a:pt x="0" y="1298580"/>
                  </a:cubicBezTo>
                  <a:lnTo>
                    <a:pt x="0" y="144287"/>
                  </a:lnTo>
                  <a:close/>
                </a:path>
              </a:pathLst>
            </a:custGeom>
            <a:solidFill>
              <a:srgbClr val="0000F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700" tIns="133700" rIns="133700" bIns="13370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>
                  <a:solidFill>
                    <a:srgbClr val="FFFF00"/>
                  </a:solidFill>
                </a:rPr>
                <a:t>KHOA CC</a:t>
              </a:r>
              <a:endParaRPr lang="en-US" sz="2400" b="1" kern="1200" dirty="0">
                <a:solidFill>
                  <a:srgbClr val="FFFF00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62190" y="2918109"/>
              <a:ext cx="2335928" cy="1442867"/>
            </a:xfrm>
            <a:custGeom>
              <a:avLst/>
              <a:gdLst>
                <a:gd name="connsiteX0" fmla="*/ 0 w 2108299"/>
                <a:gd name="connsiteY0" fmla="*/ 144287 h 1442867"/>
                <a:gd name="connsiteX1" fmla="*/ 144287 w 2108299"/>
                <a:gd name="connsiteY1" fmla="*/ 0 h 1442867"/>
                <a:gd name="connsiteX2" fmla="*/ 1964012 w 2108299"/>
                <a:gd name="connsiteY2" fmla="*/ 0 h 1442867"/>
                <a:gd name="connsiteX3" fmla="*/ 2108299 w 2108299"/>
                <a:gd name="connsiteY3" fmla="*/ 144287 h 1442867"/>
                <a:gd name="connsiteX4" fmla="*/ 2108299 w 2108299"/>
                <a:gd name="connsiteY4" fmla="*/ 1298580 h 1442867"/>
                <a:gd name="connsiteX5" fmla="*/ 1964012 w 2108299"/>
                <a:gd name="connsiteY5" fmla="*/ 1442867 h 1442867"/>
                <a:gd name="connsiteX6" fmla="*/ 144287 w 2108299"/>
                <a:gd name="connsiteY6" fmla="*/ 1442867 h 1442867"/>
                <a:gd name="connsiteX7" fmla="*/ 0 w 2108299"/>
                <a:gd name="connsiteY7" fmla="*/ 1298580 h 1442867"/>
                <a:gd name="connsiteX8" fmla="*/ 0 w 2108299"/>
                <a:gd name="connsiteY8" fmla="*/ 144287 h 144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299" h="1442867">
                  <a:moveTo>
                    <a:pt x="0" y="144287"/>
                  </a:moveTo>
                  <a:cubicBezTo>
                    <a:pt x="0" y="64599"/>
                    <a:pt x="64599" y="0"/>
                    <a:pt x="144287" y="0"/>
                  </a:cubicBezTo>
                  <a:lnTo>
                    <a:pt x="1964012" y="0"/>
                  </a:lnTo>
                  <a:cubicBezTo>
                    <a:pt x="2043700" y="0"/>
                    <a:pt x="2108299" y="64599"/>
                    <a:pt x="2108299" y="144287"/>
                  </a:cubicBezTo>
                  <a:lnTo>
                    <a:pt x="2108299" y="1298580"/>
                  </a:lnTo>
                  <a:cubicBezTo>
                    <a:pt x="2108299" y="1378268"/>
                    <a:pt x="2043700" y="1442867"/>
                    <a:pt x="1964012" y="1442867"/>
                  </a:cubicBezTo>
                  <a:lnTo>
                    <a:pt x="144287" y="1442867"/>
                  </a:lnTo>
                  <a:cubicBezTo>
                    <a:pt x="64599" y="1442867"/>
                    <a:pt x="0" y="1378268"/>
                    <a:pt x="0" y="1298580"/>
                  </a:cubicBezTo>
                  <a:lnTo>
                    <a:pt x="0" y="144287"/>
                  </a:lnTo>
                  <a:close/>
                </a:path>
              </a:pathLst>
            </a:custGeom>
            <a:solidFill>
              <a:srgbClr val="0000F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5130" tIns="145130" rIns="145130" bIns="14513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b="1" kern="1200" dirty="0">
                  <a:solidFill>
                    <a:srgbClr val="FFFF00"/>
                  </a:solidFill>
                </a:rPr>
                <a:t>CHẨN ĐOÁN HÌNH ẢNH</a:t>
              </a:r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34648" y="2918109"/>
              <a:ext cx="2108299" cy="1442867"/>
            </a:xfrm>
            <a:custGeom>
              <a:avLst/>
              <a:gdLst>
                <a:gd name="connsiteX0" fmla="*/ 0 w 2108299"/>
                <a:gd name="connsiteY0" fmla="*/ 144287 h 1442867"/>
                <a:gd name="connsiteX1" fmla="*/ 144287 w 2108299"/>
                <a:gd name="connsiteY1" fmla="*/ 0 h 1442867"/>
                <a:gd name="connsiteX2" fmla="*/ 1964012 w 2108299"/>
                <a:gd name="connsiteY2" fmla="*/ 0 h 1442867"/>
                <a:gd name="connsiteX3" fmla="*/ 2108299 w 2108299"/>
                <a:gd name="connsiteY3" fmla="*/ 144287 h 1442867"/>
                <a:gd name="connsiteX4" fmla="*/ 2108299 w 2108299"/>
                <a:gd name="connsiteY4" fmla="*/ 1298580 h 1442867"/>
                <a:gd name="connsiteX5" fmla="*/ 1964012 w 2108299"/>
                <a:gd name="connsiteY5" fmla="*/ 1442867 h 1442867"/>
                <a:gd name="connsiteX6" fmla="*/ 144287 w 2108299"/>
                <a:gd name="connsiteY6" fmla="*/ 1442867 h 1442867"/>
                <a:gd name="connsiteX7" fmla="*/ 0 w 2108299"/>
                <a:gd name="connsiteY7" fmla="*/ 1298580 h 1442867"/>
                <a:gd name="connsiteX8" fmla="*/ 0 w 2108299"/>
                <a:gd name="connsiteY8" fmla="*/ 144287 h 144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299" h="1442867">
                  <a:moveTo>
                    <a:pt x="0" y="144287"/>
                  </a:moveTo>
                  <a:cubicBezTo>
                    <a:pt x="0" y="64599"/>
                    <a:pt x="64599" y="0"/>
                    <a:pt x="144287" y="0"/>
                  </a:cubicBezTo>
                  <a:lnTo>
                    <a:pt x="1964012" y="0"/>
                  </a:lnTo>
                  <a:cubicBezTo>
                    <a:pt x="2043700" y="0"/>
                    <a:pt x="2108299" y="64599"/>
                    <a:pt x="2108299" y="144287"/>
                  </a:cubicBezTo>
                  <a:lnTo>
                    <a:pt x="2108299" y="1298580"/>
                  </a:lnTo>
                  <a:cubicBezTo>
                    <a:pt x="2108299" y="1378268"/>
                    <a:pt x="2043700" y="1442867"/>
                    <a:pt x="1964012" y="1442867"/>
                  </a:cubicBezTo>
                  <a:lnTo>
                    <a:pt x="144287" y="1442867"/>
                  </a:lnTo>
                  <a:cubicBezTo>
                    <a:pt x="64599" y="1442867"/>
                    <a:pt x="0" y="1378268"/>
                    <a:pt x="0" y="1298580"/>
                  </a:cubicBezTo>
                  <a:lnTo>
                    <a:pt x="0" y="144287"/>
                  </a:lnTo>
                  <a:close/>
                </a:path>
              </a:pathLst>
            </a:custGeom>
            <a:solidFill>
              <a:srgbClr val="0000F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700" tIns="133700" rIns="133700" bIns="13370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solidFill>
                    <a:srgbClr val="FFFF00"/>
                  </a:solidFill>
                </a:rPr>
                <a:t>KHOA ICU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err="1">
                  <a:solidFill>
                    <a:srgbClr val="FF0000"/>
                  </a:solidFill>
                </a:rPr>
                <a:t>Truyền</a:t>
              </a:r>
              <a:r>
                <a:rPr lang="en-US" sz="2400" b="1" kern="1200" dirty="0">
                  <a:solidFill>
                    <a:srgbClr val="FF0000"/>
                  </a:solidFill>
                </a:rPr>
                <a:t> </a:t>
              </a:r>
              <a:r>
                <a:rPr lang="en-US" sz="2400" b="1" kern="1200" dirty="0" err="1">
                  <a:solidFill>
                    <a:srgbClr val="FF0000"/>
                  </a:solidFill>
                </a:rPr>
                <a:t>rtPA</a:t>
              </a:r>
              <a:r>
                <a:rPr lang="en-US" sz="2400" b="1" kern="1200" dirty="0">
                  <a:solidFill>
                    <a:srgbClr val="FF0000"/>
                  </a:solidFill>
                </a:rPr>
                <a:t> </a:t>
              </a:r>
              <a:r>
                <a:rPr lang="en-US" sz="2400" b="1" kern="1200" dirty="0" err="1">
                  <a:solidFill>
                    <a:srgbClr val="FF0000"/>
                  </a:solidFill>
                </a:rPr>
                <a:t>và</a:t>
              </a:r>
              <a:r>
                <a:rPr lang="en-US" sz="2400" b="1" kern="1200" dirty="0">
                  <a:solidFill>
                    <a:srgbClr val="FF0000"/>
                  </a:solidFill>
                </a:rPr>
                <a:t> </a:t>
              </a:r>
              <a:r>
                <a:rPr lang="en-US" sz="2400" b="1" kern="1200" dirty="0" err="1">
                  <a:solidFill>
                    <a:srgbClr val="FF0000"/>
                  </a:solidFill>
                </a:rPr>
                <a:t>theo</a:t>
              </a:r>
              <a:r>
                <a:rPr lang="en-US" sz="2400" b="1" kern="1200" dirty="0">
                  <a:solidFill>
                    <a:srgbClr val="FF0000"/>
                  </a:solidFill>
                </a:rPr>
                <a:t> </a:t>
              </a:r>
              <a:r>
                <a:rPr lang="en-US" sz="2400" b="1" kern="1200" dirty="0" err="1">
                  <a:solidFill>
                    <a:srgbClr val="FF0000"/>
                  </a:solidFill>
                </a:rPr>
                <a:t>dõi</a:t>
              </a:r>
              <a:endParaRPr lang="en-US" sz="2400" b="1" kern="1200" dirty="0">
                <a:solidFill>
                  <a:srgbClr val="FF0000"/>
                </a:solidFill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49311" y="3452918"/>
              <a:ext cx="442207" cy="522858"/>
            </a:xfrm>
            <a:custGeom>
              <a:avLst/>
              <a:gdLst>
                <a:gd name="connsiteX0" fmla="*/ 0 w 442207"/>
                <a:gd name="connsiteY0" fmla="*/ 104572 h 522858"/>
                <a:gd name="connsiteX1" fmla="*/ 221104 w 442207"/>
                <a:gd name="connsiteY1" fmla="*/ 104572 h 522858"/>
                <a:gd name="connsiteX2" fmla="*/ 221104 w 442207"/>
                <a:gd name="connsiteY2" fmla="*/ 0 h 522858"/>
                <a:gd name="connsiteX3" fmla="*/ 442207 w 442207"/>
                <a:gd name="connsiteY3" fmla="*/ 261429 h 522858"/>
                <a:gd name="connsiteX4" fmla="*/ 221104 w 442207"/>
                <a:gd name="connsiteY4" fmla="*/ 522858 h 522858"/>
                <a:gd name="connsiteX5" fmla="*/ 221104 w 442207"/>
                <a:gd name="connsiteY5" fmla="*/ 418286 h 522858"/>
                <a:gd name="connsiteX6" fmla="*/ 0 w 442207"/>
                <a:gd name="connsiteY6" fmla="*/ 418286 h 522858"/>
                <a:gd name="connsiteX7" fmla="*/ 0 w 442207"/>
                <a:gd name="connsiteY7" fmla="*/ 104572 h 52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2207" h="522858">
                  <a:moveTo>
                    <a:pt x="0" y="104572"/>
                  </a:moveTo>
                  <a:lnTo>
                    <a:pt x="221104" y="104572"/>
                  </a:lnTo>
                  <a:lnTo>
                    <a:pt x="221104" y="0"/>
                  </a:lnTo>
                  <a:lnTo>
                    <a:pt x="442207" y="261429"/>
                  </a:lnTo>
                  <a:lnTo>
                    <a:pt x="221104" y="522858"/>
                  </a:lnTo>
                  <a:lnTo>
                    <a:pt x="221104" y="418286"/>
                  </a:lnTo>
                  <a:lnTo>
                    <a:pt x="0" y="418286"/>
                  </a:lnTo>
                  <a:lnTo>
                    <a:pt x="0" y="104572"/>
                  </a:lnTo>
                  <a:close/>
                </a:path>
              </a:pathLst>
            </a:custGeom>
            <a:solidFill>
              <a:srgbClr val="FF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104572" rIns="132662" bIns="104572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100" kern="1200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677300" y="2918109"/>
              <a:ext cx="2108299" cy="1442867"/>
            </a:xfrm>
            <a:custGeom>
              <a:avLst/>
              <a:gdLst>
                <a:gd name="connsiteX0" fmla="*/ 0 w 2108299"/>
                <a:gd name="connsiteY0" fmla="*/ 144287 h 1442867"/>
                <a:gd name="connsiteX1" fmla="*/ 144287 w 2108299"/>
                <a:gd name="connsiteY1" fmla="*/ 0 h 1442867"/>
                <a:gd name="connsiteX2" fmla="*/ 1964012 w 2108299"/>
                <a:gd name="connsiteY2" fmla="*/ 0 h 1442867"/>
                <a:gd name="connsiteX3" fmla="*/ 2108299 w 2108299"/>
                <a:gd name="connsiteY3" fmla="*/ 144287 h 1442867"/>
                <a:gd name="connsiteX4" fmla="*/ 2108299 w 2108299"/>
                <a:gd name="connsiteY4" fmla="*/ 1298580 h 1442867"/>
                <a:gd name="connsiteX5" fmla="*/ 1964012 w 2108299"/>
                <a:gd name="connsiteY5" fmla="*/ 1442867 h 1442867"/>
                <a:gd name="connsiteX6" fmla="*/ 144287 w 2108299"/>
                <a:gd name="connsiteY6" fmla="*/ 1442867 h 1442867"/>
                <a:gd name="connsiteX7" fmla="*/ 0 w 2108299"/>
                <a:gd name="connsiteY7" fmla="*/ 1298580 h 1442867"/>
                <a:gd name="connsiteX8" fmla="*/ 0 w 2108299"/>
                <a:gd name="connsiteY8" fmla="*/ 144287 h 144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8299" h="1442867">
                  <a:moveTo>
                    <a:pt x="0" y="144287"/>
                  </a:moveTo>
                  <a:cubicBezTo>
                    <a:pt x="0" y="64599"/>
                    <a:pt x="64599" y="0"/>
                    <a:pt x="144287" y="0"/>
                  </a:cubicBezTo>
                  <a:lnTo>
                    <a:pt x="1964012" y="0"/>
                  </a:lnTo>
                  <a:cubicBezTo>
                    <a:pt x="2043700" y="0"/>
                    <a:pt x="2108299" y="64599"/>
                    <a:pt x="2108299" y="144287"/>
                  </a:cubicBezTo>
                  <a:lnTo>
                    <a:pt x="2108299" y="1298580"/>
                  </a:lnTo>
                  <a:cubicBezTo>
                    <a:pt x="2108299" y="1378268"/>
                    <a:pt x="2043700" y="1442867"/>
                    <a:pt x="1964012" y="1442867"/>
                  </a:cubicBezTo>
                  <a:lnTo>
                    <a:pt x="144287" y="1442867"/>
                  </a:lnTo>
                  <a:cubicBezTo>
                    <a:pt x="64599" y="1442867"/>
                    <a:pt x="0" y="1378268"/>
                    <a:pt x="0" y="1298580"/>
                  </a:cubicBezTo>
                  <a:lnTo>
                    <a:pt x="0" y="144287"/>
                  </a:lnTo>
                  <a:close/>
                </a:path>
              </a:pathLst>
            </a:custGeom>
            <a:solidFill>
              <a:srgbClr val="0000F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700" tIns="133700" rIns="133700" bIns="13370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solidFill>
                    <a:srgbClr val="FFFF00"/>
                  </a:solidFill>
                </a:rPr>
                <a:t>KHOA NỘI THẦN KINH</a:t>
              </a:r>
            </a:p>
          </p:txBody>
        </p:sp>
      </p:grpSp>
      <p:sp>
        <p:nvSpPr>
          <p:cNvPr id="31" name="Left-Right Arrow 30"/>
          <p:cNvSpPr/>
          <p:nvPr/>
        </p:nvSpPr>
        <p:spPr>
          <a:xfrm>
            <a:off x="747029" y="5496169"/>
            <a:ext cx="7869382" cy="258764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653309" y="5786652"/>
            <a:ext cx="5929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THỜI GIAN CỬA KIM – DTN </a:t>
            </a:r>
            <a:r>
              <a:rPr lang="en-US" sz="2400" b="1" dirty="0">
                <a:solidFill>
                  <a:srgbClr val="002060"/>
                </a:solidFill>
              </a:rPr>
              <a:t>(</a:t>
            </a:r>
            <a:r>
              <a:rPr lang="en-US" sz="2400" b="1" dirty="0" err="1">
                <a:solidFill>
                  <a:srgbClr val="002060"/>
                </a:solidFill>
              </a:rPr>
              <a:t>khoảng</a:t>
            </a:r>
            <a:r>
              <a:rPr lang="en-US" sz="2400" b="1">
                <a:solidFill>
                  <a:srgbClr val="002060"/>
                </a:solidFill>
              </a:rPr>
              <a:t> 70 </a:t>
            </a:r>
            <a:r>
              <a:rPr lang="en-US" sz="2400" b="1" dirty="0" err="1">
                <a:solidFill>
                  <a:srgbClr val="002060"/>
                </a:solidFill>
              </a:rPr>
              <a:t>phút</a:t>
            </a:r>
            <a:r>
              <a:rPr lang="en-US" sz="2400" b="1" dirty="0">
                <a:solidFill>
                  <a:srgbClr val="002060"/>
                </a:solidFill>
              </a:rPr>
              <a:t>)</a:t>
            </a:r>
            <a:endParaRPr lang="vi-VN" sz="2400" b="1" dirty="0">
              <a:solidFill>
                <a:srgbClr val="00206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6165" y="4246016"/>
            <a:ext cx="2687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BS </a:t>
            </a:r>
            <a:r>
              <a:rPr lang="en-US" b="1" u="sng" dirty="0" err="1">
                <a:solidFill>
                  <a:srgbClr val="FF0000"/>
                </a:solidFill>
              </a:rPr>
              <a:t>Nội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Thần</a:t>
            </a:r>
            <a:r>
              <a:rPr lang="en-US" b="1" u="sng" dirty="0">
                <a:solidFill>
                  <a:srgbClr val="FF0000"/>
                </a:solidFill>
              </a:rPr>
              <a:t> </a:t>
            </a:r>
            <a:r>
              <a:rPr lang="en-US" b="1" u="sng" dirty="0" err="1">
                <a:solidFill>
                  <a:srgbClr val="FF0000"/>
                </a:solidFill>
              </a:rPr>
              <a:t>kinh</a:t>
            </a:r>
            <a:endParaRPr lang="en-US" b="1" u="sng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Tiếp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nhận</a:t>
            </a:r>
            <a:r>
              <a:rPr lang="en-US" b="1" dirty="0">
                <a:solidFill>
                  <a:srgbClr val="FF0000"/>
                </a:solidFill>
              </a:rPr>
              <a:t> BN </a:t>
            </a:r>
            <a:r>
              <a:rPr lang="en-US" b="1" dirty="0" err="1">
                <a:solidFill>
                  <a:srgbClr val="FF0000"/>
                </a:solidFill>
              </a:rPr>
              <a:t>tại</a:t>
            </a:r>
            <a:r>
              <a:rPr lang="en-US" b="1" dirty="0">
                <a:solidFill>
                  <a:srgbClr val="FF0000"/>
                </a:solidFill>
              </a:rPr>
              <a:t> CC</a:t>
            </a:r>
          </a:p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Đánh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giá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lại</a:t>
            </a:r>
            <a:r>
              <a:rPr lang="en-US" b="1" dirty="0">
                <a:solidFill>
                  <a:srgbClr val="FF0000"/>
                </a:solidFill>
              </a:rPr>
              <a:t> BN</a:t>
            </a:r>
          </a:p>
          <a:p>
            <a:pPr marL="342900" indent="-342900"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Ra </a:t>
            </a:r>
            <a:r>
              <a:rPr lang="en-US" b="1" dirty="0" err="1">
                <a:solidFill>
                  <a:srgbClr val="FF0000"/>
                </a:solidFill>
              </a:rPr>
              <a:t>chỉ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rtPA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5" name="Left-Right Arrow 44"/>
          <p:cNvSpPr/>
          <p:nvPr/>
        </p:nvSpPr>
        <p:spPr>
          <a:xfrm>
            <a:off x="2589091" y="2932730"/>
            <a:ext cx="834353" cy="515737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3946314" y="4082626"/>
            <a:ext cx="1470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35 </a:t>
            </a:r>
            <a:r>
              <a:rPr lang="en-US" sz="2400" b="1" dirty="0" err="1">
                <a:solidFill>
                  <a:srgbClr val="FF0000"/>
                </a:solidFill>
              </a:rPr>
              <a:t>phút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936182" y="4142508"/>
            <a:ext cx="3255818" cy="230832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*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báo</a:t>
            </a:r>
            <a:r>
              <a:rPr lang="en-US" sz="2400" dirty="0"/>
              <a:t> </a:t>
            </a:r>
            <a:r>
              <a:rPr lang="en-US" sz="2400" dirty="0" err="1"/>
              <a:t>trước</a:t>
            </a:r>
            <a:r>
              <a:rPr lang="en-US" sz="2400" dirty="0"/>
              <a:t>, BS </a:t>
            </a:r>
            <a:r>
              <a:rPr lang="en-US" sz="2400" dirty="0" err="1"/>
              <a:t>Nội</a:t>
            </a:r>
            <a:r>
              <a:rPr lang="en-US" sz="2400" dirty="0"/>
              <a:t> </a:t>
            </a:r>
            <a:r>
              <a:rPr lang="en-US" sz="2400" dirty="0" err="1"/>
              <a:t>Thần</a:t>
            </a:r>
            <a:r>
              <a:rPr lang="en-US" sz="2400" dirty="0"/>
              <a:t> </a:t>
            </a:r>
            <a:r>
              <a:rPr lang="en-US" sz="2400" dirty="0" err="1"/>
              <a:t>kinh</a:t>
            </a:r>
            <a:r>
              <a:rPr lang="en-US" sz="2400" dirty="0"/>
              <a:t> </a:t>
            </a:r>
            <a:r>
              <a:rPr lang="en-US" sz="2400" dirty="0" err="1"/>
              <a:t>sẽ</a:t>
            </a:r>
            <a:r>
              <a:rPr lang="en-US" sz="2400" dirty="0"/>
              <a:t> </a:t>
            </a:r>
            <a:r>
              <a:rPr lang="en-US" sz="2400" dirty="0" err="1"/>
              <a:t>đoán</a:t>
            </a:r>
            <a:r>
              <a:rPr lang="en-US" sz="2400" dirty="0"/>
              <a:t> BN </a:t>
            </a:r>
            <a:r>
              <a:rPr lang="en-US" sz="2400" dirty="0" err="1"/>
              <a:t>tại</a:t>
            </a:r>
            <a:r>
              <a:rPr lang="en-US" sz="2400" dirty="0"/>
              <a:t> CT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ra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→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sẽ</a:t>
            </a:r>
            <a:r>
              <a:rPr lang="en-US" sz="2400" dirty="0"/>
              <a:t> </a:t>
            </a:r>
            <a:r>
              <a:rPr lang="en-US" sz="2400" dirty="0" err="1"/>
              <a:t>ngắn</a:t>
            </a:r>
            <a:r>
              <a:rPr lang="en-US" sz="2400" dirty="0"/>
              <a:t> </a:t>
            </a:r>
            <a:r>
              <a:rPr lang="en-US" sz="2400" dirty="0" err="1"/>
              <a:t>hơn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(50 – 60 </a:t>
            </a:r>
            <a:r>
              <a:rPr lang="en-US" sz="2400" b="1" dirty="0" err="1">
                <a:solidFill>
                  <a:srgbClr val="FF0000"/>
                </a:solidFill>
              </a:rPr>
              <a:t>phút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  <a:endParaRPr lang="vi-V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72036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1921</Words>
  <Application>Microsoft Office PowerPoint</Application>
  <PresentationFormat>Widescreen</PresentationFormat>
  <Paragraphs>381</Paragraphs>
  <Slides>24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Courier New</vt:lpstr>
      <vt:lpstr>Gotham Book</vt:lpstr>
      <vt:lpstr>Times New Roman</vt:lpstr>
      <vt:lpstr>Wingdings</vt:lpstr>
      <vt:lpstr>Office Theme</vt:lpstr>
      <vt:lpstr>SO SÁNH HIỆU QUẢ ĐIỀU TRỊ TIÊU SỢI HUYẾT  TRƯỚC VÀ SAU KHI THAY ĐỔI QUI TRÌNH ĐIỀU TRỊ TẠI BỆNH VIỆN ĐA KHOA TRUNG TÂM  AN GIANG</vt:lpstr>
      <vt:lpstr>PowerPoint Presentation</vt:lpstr>
      <vt:lpstr>TQ đột quỵ não cấp</vt:lpstr>
      <vt:lpstr>PowerPoint Presentation</vt:lpstr>
      <vt:lpstr>PHÂN LOẠI ĐỘT QUỴ</vt:lpstr>
      <vt:lpstr>Mỗi 15 phút được rút ngắn trong quá trình trị liệu = việc giảm 4% tỷ lệ tử vong và tăng 4% cơ hội sống cho bệnh nhân đột quỵ  </vt:lpstr>
      <vt:lpstr>PowerPoint Presentation</vt:lpstr>
      <vt:lpstr>PowerPoint Presentation</vt:lpstr>
      <vt:lpstr>QUY TRÌNH TIẾP NHẬN VÀ ĐIỀU TRỊ  BN ĐỘT QUỴ TRƯỚC ĐÂY TẠI BV ĐA KHOA TRUNG TÂM AN GIANG</vt:lpstr>
      <vt:lpstr>PowerPoint Presentation</vt:lpstr>
      <vt:lpstr>PowerPoint Presentation</vt:lpstr>
      <vt:lpstr>PowerPoint Presentation</vt:lpstr>
      <vt:lpstr>Đặc điểm mẫu NC</vt:lpstr>
      <vt:lpstr>Đặc điểm mẫu NC</vt:lpstr>
      <vt:lpstr>Đặc điểm mẫu NC</vt:lpstr>
      <vt:lpstr>Đặc điểm mẫu NC</vt:lpstr>
      <vt:lpstr>. Bàn luận</vt:lpstr>
      <vt:lpstr> Bàn luận</vt:lpstr>
      <vt:lpstr>Kết luận và kiến nghị</vt:lpstr>
      <vt:lpstr>PowerPoint Presentation</vt:lpstr>
      <vt:lpstr>PowerPoint Presentation</vt:lpstr>
      <vt:lpstr>PowerPoint Presentation</vt:lpstr>
      <vt:lpstr>Xin chân thành cảm ơn!</vt:lpstr>
      <vt:lpstr>PowerPoint Presentation</vt:lpstr>
    </vt:vector>
  </TitlesOfParts>
  <Company>Boehringer Ingelheim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Điều trị đột quỵ cấp thành tựu và thách thức năm 2018 Bệnh viện Đa khoa tỉnh Bình Định</dc:title>
  <dc:creator>Dinh,Tin (HP ComMarketing) BII-VN-H</dc:creator>
  <cp:lastModifiedBy>Mai Nhật Quang</cp:lastModifiedBy>
  <cp:revision>145</cp:revision>
  <dcterms:created xsi:type="dcterms:W3CDTF">2018-08-20T06:59:26Z</dcterms:created>
  <dcterms:modified xsi:type="dcterms:W3CDTF">2023-10-30T06:59:00Z</dcterms:modified>
</cp:coreProperties>
</file>