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19" r:id="rId3"/>
    <p:sldId id="320" r:id="rId4"/>
    <p:sldId id="331" r:id="rId5"/>
    <p:sldId id="321" r:id="rId6"/>
    <p:sldId id="323" r:id="rId7"/>
    <p:sldId id="359" r:id="rId8"/>
    <p:sldId id="324" r:id="rId9"/>
    <p:sldId id="360" r:id="rId10"/>
    <p:sldId id="322" r:id="rId11"/>
    <p:sldId id="325" r:id="rId12"/>
    <p:sldId id="326" r:id="rId13"/>
    <p:sldId id="327" r:id="rId14"/>
    <p:sldId id="328" r:id="rId15"/>
    <p:sldId id="329" r:id="rId16"/>
    <p:sldId id="332" r:id="rId17"/>
    <p:sldId id="330"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275"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92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3" autoAdjust="0"/>
    <p:restoredTop sz="94660"/>
  </p:normalViewPr>
  <p:slideViewPr>
    <p:cSldViewPr>
      <p:cViewPr>
        <p:scale>
          <a:sx n="109" d="100"/>
          <a:sy n="109" d="100"/>
        </p:scale>
        <p:origin x="-72" y="15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C0E544D-5D21-4296-954E-FE946EF0E303}" type="slidenum">
              <a:rPr lang="en-US"/>
              <a:pPr/>
              <a:t>‹#›</a:t>
            </a:fld>
            <a:endParaRPr lang="en-US"/>
          </a:p>
        </p:txBody>
      </p:sp>
    </p:spTree>
    <p:extLst>
      <p:ext uri="{BB962C8B-B14F-4D97-AF65-F5344CB8AC3E}">
        <p14:creationId xmlns:p14="http://schemas.microsoft.com/office/powerpoint/2010/main" val="31673700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9" name="Freeform 17"/>
          <p:cNvSpPr>
            <a:spLocks/>
          </p:cNvSpPr>
          <p:nvPr/>
        </p:nvSpPr>
        <p:spPr bwMode="gray">
          <a:xfrm>
            <a:off x="-9525" y="1447800"/>
            <a:ext cx="9164638" cy="3832225"/>
          </a:xfrm>
          <a:custGeom>
            <a:avLst/>
            <a:gdLst>
              <a:gd name="T0" fmla="*/ 12 w 5773"/>
              <a:gd name="T1" fmla="*/ 124 h 2414"/>
              <a:gd name="T2" fmla="*/ 1381 w 5773"/>
              <a:gd name="T3" fmla="*/ 12 h 2414"/>
              <a:gd name="T4" fmla="*/ 4064 w 5773"/>
              <a:gd name="T5" fmla="*/ 581 h 2414"/>
              <a:gd name="T6" fmla="*/ 5773 w 5773"/>
              <a:gd name="T7" fmla="*/ 118 h 2414"/>
              <a:gd name="T8" fmla="*/ 5766 w 5773"/>
              <a:gd name="T9" fmla="*/ 2151 h 2414"/>
              <a:gd name="T10" fmla="*/ 3966 w 5773"/>
              <a:gd name="T11" fmla="*/ 2263 h 2414"/>
              <a:gd name="T12" fmla="*/ 1963 w 5773"/>
              <a:gd name="T13" fmla="*/ 1897 h 2414"/>
              <a:gd name="T14" fmla="*/ 6 w 5773"/>
              <a:gd name="T15" fmla="*/ 2407 h 2414"/>
              <a:gd name="T16" fmla="*/ 12 w 5773"/>
              <a:gd name="T17" fmla="*/ 124 h 2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3" h="2414">
                <a:moveTo>
                  <a:pt x="12" y="124"/>
                </a:moveTo>
                <a:cubicBezTo>
                  <a:pt x="150" y="76"/>
                  <a:pt x="581" y="0"/>
                  <a:pt x="1381" y="12"/>
                </a:cubicBezTo>
                <a:cubicBezTo>
                  <a:pt x="2181" y="23"/>
                  <a:pt x="3370" y="437"/>
                  <a:pt x="4064" y="581"/>
                </a:cubicBezTo>
                <a:cubicBezTo>
                  <a:pt x="4758" y="725"/>
                  <a:pt x="5635" y="219"/>
                  <a:pt x="5773" y="118"/>
                </a:cubicBezTo>
                <a:lnTo>
                  <a:pt x="5766" y="2151"/>
                </a:lnTo>
                <a:cubicBezTo>
                  <a:pt x="4994" y="2407"/>
                  <a:pt x="4326" y="2311"/>
                  <a:pt x="3966" y="2263"/>
                </a:cubicBezTo>
                <a:cubicBezTo>
                  <a:pt x="3606" y="2215"/>
                  <a:pt x="2715" y="1873"/>
                  <a:pt x="1963" y="1897"/>
                </a:cubicBezTo>
                <a:cubicBezTo>
                  <a:pt x="1305" y="1893"/>
                  <a:pt x="0" y="2402"/>
                  <a:pt x="6" y="2407"/>
                </a:cubicBezTo>
                <a:cubicBezTo>
                  <a:pt x="12" y="2414"/>
                  <a:pt x="12" y="568"/>
                  <a:pt x="12" y="124"/>
                </a:cubicBezTo>
                <a:close/>
              </a:path>
            </a:pathLst>
          </a:custGeom>
          <a:solidFill>
            <a:schemeClr val="accent1">
              <a:alpha val="41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Freeform 18"/>
          <p:cNvSpPr>
            <a:spLocks/>
          </p:cNvSpPr>
          <p:nvPr/>
        </p:nvSpPr>
        <p:spPr bwMode="gray">
          <a:xfrm>
            <a:off x="-9525" y="1730375"/>
            <a:ext cx="9150350" cy="3265488"/>
          </a:xfrm>
          <a:custGeom>
            <a:avLst/>
            <a:gdLst>
              <a:gd name="T0" fmla="*/ 6 w 5764"/>
              <a:gd name="T1" fmla="*/ 272 h 2057"/>
              <a:gd name="T2" fmla="*/ 1453 w 5764"/>
              <a:gd name="T3" fmla="*/ 10 h 2057"/>
              <a:gd name="T4" fmla="*/ 4182 w 5764"/>
              <a:gd name="T5" fmla="*/ 482 h 2057"/>
              <a:gd name="T6" fmla="*/ 5764 w 5764"/>
              <a:gd name="T7" fmla="*/ 154 h 2057"/>
              <a:gd name="T8" fmla="*/ 5764 w 5764"/>
              <a:gd name="T9" fmla="*/ 1806 h 2057"/>
              <a:gd name="T10" fmla="*/ 4005 w 5764"/>
              <a:gd name="T11" fmla="*/ 1994 h 2057"/>
              <a:gd name="T12" fmla="*/ 1891 w 5764"/>
              <a:gd name="T13" fmla="*/ 1522 h 2057"/>
              <a:gd name="T14" fmla="*/ 6 w 5764"/>
              <a:gd name="T15" fmla="*/ 1967 h 2057"/>
              <a:gd name="T16" fmla="*/ 6 w 5764"/>
              <a:gd name="T17" fmla="*/ 272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4" h="2057">
                <a:moveTo>
                  <a:pt x="6" y="272"/>
                </a:moveTo>
                <a:cubicBezTo>
                  <a:pt x="144" y="233"/>
                  <a:pt x="656" y="0"/>
                  <a:pt x="1453" y="10"/>
                </a:cubicBezTo>
                <a:cubicBezTo>
                  <a:pt x="2250" y="20"/>
                  <a:pt x="3475" y="403"/>
                  <a:pt x="4182" y="482"/>
                </a:cubicBezTo>
                <a:cubicBezTo>
                  <a:pt x="4890" y="561"/>
                  <a:pt x="5626" y="237"/>
                  <a:pt x="5764" y="154"/>
                </a:cubicBezTo>
                <a:lnTo>
                  <a:pt x="5764" y="1806"/>
                </a:lnTo>
                <a:cubicBezTo>
                  <a:pt x="4919" y="2052"/>
                  <a:pt x="4485" y="2057"/>
                  <a:pt x="4005" y="1994"/>
                </a:cubicBezTo>
                <a:cubicBezTo>
                  <a:pt x="3526" y="1929"/>
                  <a:pt x="2640" y="1502"/>
                  <a:pt x="1891" y="1522"/>
                </a:cubicBezTo>
                <a:cubicBezTo>
                  <a:pt x="1234" y="1519"/>
                  <a:pt x="0" y="1962"/>
                  <a:pt x="6" y="1967"/>
                </a:cubicBezTo>
                <a:cubicBezTo>
                  <a:pt x="12" y="1972"/>
                  <a:pt x="6" y="641"/>
                  <a:pt x="6" y="272"/>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91" name="Group 19"/>
          <p:cNvGrpSpPr>
            <a:grpSpLocks/>
          </p:cNvGrpSpPr>
          <p:nvPr/>
        </p:nvGrpSpPr>
        <p:grpSpPr bwMode="auto">
          <a:xfrm>
            <a:off x="7086600" y="1947863"/>
            <a:ext cx="533400" cy="533400"/>
            <a:chOff x="4752" y="1200"/>
            <a:chExt cx="288" cy="288"/>
          </a:xfrm>
        </p:grpSpPr>
        <p:sp>
          <p:nvSpPr>
            <p:cNvPr id="3092" name="Oval 20"/>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3" name="Oval 21"/>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94" name="Group 22"/>
          <p:cNvGrpSpPr>
            <a:grpSpLocks/>
          </p:cNvGrpSpPr>
          <p:nvPr/>
        </p:nvGrpSpPr>
        <p:grpSpPr bwMode="auto">
          <a:xfrm>
            <a:off x="7620000" y="1371600"/>
            <a:ext cx="914400" cy="914400"/>
            <a:chOff x="4992" y="816"/>
            <a:chExt cx="576" cy="576"/>
          </a:xfrm>
        </p:grpSpPr>
        <p:sp>
          <p:nvSpPr>
            <p:cNvPr id="3095" name="Oval 23"/>
            <p:cNvSpPr>
              <a:spLocks noChangeArrowheads="1"/>
            </p:cNvSpPr>
            <p:nvPr userDrawn="1"/>
          </p:nvSpPr>
          <p:spPr bwMode="gray">
            <a:xfrm>
              <a:off x="4992" y="816"/>
              <a:ext cx="576" cy="576"/>
            </a:xfrm>
            <a:prstGeom prst="ellipse">
              <a:avLst/>
            </a:prstGeom>
            <a:solidFill>
              <a:schemeClr val="accent1">
                <a:alpha val="5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 name="Oval 24"/>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97" name="Group 25"/>
          <p:cNvGrpSpPr>
            <a:grpSpLocks/>
          </p:cNvGrpSpPr>
          <p:nvPr/>
        </p:nvGrpSpPr>
        <p:grpSpPr bwMode="auto">
          <a:xfrm>
            <a:off x="304800" y="3429000"/>
            <a:ext cx="1295400" cy="1371600"/>
            <a:chOff x="4992" y="816"/>
            <a:chExt cx="576" cy="576"/>
          </a:xfrm>
        </p:grpSpPr>
        <p:sp>
          <p:nvSpPr>
            <p:cNvPr id="3098" name="Oval 26"/>
            <p:cNvSpPr>
              <a:spLocks noChangeArrowheads="1"/>
            </p:cNvSpPr>
            <p:nvPr userDrawn="1"/>
          </p:nvSpPr>
          <p:spPr bwMode="gray">
            <a:xfrm>
              <a:off x="4992" y="816"/>
              <a:ext cx="576" cy="576"/>
            </a:xfrm>
            <a:prstGeom prst="ellipse">
              <a:avLst/>
            </a:prstGeom>
            <a:solidFill>
              <a:schemeClr val="tx2">
                <a:alpha val="5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 name="Oval 27"/>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AD48166F-0E2F-428A-9BFF-BB25C38614E8}" type="slidenum">
              <a:rPr lang="en-US"/>
              <a:pPr/>
              <a:t>‹#›</a:t>
            </a:fld>
            <a:endParaRPr lang="en-US"/>
          </a:p>
        </p:txBody>
      </p:sp>
      <p:grpSp>
        <p:nvGrpSpPr>
          <p:cNvPr id="3088" name="Group 16"/>
          <p:cNvGrpSpPr>
            <a:grpSpLocks/>
          </p:cNvGrpSpPr>
          <p:nvPr/>
        </p:nvGrpSpPr>
        <p:grpSpPr bwMode="auto">
          <a:xfrm>
            <a:off x="228600" y="304800"/>
            <a:ext cx="1079500" cy="633413"/>
            <a:chOff x="2680" y="3678"/>
            <a:chExt cx="680" cy="399"/>
          </a:xfrm>
        </p:grpSpPr>
        <p:sp>
          <p:nvSpPr>
            <p:cNvPr id="3086" name="Text Box 14"/>
            <p:cNvSpPr txBox="1">
              <a:spLocks noChangeArrowheads="1"/>
            </p:cNvSpPr>
            <p:nvPr/>
          </p:nvSpPr>
          <p:spPr bwMode="gray">
            <a:xfrm>
              <a:off x="2680" y="3789"/>
              <a:ext cx="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tx2"/>
                  </a:solidFill>
                </a:rPr>
                <a:t>LOGO</a:t>
              </a:r>
            </a:p>
          </p:txBody>
        </p:sp>
        <p:sp>
          <p:nvSpPr>
            <p:cNvPr id="3087" name="AutoShape 15"/>
            <p:cNvSpPr>
              <a:spLocks noChangeArrowheads="1"/>
            </p:cNvSpPr>
            <p:nvPr/>
          </p:nvSpPr>
          <p:spPr bwMode="gray">
            <a:xfrm rot="5400000">
              <a:off x="2928" y="3493"/>
              <a:ext cx="172" cy="542"/>
            </a:xfrm>
            <a:prstGeom prst="moon">
              <a:avLst>
                <a:gd name="adj" fmla="val 2120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4" name="Rectangle 2"/>
          <p:cNvSpPr>
            <a:spLocks noGrp="1" noChangeArrowheads="1"/>
          </p:cNvSpPr>
          <p:nvPr>
            <p:ph type="ctrTitle"/>
          </p:nvPr>
        </p:nvSpPr>
        <p:spPr>
          <a:xfrm>
            <a:off x="1143000" y="2590800"/>
            <a:ext cx="7086600" cy="1012825"/>
          </a:xfrm>
          <a:effectLst>
            <a:outerShdw dist="53882" dir="2700000" algn="ctr" rotWithShape="0">
              <a:schemeClr val="tx1"/>
            </a:outerShdw>
          </a:effectLst>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bwMode="white">
          <a:xfrm>
            <a:off x="1295400" y="3581400"/>
            <a:ext cx="6705600" cy="381000"/>
          </a:xfrm>
        </p:spPr>
        <p:txBody>
          <a:bodyPr/>
          <a:lstStyle>
            <a:lvl1pPr marL="0" indent="0" algn="ctr">
              <a:buFont typeface="Wingdings" pitchFamily="2" charset="2"/>
              <a:buNone/>
              <a:defRPr sz="2000"/>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5265DC-4AC8-4CDC-A79C-C16B7BCD76EA}" type="slidenum">
              <a:rPr lang="en-US"/>
              <a:pPr/>
              <a:t>‹#›</a:t>
            </a:fld>
            <a:endParaRPr lang="en-US"/>
          </a:p>
        </p:txBody>
      </p:sp>
    </p:spTree>
    <p:extLst>
      <p:ext uri="{BB962C8B-B14F-4D97-AF65-F5344CB8AC3E}">
        <p14:creationId xmlns:p14="http://schemas.microsoft.com/office/powerpoint/2010/main" val="68698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450F56-D2A4-479F-A392-4B08CA56F313}" type="slidenum">
              <a:rPr lang="en-US"/>
              <a:pPr/>
              <a:t>‹#›</a:t>
            </a:fld>
            <a:endParaRPr lang="en-US"/>
          </a:p>
        </p:txBody>
      </p:sp>
    </p:spTree>
    <p:extLst>
      <p:ext uri="{BB962C8B-B14F-4D97-AF65-F5344CB8AC3E}">
        <p14:creationId xmlns:p14="http://schemas.microsoft.com/office/powerpoint/2010/main" val="2841554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914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28800"/>
            <a:ext cx="8229600" cy="44958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DD189DA5-5AC1-4F37-824F-F6DEF665EC34}" type="slidenum">
              <a:rPr lang="en-US"/>
              <a:pPr/>
              <a:t>‹#›</a:t>
            </a:fld>
            <a:endParaRPr lang="en-US"/>
          </a:p>
        </p:txBody>
      </p:sp>
    </p:spTree>
    <p:extLst>
      <p:ext uri="{BB962C8B-B14F-4D97-AF65-F5344CB8AC3E}">
        <p14:creationId xmlns:p14="http://schemas.microsoft.com/office/powerpoint/2010/main" val="2284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DB6F81-EAC5-4100-B85D-BE72E1E6A7D1}" type="slidenum">
              <a:rPr lang="en-US"/>
              <a:pPr/>
              <a:t>‹#›</a:t>
            </a:fld>
            <a:endParaRPr lang="en-US"/>
          </a:p>
        </p:txBody>
      </p:sp>
    </p:spTree>
    <p:extLst>
      <p:ext uri="{BB962C8B-B14F-4D97-AF65-F5344CB8AC3E}">
        <p14:creationId xmlns:p14="http://schemas.microsoft.com/office/powerpoint/2010/main" val="2763256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8FA485-B47E-4F69-8E26-25B52DE3C74B}" type="slidenum">
              <a:rPr lang="en-US"/>
              <a:pPr/>
              <a:t>‹#›</a:t>
            </a:fld>
            <a:endParaRPr lang="en-US"/>
          </a:p>
        </p:txBody>
      </p:sp>
    </p:spTree>
    <p:extLst>
      <p:ext uri="{BB962C8B-B14F-4D97-AF65-F5344CB8AC3E}">
        <p14:creationId xmlns:p14="http://schemas.microsoft.com/office/powerpoint/2010/main" val="190044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93ADF0-C908-472F-8943-60B6943D8549}" type="slidenum">
              <a:rPr lang="en-US"/>
              <a:pPr/>
              <a:t>‹#›</a:t>
            </a:fld>
            <a:endParaRPr lang="en-US"/>
          </a:p>
        </p:txBody>
      </p:sp>
    </p:spTree>
    <p:extLst>
      <p:ext uri="{BB962C8B-B14F-4D97-AF65-F5344CB8AC3E}">
        <p14:creationId xmlns:p14="http://schemas.microsoft.com/office/powerpoint/2010/main" val="50398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13C81BC-33DB-456E-81FB-0CB7AF096E21}" type="slidenum">
              <a:rPr lang="en-US"/>
              <a:pPr/>
              <a:t>‹#›</a:t>
            </a:fld>
            <a:endParaRPr lang="en-US"/>
          </a:p>
        </p:txBody>
      </p:sp>
    </p:spTree>
    <p:extLst>
      <p:ext uri="{BB962C8B-B14F-4D97-AF65-F5344CB8AC3E}">
        <p14:creationId xmlns:p14="http://schemas.microsoft.com/office/powerpoint/2010/main" val="131514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DEF6CF-2545-49B0-BE6E-B28512ACFD17}" type="slidenum">
              <a:rPr lang="en-US"/>
              <a:pPr/>
              <a:t>‹#›</a:t>
            </a:fld>
            <a:endParaRPr lang="en-US"/>
          </a:p>
        </p:txBody>
      </p:sp>
    </p:spTree>
    <p:extLst>
      <p:ext uri="{BB962C8B-B14F-4D97-AF65-F5344CB8AC3E}">
        <p14:creationId xmlns:p14="http://schemas.microsoft.com/office/powerpoint/2010/main" val="267616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2E2D500-8EB3-4157-80F3-273C0AC9A2D7}" type="slidenum">
              <a:rPr lang="en-US"/>
              <a:pPr/>
              <a:t>‹#›</a:t>
            </a:fld>
            <a:endParaRPr lang="en-US"/>
          </a:p>
        </p:txBody>
      </p:sp>
    </p:spTree>
    <p:extLst>
      <p:ext uri="{BB962C8B-B14F-4D97-AF65-F5344CB8AC3E}">
        <p14:creationId xmlns:p14="http://schemas.microsoft.com/office/powerpoint/2010/main" val="2600072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8269FF-B8D3-4980-881E-D8751A7AB233}" type="slidenum">
              <a:rPr lang="en-US"/>
              <a:pPr/>
              <a:t>‹#›</a:t>
            </a:fld>
            <a:endParaRPr lang="en-US"/>
          </a:p>
        </p:txBody>
      </p:sp>
    </p:spTree>
    <p:extLst>
      <p:ext uri="{BB962C8B-B14F-4D97-AF65-F5344CB8AC3E}">
        <p14:creationId xmlns:p14="http://schemas.microsoft.com/office/powerpoint/2010/main" val="240969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F155FF-E5E7-463F-8449-6B604ED5716E}" type="slidenum">
              <a:rPr lang="en-US"/>
              <a:pPr/>
              <a:t>‹#›</a:t>
            </a:fld>
            <a:endParaRPr lang="en-US"/>
          </a:p>
        </p:txBody>
      </p:sp>
    </p:spTree>
    <p:extLst>
      <p:ext uri="{BB962C8B-B14F-4D97-AF65-F5344CB8AC3E}">
        <p14:creationId xmlns:p14="http://schemas.microsoft.com/office/powerpoint/2010/main" val="74280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51" name="Object 27"/>
          <p:cNvGraphicFramePr>
            <a:graphicFrameLocks noChangeAspect="1"/>
          </p:cNvGraphicFramePr>
          <p:nvPr/>
        </p:nvGraphicFramePr>
        <p:xfrm>
          <a:off x="0" y="0"/>
          <a:ext cx="9144000" cy="1200150"/>
        </p:xfrm>
        <a:graphic>
          <a:graphicData uri="http://schemas.openxmlformats.org/presentationml/2006/ole">
            <mc:AlternateContent xmlns:mc="http://schemas.openxmlformats.org/markup-compatibility/2006">
              <mc:Choice xmlns:v="urn:schemas-microsoft-com:vml" Requires="v">
                <p:oleObj spid="_x0000_s1200" name="Image" r:id="rId15" imgW="9561905" imgH="1600000" progId="Photoshop.Image.6">
                  <p:embed/>
                </p:oleObj>
              </mc:Choice>
              <mc:Fallback>
                <p:oleObj name="Image" r:id="rId15" imgW="9561905" imgH="1600000" progId="Photoshop.Image.6">
                  <p:embed/>
                  <p:pic>
                    <p:nvPicPr>
                      <p:cNvPr id="0" name="Object 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white">
                      <a:xfrm>
                        <a:off x="0" y="0"/>
                        <a:ext cx="914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0" name="Freeform 16"/>
          <p:cNvSpPr>
            <a:spLocks/>
          </p:cNvSpPr>
          <p:nvPr/>
        </p:nvSpPr>
        <p:spPr bwMode="gray">
          <a:xfrm>
            <a:off x="-11113" y="280988"/>
            <a:ext cx="9155113" cy="1620837"/>
          </a:xfrm>
          <a:custGeom>
            <a:avLst/>
            <a:gdLst>
              <a:gd name="T0" fmla="*/ 6 w 5767"/>
              <a:gd name="T1" fmla="*/ 109 h 1021"/>
              <a:gd name="T2" fmla="*/ 1427 w 5767"/>
              <a:gd name="T3" fmla="*/ 46 h 1021"/>
              <a:gd name="T4" fmla="*/ 4032 w 5767"/>
              <a:gd name="T5" fmla="*/ 255 h 1021"/>
              <a:gd name="T6" fmla="*/ 5767 w 5767"/>
              <a:gd name="T7" fmla="*/ 0 h 1021"/>
              <a:gd name="T8" fmla="*/ 5767 w 5767"/>
              <a:gd name="T9" fmla="*/ 776 h 1021"/>
              <a:gd name="T10" fmla="*/ 4065 w 5767"/>
              <a:gd name="T11" fmla="*/ 831 h 1021"/>
              <a:gd name="T12" fmla="*/ 1984 w 5767"/>
              <a:gd name="T13" fmla="*/ 674 h 1021"/>
              <a:gd name="T14" fmla="*/ 14 w 5767"/>
              <a:gd name="T15" fmla="*/ 995 h 1021"/>
              <a:gd name="T16" fmla="*/ 6 w 5767"/>
              <a:gd name="T17" fmla="*/ 109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1" name="Freeform 17"/>
          <p:cNvSpPr>
            <a:spLocks/>
          </p:cNvSpPr>
          <p:nvPr/>
        </p:nvSpPr>
        <p:spPr bwMode="gray">
          <a:xfrm>
            <a:off x="-20638" y="533400"/>
            <a:ext cx="9161463" cy="1006475"/>
          </a:xfrm>
          <a:custGeom>
            <a:avLst/>
            <a:gdLst>
              <a:gd name="T0" fmla="*/ 20 w 5771"/>
              <a:gd name="T1" fmla="*/ 109 h 634"/>
              <a:gd name="T2" fmla="*/ 1442 w 5771"/>
              <a:gd name="T3" fmla="*/ 3 h 634"/>
              <a:gd name="T4" fmla="*/ 4150 w 5771"/>
              <a:gd name="T5" fmla="*/ 148 h 634"/>
              <a:gd name="T6" fmla="*/ 5771 w 5771"/>
              <a:gd name="T7" fmla="*/ 37 h 634"/>
              <a:gd name="T8" fmla="*/ 5771 w 5771"/>
              <a:gd name="T9" fmla="*/ 557 h 634"/>
              <a:gd name="T10" fmla="*/ 3942 w 5771"/>
              <a:gd name="T11" fmla="*/ 592 h 634"/>
              <a:gd name="T12" fmla="*/ 1839 w 5771"/>
              <a:gd name="T13" fmla="*/ 456 h 634"/>
              <a:gd name="T14" fmla="*/ 6 w 5771"/>
              <a:gd name="T15" fmla="*/ 620 h 634"/>
              <a:gd name="T16" fmla="*/ 20 w 5771"/>
              <a:gd name="T17" fmla="*/ 10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2" name="Group 18"/>
          <p:cNvGrpSpPr>
            <a:grpSpLocks/>
          </p:cNvGrpSpPr>
          <p:nvPr/>
        </p:nvGrpSpPr>
        <p:grpSpPr bwMode="auto">
          <a:xfrm>
            <a:off x="7740650" y="347663"/>
            <a:ext cx="387350" cy="366712"/>
            <a:chOff x="4752" y="1200"/>
            <a:chExt cx="288" cy="288"/>
          </a:xfrm>
        </p:grpSpPr>
        <p:sp>
          <p:nvSpPr>
            <p:cNvPr id="1043" name="Oval 19"/>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Oval 20"/>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5" name="Group 21"/>
          <p:cNvGrpSpPr>
            <a:grpSpLocks/>
          </p:cNvGrpSpPr>
          <p:nvPr/>
        </p:nvGrpSpPr>
        <p:grpSpPr bwMode="auto">
          <a:xfrm>
            <a:off x="8153400" y="53975"/>
            <a:ext cx="609600" cy="592138"/>
            <a:chOff x="4992" y="816"/>
            <a:chExt cx="576" cy="576"/>
          </a:xfrm>
        </p:grpSpPr>
        <p:sp>
          <p:nvSpPr>
            <p:cNvPr id="1046" name="Oval 22"/>
            <p:cNvSpPr>
              <a:spLocks noChangeArrowheads="1"/>
            </p:cNvSpPr>
            <p:nvPr userDrawn="1"/>
          </p:nvSpPr>
          <p:spPr bwMode="gray">
            <a:xfrm>
              <a:off x="4992" y="816"/>
              <a:ext cx="576" cy="576"/>
            </a:xfrm>
            <a:prstGeom prst="ellipse">
              <a:avLst/>
            </a:prstGeom>
            <a:solidFill>
              <a:schemeClr val="accent1">
                <a:alpha val="5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Oval 23"/>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8" name="Group 24"/>
          <p:cNvGrpSpPr>
            <a:grpSpLocks/>
          </p:cNvGrpSpPr>
          <p:nvPr/>
        </p:nvGrpSpPr>
        <p:grpSpPr bwMode="auto">
          <a:xfrm>
            <a:off x="171450" y="819150"/>
            <a:ext cx="720725" cy="762000"/>
            <a:chOff x="4992" y="816"/>
            <a:chExt cx="576" cy="576"/>
          </a:xfrm>
        </p:grpSpPr>
        <p:sp>
          <p:nvSpPr>
            <p:cNvPr id="1049" name="Oval 25"/>
            <p:cNvSpPr>
              <a:spLocks noChangeArrowheads="1"/>
            </p:cNvSpPr>
            <p:nvPr userDrawn="1"/>
          </p:nvSpPr>
          <p:spPr bwMode="gray">
            <a:xfrm>
              <a:off x="4992" y="816"/>
              <a:ext cx="576" cy="576"/>
            </a:xfrm>
            <a:prstGeom prst="ellipse">
              <a:avLst/>
            </a:prstGeom>
            <a:solidFill>
              <a:schemeClr val="tx2">
                <a:alpha val="5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Oval 26"/>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7" name="Rectangle 3"/>
          <p:cNvSpPr>
            <a:spLocks noGrp="1" noChangeArrowheads="1"/>
          </p:cNvSpPr>
          <p:nvPr>
            <p:ph type="body" idx="1"/>
          </p:nvPr>
        </p:nvSpPr>
        <p:spPr bwMode="auto">
          <a:xfrm>
            <a:off x="457200" y="18288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AC32374-8730-4724-AB2A-9F322AE5EAEF}" type="slidenum">
              <a:rPr lang="en-US"/>
              <a:pPr/>
              <a:t>‹#›</a:t>
            </a:fld>
            <a:endParaRPr lang="en-US"/>
          </a:p>
        </p:txBody>
      </p:sp>
      <p:sp>
        <p:nvSpPr>
          <p:cNvPr id="1026" name="Rectangle 2"/>
          <p:cNvSpPr>
            <a:spLocks noGrp="1" noChangeArrowheads="1"/>
          </p:cNvSpPr>
          <p:nvPr>
            <p:ph type="title"/>
          </p:nvPr>
        </p:nvSpPr>
        <p:spPr bwMode="white">
          <a:xfrm>
            <a:off x="914400" y="685800"/>
            <a:ext cx="7391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6" y="0"/>
            <a:ext cx="13176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Grp="1" noChangeArrowheads="1"/>
          </p:cNvSpPr>
          <p:nvPr>
            <p:ph type="ctrTitle"/>
          </p:nvPr>
        </p:nvSpPr>
        <p:spPr>
          <a:xfrm>
            <a:off x="611560" y="1196752"/>
            <a:ext cx="7992888" cy="2448272"/>
          </a:xfrm>
        </p:spPr>
        <p:txBody>
          <a:bodyPr/>
          <a:lstStyle/>
          <a:p>
            <a:r>
              <a:rPr lang="en-US" altLang="en-US" sz="3600" dirty="0" smtClean="0">
                <a:latin typeface="Arial" pitchFamily="34" charset="0"/>
                <a:cs typeface="Arial" pitchFamily="34" charset="0"/>
              </a:rPr>
              <a:t>THÔNG TƯ</a:t>
            </a:r>
            <a:br>
              <a:rPr lang="en-US" altLang="en-US" sz="3600" dirty="0" smtClean="0">
                <a:latin typeface="Arial" pitchFamily="34" charset="0"/>
                <a:cs typeface="Arial" pitchFamily="34" charset="0"/>
              </a:rPr>
            </a:br>
            <a:r>
              <a:rPr lang="en-US" altLang="en-US" sz="3600" dirty="0" smtClean="0">
                <a:latin typeface="Arial" pitchFamily="34" charset="0"/>
                <a:cs typeface="Arial" pitchFamily="34" charset="0"/>
              </a:rPr>
              <a:t>51/2017/TT-BYT</a:t>
            </a:r>
            <a:br>
              <a:rPr lang="en-US" altLang="en-US" sz="3600" dirty="0" smtClean="0">
                <a:latin typeface="Arial" pitchFamily="34" charset="0"/>
                <a:cs typeface="Arial" pitchFamily="34" charset="0"/>
              </a:rPr>
            </a:br>
            <a:r>
              <a:rPr lang="en-US" altLang="en-US" sz="3600" dirty="0" smtClean="0">
                <a:latin typeface="Arial" pitchFamily="34" charset="0"/>
                <a:cs typeface="Arial" pitchFamily="34" charset="0"/>
              </a:rPr>
              <a:t>HƯỚNG DẪN PHÒNG, CHẨN ĐOÁN VÀ XỬ TRÍ PHẢN VỆ</a:t>
            </a:r>
            <a:endParaRPr lang="en-US" altLang="en-US" sz="3600" dirty="0">
              <a:latin typeface="Arial" pitchFamily="34" charset="0"/>
              <a:cs typeface="Arial" pitchFamily="34" charset="0"/>
            </a:endParaRPr>
          </a:p>
        </p:txBody>
      </p:sp>
      <p:sp>
        <p:nvSpPr>
          <p:cNvPr id="10" name="Rectangle 3"/>
          <p:cNvSpPr>
            <a:spLocks noGrp="1" noChangeArrowheads="1"/>
          </p:cNvSpPr>
          <p:nvPr>
            <p:ph type="subTitle" idx="1"/>
          </p:nvPr>
        </p:nvSpPr>
        <p:spPr>
          <a:xfrm>
            <a:off x="107504" y="5445224"/>
            <a:ext cx="9036496" cy="504056"/>
          </a:xfrm>
        </p:spPr>
        <p:txBody>
          <a:bodyPr/>
          <a:lstStyle/>
          <a:p>
            <a:pPr>
              <a:lnSpc>
                <a:spcPct val="90000"/>
              </a:lnSpc>
            </a:pPr>
            <a:r>
              <a:rPr lang="en-US" altLang="en-US" sz="3200" dirty="0" smtClean="0">
                <a:solidFill>
                  <a:srgbClr val="0070C0"/>
                </a:solidFill>
                <a:effectLst>
                  <a:outerShdw blurRad="38100" dist="38100" dir="2700000" algn="tl">
                    <a:srgbClr val="000000">
                      <a:alpha val="43137"/>
                    </a:srgbClr>
                  </a:outerShdw>
                </a:effectLst>
              </a:rPr>
              <a:t>BỆNH VIỆN ĐA KHOA TRUNG TÂM AN GIANG </a:t>
            </a:r>
            <a:endParaRPr lang="en-US" altLang="en-US" sz="3200"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404664"/>
            <a:ext cx="7391400" cy="563563"/>
          </a:xfrm>
        </p:spPr>
        <p:txBody>
          <a:bodyPr/>
          <a:lstStyle/>
          <a:p>
            <a:r>
              <a:rPr lang="en-US" sz="2800" smtClean="0">
                <a:solidFill>
                  <a:schemeClr val="tx1"/>
                </a:solidFill>
              </a:rPr>
              <a:t>Thông tư 51/2017/TT-BYT</a:t>
            </a:r>
            <a:endParaRPr lang="en-US" sz="2800">
              <a:solidFill>
                <a:schemeClr val="tx1"/>
              </a:solidFill>
            </a:endParaRPr>
          </a:p>
        </p:txBody>
      </p:sp>
      <p:sp>
        <p:nvSpPr>
          <p:cNvPr id="41987" name="Rectangle 3"/>
          <p:cNvSpPr>
            <a:spLocks noGrp="1" noChangeArrowheads="1"/>
          </p:cNvSpPr>
          <p:nvPr>
            <p:ph type="body" idx="1"/>
          </p:nvPr>
        </p:nvSpPr>
        <p:spPr>
          <a:xfrm>
            <a:off x="251520" y="1628800"/>
            <a:ext cx="8640960" cy="5229200"/>
          </a:xfrm>
        </p:spPr>
        <p:txBody>
          <a:bodyPr/>
          <a:lstStyle/>
          <a:p>
            <a:pPr marL="0" indent="0">
              <a:buNone/>
            </a:pPr>
            <a:r>
              <a:rPr lang="vi-VN" sz="2000" b="1" dirty="0"/>
              <a:t>Điều 5. Chuẩn bị, dự phòng cấp cứu phản vệ</a:t>
            </a:r>
            <a:endParaRPr lang="en-US" sz="2000" dirty="0"/>
          </a:p>
          <a:p>
            <a:pPr marL="457200" indent="-457200" algn="just">
              <a:buFont typeface="+mj-lt"/>
              <a:buAutoNum type="arabicPeriod"/>
            </a:pPr>
            <a:r>
              <a:rPr lang="vi-VN" sz="2000" b="1" dirty="0" smtClean="0">
                <a:solidFill>
                  <a:srgbClr val="00B050"/>
                </a:solidFill>
              </a:rPr>
              <a:t>Adrenalin </a:t>
            </a:r>
            <a:r>
              <a:rPr lang="vi-VN" sz="2000" b="1" dirty="0">
                <a:solidFill>
                  <a:srgbClr val="00B050"/>
                </a:solidFill>
              </a:rPr>
              <a:t>là thuốc thiết yếu, quan trọng hàng đầu, sẵn có để sử dụng cấp cứu phản </a:t>
            </a:r>
            <a:r>
              <a:rPr lang="vi-VN" sz="2000" b="1" dirty="0" smtClean="0">
                <a:solidFill>
                  <a:srgbClr val="00B050"/>
                </a:solidFill>
              </a:rPr>
              <a:t>vệ</a:t>
            </a:r>
            <a:endParaRPr lang="en-US" sz="2000" dirty="0"/>
          </a:p>
          <a:p>
            <a:pPr marL="457200" indent="-457200" algn="just">
              <a:buFont typeface="+mj-lt"/>
              <a:buAutoNum type="arabicPeriod"/>
            </a:pPr>
            <a:r>
              <a:rPr lang="vi-VN" sz="2000" dirty="0" smtClean="0"/>
              <a:t>Nơi </a:t>
            </a:r>
            <a:r>
              <a:rPr lang="vi-VN" sz="2000" dirty="0"/>
              <a:t>có sử dụng thuốc, </a:t>
            </a:r>
            <a:r>
              <a:rPr lang="vi-VN" sz="2000" b="1" dirty="0">
                <a:solidFill>
                  <a:srgbClr val="00B050"/>
                </a:solidFill>
              </a:rPr>
              <a:t>xe tiêm</a:t>
            </a:r>
            <a:r>
              <a:rPr lang="vi-VN" sz="2000" dirty="0"/>
              <a:t> phải được trang bị và sẵn sàng hộp thuốc cấp cứu phản vệ. </a:t>
            </a:r>
            <a:r>
              <a:rPr lang="vi-VN" sz="2000" dirty="0">
                <a:solidFill>
                  <a:srgbClr val="00B050"/>
                </a:solidFill>
              </a:rPr>
              <a:t>Thành phần hộp thuốc cấp cứu phản vệ theo quy định tại mục I Phụ lục V </a:t>
            </a:r>
            <a:r>
              <a:rPr lang="vi-VN" sz="2000" dirty="0"/>
              <a:t>ban hành kèm theo Thông tư </a:t>
            </a:r>
            <a:r>
              <a:rPr lang="vi-VN" sz="2000" dirty="0" smtClean="0"/>
              <a:t>này</a:t>
            </a:r>
            <a:endParaRPr lang="en-US" sz="2000" dirty="0"/>
          </a:p>
          <a:p>
            <a:pPr marL="457200" indent="-457200" algn="just">
              <a:buFont typeface="+mj-lt"/>
              <a:buAutoNum type="arabicPeriod"/>
            </a:pPr>
            <a:r>
              <a:rPr lang="vi-VN" sz="2000" b="1" dirty="0" smtClean="0">
                <a:solidFill>
                  <a:srgbClr val="00B050"/>
                </a:solidFill>
              </a:rPr>
              <a:t>Cơ </a:t>
            </a:r>
            <a:r>
              <a:rPr lang="vi-VN" sz="2000" b="1" dirty="0">
                <a:solidFill>
                  <a:srgbClr val="00B050"/>
                </a:solidFill>
              </a:rPr>
              <a:t>sở khám bệnh, chữa bệnh</a:t>
            </a:r>
            <a:r>
              <a:rPr lang="vi-VN" sz="2000" dirty="0"/>
              <a:t> phải có hộp thuốc cấp cứu phản vệ và trang thiết bị y tế theo quy định tại mục II Phụ lục V ban hành kèm theo Thông tư </a:t>
            </a:r>
            <a:r>
              <a:rPr lang="vi-VN" sz="2000" dirty="0" smtClean="0"/>
              <a:t>này</a:t>
            </a:r>
            <a:endParaRPr lang="en-US" sz="2000" dirty="0"/>
          </a:p>
          <a:p>
            <a:pPr marL="457200" indent="-457200" algn="just">
              <a:buFont typeface="+mj-lt"/>
              <a:buAutoNum type="arabicPeriod"/>
            </a:pPr>
            <a:r>
              <a:rPr lang="vi-VN" sz="2000" dirty="0" smtClean="0"/>
              <a:t>Bác </a:t>
            </a:r>
            <a:r>
              <a:rPr lang="vi-VN" sz="2000" dirty="0"/>
              <a:t>sĩ, nhân viên y tế phải </a:t>
            </a:r>
            <a:r>
              <a:rPr lang="vi-VN" sz="2000" b="1" dirty="0">
                <a:solidFill>
                  <a:srgbClr val="00B050"/>
                </a:solidFill>
              </a:rPr>
              <a:t>nắm v</a:t>
            </a:r>
            <a:r>
              <a:rPr lang="en-US" sz="2000" b="1" dirty="0">
                <a:solidFill>
                  <a:srgbClr val="00B050"/>
                </a:solidFill>
              </a:rPr>
              <a:t>ữ</a:t>
            </a:r>
            <a:r>
              <a:rPr lang="vi-VN" sz="2000" b="1" dirty="0">
                <a:solidFill>
                  <a:srgbClr val="00B050"/>
                </a:solidFill>
              </a:rPr>
              <a:t>ng kiến thức và thực hành được </a:t>
            </a:r>
            <a:r>
              <a:rPr lang="vi-VN" sz="2000" dirty="0"/>
              <a:t>cấp cứu phản vệ theo phác đ</a:t>
            </a:r>
            <a:r>
              <a:rPr lang="en-US" sz="2000" dirty="0" smtClean="0"/>
              <a:t>ồ</a:t>
            </a:r>
            <a:endParaRPr lang="en-US" sz="2000" dirty="0"/>
          </a:p>
          <a:p>
            <a:pPr marL="457200" indent="-457200" algn="just">
              <a:buFont typeface="+mj-lt"/>
              <a:buAutoNum type="arabicPeriod"/>
            </a:pPr>
            <a:r>
              <a:rPr lang="vi-VN" sz="2000" dirty="0" smtClean="0"/>
              <a:t>Trên </a:t>
            </a:r>
            <a:r>
              <a:rPr lang="vi-VN" sz="2000" dirty="0"/>
              <a:t>các phương tiện giao thông công cộng máy bay, tàu thủy, tàu h</a:t>
            </a:r>
            <a:r>
              <a:rPr lang="en-US" sz="2000" dirty="0"/>
              <a:t>ỏa</a:t>
            </a:r>
            <a:r>
              <a:rPr lang="vi-VN" sz="2000" dirty="0"/>
              <a:t>, c</a:t>
            </a:r>
            <a:r>
              <a:rPr lang="en-US" sz="2000" dirty="0"/>
              <a:t>ầ</a:t>
            </a:r>
            <a:r>
              <a:rPr lang="vi-VN" sz="2000" dirty="0"/>
              <a:t>n trang bị hộp thu</a:t>
            </a:r>
            <a:r>
              <a:rPr lang="en-US" sz="2000" dirty="0"/>
              <a:t>ố</a:t>
            </a:r>
            <a:r>
              <a:rPr lang="vi-VN" sz="2000" dirty="0"/>
              <a:t>c cấp cứu phản vệ theo hướng dẫn tại mục I Phụ lục V ban hành kèm theo Thông tư </a:t>
            </a:r>
            <a:r>
              <a:rPr lang="vi-VN" sz="2000" dirty="0" smtClean="0"/>
              <a:t>này</a:t>
            </a:r>
            <a:endParaRPr lang="en-US" sz="2000" dirty="0"/>
          </a:p>
          <a:p>
            <a:pPr marL="1143000" lvl="1" indent="-742950" algn="just">
              <a:lnSpc>
                <a:spcPct val="80000"/>
              </a:lnSpc>
              <a:buFont typeface="+mj-lt"/>
              <a:buAutoNum type="arabicPeriod"/>
            </a:pPr>
            <a:endParaRPr lang="en-US" sz="2000" dirty="0" smtClean="0"/>
          </a:p>
          <a:p>
            <a:pPr marL="742950" indent="-742950" algn="just">
              <a:lnSpc>
                <a:spcPct val="80000"/>
              </a:lnSpc>
              <a:buFont typeface="+mj-lt"/>
              <a:buAutoNum type="arabicPeriod"/>
            </a:pPr>
            <a:endParaRPr lang="en-US" sz="2000" dirty="0" smtClean="0"/>
          </a:p>
          <a:p>
            <a:pPr marL="742950" indent="-742950" algn="just">
              <a:lnSpc>
                <a:spcPct val="80000"/>
              </a:lnSpc>
              <a:buFont typeface="+mj-lt"/>
              <a:buAutoNum type="arabicPeriod"/>
            </a:pPr>
            <a:endParaRPr lang="en-US" sz="2000" dirty="0"/>
          </a:p>
          <a:p>
            <a:pPr marL="457200" indent="-457200" algn="just">
              <a:lnSpc>
                <a:spcPct val="80000"/>
              </a:lnSpc>
              <a:buFont typeface="+mj-lt"/>
              <a:buAutoNum type="arabicPeriod"/>
            </a:pPr>
            <a:endParaRPr lang="en-US" sz="2000" dirty="0"/>
          </a:p>
        </p:txBody>
      </p:sp>
    </p:spTree>
    <p:extLst>
      <p:ext uri="{BB962C8B-B14F-4D97-AF65-F5344CB8AC3E}">
        <p14:creationId xmlns:p14="http://schemas.microsoft.com/office/powerpoint/2010/main" val="456997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404664"/>
            <a:ext cx="7391400" cy="563563"/>
          </a:xfrm>
        </p:spPr>
        <p:txBody>
          <a:bodyPr/>
          <a:lstStyle/>
          <a:p>
            <a:r>
              <a:rPr lang="en-US" sz="2800" smtClean="0">
                <a:solidFill>
                  <a:schemeClr val="tx1"/>
                </a:solidFill>
              </a:rPr>
              <a:t>Thông tư 51/2017/TT-BYT</a:t>
            </a:r>
            <a:endParaRPr lang="en-US" sz="2800">
              <a:solidFill>
                <a:schemeClr val="tx1"/>
              </a:solidFill>
            </a:endParaRPr>
          </a:p>
        </p:txBody>
      </p:sp>
      <p:sp>
        <p:nvSpPr>
          <p:cNvPr id="41987" name="Rectangle 3"/>
          <p:cNvSpPr>
            <a:spLocks noGrp="1" noChangeArrowheads="1"/>
          </p:cNvSpPr>
          <p:nvPr>
            <p:ph type="body" idx="1"/>
          </p:nvPr>
        </p:nvSpPr>
        <p:spPr>
          <a:xfrm>
            <a:off x="251520" y="1412776"/>
            <a:ext cx="8640960" cy="3384376"/>
          </a:xfrm>
        </p:spPr>
        <p:txBody>
          <a:bodyPr/>
          <a:lstStyle/>
          <a:p>
            <a:pPr marL="0" indent="0">
              <a:buNone/>
            </a:pPr>
            <a:r>
              <a:rPr lang="vi-VN" sz="2000" b="1" dirty="0"/>
              <a:t>Điều 6. Xử trí phản vệ</a:t>
            </a:r>
            <a:endParaRPr lang="en-US" sz="2000" dirty="0"/>
          </a:p>
          <a:p>
            <a:pPr marL="457200" indent="-457200" algn="just">
              <a:buFont typeface="+mj-lt"/>
              <a:buAutoNum type="arabicPeriod"/>
            </a:pPr>
            <a:r>
              <a:rPr lang="vi-VN" sz="2000" b="1" dirty="0">
                <a:solidFill>
                  <a:srgbClr val="00B050"/>
                </a:solidFill>
              </a:rPr>
              <a:t>Adrenalin là thuốc quan trọng hàng đầu để tiêm bắp ngay cho người bị phản vệ khi được ch</a:t>
            </a:r>
            <a:r>
              <a:rPr lang="en-US" sz="2000" b="1" dirty="0">
                <a:solidFill>
                  <a:srgbClr val="00B050"/>
                </a:solidFill>
              </a:rPr>
              <a:t>ẩ</a:t>
            </a:r>
            <a:r>
              <a:rPr lang="vi-VN" sz="2000" b="1" dirty="0">
                <a:solidFill>
                  <a:srgbClr val="00B050"/>
                </a:solidFill>
              </a:rPr>
              <a:t>n đoán phản vệ từ độ II trở </a:t>
            </a:r>
            <a:r>
              <a:rPr lang="vi-VN" sz="2000" b="1" dirty="0" smtClean="0">
                <a:solidFill>
                  <a:srgbClr val="00B050"/>
                </a:solidFill>
              </a:rPr>
              <a:t>lên</a:t>
            </a:r>
            <a:endParaRPr lang="en-US" sz="2000" dirty="0"/>
          </a:p>
          <a:p>
            <a:pPr marL="457200" indent="-457200" algn="just">
              <a:buFont typeface="+mj-lt"/>
              <a:buAutoNum type="arabicPeriod"/>
            </a:pPr>
            <a:r>
              <a:rPr lang="vi-VN" sz="2000" dirty="0"/>
              <a:t>Bác sĩ, y sỹ, điều dưỡng viên, hộ sinh viên, kỹ thuật viên </a:t>
            </a:r>
            <a:r>
              <a:rPr lang="vi-VN" sz="2000" b="1" dirty="0">
                <a:solidFill>
                  <a:srgbClr val="00B050"/>
                </a:solidFill>
              </a:rPr>
              <a:t>phải xử trí cấp cứu phản vệ theo quy định tại Phụ lục III, Phụ lục IV</a:t>
            </a:r>
            <a:r>
              <a:rPr lang="vi-VN" sz="2000" dirty="0"/>
              <a:t> ban hành kèm theo Thông tư </a:t>
            </a:r>
            <a:r>
              <a:rPr lang="vi-VN" sz="2000" dirty="0" smtClean="0"/>
              <a:t>này</a:t>
            </a:r>
            <a:endParaRPr lang="en-US" sz="2000" dirty="0"/>
          </a:p>
          <a:p>
            <a:pPr marL="457200" indent="-457200" algn="just">
              <a:buFont typeface="+mj-lt"/>
              <a:buAutoNum type="arabicPeriod"/>
            </a:pPr>
            <a:r>
              <a:rPr lang="vi-VN" sz="2000" dirty="0"/>
              <a:t>Đối với người có tiền sử phản vệ </a:t>
            </a:r>
            <a:r>
              <a:rPr lang="vi-VN" sz="2000" b="1" dirty="0">
                <a:solidFill>
                  <a:srgbClr val="00B050"/>
                </a:solidFill>
              </a:rPr>
              <a:t>có sẵn adrenalin mang theo người </a:t>
            </a:r>
            <a:r>
              <a:rPr lang="vi-VN" sz="2000" dirty="0"/>
              <a:t>thì người bệnh hoặc </a:t>
            </a:r>
            <a:r>
              <a:rPr lang="vi-VN" sz="2000" b="1" dirty="0">
                <a:solidFill>
                  <a:srgbClr val="00B050"/>
                </a:solidFill>
              </a:rPr>
              <a:t>người khác không phải là nhân viên y tế được phép sử dụng thuốc</a:t>
            </a:r>
            <a:r>
              <a:rPr lang="vi-VN" sz="2000" dirty="0"/>
              <a:t> trong trường hợp khẩn cấp để tiêm bắp cấp cứu khi không có nhân viên y </a:t>
            </a:r>
            <a:r>
              <a:rPr lang="vi-VN" sz="2000" dirty="0" smtClean="0"/>
              <a:t>tế</a:t>
            </a:r>
            <a:endParaRPr lang="en-US" sz="2000" dirty="0"/>
          </a:p>
          <a:p>
            <a:pPr marL="1143000" lvl="1" indent="-742950" algn="just">
              <a:lnSpc>
                <a:spcPct val="80000"/>
              </a:lnSpc>
              <a:buFont typeface="+mj-lt"/>
              <a:buAutoNum type="arabicPeriod"/>
            </a:pPr>
            <a:endParaRPr lang="en-US" sz="2000" dirty="0" smtClean="0"/>
          </a:p>
          <a:p>
            <a:pPr marL="742950" indent="-742950" algn="just">
              <a:lnSpc>
                <a:spcPct val="80000"/>
              </a:lnSpc>
              <a:buFont typeface="+mj-lt"/>
              <a:buAutoNum type="arabicPeriod"/>
            </a:pPr>
            <a:endParaRPr lang="en-US" sz="2000" dirty="0" smtClean="0"/>
          </a:p>
          <a:p>
            <a:pPr marL="742950" indent="-742950" algn="just">
              <a:lnSpc>
                <a:spcPct val="80000"/>
              </a:lnSpc>
              <a:buFont typeface="+mj-lt"/>
              <a:buAutoNum type="arabicPeriod"/>
            </a:pPr>
            <a:endParaRPr lang="en-US" sz="2000" dirty="0"/>
          </a:p>
          <a:p>
            <a:pPr marL="457200" indent="-457200" algn="just">
              <a:lnSpc>
                <a:spcPct val="80000"/>
              </a:lnSpc>
              <a:buFont typeface="+mj-lt"/>
              <a:buAutoNum type="arabicPeriod"/>
            </a:pPr>
            <a:endParaRPr lang="en-US" sz="2000" dirty="0"/>
          </a:p>
        </p:txBody>
      </p:sp>
      <p:pic>
        <p:nvPicPr>
          <p:cNvPr id="3" name="Picture 2"/>
          <p:cNvPicPr>
            <a:picLocks noChangeAspect="1"/>
          </p:cNvPicPr>
          <p:nvPr/>
        </p:nvPicPr>
        <p:blipFill rotWithShape="1">
          <a:blip r:embed="rId2"/>
          <a:srcRect l="9686" t="3596" r="6211" b="2782"/>
          <a:stretch/>
        </p:blipFill>
        <p:spPr>
          <a:xfrm>
            <a:off x="6012160" y="4437112"/>
            <a:ext cx="2795451" cy="2333897"/>
          </a:xfrm>
          <a:prstGeom prst="rect">
            <a:avLst/>
          </a:prstGeom>
        </p:spPr>
      </p:pic>
    </p:spTree>
    <p:extLst>
      <p:ext uri="{BB962C8B-B14F-4D97-AF65-F5344CB8AC3E}">
        <p14:creationId xmlns:p14="http://schemas.microsoft.com/office/powerpoint/2010/main" val="3155336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71600" y="620688"/>
            <a:ext cx="7391400" cy="563563"/>
          </a:xfrm>
        </p:spPr>
        <p:txBody>
          <a:bodyPr/>
          <a:lstStyle/>
          <a:p>
            <a:r>
              <a:rPr lang="en-US" sz="2800" dirty="0" smtClean="0">
                <a:solidFill>
                  <a:schemeClr val="tx1"/>
                </a:solidFill>
              </a:rPr>
              <a:t>Thông tư 51/2017/TT-BYT</a:t>
            </a:r>
            <a:endParaRPr lang="en-US" sz="2800" dirty="0">
              <a:solidFill>
                <a:schemeClr val="tx1"/>
              </a:solidFill>
            </a:endParaRPr>
          </a:p>
        </p:txBody>
      </p:sp>
      <p:sp>
        <p:nvSpPr>
          <p:cNvPr id="41987" name="Rectangle 3"/>
          <p:cNvSpPr>
            <a:spLocks noGrp="1" noChangeArrowheads="1"/>
          </p:cNvSpPr>
          <p:nvPr>
            <p:ph type="body" idx="1"/>
          </p:nvPr>
        </p:nvSpPr>
        <p:spPr>
          <a:xfrm>
            <a:off x="251520" y="1124744"/>
            <a:ext cx="8640960" cy="5229200"/>
          </a:xfrm>
        </p:spPr>
        <p:txBody>
          <a:bodyPr/>
          <a:lstStyle/>
          <a:p>
            <a:pPr marL="0" indent="0">
              <a:buNone/>
            </a:pPr>
            <a:r>
              <a:rPr lang="vi-VN" sz="2000" b="1" dirty="0"/>
              <a:t>Điều 7. Hiệu lực thi hành</a:t>
            </a:r>
            <a:endParaRPr lang="en-US" sz="2000" dirty="0"/>
          </a:p>
          <a:p>
            <a:pPr marL="457200" indent="-457200" algn="just">
              <a:buFont typeface="+mj-lt"/>
              <a:buAutoNum type="arabicPeriod"/>
            </a:pPr>
            <a:r>
              <a:rPr lang="vi-VN" sz="2000" dirty="0"/>
              <a:t>Thông tư này có hiệu lực từ ngày </a:t>
            </a:r>
            <a:r>
              <a:rPr lang="vi-VN" sz="2000" b="1" dirty="0">
                <a:solidFill>
                  <a:srgbClr val="00B050"/>
                </a:solidFill>
              </a:rPr>
              <a:t>15 tháng 02 năm </a:t>
            </a:r>
            <a:r>
              <a:rPr lang="vi-VN" sz="2000" b="1" dirty="0" smtClean="0">
                <a:solidFill>
                  <a:srgbClr val="00B050"/>
                </a:solidFill>
              </a:rPr>
              <a:t>2018</a:t>
            </a:r>
            <a:endParaRPr lang="en-US" sz="2000" dirty="0"/>
          </a:p>
          <a:p>
            <a:pPr marL="457200" indent="-457200" algn="just">
              <a:buFont typeface="+mj-lt"/>
              <a:buAutoNum type="arabicPeriod"/>
            </a:pPr>
            <a:r>
              <a:rPr lang="vi-VN" sz="2000" dirty="0"/>
              <a:t>Thông tư số 08/1999/TT-BYT ngày 4 tháng 5 năm 1999 của Bộ trưởng Bộ Y tế về hướng dẫn phòng và cấp cứu sốc phản vệ h</a:t>
            </a:r>
            <a:r>
              <a:rPr lang="en-US" sz="2000" dirty="0"/>
              <a:t>ế</a:t>
            </a:r>
            <a:r>
              <a:rPr lang="vi-VN" sz="2000" dirty="0"/>
              <a:t>t hiệu lực kể từ ngày Thông tư này có hiệu lực thi </a:t>
            </a:r>
            <a:r>
              <a:rPr lang="vi-VN" sz="2000" dirty="0" smtClean="0"/>
              <a:t>hành</a:t>
            </a:r>
            <a:endParaRPr lang="en-US" sz="2000" dirty="0" smtClean="0"/>
          </a:p>
          <a:p>
            <a:pPr marL="457200" indent="-457200" algn="just">
              <a:buFont typeface="+mj-lt"/>
              <a:buAutoNum type="arabicPeriod"/>
            </a:pPr>
            <a:endParaRPr lang="en-US" sz="2000" dirty="0"/>
          </a:p>
          <a:p>
            <a:pPr marL="0" indent="0" algn="just">
              <a:buNone/>
            </a:pPr>
            <a:r>
              <a:rPr lang="vi-VN" sz="2000" b="1" dirty="0"/>
              <a:t>Điều 8. Điều khoản tham </a:t>
            </a:r>
            <a:r>
              <a:rPr lang="vi-VN" sz="2000" b="1" dirty="0" smtClean="0"/>
              <a:t>chiếu</a:t>
            </a:r>
            <a:endParaRPr lang="en-US" sz="2000" b="1" dirty="0" smtClean="0"/>
          </a:p>
          <a:p>
            <a:pPr marL="0" indent="0" algn="just">
              <a:buNone/>
            </a:pPr>
            <a:r>
              <a:rPr lang="vi-VN" sz="2000" dirty="0"/>
              <a:t>Trong trường hợp các văn bản quy phạm pháp luật và các quy định được viện dẫn trong Thông tư này có sự thay đổi, bổ sung hoặc thay thế thì áp dụng theo văn bản quy phạm pháp luật, quy định mới</a:t>
            </a:r>
            <a:endParaRPr lang="en-US" sz="2000" dirty="0"/>
          </a:p>
          <a:p>
            <a:pPr marL="1143000" lvl="1" indent="-742950" algn="just">
              <a:lnSpc>
                <a:spcPct val="80000"/>
              </a:lnSpc>
              <a:buFont typeface="+mj-lt"/>
              <a:buAutoNum type="arabicPeriod"/>
            </a:pPr>
            <a:endParaRPr lang="en-US" sz="2000" dirty="0" smtClean="0"/>
          </a:p>
          <a:p>
            <a:pPr marL="742950" indent="-742950" algn="just">
              <a:lnSpc>
                <a:spcPct val="80000"/>
              </a:lnSpc>
              <a:buFont typeface="+mj-lt"/>
              <a:buAutoNum type="arabicPeriod"/>
            </a:pPr>
            <a:endParaRPr lang="en-US" sz="2000" dirty="0" smtClean="0"/>
          </a:p>
          <a:p>
            <a:pPr marL="742950" indent="-742950" algn="just">
              <a:lnSpc>
                <a:spcPct val="80000"/>
              </a:lnSpc>
              <a:buFont typeface="+mj-lt"/>
              <a:buAutoNum type="arabicPeriod"/>
            </a:pPr>
            <a:endParaRPr lang="en-US" sz="2000" dirty="0"/>
          </a:p>
          <a:p>
            <a:pPr marL="457200" indent="-457200" algn="just">
              <a:lnSpc>
                <a:spcPct val="80000"/>
              </a:lnSpc>
              <a:buFont typeface="+mj-lt"/>
              <a:buAutoNum type="arabicPeriod"/>
            </a:pPr>
            <a:endParaRPr lang="en-US" sz="2000" dirty="0"/>
          </a:p>
        </p:txBody>
      </p:sp>
      <p:pic>
        <p:nvPicPr>
          <p:cNvPr id="2" name="Picture 1"/>
          <p:cNvPicPr>
            <a:picLocks noChangeAspect="1"/>
          </p:cNvPicPr>
          <p:nvPr/>
        </p:nvPicPr>
        <p:blipFill>
          <a:blip r:embed="rId2"/>
          <a:stretch>
            <a:fillRect/>
          </a:stretch>
        </p:blipFill>
        <p:spPr>
          <a:xfrm>
            <a:off x="6390808" y="4650110"/>
            <a:ext cx="2466975" cy="1847850"/>
          </a:xfrm>
          <a:prstGeom prst="rect">
            <a:avLst/>
          </a:prstGeom>
        </p:spPr>
      </p:pic>
    </p:spTree>
    <p:extLst>
      <p:ext uri="{BB962C8B-B14F-4D97-AF65-F5344CB8AC3E}">
        <p14:creationId xmlns:p14="http://schemas.microsoft.com/office/powerpoint/2010/main" val="328087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71600" y="620688"/>
            <a:ext cx="7391400" cy="563563"/>
          </a:xfrm>
        </p:spPr>
        <p:txBody>
          <a:bodyPr/>
          <a:lstStyle/>
          <a:p>
            <a:r>
              <a:rPr lang="en-US" sz="2800" dirty="0" smtClean="0">
                <a:solidFill>
                  <a:schemeClr val="tx1"/>
                </a:solidFill>
              </a:rPr>
              <a:t>Thông tư 51/2017/TT-BYT</a:t>
            </a:r>
            <a:endParaRPr lang="en-US" sz="2800" dirty="0">
              <a:solidFill>
                <a:schemeClr val="tx1"/>
              </a:solidFill>
            </a:endParaRPr>
          </a:p>
        </p:txBody>
      </p:sp>
      <p:sp>
        <p:nvSpPr>
          <p:cNvPr id="41987" name="Rectangle 3"/>
          <p:cNvSpPr>
            <a:spLocks noGrp="1" noChangeArrowheads="1"/>
          </p:cNvSpPr>
          <p:nvPr>
            <p:ph type="body" idx="1"/>
          </p:nvPr>
        </p:nvSpPr>
        <p:spPr>
          <a:xfrm>
            <a:off x="0" y="1196752"/>
            <a:ext cx="8964488" cy="5661248"/>
          </a:xfrm>
        </p:spPr>
        <p:txBody>
          <a:bodyPr/>
          <a:lstStyle/>
          <a:p>
            <a:pPr marL="0" indent="0" algn="just">
              <a:buNone/>
            </a:pPr>
            <a:r>
              <a:rPr lang="vi-VN" sz="2000" b="1" dirty="0"/>
              <a:t>Điều 9. Trách nhiệm thi hành</a:t>
            </a:r>
            <a:endParaRPr lang="en-US" sz="2000" dirty="0"/>
          </a:p>
          <a:p>
            <a:pPr marL="457200" indent="-457200" algn="just">
              <a:buFont typeface="+mj-lt"/>
              <a:buAutoNum type="arabicPeriod"/>
            </a:pPr>
            <a:r>
              <a:rPr lang="vi-VN" sz="2000" b="1" dirty="0" smtClean="0">
                <a:solidFill>
                  <a:srgbClr val="00B050"/>
                </a:solidFill>
              </a:rPr>
              <a:t>Trách </a:t>
            </a:r>
            <a:r>
              <a:rPr lang="vi-VN" sz="2000" b="1" dirty="0">
                <a:solidFill>
                  <a:srgbClr val="00B050"/>
                </a:solidFill>
              </a:rPr>
              <a:t>nhiệm của người đứng đầu, </a:t>
            </a:r>
            <a:r>
              <a:rPr lang="vi-VN" sz="2000" b="1" dirty="0">
                <a:solidFill>
                  <a:srgbClr val="7030A0"/>
                </a:solidFill>
              </a:rPr>
              <a:t>người phụ trách chuyên môn</a:t>
            </a:r>
            <a:r>
              <a:rPr lang="vi-VN" sz="2000" dirty="0">
                <a:solidFill>
                  <a:srgbClr val="7030A0"/>
                </a:solidFill>
              </a:rPr>
              <a:t> </a:t>
            </a:r>
            <a:r>
              <a:rPr lang="vi-VN" sz="2000" dirty="0"/>
              <a:t>của cơ sở khám bệnh, chữa bệnh:</a:t>
            </a:r>
            <a:endParaRPr lang="en-US" sz="2000" dirty="0"/>
          </a:p>
          <a:p>
            <a:pPr marL="800100" lvl="1" indent="-342900" algn="just">
              <a:buFont typeface="+mj-lt"/>
              <a:buAutoNum type="alphaLcParenR"/>
            </a:pPr>
            <a:r>
              <a:rPr lang="vi-VN" sz="2000" dirty="0" smtClean="0">
                <a:solidFill>
                  <a:srgbClr val="00B050"/>
                </a:solidFill>
              </a:rPr>
              <a:t>Tổ </a:t>
            </a:r>
            <a:r>
              <a:rPr lang="vi-VN" sz="2000" dirty="0">
                <a:solidFill>
                  <a:srgbClr val="00B050"/>
                </a:solidFill>
              </a:rPr>
              <a:t>chức thực hiện</a:t>
            </a:r>
            <a:r>
              <a:rPr lang="vi-VN" sz="2000" dirty="0"/>
              <a:t> nghiêm Thông tư này tại cơ sở khám, chữa bệnh.</a:t>
            </a:r>
            <a:endParaRPr lang="en-US" sz="2000" dirty="0"/>
          </a:p>
          <a:p>
            <a:pPr marL="800100" lvl="1" indent="-342900" algn="just">
              <a:buFont typeface="+mj-lt"/>
              <a:buAutoNum type="alphaLcParenR"/>
            </a:pPr>
            <a:r>
              <a:rPr lang="vi-VN" sz="2000" dirty="0" smtClean="0">
                <a:solidFill>
                  <a:srgbClr val="00B050"/>
                </a:solidFill>
              </a:rPr>
              <a:t>Ban </a:t>
            </a:r>
            <a:r>
              <a:rPr lang="vi-VN" sz="2000" dirty="0">
                <a:solidFill>
                  <a:srgbClr val="00B050"/>
                </a:solidFill>
              </a:rPr>
              <a:t>hành</a:t>
            </a:r>
            <a:r>
              <a:rPr lang="vi-VN" sz="2000" dirty="0"/>
              <a:t> hướng dẫn, quy chế, quy trình cụ thể để áp dụng tại cơ sở khám bệnh, chữa bệnh trên cơ sở hướng dẫn của Thông tư </a:t>
            </a:r>
            <a:r>
              <a:rPr lang="vi-VN" sz="2000" dirty="0" smtClean="0"/>
              <a:t>này</a:t>
            </a:r>
            <a:endParaRPr lang="en-US" sz="2000" dirty="0"/>
          </a:p>
          <a:p>
            <a:pPr marL="800100" lvl="1" indent="-342900" algn="just">
              <a:buFont typeface="+mj-lt"/>
              <a:buAutoNum type="alphaLcParenR"/>
            </a:pPr>
            <a:r>
              <a:rPr lang="vi-VN" sz="2000" dirty="0" smtClean="0">
                <a:solidFill>
                  <a:srgbClr val="00B050"/>
                </a:solidFill>
              </a:rPr>
              <a:t>Đào </a:t>
            </a:r>
            <a:r>
              <a:rPr lang="vi-VN" sz="2000" dirty="0">
                <a:solidFill>
                  <a:srgbClr val="00B050"/>
                </a:solidFill>
              </a:rPr>
              <a:t>tạo, tập huấn, phổ biến</a:t>
            </a:r>
            <a:r>
              <a:rPr lang="vi-VN" sz="2000" dirty="0"/>
              <a:t> Thông tư này cho người hành nghề, nhân viên y tế thuộc cơ sở khám, chữa bệnh quản </a:t>
            </a:r>
            <a:r>
              <a:rPr lang="vi-VN" sz="2000" dirty="0" smtClean="0"/>
              <a:t>lý</a:t>
            </a:r>
            <a:endParaRPr lang="en-US" sz="2000" dirty="0"/>
          </a:p>
          <a:p>
            <a:pPr marL="457200" indent="-457200" algn="just">
              <a:buFont typeface="+mj-lt"/>
              <a:buAutoNum type="arabicPeriod"/>
            </a:pPr>
            <a:r>
              <a:rPr lang="vi-VN" sz="2000" dirty="0" smtClean="0"/>
              <a:t>Cục </a:t>
            </a:r>
            <a:r>
              <a:rPr lang="vi-VN" sz="2000" dirty="0"/>
              <a:t>trưởng Cục Quản lý Khám, chữa bệnh chịu trách nhiệm tổ chức triển khai, kiểm tra, đánh giá việc thực hiện Thông tư </a:t>
            </a:r>
            <a:r>
              <a:rPr lang="vi-VN" sz="2000" dirty="0" smtClean="0"/>
              <a:t>này</a:t>
            </a:r>
            <a:endParaRPr lang="en-US" sz="2000" dirty="0"/>
          </a:p>
          <a:p>
            <a:pPr marL="457200" indent="-457200" algn="just">
              <a:buFont typeface="+mj-lt"/>
              <a:buAutoNum type="arabicPeriod"/>
            </a:pPr>
            <a:r>
              <a:rPr lang="vi-VN" sz="2000" dirty="0" smtClean="0"/>
              <a:t>Chánh </a:t>
            </a:r>
            <a:r>
              <a:rPr lang="vi-VN" sz="2000" dirty="0"/>
              <a:t>Văn phòng Bộ, Chánh Thanh tra Bộ, Tổng cục trưởng, Vụ trưởng, Cục trưởng thuộc Bộ Y tế, Giám đốc Sở Y tế các tỉnh, thành phố trực thuộc Trung ương, thủ trưởng Y tế Bộ, ngành, cơ quan tổ chức, cá nhân có liên quan chịu trách nhiệm thực hiện Thông tư </a:t>
            </a:r>
            <a:r>
              <a:rPr lang="vi-VN" sz="2000" dirty="0" smtClean="0"/>
              <a:t>này</a:t>
            </a:r>
            <a:endParaRPr lang="en-US" sz="2000" dirty="0"/>
          </a:p>
          <a:p>
            <a:pPr marL="0" indent="0" algn="just">
              <a:buNone/>
            </a:pPr>
            <a:r>
              <a:rPr lang="en-US" sz="2000" dirty="0" smtClean="0"/>
              <a:t>	</a:t>
            </a:r>
            <a:r>
              <a:rPr lang="vi-VN" sz="2000" dirty="0" smtClean="0"/>
              <a:t>Trong </a:t>
            </a:r>
            <a:r>
              <a:rPr lang="vi-VN" sz="2000" dirty="0"/>
              <a:t>quá trình thực hiện, nếu có khó khăn, vướng mắc, đề nghị các đơn vị, địa phương phản ánh kịp thời về Cục Quản lý Khám, chữa bệnh, Bộ Y tế để được hướng dẫn, xem xét và giải quyết</a:t>
            </a:r>
            <a:endParaRPr lang="en-US" sz="2000" dirty="0" smtClean="0"/>
          </a:p>
          <a:p>
            <a:pPr marL="742950" indent="-742950" algn="just">
              <a:lnSpc>
                <a:spcPct val="80000"/>
              </a:lnSpc>
              <a:buFont typeface="+mj-lt"/>
              <a:buAutoNum type="arabicPeriod"/>
            </a:pPr>
            <a:endParaRPr lang="en-US" sz="2000" dirty="0" smtClean="0"/>
          </a:p>
          <a:p>
            <a:pPr marL="742950" indent="-742950" algn="just">
              <a:lnSpc>
                <a:spcPct val="80000"/>
              </a:lnSpc>
              <a:buFont typeface="+mj-lt"/>
              <a:buAutoNum type="arabicPeriod"/>
            </a:pPr>
            <a:endParaRPr lang="en-US" sz="2000" dirty="0"/>
          </a:p>
          <a:p>
            <a:pPr marL="457200" indent="-457200" algn="just">
              <a:lnSpc>
                <a:spcPct val="80000"/>
              </a:lnSpc>
              <a:buFont typeface="+mj-lt"/>
              <a:buAutoNum type="arabicPeriod"/>
            </a:pPr>
            <a:endParaRPr lang="en-US" sz="2000" dirty="0"/>
          </a:p>
        </p:txBody>
      </p:sp>
    </p:spTree>
    <p:extLst>
      <p:ext uri="{BB962C8B-B14F-4D97-AF65-F5344CB8AC3E}">
        <p14:creationId xmlns:p14="http://schemas.microsoft.com/office/powerpoint/2010/main" val="1318911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99592" y="404664"/>
            <a:ext cx="7391400" cy="707579"/>
          </a:xfrm>
        </p:spPr>
        <p:txBody>
          <a:bodyPr/>
          <a:lstStyle/>
          <a:p>
            <a:r>
              <a:rPr lang="vi-VN" sz="2400" dirty="0">
                <a:solidFill>
                  <a:schemeClr val="tx1"/>
                </a:solidFill>
              </a:rPr>
              <a:t>PHỤ LỤC I</a:t>
            </a:r>
            <a:r>
              <a:rPr lang="en-US" sz="2400" dirty="0">
                <a:solidFill>
                  <a:schemeClr val="tx1"/>
                </a:solidFill>
              </a:rPr>
              <a:t/>
            </a:r>
            <a:br>
              <a:rPr lang="en-US" sz="2400" dirty="0">
                <a:solidFill>
                  <a:schemeClr val="tx1"/>
                </a:solidFill>
              </a:rPr>
            </a:br>
            <a:r>
              <a:rPr lang="vi-VN" sz="2400" dirty="0">
                <a:solidFill>
                  <a:schemeClr val="tx1"/>
                </a:solidFill>
              </a:rPr>
              <a:t>HƯỚNG DẪN CHẨN ĐOÁN PHẢN VỆ</a:t>
            </a:r>
            <a:endParaRPr lang="en-US" sz="2400" dirty="0">
              <a:solidFill>
                <a:schemeClr val="tx1"/>
              </a:solidFill>
            </a:endParaRPr>
          </a:p>
        </p:txBody>
      </p:sp>
      <p:sp>
        <p:nvSpPr>
          <p:cNvPr id="41987" name="Rectangle 3"/>
          <p:cNvSpPr>
            <a:spLocks noGrp="1" noChangeArrowheads="1"/>
          </p:cNvSpPr>
          <p:nvPr>
            <p:ph type="body" idx="1"/>
          </p:nvPr>
        </p:nvSpPr>
        <p:spPr>
          <a:xfrm>
            <a:off x="179512" y="1196752"/>
            <a:ext cx="8784976" cy="5661248"/>
          </a:xfrm>
        </p:spPr>
        <p:txBody>
          <a:bodyPr/>
          <a:lstStyle/>
          <a:p>
            <a:r>
              <a:rPr lang="vi-VN" sz="2000" b="1" dirty="0"/>
              <a:t>1. Triệu chứng g</a:t>
            </a:r>
            <a:r>
              <a:rPr lang="en-US" sz="2000" b="1" dirty="0"/>
              <a:t>ợ</a:t>
            </a:r>
            <a:r>
              <a:rPr lang="vi-VN" sz="2000" b="1" dirty="0"/>
              <a:t>i ý</a:t>
            </a:r>
            <a:endParaRPr lang="en-US" sz="2000" dirty="0"/>
          </a:p>
          <a:p>
            <a:pPr marL="0" indent="0">
              <a:buNone/>
            </a:pPr>
            <a:r>
              <a:rPr lang="vi-VN" sz="2000" i="1" dirty="0"/>
              <a:t>Nghĩ đến phản vệ khi xuất hiện ít nhất một trong các triệu chứng sau:</a:t>
            </a:r>
            <a:endParaRPr lang="en-US" sz="2000" dirty="0"/>
          </a:p>
          <a:p>
            <a:pPr marL="457200" indent="-457200">
              <a:buFont typeface="+mj-lt"/>
              <a:buAutoNum type="alphaLcParenR"/>
            </a:pPr>
            <a:r>
              <a:rPr lang="vi-VN" sz="2000" dirty="0" smtClean="0"/>
              <a:t>Mày </a:t>
            </a:r>
            <a:r>
              <a:rPr lang="vi-VN" sz="2000" dirty="0"/>
              <a:t>đay, phù mạch </a:t>
            </a:r>
            <a:r>
              <a:rPr lang="vi-VN" sz="2000" dirty="0" smtClean="0"/>
              <a:t>nhanh</a:t>
            </a:r>
            <a:endParaRPr lang="en-US" sz="2000" dirty="0"/>
          </a:p>
          <a:p>
            <a:pPr marL="457200" indent="-457200">
              <a:buFont typeface="+mj-lt"/>
              <a:buAutoNum type="alphaLcParenR"/>
            </a:pPr>
            <a:r>
              <a:rPr lang="vi-VN" sz="2000" dirty="0" smtClean="0">
                <a:solidFill>
                  <a:srgbClr val="00B050"/>
                </a:solidFill>
              </a:rPr>
              <a:t>Khó </a:t>
            </a:r>
            <a:r>
              <a:rPr lang="vi-VN" sz="2000" dirty="0">
                <a:solidFill>
                  <a:srgbClr val="00B050"/>
                </a:solidFill>
              </a:rPr>
              <a:t>thở, tức ngực, thở </a:t>
            </a:r>
            <a:r>
              <a:rPr lang="vi-VN" sz="2000" dirty="0" smtClean="0">
                <a:solidFill>
                  <a:srgbClr val="00B050"/>
                </a:solidFill>
              </a:rPr>
              <a:t>rít</a:t>
            </a:r>
            <a:endParaRPr lang="en-US" sz="2000" dirty="0">
              <a:solidFill>
                <a:srgbClr val="00B050"/>
              </a:solidFill>
            </a:endParaRPr>
          </a:p>
          <a:p>
            <a:pPr marL="457200" indent="-457200">
              <a:buFont typeface="+mj-lt"/>
              <a:buAutoNum type="alphaLcParenR"/>
            </a:pPr>
            <a:r>
              <a:rPr lang="vi-VN" sz="2000" dirty="0" smtClean="0"/>
              <a:t>Đau </a:t>
            </a:r>
            <a:r>
              <a:rPr lang="vi-VN" sz="2000" dirty="0"/>
              <a:t>bụng hoặc </a:t>
            </a:r>
            <a:r>
              <a:rPr lang="vi-VN" sz="2000" dirty="0" smtClean="0"/>
              <a:t>nôn</a:t>
            </a:r>
            <a:endParaRPr lang="en-US" sz="2000" dirty="0"/>
          </a:p>
          <a:p>
            <a:pPr marL="457200" indent="-457200">
              <a:buFont typeface="+mj-lt"/>
              <a:buAutoNum type="alphaLcParenR"/>
            </a:pPr>
            <a:r>
              <a:rPr lang="vi-VN" sz="2000" dirty="0" smtClean="0">
                <a:solidFill>
                  <a:srgbClr val="00B050"/>
                </a:solidFill>
              </a:rPr>
              <a:t>Tụt </a:t>
            </a:r>
            <a:r>
              <a:rPr lang="vi-VN" sz="2000" dirty="0">
                <a:solidFill>
                  <a:srgbClr val="00B050"/>
                </a:solidFill>
              </a:rPr>
              <a:t>huyết áp hoặc </a:t>
            </a:r>
            <a:r>
              <a:rPr lang="vi-VN" sz="2000" dirty="0" smtClean="0">
                <a:solidFill>
                  <a:srgbClr val="00B050"/>
                </a:solidFill>
              </a:rPr>
              <a:t>ngất</a:t>
            </a:r>
            <a:endParaRPr lang="en-US" sz="2000" dirty="0">
              <a:solidFill>
                <a:srgbClr val="00B050"/>
              </a:solidFill>
            </a:endParaRPr>
          </a:p>
          <a:p>
            <a:pPr marL="457200" indent="-457200">
              <a:buFont typeface="+mj-lt"/>
              <a:buAutoNum type="alphaLcParenR"/>
            </a:pPr>
            <a:r>
              <a:rPr lang="vi-VN" sz="2000" dirty="0" smtClean="0"/>
              <a:t>Rối </a:t>
            </a:r>
            <a:r>
              <a:rPr lang="vi-VN" sz="2000" dirty="0"/>
              <a:t>loạn ý </a:t>
            </a:r>
            <a:r>
              <a:rPr lang="vi-VN" sz="2000" dirty="0" smtClean="0"/>
              <a:t>thức</a:t>
            </a:r>
            <a:endParaRPr lang="en-US" sz="2000" dirty="0"/>
          </a:p>
          <a:p>
            <a:pPr marL="742950" indent="-742950" algn="just">
              <a:lnSpc>
                <a:spcPct val="80000"/>
              </a:lnSpc>
              <a:buFont typeface="+mj-lt"/>
              <a:buAutoNum type="arabicPeriod"/>
            </a:pPr>
            <a:endParaRPr lang="en-US" sz="2000" dirty="0" smtClean="0"/>
          </a:p>
          <a:p>
            <a:pPr marL="742950" indent="-742950" algn="just">
              <a:lnSpc>
                <a:spcPct val="80000"/>
              </a:lnSpc>
              <a:buFont typeface="+mj-lt"/>
              <a:buAutoNum type="arabicPeriod"/>
            </a:pPr>
            <a:endParaRPr lang="en-US" sz="2000" dirty="0"/>
          </a:p>
          <a:p>
            <a:pPr marL="457200" indent="-457200" algn="just">
              <a:lnSpc>
                <a:spcPct val="80000"/>
              </a:lnSpc>
              <a:buFont typeface="+mj-lt"/>
              <a:buAutoNum type="arabicPeriod"/>
            </a:pPr>
            <a:endParaRPr lang="en-US" sz="2000" dirty="0"/>
          </a:p>
        </p:txBody>
      </p:sp>
      <p:pic>
        <p:nvPicPr>
          <p:cNvPr id="2" name="Picture 1"/>
          <p:cNvPicPr>
            <a:picLocks noChangeAspect="1"/>
          </p:cNvPicPr>
          <p:nvPr/>
        </p:nvPicPr>
        <p:blipFill rotWithShape="1">
          <a:blip r:embed="rId2"/>
          <a:srcRect b="7527"/>
          <a:stretch/>
        </p:blipFill>
        <p:spPr>
          <a:xfrm>
            <a:off x="4620209" y="1988840"/>
            <a:ext cx="4314446" cy="4502683"/>
          </a:xfrm>
          <a:prstGeom prst="rect">
            <a:avLst/>
          </a:prstGeom>
        </p:spPr>
      </p:pic>
    </p:spTree>
    <p:extLst>
      <p:ext uri="{BB962C8B-B14F-4D97-AF65-F5344CB8AC3E}">
        <p14:creationId xmlns:p14="http://schemas.microsoft.com/office/powerpoint/2010/main" val="3561562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5580112" y="1556792"/>
            <a:ext cx="3528391" cy="5256584"/>
          </a:xfrm>
        </p:spPr>
        <p:txBody>
          <a:bodyPr/>
          <a:lstStyle/>
          <a:p>
            <a:pPr marL="0" indent="0" algn="just">
              <a:buNone/>
            </a:pPr>
            <a:r>
              <a:rPr lang="vi-VN" sz="2000" b="1" dirty="0"/>
              <a:t>2. Các bệnh cảnh lâm sàng:</a:t>
            </a:r>
            <a:endParaRPr lang="en-US" sz="2000" dirty="0"/>
          </a:p>
          <a:p>
            <a:pPr marL="457200" indent="-457200" algn="just">
              <a:buFont typeface="+mj-lt"/>
              <a:buAutoNum type="arabicPeriod"/>
            </a:pPr>
            <a:r>
              <a:rPr lang="vi-VN" sz="2000" b="1" dirty="0" smtClean="0">
                <a:solidFill>
                  <a:srgbClr val="00B050"/>
                </a:solidFill>
              </a:rPr>
              <a:t>Bệnh </a:t>
            </a:r>
            <a:r>
              <a:rPr lang="vi-VN" sz="2000" b="1" dirty="0">
                <a:solidFill>
                  <a:srgbClr val="00B050"/>
                </a:solidFill>
              </a:rPr>
              <a:t>cảnh lâm sàng 1: </a:t>
            </a:r>
            <a:r>
              <a:rPr lang="vi-VN" sz="2000" dirty="0"/>
              <a:t>Các triệu chứng </a:t>
            </a:r>
            <a:r>
              <a:rPr lang="vi-VN" sz="2000" b="1" dirty="0">
                <a:solidFill>
                  <a:srgbClr val="FF0000"/>
                </a:solidFill>
              </a:rPr>
              <a:t>xuất hiện trong vài giây đến vài giờ</a:t>
            </a:r>
            <a:r>
              <a:rPr lang="vi-VN" sz="2000" dirty="0"/>
              <a:t> ở da, niêm mạc (mày đay, phù mạch, ngứa...) và có ít nhất </a:t>
            </a:r>
            <a:r>
              <a:rPr lang="vi-VN" sz="2000" b="1" dirty="0">
                <a:solidFill>
                  <a:srgbClr val="FF0000"/>
                </a:solidFill>
              </a:rPr>
              <a:t>1 trong 2</a:t>
            </a:r>
            <a:r>
              <a:rPr lang="vi-VN" sz="2000" dirty="0"/>
              <a:t> triệu chứng sau:</a:t>
            </a:r>
            <a:endParaRPr lang="en-US" sz="2000" dirty="0"/>
          </a:p>
          <a:p>
            <a:pPr marL="800100" lvl="1" indent="-342900" algn="just">
              <a:buFont typeface="+mj-lt"/>
              <a:buAutoNum type="alphaLcParenR"/>
            </a:pPr>
            <a:r>
              <a:rPr lang="vi-VN" sz="2000" dirty="0" smtClean="0"/>
              <a:t>Các </a:t>
            </a:r>
            <a:r>
              <a:rPr lang="vi-VN" sz="2000" dirty="0"/>
              <a:t>triệu chứng hô hấp (khó thở, thở rít, ran rít</a:t>
            </a:r>
            <a:r>
              <a:rPr lang="vi-VN" sz="2000" dirty="0" smtClean="0"/>
              <a:t>)</a:t>
            </a:r>
            <a:endParaRPr lang="en-US" sz="2000" dirty="0"/>
          </a:p>
          <a:p>
            <a:pPr marL="800100" lvl="1" indent="-342900" algn="just">
              <a:buFont typeface="+mj-lt"/>
              <a:buAutoNum type="alphaLcParenR"/>
            </a:pPr>
            <a:r>
              <a:rPr lang="en-US" sz="2000" dirty="0" smtClean="0"/>
              <a:t>T</a:t>
            </a:r>
            <a:r>
              <a:rPr lang="vi-VN" sz="2000" dirty="0" smtClean="0"/>
              <a:t>ụt </a:t>
            </a:r>
            <a:r>
              <a:rPr lang="vi-VN" sz="2000" dirty="0"/>
              <a:t>huyết áp (HA) hay các hậu quả của tụt HA (rối loạn ý thức, đại tiện, tiểu tiện không tự chủ</a:t>
            </a:r>
            <a:r>
              <a:rPr lang="vi-VN" sz="2000" dirty="0" smtClean="0"/>
              <a:t>...)</a:t>
            </a:r>
            <a:endParaRPr lang="en-US" sz="2000" dirty="0"/>
          </a:p>
          <a:p>
            <a:pPr marL="742950" indent="-742950" algn="just">
              <a:lnSpc>
                <a:spcPct val="80000"/>
              </a:lnSpc>
              <a:buFont typeface="+mj-lt"/>
              <a:buAutoNum type="arabicPeriod"/>
            </a:pPr>
            <a:endParaRPr lang="en-US" sz="2000" dirty="0" smtClean="0"/>
          </a:p>
          <a:p>
            <a:pPr marL="742950" indent="-742950" algn="just">
              <a:lnSpc>
                <a:spcPct val="80000"/>
              </a:lnSpc>
              <a:buFont typeface="+mj-lt"/>
              <a:buAutoNum type="arabicPeriod"/>
            </a:pPr>
            <a:endParaRPr lang="en-US" sz="2000" dirty="0"/>
          </a:p>
          <a:p>
            <a:pPr marL="457200" indent="-457200" algn="just">
              <a:lnSpc>
                <a:spcPct val="80000"/>
              </a:lnSpc>
              <a:buFont typeface="+mj-lt"/>
              <a:buAutoNum type="arabicPeriod"/>
            </a:pPr>
            <a:endParaRPr lang="en-US" sz="2000" dirty="0"/>
          </a:p>
        </p:txBody>
      </p:sp>
      <p:pic>
        <p:nvPicPr>
          <p:cNvPr id="4" name="Picture 3"/>
          <p:cNvPicPr>
            <a:picLocks noChangeAspect="1"/>
          </p:cNvPicPr>
          <p:nvPr/>
        </p:nvPicPr>
        <p:blipFill>
          <a:blip r:embed="rId2"/>
          <a:stretch>
            <a:fillRect/>
          </a:stretch>
        </p:blipFill>
        <p:spPr>
          <a:xfrm>
            <a:off x="23737" y="0"/>
            <a:ext cx="5556376" cy="6858000"/>
          </a:xfrm>
          <a:prstGeom prst="rect">
            <a:avLst/>
          </a:prstGeom>
        </p:spPr>
      </p:pic>
    </p:spTree>
    <p:extLst>
      <p:ext uri="{BB962C8B-B14F-4D97-AF65-F5344CB8AC3E}">
        <p14:creationId xmlns:p14="http://schemas.microsoft.com/office/powerpoint/2010/main" val="932984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5184778" y="1368152"/>
            <a:ext cx="3959222" cy="5229200"/>
          </a:xfrm>
        </p:spPr>
        <p:txBody>
          <a:bodyPr/>
          <a:lstStyle/>
          <a:p>
            <a:pPr marL="0" indent="0" algn="just">
              <a:buNone/>
            </a:pPr>
            <a:r>
              <a:rPr lang="vi-VN" sz="2000" b="1" dirty="0" smtClean="0">
                <a:solidFill>
                  <a:srgbClr val="00B050"/>
                </a:solidFill>
              </a:rPr>
              <a:t>Bệnh </a:t>
            </a:r>
            <a:r>
              <a:rPr lang="vi-VN" sz="2000" b="1" dirty="0">
                <a:solidFill>
                  <a:srgbClr val="00B050"/>
                </a:solidFill>
              </a:rPr>
              <a:t>cảnh lâm sàng 2</a:t>
            </a:r>
            <a:r>
              <a:rPr lang="vi-VN" sz="2000" dirty="0">
                <a:solidFill>
                  <a:srgbClr val="FF0000"/>
                </a:solidFill>
              </a:rPr>
              <a:t>: </a:t>
            </a:r>
            <a:r>
              <a:rPr lang="vi-VN" sz="2000" b="1" dirty="0">
                <a:solidFill>
                  <a:srgbClr val="FF0000"/>
                </a:solidFill>
              </a:rPr>
              <a:t>Ít nhất 2 trong 4 triệu chứng sau xuất hiện trong vài giây đến vài giờ </a:t>
            </a:r>
            <a:r>
              <a:rPr lang="vi-VN" sz="2000" dirty="0"/>
              <a:t>sau khi người bệnh tiếp xúc với yếu tố nghi ngờ:</a:t>
            </a:r>
            <a:endParaRPr lang="en-US" sz="2000" dirty="0"/>
          </a:p>
          <a:p>
            <a:pPr marL="800100" lvl="1" indent="-342900" algn="just">
              <a:buFont typeface="+mj-lt"/>
              <a:buAutoNum type="alphaLcParenR"/>
            </a:pPr>
            <a:r>
              <a:rPr lang="vi-VN" sz="2000" dirty="0" smtClean="0"/>
              <a:t>Biểu </a:t>
            </a:r>
            <a:r>
              <a:rPr lang="vi-VN" sz="2000" dirty="0"/>
              <a:t>hiện ở da, niêm mạc: mày đay, phù mạch, </a:t>
            </a:r>
            <a:r>
              <a:rPr lang="vi-VN" sz="2000" dirty="0" smtClean="0"/>
              <a:t>ngứa</a:t>
            </a:r>
            <a:endParaRPr lang="en-US" sz="2000" dirty="0"/>
          </a:p>
          <a:p>
            <a:pPr marL="800100" lvl="1" indent="-342900" algn="just">
              <a:buFont typeface="+mj-lt"/>
              <a:buAutoNum type="alphaLcParenR"/>
            </a:pPr>
            <a:r>
              <a:rPr lang="vi-VN" sz="2000" dirty="0" smtClean="0"/>
              <a:t>Các </a:t>
            </a:r>
            <a:r>
              <a:rPr lang="vi-VN" sz="2000" dirty="0"/>
              <a:t>triệu chứng hô hấp (khó thở, thở rít, ran rít</a:t>
            </a:r>
            <a:r>
              <a:rPr lang="vi-VN" sz="2000" dirty="0" smtClean="0"/>
              <a:t>)</a:t>
            </a:r>
            <a:endParaRPr lang="en-US" sz="2000" dirty="0"/>
          </a:p>
          <a:p>
            <a:pPr marL="800100" lvl="1" indent="-342900" algn="just">
              <a:buFont typeface="+mj-lt"/>
              <a:buAutoNum type="alphaLcParenR"/>
            </a:pPr>
            <a:r>
              <a:rPr lang="vi-VN" sz="2000" dirty="0" smtClean="0"/>
              <a:t>Tụt </a:t>
            </a:r>
            <a:r>
              <a:rPr lang="vi-VN" sz="2000" dirty="0"/>
              <a:t>huyết áp hoặc các hậu quả của tụt huyết áp (rối loạn ý thức, đại tiện, tiểu tiện không tự chủ</a:t>
            </a:r>
            <a:r>
              <a:rPr lang="vi-VN" sz="2000" dirty="0" smtClean="0"/>
              <a:t>...)</a:t>
            </a:r>
            <a:endParaRPr lang="en-US" sz="2000" dirty="0"/>
          </a:p>
          <a:p>
            <a:pPr marL="800100" lvl="1" indent="-342900" algn="just">
              <a:buFont typeface="+mj-lt"/>
              <a:buAutoNum type="alphaLcParenR"/>
            </a:pPr>
            <a:r>
              <a:rPr lang="vi-VN" sz="2000" dirty="0" smtClean="0"/>
              <a:t>Các </a:t>
            </a:r>
            <a:r>
              <a:rPr lang="vi-VN" sz="2000" dirty="0"/>
              <a:t>triệu chứng tiêu hóa (nôn, đau bụng</a:t>
            </a:r>
            <a:r>
              <a:rPr lang="vi-VN" sz="2000" dirty="0" smtClean="0"/>
              <a:t>...)</a:t>
            </a:r>
            <a:endParaRPr lang="en-US" sz="2000" dirty="0" smtClean="0"/>
          </a:p>
          <a:p>
            <a:pPr marL="742950" indent="-742950" algn="just">
              <a:lnSpc>
                <a:spcPct val="80000"/>
              </a:lnSpc>
              <a:buFont typeface="+mj-lt"/>
              <a:buAutoNum type="arabicPeriod"/>
            </a:pPr>
            <a:endParaRPr lang="en-US" sz="2000" dirty="0"/>
          </a:p>
          <a:p>
            <a:pPr marL="457200" indent="-457200" algn="just">
              <a:lnSpc>
                <a:spcPct val="80000"/>
              </a:lnSpc>
              <a:buFont typeface="+mj-lt"/>
              <a:buAutoNum type="arabicPeriod"/>
            </a:pPr>
            <a:endParaRPr lang="en-US" sz="2000" dirty="0"/>
          </a:p>
        </p:txBody>
      </p:sp>
      <p:pic>
        <p:nvPicPr>
          <p:cNvPr id="2" name="Picture 1"/>
          <p:cNvPicPr>
            <a:picLocks noChangeAspect="1"/>
          </p:cNvPicPr>
          <p:nvPr/>
        </p:nvPicPr>
        <p:blipFill rotWithShape="1">
          <a:blip r:embed="rId2"/>
          <a:srcRect l="4232" t="1314" r="3498" b="3194"/>
          <a:stretch/>
        </p:blipFill>
        <p:spPr>
          <a:xfrm>
            <a:off x="191466" y="0"/>
            <a:ext cx="4772298" cy="6294175"/>
          </a:xfrm>
          <a:prstGeom prst="rect">
            <a:avLst/>
          </a:prstGeom>
        </p:spPr>
      </p:pic>
    </p:spTree>
    <p:extLst>
      <p:ext uri="{BB962C8B-B14F-4D97-AF65-F5344CB8AC3E}">
        <p14:creationId xmlns:p14="http://schemas.microsoft.com/office/powerpoint/2010/main" val="1111935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5220072" y="1484784"/>
            <a:ext cx="3888432" cy="4752528"/>
          </a:xfrm>
        </p:spPr>
        <p:txBody>
          <a:bodyPr/>
          <a:lstStyle/>
          <a:p>
            <a:pPr marL="0" indent="0" algn="just">
              <a:buNone/>
            </a:pPr>
            <a:r>
              <a:rPr lang="vi-VN" sz="2000" b="1" dirty="0" smtClean="0">
                <a:solidFill>
                  <a:srgbClr val="00B050"/>
                </a:solidFill>
              </a:rPr>
              <a:t>3. Bệnh </a:t>
            </a:r>
            <a:r>
              <a:rPr lang="vi-VN" sz="2000" b="1" dirty="0">
                <a:solidFill>
                  <a:srgbClr val="00B050"/>
                </a:solidFill>
              </a:rPr>
              <a:t>cảnh lâm sàng 3: </a:t>
            </a:r>
            <a:r>
              <a:rPr lang="vi-VN" sz="2000" b="1" dirty="0">
                <a:solidFill>
                  <a:srgbClr val="FF0000"/>
                </a:solidFill>
              </a:rPr>
              <a:t>Tụt huyết áp xuất hiện trong vài giây đến vài giờ</a:t>
            </a:r>
            <a:r>
              <a:rPr lang="vi-VN" sz="2000" dirty="0"/>
              <a:t> sau khi tiếp xúc với yếu tố nghi ngờ mà người bệnh đã từng bị dị </a:t>
            </a:r>
            <a:r>
              <a:rPr lang="vi-VN" sz="2000" dirty="0" smtClean="0"/>
              <a:t>ứng:</a:t>
            </a:r>
            <a:endParaRPr lang="en-US" sz="2000" dirty="0"/>
          </a:p>
          <a:p>
            <a:pPr marL="0" indent="0" algn="just">
              <a:buNone/>
            </a:pPr>
            <a:r>
              <a:rPr lang="en-US" sz="2000" dirty="0" smtClean="0"/>
              <a:t>a) </a:t>
            </a:r>
            <a:r>
              <a:rPr lang="vi-VN" sz="2000" dirty="0" smtClean="0"/>
              <a:t>Trẻ </a:t>
            </a:r>
            <a:r>
              <a:rPr lang="vi-VN" sz="2000" dirty="0"/>
              <a:t>em: giảm ít nhất 30% huyết áp tâm thu (HA tối đa) hoặc tụt huyết áp tâm thu so với tuổi (</a:t>
            </a:r>
            <a:r>
              <a:rPr lang="vi-VN" sz="2000" dirty="0">
                <a:solidFill>
                  <a:srgbClr val="FF0000"/>
                </a:solidFill>
              </a:rPr>
              <a:t>huyết áp tâm thu &lt; </a:t>
            </a:r>
            <a:r>
              <a:rPr lang="vi-VN" sz="2000" dirty="0" smtClean="0">
                <a:solidFill>
                  <a:srgbClr val="FF0000"/>
                </a:solidFill>
              </a:rPr>
              <a:t>70mmHg</a:t>
            </a:r>
            <a:r>
              <a:rPr lang="vi-VN" sz="2000" dirty="0" smtClean="0"/>
              <a:t>)</a:t>
            </a:r>
            <a:endParaRPr lang="en-US" sz="2000" dirty="0"/>
          </a:p>
          <a:p>
            <a:pPr marL="0" indent="0" algn="just">
              <a:buNone/>
            </a:pPr>
            <a:r>
              <a:rPr lang="en-US" sz="2000" dirty="0" smtClean="0"/>
              <a:t>b) </a:t>
            </a:r>
            <a:r>
              <a:rPr lang="vi-VN" sz="2000" dirty="0" smtClean="0"/>
              <a:t>Người </a:t>
            </a:r>
            <a:r>
              <a:rPr lang="vi-VN" sz="2000" dirty="0"/>
              <a:t>lớn: </a:t>
            </a:r>
            <a:r>
              <a:rPr lang="vi-VN" sz="2000" dirty="0">
                <a:solidFill>
                  <a:srgbClr val="FF0000"/>
                </a:solidFill>
              </a:rPr>
              <a:t>Huyết áp tâm thu &lt; 90mmHg </a:t>
            </a:r>
            <a:r>
              <a:rPr lang="vi-VN" sz="2000" dirty="0"/>
              <a:t>hoặc giảm 30% giá trị huyết áp tâm thu </a:t>
            </a:r>
            <a:r>
              <a:rPr lang="vi-VN" sz="2000" dirty="0" smtClean="0"/>
              <a:t>nền</a:t>
            </a:r>
            <a:endParaRPr lang="en-US" sz="2000" dirty="0"/>
          </a:p>
          <a:p>
            <a:pPr marL="0" indent="0" algn="just">
              <a:buNone/>
            </a:pPr>
            <a:endParaRPr lang="en-US" sz="2000" dirty="0" smtClean="0"/>
          </a:p>
          <a:p>
            <a:pPr marL="742950" indent="-742950" algn="just">
              <a:lnSpc>
                <a:spcPct val="80000"/>
              </a:lnSpc>
              <a:buFont typeface="+mj-lt"/>
              <a:buAutoNum type="arabicPeriod"/>
            </a:pPr>
            <a:endParaRPr lang="en-US" sz="2000" dirty="0"/>
          </a:p>
          <a:p>
            <a:pPr marL="457200" indent="-457200" algn="just">
              <a:lnSpc>
                <a:spcPct val="80000"/>
              </a:lnSpc>
              <a:buFont typeface="+mj-lt"/>
              <a:buAutoNum type="arabicPeriod"/>
            </a:pPr>
            <a:endParaRPr lang="en-US" sz="2000" dirty="0"/>
          </a:p>
        </p:txBody>
      </p:sp>
      <p:pic>
        <p:nvPicPr>
          <p:cNvPr id="3" name="Picture 2"/>
          <p:cNvPicPr>
            <a:picLocks noChangeAspect="1"/>
          </p:cNvPicPr>
          <p:nvPr/>
        </p:nvPicPr>
        <p:blipFill rotWithShape="1">
          <a:blip r:embed="rId2"/>
          <a:srcRect l="3364" t="1382" r="3400" b="3835"/>
          <a:stretch/>
        </p:blipFill>
        <p:spPr>
          <a:xfrm>
            <a:off x="18201" y="188640"/>
            <a:ext cx="5068389" cy="6566263"/>
          </a:xfrm>
          <a:prstGeom prst="rect">
            <a:avLst/>
          </a:prstGeom>
        </p:spPr>
      </p:pic>
    </p:spTree>
    <p:extLst>
      <p:ext uri="{BB962C8B-B14F-4D97-AF65-F5344CB8AC3E}">
        <p14:creationId xmlns:p14="http://schemas.microsoft.com/office/powerpoint/2010/main" val="1658663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5292080" y="980728"/>
            <a:ext cx="3857363" cy="5544616"/>
          </a:xfrm>
        </p:spPr>
        <p:txBody>
          <a:bodyPr/>
          <a:lstStyle/>
          <a:p>
            <a:pPr marL="0" indent="0" algn="just">
              <a:buNone/>
            </a:pPr>
            <a:r>
              <a:rPr lang="vi-VN" sz="2000" b="1" dirty="0" smtClean="0"/>
              <a:t>II</a:t>
            </a:r>
            <a:r>
              <a:rPr lang="vi-VN" sz="2000" b="1" dirty="0"/>
              <a:t>. Chẩn đoán phân biệt:</a:t>
            </a:r>
            <a:endParaRPr lang="en-US" sz="2000" dirty="0"/>
          </a:p>
          <a:p>
            <a:pPr marL="457200" indent="-457200" algn="just">
              <a:buFont typeface="+mj-lt"/>
              <a:buAutoNum type="arabicPeriod"/>
            </a:pPr>
            <a:r>
              <a:rPr lang="vi-VN" sz="2000" dirty="0" smtClean="0"/>
              <a:t>Các </a:t>
            </a:r>
            <a:r>
              <a:rPr lang="vi-VN" sz="2000" dirty="0"/>
              <a:t>trường hợp sốc: sốc tim, sốc giảm thể tích, sốc nhiễm </a:t>
            </a:r>
            <a:r>
              <a:rPr lang="vi-VN" sz="2000" dirty="0" smtClean="0"/>
              <a:t>khuẩn</a:t>
            </a:r>
            <a:endParaRPr lang="en-US" sz="2000" dirty="0"/>
          </a:p>
          <a:p>
            <a:pPr marL="457200" indent="-457200" algn="just">
              <a:buFont typeface="+mj-lt"/>
              <a:buAutoNum type="arabicPeriod"/>
            </a:pPr>
            <a:r>
              <a:rPr lang="vi-VN" sz="2000" dirty="0" smtClean="0">
                <a:solidFill>
                  <a:srgbClr val="00B050"/>
                </a:solidFill>
              </a:rPr>
              <a:t>Tai </a:t>
            </a:r>
            <a:r>
              <a:rPr lang="vi-VN" sz="2000" dirty="0">
                <a:solidFill>
                  <a:srgbClr val="00B050"/>
                </a:solidFill>
              </a:rPr>
              <a:t>biến mạch máu </a:t>
            </a:r>
            <a:r>
              <a:rPr lang="vi-VN" sz="2000" dirty="0" smtClean="0">
                <a:solidFill>
                  <a:srgbClr val="00B050"/>
                </a:solidFill>
              </a:rPr>
              <a:t>não</a:t>
            </a:r>
            <a:endParaRPr lang="en-US" sz="2000" dirty="0">
              <a:solidFill>
                <a:srgbClr val="00B050"/>
              </a:solidFill>
            </a:endParaRPr>
          </a:p>
          <a:p>
            <a:pPr marL="457200" indent="-457200" algn="just">
              <a:buFont typeface="+mj-lt"/>
              <a:buAutoNum type="arabicPeriod"/>
            </a:pPr>
            <a:r>
              <a:rPr lang="vi-VN" sz="2000" dirty="0" smtClean="0"/>
              <a:t>Các </a:t>
            </a:r>
            <a:r>
              <a:rPr lang="vi-VN" sz="2000" dirty="0"/>
              <a:t>nguyên nhân đường hô hấp: COPD, cơn hen phế quản, khó thở thanh quản (do dị vật, viêm</a:t>
            </a:r>
            <a:r>
              <a:rPr lang="vi-VN" sz="2000" dirty="0" smtClean="0"/>
              <a:t>)</a:t>
            </a:r>
            <a:endParaRPr lang="en-US" sz="2000" dirty="0"/>
          </a:p>
          <a:p>
            <a:pPr marL="457200" indent="-457200" algn="just">
              <a:buFont typeface="+mj-lt"/>
              <a:buAutoNum type="arabicPeriod"/>
            </a:pPr>
            <a:r>
              <a:rPr lang="vi-VN" sz="2000" dirty="0" smtClean="0">
                <a:solidFill>
                  <a:srgbClr val="00B050"/>
                </a:solidFill>
              </a:rPr>
              <a:t>Các </a:t>
            </a:r>
            <a:r>
              <a:rPr lang="vi-VN" sz="2000" dirty="0">
                <a:solidFill>
                  <a:srgbClr val="00B050"/>
                </a:solidFill>
              </a:rPr>
              <a:t>bệnh lý ở </a:t>
            </a:r>
            <a:r>
              <a:rPr lang="en-US" sz="2000" dirty="0">
                <a:solidFill>
                  <a:srgbClr val="00B050"/>
                </a:solidFill>
              </a:rPr>
              <a:t>d</a:t>
            </a:r>
            <a:r>
              <a:rPr lang="vi-VN" sz="2000" dirty="0">
                <a:solidFill>
                  <a:srgbClr val="00B050"/>
                </a:solidFill>
              </a:rPr>
              <a:t>a: mày đay, phù </a:t>
            </a:r>
            <a:r>
              <a:rPr lang="vi-VN" sz="2000" dirty="0" smtClean="0">
                <a:solidFill>
                  <a:srgbClr val="00B050"/>
                </a:solidFill>
              </a:rPr>
              <a:t>mạch</a:t>
            </a:r>
            <a:endParaRPr lang="en-US" sz="2000" dirty="0">
              <a:solidFill>
                <a:srgbClr val="00B050"/>
              </a:solidFill>
            </a:endParaRPr>
          </a:p>
          <a:p>
            <a:pPr marL="457200" indent="-457200" algn="just">
              <a:buFont typeface="+mj-lt"/>
              <a:buAutoNum type="arabicPeriod"/>
            </a:pPr>
            <a:r>
              <a:rPr lang="vi-VN" sz="2000" dirty="0" smtClean="0"/>
              <a:t>Các </a:t>
            </a:r>
            <a:r>
              <a:rPr lang="vi-VN" sz="2000" dirty="0"/>
              <a:t>bệnh lý nội tiết: cơn bão giáp trạng, hội chứng carcinoid, hạ đường </a:t>
            </a:r>
            <a:r>
              <a:rPr lang="vi-VN" sz="2000" dirty="0" smtClean="0"/>
              <a:t>máu</a:t>
            </a:r>
            <a:endParaRPr lang="en-US" sz="2000" dirty="0"/>
          </a:p>
          <a:p>
            <a:pPr marL="457200" indent="-457200" algn="just">
              <a:buFont typeface="+mj-lt"/>
              <a:buAutoNum type="arabicPeriod"/>
            </a:pPr>
            <a:r>
              <a:rPr lang="vi-VN" sz="2000" dirty="0" smtClean="0">
                <a:solidFill>
                  <a:srgbClr val="00B050"/>
                </a:solidFill>
              </a:rPr>
              <a:t>Các </a:t>
            </a:r>
            <a:r>
              <a:rPr lang="vi-VN" sz="2000" dirty="0">
                <a:solidFill>
                  <a:srgbClr val="00B050"/>
                </a:solidFill>
              </a:rPr>
              <a:t>ngộ độc: rượu, opiat, </a:t>
            </a:r>
            <a:r>
              <a:rPr lang="vi-VN" sz="2000" dirty="0" smtClean="0">
                <a:solidFill>
                  <a:srgbClr val="00B050"/>
                </a:solidFill>
              </a:rPr>
              <a:t>histamin</a:t>
            </a:r>
            <a:endParaRPr lang="en-US" sz="2000" dirty="0">
              <a:solidFill>
                <a:srgbClr val="00B050"/>
              </a:solidFill>
            </a:endParaRPr>
          </a:p>
          <a:p>
            <a:pPr marL="742950" indent="-742950" algn="just">
              <a:lnSpc>
                <a:spcPct val="80000"/>
              </a:lnSpc>
              <a:buFont typeface="+mj-lt"/>
              <a:buAutoNum type="arabicPeriod"/>
            </a:pPr>
            <a:endParaRPr lang="en-US" sz="2000" dirty="0" smtClean="0"/>
          </a:p>
          <a:p>
            <a:pPr marL="742950" indent="-742950" algn="just">
              <a:lnSpc>
                <a:spcPct val="80000"/>
              </a:lnSpc>
              <a:buFont typeface="+mj-lt"/>
              <a:buAutoNum type="arabicPeriod"/>
            </a:pPr>
            <a:endParaRPr lang="en-US" sz="2000" dirty="0"/>
          </a:p>
          <a:p>
            <a:pPr marL="457200" indent="-457200" algn="just">
              <a:lnSpc>
                <a:spcPct val="80000"/>
              </a:lnSpc>
              <a:buFont typeface="+mj-lt"/>
              <a:buAutoNum type="arabicPeriod"/>
            </a:pPr>
            <a:endParaRPr lang="en-US" sz="2000" dirty="0"/>
          </a:p>
        </p:txBody>
      </p:sp>
      <p:pic>
        <p:nvPicPr>
          <p:cNvPr id="3" name="Picture 2"/>
          <p:cNvPicPr>
            <a:picLocks noChangeAspect="1"/>
          </p:cNvPicPr>
          <p:nvPr/>
        </p:nvPicPr>
        <p:blipFill rotWithShape="1">
          <a:blip r:embed="rId2"/>
          <a:srcRect l="5036" r="2619" b="4093"/>
          <a:stretch/>
        </p:blipFill>
        <p:spPr>
          <a:xfrm>
            <a:off x="107504" y="620688"/>
            <a:ext cx="5268686" cy="4238695"/>
          </a:xfrm>
          <a:prstGeom prst="rect">
            <a:avLst/>
          </a:prstGeom>
        </p:spPr>
      </p:pic>
    </p:spTree>
    <p:extLst>
      <p:ext uri="{BB962C8B-B14F-4D97-AF65-F5344CB8AC3E}">
        <p14:creationId xmlns:p14="http://schemas.microsoft.com/office/powerpoint/2010/main" val="221491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260648"/>
            <a:ext cx="7391400" cy="707579"/>
          </a:xfrm>
        </p:spPr>
        <p:txBody>
          <a:bodyPr/>
          <a:lstStyle/>
          <a:p>
            <a:r>
              <a:rPr lang="vi-VN" sz="2400">
                <a:solidFill>
                  <a:schemeClr val="tx1"/>
                </a:solidFill>
              </a:rPr>
              <a:t>PHỤ LỤC </a:t>
            </a:r>
            <a:r>
              <a:rPr lang="en-US" sz="2400" smtClean="0">
                <a:solidFill>
                  <a:schemeClr val="tx1"/>
                </a:solidFill>
              </a:rPr>
              <a:t>I</a:t>
            </a:r>
            <a:r>
              <a:rPr lang="vi-VN" sz="2400" smtClean="0">
                <a:solidFill>
                  <a:schemeClr val="tx1"/>
                </a:solidFill>
              </a:rPr>
              <a:t>I</a:t>
            </a:r>
            <a:r>
              <a:rPr lang="en-US" sz="2400">
                <a:solidFill>
                  <a:schemeClr val="tx1"/>
                </a:solidFill>
              </a:rPr>
              <a:t/>
            </a:r>
            <a:br>
              <a:rPr lang="en-US" sz="2400">
                <a:solidFill>
                  <a:schemeClr val="tx1"/>
                </a:solidFill>
              </a:rPr>
            </a:br>
            <a:r>
              <a:rPr lang="vi-VN" sz="2400">
                <a:solidFill>
                  <a:schemeClr val="tx1"/>
                </a:solidFill>
              </a:rPr>
              <a:t>HƯỚNG DẪN CHẨN ĐOÁN </a:t>
            </a:r>
            <a:r>
              <a:rPr lang="en-US" sz="2400" smtClean="0">
                <a:solidFill>
                  <a:schemeClr val="tx1"/>
                </a:solidFill>
              </a:rPr>
              <a:t>MỨC ĐỘ </a:t>
            </a:r>
            <a:r>
              <a:rPr lang="vi-VN" sz="2400" smtClean="0">
                <a:solidFill>
                  <a:schemeClr val="tx1"/>
                </a:solidFill>
              </a:rPr>
              <a:t>PHẢN </a:t>
            </a:r>
            <a:r>
              <a:rPr lang="vi-VN" sz="2400">
                <a:solidFill>
                  <a:schemeClr val="tx1"/>
                </a:solidFill>
              </a:rPr>
              <a:t>VỆ</a:t>
            </a:r>
            <a:endParaRPr lang="en-US" sz="2400">
              <a:solidFill>
                <a:schemeClr val="tx1"/>
              </a:solidFill>
            </a:endParaRPr>
          </a:p>
        </p:txBody>
      </p:sp>
      <p:sp>
        <p:nvSpPr>
          <p:cNvPr id="41987" name="Rectangle 3"/>
          <p:cNvSpPr>
            <a:spLocks noGrp="1" noChangeArrowheads="1"/>
          </p:cNvSpPr>
          <p:nvPr>
            <p:ph type="body" idx="1"/>
          </p:nvPr>
        </p:nvSpPr>
        <p:spPr>
          <a:xfrm>
            <a:off x="0" y="1124744"/>
            <a:ext cx="9144000" cy="5661248"/>
          </a:xfrm>
        </p:spPr>
        <p:txBody>
          <a:bodyPr/>
          <a:lstStyle/>
          <a:p>
            <a:pPr algn="just"/>
            <a:r>
              <a:rPr lang="vi-VN" sz="2000" b="1" dirty="0">
                <a:solidFill>
                  <a:srgbClr val="C00000"/>
                </a:solidFill>
              </a:rPr>
              <a:t>Phản vệ được phân thành 4 mức độ như sau:</a:t>
            </a:r>
            <a:endParaRPr lang="en-US" sz="2000" dirty="0">
              <a:solidFill>
                <a:srgbClr val="C00000"/>
              </a:solidFill>
            </a:endParaRPr>
          </a:p>
          <a:p>
            <a:pPr algn="just"/>
            <a:r>
              <a:rPr lang="vi-VN" sz="2000" i="1" dirty="0"/>
              <a:t>(</a:t>
            </a:r>
            <a:r>
              <a:rPr lang="vi-VN" sz="2000" i="1" dirty="0">
                <a:solidFill>
                  <a:srgbClr val="C00000"/>
                </a:solidFill>
              </a:rPr>
              <a:t>l</a:t>
            </a:r>
            <a:r>
              <a:rPr lang="en-US" sz="2000" i="1" dirty="0">
                <a:solidFill>
                  <a:srgbClr val="C00000"/>
                </a:solidFill>
              </a:rPr>
              <a:t>ưu ý</a:t>
            </a:r>
            <a:r>
              <a:rPr lang="vi-VN" sz="2000" i="1" dirty="0">
                <a:solidFill>
                  <a:srgbClr val="C00000"/>
                </a:solidFill>
              </a:rPr>
              <a:t> mức độ phản vệ có thể nặng lên rất nhanh và không theo tuần tự</a:t>
            </a:r>
            <a:r>
              <a:rPr lang="vi-VN" sz="2000" i="1" dirty="0"/>
              <a:t>)</a:t>
            </a:r>
            <a:endParaRPr lang="en-US" sz="2000" dirty="0"/>
          </a:p>
          <a:p>
            <a:pPr marL="457200" indent="-457200" algn="just">
              <a:buFont typeface="+mj-lt"/>
              <a:buAutoNum type="arabicPeriod"/>
            </a:pPr>
            <a:r>
              <a:rPr lang="vi-VN" sz="2000" b="1" dirty="0" smtClean="0">
                <a:solidFill>
                  <a:srgbClr val="00B050"/>
                </a:solidFill>
              </a:rPr>
              <a:t>Nhẹ </a:t>
            </a:r>
            <a:r>
              <a:rPr lang="vi-VN" sz="2000" b="1" dirty="0">
                <a:solidFill>
                  <a:srgbClr val="00B050"/>
                </a:solidFill>
              </a:rPr>
              <a:t>(độ I)</a:t>
            </a:r>
            <a:r>
              <a:rPr lang="vi-VN" sz="2000" dirty="0">
                <a:solidFill>
                  <a:srgbClr val="00B050"/>
                </a:solidFill>
              </a:rPr>
              <a:t>: </a:t>
            </a:r>
            <a:r>
              <a:rPr lang="vi-VN" sz="2000" dirty="0"/>
              <a:t>Chỉ có các triệu chứng da, tổ chức dưới da và niêm mạc như mày đay, ngứa, phù </a:t>
            </a:r>
            <a:r>
              <a:rPr lang="vi-VN" sz="2000" dirty="0" smtClean="0"/>
              <a:t>mạch</a:t>
            </a:r>
            <a:endParaRPr lang="en-US" sz="2000" dirty="0"/>
          </a:p>
          <a:p>
            <a:pPr marL="457200" indent="-457200" algn="just">
              <a:buFont typeface="+mj-lt"/>
              <a:buAutoNum type="arabicPeriod"/>
            </a:pPr>
            <a:r>
              <a:rPr lang="vi-VN" sz="2000" b="1" dirty="0" smtClean="0">
                <a:solidFill>
                  <a:srgbClr val="0070C0"/>
                </a:solidFill>
              </a:rPr>
              <a:t>Nặng </a:t>
            </a:r>
            <a:r>
              <a:rPr lang="vi-VN" sz="2000" b="1" dirty="0">
                <a:solidFill>
                  <a:srgbClr val="0070C0"/>
                </a:solidFill>
              </a:rPr>
              <a:t>(độ II)</a:t>
            </a:r>
            <a:r>
              <a:rPr lang="vi-VN" sz="2000" dirty="0">
                <a:solidFill>
                  <a:srgbClr val="0070C0"/>
                </a:solidFill>
              </a:rPr>
              <a:t>:</a:t>
            </a:r>
            <a:r>
              <a:rPr lang="vi-VN" sz="2000" dirty="0"/>
              <a:t> có từ 2 biểu hiện ở nhiều cơ quan:</a:t>
            </a:r>
            <a:endParaRPr lang="en-US" sz="2000" dirty="0"/>
          </a:p>
          <a:p>
            <a:pPr marL="800100" lvl="1" indent="-342900" algn="just">
              <a:buFont typeface="+mj-lt"/>
              <a:buAutoNum type="alphaLcParenR"/>
            </a:pPr>
            <a:r>
              <a:rPr lang="vi-VN" sz="2000" dirty="0" smtClean="0"/>
              <a:t>Mày </a:t>
            </a:r>
            <a:r>
              <a:rPr lang="vi-VN" sz="2000" dirty="0"/>
              <a:t>đay, phù mạch xuất hiện </a:t>
            </a:r>
            <a:r>
              <a:rPr lang="vi-VN" sz="2000" dirty="0" smtClean="0"/>
              <a:t>nhanh</a:t>
            </a:r>
            <a:endParaRPr lang="en-US" sz="2000" dirty="0"/>
          </a:p>
          <a:p>
            <a:pPr marL="800100" lvl="1" indent="-342900" algn="just">
              <a:buFont typeface="+mj-lt"/>
              <a:buAutoNum type="alphaLcParenR"/>
            </a:pPr>
            <a:r>
              <a:rPr lang="vi-VN" sz="2000" dirty="0" smtClean="0"/>
              <a:t>Khó </a:t>
            </a:r>
            <a:r>
              <a:rPr lang="vi-VN" sz="2000" dirty="0"/>
              <a:t>thở nhanh nông, tức ngực, khàn tiếng, chảy nước mũi.</a:t>
            </a:r>
            <a:endParaRPr lang="en-US" sz="2000" dirty="0"/>
          </a:p>
          <a:p>
            <a:pPr marL="800100" lvl="1" indent="-342900" algn="just">
              <a:buFont typeface="+mj-lt"/>
              <a:buAutoNum type="alphaLcParenR"/>
            </a:pPr>
            <a:r>
              <a:rPr lang="vi-VN" sz="2000" dirty="0" smtClean="0"/>
              <a:t>Đau </a:t>
            </a:r>
            <a:r>
              <a:rPr lang="vi-VN" sz="2000" dirty="0"/>
              <a:t>bụng, nôn, ỉa </a:t>
            </a:r>
            <a:r>
              <a:rPr lang="vi-VN" sz="2000" dirty="0" smtClean="0"/>
              <a:t>chảy</a:t>
            </a:r>
            <a:endParaRPr lang="en-US" sz="2000" dirty="0"/>
          </a:p>
          <a:p>
            <a:pPr marL="800100" lvl="1" indent="-342900" algn="just">
              <a:buFont typeface="+mj-lt"/>
              <a:buAutoNum type="alphaLcParenR"/>
            </a:pPr>
            <a:r>
              <a:rPr lang="vi-VN" sz="2000" dirty="0" smtClean="0">
                <a:solidFill>
                  <a:srgbClr val="00B050"/>
                </a:solidFill>
              </a:rPr>
              <a:t>Huyết </a:t>
            </a:r>
            <a:r>
              <a:rPr lang="vi-VN" sz="2000" dirty="0">
                <a:solidFill>
                  <a:srgbClr val="00B050"/>
                </a:solidFill>
              </a:rPr>
              <a:t>áp chưa tụt hoặc tăng, nhịp tim nhanh hoặc loạn </a:t>
            </a:r>
            <a:r>
              <a:rPr lang="vi-VN" sz="2000" dirty="0" smtClean="0">
                <a:solidFill>
                  <a:srgbClr val="00B050"/>
                </a:solidFill>
              </a:rPr>
              <a:t>nhịp</a:t>
            </a:r>
            <a:endParaRPr lang="en-US" sz="2000" dirty="0"/>
          </a:p>
          <a:p>
            <a:pPr marL="457200" indent="-457200" algn="just">
              <a:buFont typeface="+mj-lt"/>
              <a:buAutoNum type="arabicPeriod"/>
            </a:pPr>
            <a:r>
              <a:rPr lang="vi-VN" sz="2000" b="1" dirty="0" smtClean="0">
                <a:solidFill>
                  <a:srgbClr val="FFC000"/>
                </a:solidFill>
              </a:rPr>
              <a:t>Nguy </a:t>
            </a:r>
            <a:r>
              <a:rPr lang="vi-VN" sz="2000" b="1" dirty="0">
                <a:solidFill>
                  <a:srgbClr val="FFC000"/>
                </a:solidFill>
              </a:rPr>
              <a:t>kịch (độ III)</a:t>
            </a:r>
            <a:r>
              <a:rPr lang="vi-VN" sz="2000" dirty="0">
                <a:solidFill>
                  <a:srgbClr val="FFC000"/>
                </a:solidFill>
              </a:rPr>
              <a:t>:</a:t>
            </a:r>
            <a:r>
              <a:rPr lang="vi-VN" sz="2000" dirty="0"/>
              <a:t> biểu hiện ở nhiều cơ quan với mức </a:t>
            </a:r>
            <a:r>
              <a:rPr lang="vi-VN" sz="2000" dirty="0" smtClean="0"/>
              <a:t>nặng </a:t>
            </a:r>
            <a:r>
              <a:rPr lang="vi-VN" sz="2000" dirty="0"/>
              <a:t>hơn như sau:</a:t>
            </a:r>
            <a:endParaRPr lang="en-US" sz="2000" dirty="0"/>
          </a:p>
          <a:p>
            <a:pPr marL="800100" lvl="1" indent="-342900" algn="just">
              <a:buFont typeface="+mj-lt"/>
              <a:buAutoNum type="alphaLcParenR"/>
            </a:pPr>
            <a:r>
              <a:rPr lang="vi-VN" sz="2000" dirty="0" smtClean="0"/>
              <a:t>Đường </a:t>
            </a:r>
            <a:r>
              <a:rPr lang="vi-VN" sz="2000" dirty="0"/>
              <a:t>thở: tiếng rít thanh quản, phù thanh </a:t>
            </a:r>
            <a:r>
              <a:rPr lang="vi-VN" sz="2000" dirty="0" smtClean="0"/>
              <a:t>quản</a:t>
            </a:r>
            <a:endParaRPr lang="en-US" sz="2000" dirty="0"/>
          </a:p>
          <a:p>
            <a:pPr marL="800100" lvl="1" indent="-342900" algn="just">
              <a:buFont typeface="+mj-lt"/>
              <a:buAutoNum type="alphaLcParenR"/>
            </a:pPr>
            <a:r>
              <a:rPr lang="vi-VN" sz="2000" dirty="0" smtClean="0"/>
              <a:t>Thở</a:t>
            </a:r>
            <a:r>
              <a:rPr lang="vi-VN" sz="2000" dirty="0"/>
              <a:t>: thở nhanh, khò khè, tím tái, rối loạn nhịp th</a:t>
            </a:r>
            <a:r>
              <a:rPr lang="en-US" sz="2000" dirty="0" smtClean="0"/>
              <a:t>ở</a:t>
            </a:r>
            <a:endParaRPr lang="en-US" sz="2000" dirty="0"/>
          </a:p>
          <a:p>
            <a:pPr marL="800100" lvl="1" indent="-342900" algn="just">
              <a:buFont typeface="+mj-lt"/>
              <a:buAutoNum type="alphaLcParenR"/>
            </a:pPr>
            <a:r>
              <a:rPr lang="vi-VN" sz="2000" dirty="0" smtClean="0"/>
              <a:t>Rối </a:t>
            </a:r>
            <a:r>
              <a:rPr lang="vi-VN" sz="2000" dirty="0"/>
              <a:t>loạn ý thức: vật vã, hôn mê, co giật, rối loạn cơ </a:t>
            </a:r>
            <a:r>
              <a:rPr lang="vi-VN" sz="2000" dirty="0" smtClean="0"/>
              <a:t>tròn</a:t>
            </a:r>
            <a:endParaRPr lang="en-US" sz="2000" dirty="0"/>
          </a:p>
          <a:p>
            <a:pPr marL="800100" lvl="1" indent="-342900" algn="just">
              <a:buFont typeface="+mj-lt"/>
              <a:buAutoNum type="alphaLcParenR"/>
            </a:pPr>
            <a:r>
              <a:rPr lang="vi-VN" sz="2000" dirty="0" smtClean="0"/>
              <a:t>Tuần </a:t>
            </a:r>
            <a:r>
              <a:rPr lang="vi-VN" sz="2000" dirty="0"/>
              <a:t>hoàn: sốc, mạch nhanh nhỏ, tụt huyết </a:t>
            </a:r>
            <a:r>
              <a:rPr lang="vi-VN" sz="2000" dirty="0" smtClean="0"/>
              <a:t>áp</a:t>
            </a:r>
            <a:endParaRPr lang="en-US" sz="2000" dirty="0"/>
          </a:p>
          <a:p>
            <a:pPr marL="457200" indent="-457200" algn="just">
              <a:buFont typeface="+mj-lt"/>
              <a:buAutoNum type="arabicPeriod"/>
            </a:pPr>
            <a:r>
              <a:rPr lang="vi-VN" sz="2000" b="1" dirty="0" smtClean="0">
                <a:solidFill>
                  <a:srgbClr val="FF0000"/>
                </a:solidFill>
              </a:rPr>
              <a:t>Ngừng </a:t>
            </a:r>
            <a:r>
              <a:rPr lang="vi-VN" sz="2000" b="1" dirty="0">
                <a:solidFill>
                  <a:srgbClr val="FF0000"/>
                </a:solidFill>
              </a:rPr>
              <a:t>tuần hoàn (độ IV)</a:t>
            </a:r>
            <a:r>
              <a:rPr lang="vi-VN" sz="2000" dirty="0">
                <a:solidFill>
                  <a:srgbClr val="FF0000"/>
                </a:solidFill>
              </a:rPr>
              <a:t>: </a:t>
            </a:r>
            <a:r>
              <a:rPr lang="vi-VN" sz="2000" dirty="0"/>
              <a:t>Biểu hiện ngừng hô hấp, ngừng tuần hoàn</a:t>
            </a:r>
            <a:endParaRPr lang="en-US" sz="2000" dirty="0" smtClean="0"/>
          </a:p>
          <a:p>
            <a:pPr marL="742950" indent="-742950" algn="just">
              <a:lnSpc>
                <a:spcPct val="80000"/>
              </a:lnSpc>
              <a:buFont typeface="+mj-lt"/>
              <a:buAutoNum type="arabicPeriod"/>
            </a:pPr>
            <a:endParaRPr lang="en-US" sz="2000" dirty="0"/>
          </a:p>
          <a:p>
            <a:pPr marL="457200" indent="-457200" algn="just">
              <a:lnSpc>
                <a:spcPct val="80000"/>
              </a:lnSpc>
              <a:buFont typeface="+mj-lt"/>
              <a:buAutoNum type="arabicPeriod"/>
            </a:pPr>
            <a:endParaRPr lang="en-US" sz="2000" dirty="0"/>
          </a:p>
        </p:txBody>
      </p:sp>
    </p:spTree>
    <p:extLst>
      <p:ext uri="{BB962C8B-B14F-4D97-AF65-F5344CB8AC3E}">
        <p14:creationId xmlns:p14="http://schemas.microsoft.com/office/powerpoint/2010/main" val="3763958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253110" y="705197"/>
            <a:ext cx="4783385" cy="563563"/>
          </a:xfrm>
        </p:spPr>
        <p:txBody>
          <a:bodyPr/>
          <a:lstStyle/>
          <a:p>
            <a:r>
              <a:rPr lang="en-US" sz="2800" dirty="0" smtClean="0">
                <a:solidFill>
                  <a:schemeClr val="tx1"/>
                </a:solidFill>
              </a:rPr>
              <a:t>Thông tư 51/2017/TT-BYT</a:t>
            </a:r>
            <a:endParaRPr lang="en-US" sz="2800" dirty="0">
              <a:solidFill>
                <a:schemeClr val="tx1"/>
              </a:solidFill>
            </a:endParaRPr>
          </a:p>
        </p:txBody>
      </p:sp>
      <p:sp>
        <p:nvSpPr>
          <p:cNvPr id="41987" name="Rectangle 3"/>
          <p:cNvSpPr>
            <a:spLocks noGrp="1" noChangeArrowheads="1"/>
          </p:cNvSpPr>
          <p:nvPr>
            <p:ph type="body" idx="1"/>
          </p:nvPr>
        </p:nvSpPr>
        <p:spPr>
          <a:xfrm>
            <a:off x="4716016" y="1915010"/>
            <a:ext cx="4320480" cy="1730014"/>
          </a:xfrm>
        </p:spPr>
        <p:txBody>
          <a:bodyPr/>
          <a:lstStyle/>
          <a:p>
            <a:pPr algn="just">
              <a:lnSpc>
                <a:spcPct val="150000"/>
              </a:lnSpc>
            </a:pPr>
            <a:r>
              <a:rPr lang="en-SG" sz="2200" dirty="0" smtClean="0"/>
              <a:t>9 Điều</a:t>
            </a:r>
          </a:p>
          <a:p>
            <a:pPr algn="just">
              <a:lnSpc>
                <a:spcPct val="150000"/>
              </a:lnSpc>
            </a:pPr>
            <a:r>
              <a:rPr lang="en-SG" sz="2200" dirty="0" smtClean="0">
                <a:solidFill>
                  <a:srgbClr val="00B050"/>
                </a:solidFill>
              </a:rPr>
              <a:t>10 Phụ lục</a:t>
            </a:r>
          </a:p>
          <a:p>
            <a:pPr algn="just">
              <a:lnSpc>
                <a:spcPct val="150000"/>
              </a:lnSpc>
            </a:pPr>
            <a:r>
              <a:rPr lang="en-SG" sz="2200" dirty="0">
                <a:solidFill>
                  <a:srgbClr val="FF0000"/>
                </a:solidFill>
              </a:rPr>
              <a:t>Hiệu lực từ ngày 15/02/2018</a:t>
            </a:r>
            <a:endParaRPr lang="en-US" sz="2200" dirty="0">
              <a:solidFill>
                <a:srgbClr val="FF0000"/>
              </a:solidFill>
            </a:endParaRPr>
          </a:p>
          <a:p>
            <a:pPr algn="just">
              <a:lnSpc>
                <a:spcPct val="150000"/>
              </a:lnSpc>
            </a:pPr>
            <a:endParaRPr lang="en-SG" sz="2200" dirty="0" smtClean="0">
              <a:solidFill>
                <a:srgbClr val="00B050"/>
              </a:solidFill>
            </a:endParaRPr>
          </a:p>
          <a:p>
            <a:pPr marL="1143000" lvl="1" indent="-742950">
              <a:lnSpc>
                <a:spcPct val="80000"/>
              </a:lnSpc>
              <a:buFont typeface="+mj-lt"/>
              <a:buAutoNum type="arabicPeriod"/>
            </a:pPr>
            <a:endParaRPr lang="en-US" sz="2200" dirty="0" smtClean="0"/>
          </a:p>
          <a:p>
            <a:pPr marL="742950" indent="-742950">
              <a:lnSpc>
                <a:spcPct val="80000"/>
              </a:lnSpc>
              <a:buFont typeface="+mj-lt"/>
              <a:buAutoNum type="arabicPeriod"/>
            </a:pPr>
            <a:endParaRPr lang="en-US" sz="2200" dirty="0" smtClean="0"/>
          </a:p>
          <a:p>
            <a:pPr marL="742950" indent="-742950">
              <a:lnSpc>
                <a:spcPct val="80000"/>
              </a:lnSpc>
              <a:buFont typeface="+mj-lt"/>
              <a:buAutoNum type="arabicPeriod"/>
            </a:pPr>
            <a:endParaRPr lang="en-US" sz="2200" dirty="0"/>
          </a:p>
          <a:p>
            <a:pPr marL="457200" indent="-457200">
              <a:lnSpc>
                <a:spcPct val="80000"/>
              </a:lnSpc>
              <a:buFont typeface="+mj-lt"/>
              <a:buAutoNum type="arabicPeriod"/>
            </a:pPr>
            <a:endParaRPr lang="en-US" sz="2200" dirty="0"/>
          </a:p>
        </p:txBody>
      </p:sp>
      <p:pic>
        <p:nvPicPr>
          <p:cNvPr id="2" name="Picture 1"/>
          <p:cNvPicPr>
            <a:picLocks noChangeAspect="1"/>
          </p:cNvPicPr>
          <p:nvPr/>
        </p:nvPicPr>
        <p:blipFill>
          <a:blip r:embed="rId2"/>
          <a:stretch>
            <a:fillRect/>
          </a:stretch>
        </p:blipFill>
        <p:spPr>
          <a:xfrm>
            <a:off x="-36512" y="44624"/>
            <a:ext cx="4557078" cy="5400600"/>
          </a:xfrm>
          <a:prstGeom prst="rect">
            <a:avLst/>
          </a:prstGeom>
        </p:spPr>
      </p:pic>
    </p:spTree>
    <p:extLst>
      <p:ext uri="{BB962C8B-B14F-4D97-AF65-F5344CB8AC3E}">
        <p14:creationId xmlns:p14="http://schemas.microsoft.com/office/powerpoint/2010/main" val="350867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43608" y="404664"/>
            <a:ext cx="7391400" cy="707579"/>
          </a:xfrm>
        </p:spPr>
        <p:txBody>
          <a:bodyPr/>
          <a:lstStyle/>
          <a:p>
            <a:r>
              <a:rPr lang="vi-VN" sz="2400" dirty="0">
                <a:solidFill>
                  <a:schemeClr val="tx1"/>
                </a:solidFill>
              </a:rPr>
              <a:t>PHỤ LỤC </a:t>
            </a:r>
            <a:r>
              <a:rPr lang="en-US" sz="2400" dirty="0" smtClean="0">
                <a:solidFill>
                  <a:schemeClr val="tx1"/>
                </a:solidFill>
              </a:rPr>
              <a:t>I</a:t>
            </a:r>
            <a:r>
              <a:rPr lang="vi-VN" sz="2400" dirty="0" smtClean="0">
                <a:solidFill>
                  <a:schemeClr val="tx1"/>
                </a:solidFill>
              </a:rPr>
              <a:t>I</a:t>
            </a:r>
            <a:r>
              <a:rPr lang="en-US" sz="2400" dirty="0" smtClean="0">
                <a:solidFill>
                  <a:schemeClr val="tx1"/>
                </a:solidFill>
              </a:rPr>
              <a:t>I</a:t>
            </a:r>
            <a:r>
              <a:rPr lang="en-US" sz="2400" dirty="0">
                <a:solidFill>
                  <a:schemeClr val="tx1"/>
                </a:solidFill>
              </a:rPr>
              <a:t/>
            </a:r>
            <a:br>
              <a:rPr lang="en-US" sz="2400" dirty="0">
                <a:solidFill>
                  <a:schemeClr val="tx1"/>
                </a:solidFill>
              </a:rPr>
            </a:br>
            <a:r>
              <a:rPr lang="vi-VN" sz="2400" dirty="0">
                <a:solidFill>
                  <a:schemeClr val="tx1"/>
                </a:solidFill>
              </a:rPr>
              <a:t>HƯỚNG DẪN </a:t>
            </a:r>
            <a:r>
              <a:rPr lang="en-US" sz="2400" dirty="0" smtClean="0">
                <a:solidFill>
                  <a:schemeClr val="tx1"/>
                </a:solidFill>
              </a:rPr>
              <a:t>XỬ TRÍ CẤP CỨU </a:t>
            </a:r>
            <a:r>
              <a:rPr lang="vi-VN" sz="2400" dirty="0" smtClean="0">
                <a:solidFill>
                  <a:schemeClr val="tx1"/>
                </a:solidFill>
              </a:rPr>
              <a:t>PHẢN </a:t>
            </a:r>
            <a:r>
              <a:rPr lang="vi-VN" sz="2400" dirty="0">
                <a:solidFill>
                  <a:schemeClr val="tx1"/>
                </a:solidFill>
              </a:rPr>
              <a:t>VỆ</a:t>
            </a:r>
            <a:endParaRPr lang="en-US" sz="2400" dirty="0">
              <a:solidFill>
                <a:schemeClr val="tx1"/>
              </a:solidFill>
            </a:endParaRPr>
          </a:p>
        </p:txBody>
      </p:sp>
      <p:sp>
        <p:nvSpPr>
          <p:cNvPr id="41987" name="Rectangle 3"/>
          <p:cNvSpPr>
            <a:spLocks noGrp="1" noChangeArrowheads="1"/>
          </p:cNvSpPr>
          <p:nvPr>
            <p:ph type="body" idx="1"/>
          </p:nvPr>
        </p:nvSpPr>
        <p:spPr>
          <a:xfrm>
            <a:off x="-7410" y="1196752"/>
            <a:ext cx="9036496" cy="5544616"/>
          </a:xfrm>
        </p:spPr>
        <p:txBody>
          <a:bodyPr/>
          <a:lstStyle/>
          <a:p>
            <a:pPr algn="just"/>
            <a:r>
              <a:rPr lang="vi-VN" sz="2000" b="1" dirty="0"/>
              <a:t>I. Nguyên tắc chung</a:t>
            </a:r>
            <a:endParaRPr lang="en-US" sz="2000" dirty="0"/>
          </a:p>
          <a:p>
            <a:pPr marL="457200" indent="-457200" algn="just">
              <a:buFont typeface="+mj-lt"/>
              <a:buAutoNum type="arabicPeriod"/>
            </a:pPr>
            <a:r>
              <a:rPr lang="vi-VN" sz="2000" dirty="0" smtClean="0"/>
              <a:t>Tất </a:t>
            </a:r>
            <a:r>
              <a:rPr lang="vi-VN" sz="2000" dirty="0"/>
              <a:t>cả trường hợp phản vệ phải được phát hiện sớm, xử trí khẩn cấp, kịp thời ngay tại ch</a:t>
            </a:r>
            <a:r>
              <a:rPr lang="en-US" sz="2000" dirty="0"/>
              <a:t>ỗ</a:t>
            </a:r>
            <a:r>
              <a:rPr lang="vi-VN" sz="2000" dirty="0"/>
              <a:t> và </a:t>
            </a:r>
            <a:r>
              <a:rPr lang="vi-VN" sz="2000" dirty="0">
                <a:solidFill>
                  <a:srgbClr val="FF0000"/>
                </a:solidFill>
              </a:rPr>
              <a:t>theo dõi liên tục ít nh</a:t>
            </a:r>
            <a:r>
              <a:rPr lang="en-US" sz="2000" dirty="0">
                <a:solidFill>
                  <a:srgbClr val="FF0000"/>
                </a:solidFill>
              </a:rPr>
              <a:t>ấ</a:t>
            </a:r>
            <a:r>
              <a:rPr lang="vi-VN" sz="2000" dirty="0">
                <a:solidFill>
                  <a:srgbClr val="FF0000"/>
                </a:solidFill>
              </a:rPr>
              <a:t>t trong vòng 24 </a:t>
            </a:r>
            <a:r>
              <a:rPr lang="vi-VN" sz="2000" dirty="0" smtClean="0">
                <a:solidFill>
                  <a:srgbClr val="FF0000"/>
                </a:solidFill>
              </a:rPr>
              <a:t>giờ</a:t>
            </a:r>
            <a:endParaRPr lang="en-US" sz="2000" dirty="0"/>
          </a:p>
          <a:p>
            <a:pPr marL="457200" indent="-457200" algn="just">
              <a:buFont typeface="+mj-lt"/>
              <a:buAutoNum type="arabicPeriod"/>
            </a:pPr>
            <a:r>
              <a:rPr lang="vi-VN" sz="2000" dirty="0" smtClean="0"/>
              <a:t>Bác </a:t>
            </a:r>
            <a:r>
              <a:rPr lang="vi-VN" sz="2000" dirty="0"/>
              <a:t>sĩ, điều dưỡng, hộ sinh viên, kỹ thuật viên, nhân viên y tế khác phải xử trí ban đầu cấp cứu phản </a:t>
            </a:r>
            <a:r>
              <a:rPr lang="vi-VN" sz="2000" dirty="0" smtClean="0"/>
              <a:t>vệ</a:t>
            </a:r>
            <a:endParaRPr lang="en-US" sz="2000" dirty="0"/>
          </a:p>
          <a:p>
            <a:pPr marL="457200" indent="-457200" algn="just">
              <a:buFont typeface="+mj-lt"/>
              <a:buAutoNum type="arabicPeriod"/>
            </a:pPr>
            <a:r>
              <a:rPr lang="vi-VN" sz="2000" b="1" dirty="0" smtClean="0"/>
              <a:t>Adrenalin </a:t>
            </a:r>
            <a:r>
              <a:rPr lang="vi-VN" sz="2000" b="1" dirty="0"/>
              <a:t>là thuốc thiết yếu, quan trọng hàng đầu cứu sống người bệnh bị phản vệ,</a:t>
            </a:r>
            <a:r>
              <a:rPr lang="vi-VN" sz="2000" dirty="0"/>
              <a:t> phải được </a:t>
            </a:r>
            <a:r>
              <a:rPr lang="vi-VN" sz="2000" dirty="0">
                <a:solidFill>
                  <a:srgbClr val="FF0000"/>
                </a:solidFill>
              </a:rPr>
              <a:t>tiêm b</a:t>
            </a:r>
            <a:r>
              <a:rPr lang="en-US" sz="2000" dirty="0">
                <a:solidFill>
                  <a:srgbClr val="FF0000"/>
                </a:solidFill>
              </a:rPr>
              <a:t>ắ</a:t>
            </a:r>
            <a:r>
              <a:rPr lang="vi-VN" sz="2000" dirty="0">
                <a:solidFill>
                  <a:srgbClr val="FF0000"/>
                </a:solidFill>
              </a:rPr>
              <a:t>p ngay khi chẩn đoán phản vệ từ độ II trở </a:t>
            </a:r>
            <a:r>
              <a:rPr lang="vi-VN" sz="2000" dirty="0" smtClean="0">
                <a:solidFill>
                  <a:srgbClr val="FF0000"/>
                </a:solidFill>
              </a:rPr>
              <a:t>lên</a:t>
            </a:r>
            <a:endParaRPr lang="en-US" sz="2000" dirty="0"/>
          </a:p>
          <a:p>
            <a:pPr marL="457200" indent="-457200" algn="just">
              <a:buFont typeface="+mj-lt"/>
              <a:buAutoNum type="arabicPeriod"/>
            </a:pPr>
            <a:r>
              <a:rPr lang="vi-VN" sz="2000" dirty="0" smtClean="0"/>
              <a:t>Ngoài </a:t>
            </a:r>
            <a:r>
              <a:rPr lang="vi-VN" sz="2000" dirty="0"/>
              <a:t>hướng dẫn này, đối với </a:t>
            </a:r>
            <a:r>
              <a:rPr lang="vi-VN" sz="2000" dirty="0">
                <a:solidFill>
                  <a:srgbClr val="FF0000"/>
                </a:solidFill>
              </a:rPr>
              <a:t>một số trường hợp đặc biệt</a:t>
            </a:r>
            <a:r>
              <a:rPr lang="vi-VN" sz="2000" dirty="0"/>
              <a:t> còn phải xử trí theo hướng dẫn tại Phụ lục IV ban hành kèm theo Thông tư </a:t>
            </a:r>
            <a:r>
              <a:rPr lang="vi-VN" sz="2000" dirty="0" smtClean="0"/>
              <a:t>này</a:t>
            </a:r>
            <a:endParaRPr lang="en-US" sz="2000" dirty="0"/>
          </a:p>
          <a:p>
            <a:pPr marL="742950" indent="-742950" algn="just">
              <a:lnSpc>
                <a:spcPct val="80000"/>
              </a:lnSpc>
              <a:buFont typeface="+mj-lt"/>
              <a:buAutoNum type="arabicPeriod"/>
            </a:pPr>
            <a:endParaRPr lang="en-US" sz="2000" dirty="0"/>
          </a:p>
          <a:p>
            <a:pPr marL="457200" indent="-457200" algn="just">
              <a:lnSpc>
                <a:spcPct val="80000"/>
              </a:lnSpc>
              <a:buFont typeface="+mj-lt"/>
              <a:buAutoNum type="arabicPeriod"/>
            </a:pP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333" y="4581128"/>
            <a:ext cx="2713606" cy="226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165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260648"/>
            <a:ext cx="7391400" cy="707579"/>
          </a:xfrm>
        </p:spPr>
        <p:txBody>
          <a:bodyPr/>
          <a:lstStyle/>
          <a:p>
            <a:r>
              <a:rPr lang="vi-VN" sz="2400" dirty="0">
                <a:solidFill>
                  <a:schemeClr val="tx1"/>
                </a:solidFill>
              </a:rPr>
              <a:t>PHỤ LỤC </a:t>
            </a:r>
            <a:r>
              <a:rPr lang="en-US" sz="2400" dirty="0" smtClean="0">
                <a:solidFill>
                  <a:schemeClr val="tx1"/>
                </a:solidFill>
              </a:rPr>
              <a:t>I</a:t>
            </a:r>
            <a:r>
              <a:rPr lang="vi-VN" sz="2400" dirty="0" smtClean="0">
                <a:solidFill>
                  <a:schemeClr val="tx1"/>
                </a:solidFill>
              </a:rPr>
              <a:t>I</a:t>
            </a:r>
            <a:r>
              <a:rPr lang="en-US" sz="2400" dirty="0" smtClean="0">
                <a:solidFill>
                  <a:schemeClr val="tx1"/>
                </a:solidFill>
              </a:rPr>
              <a:t>I</a:t>
            </a:r>
            <a:r>
              <a:rPr lang="en-US" sz="2400" dirty="0">
                <a:solidFill>
                  <a:schemeClr val="tx1"/>
                </a:solidFill>
              </a:rPr>
              <a:t/>
            </a:r>
            <a:br>
              <a:rPr lang="en-US" sz="2400" dirty="0">
                <a:solidFill>
                  <a:schemeClr val="tx1"/>
                </a:solidFill>
              </a:rPr>
            </a:br>
            <a:r>
              <a:rPr lang="vi-VN" sz="2400" dirty="0">
                <a:solidFill>
                  <a:schemeClr val="tx1"/>
                </a:solidFill>
              </a:rPr>
              <a:t>HƯỚNG DẪN </a:t>
            </a:r>
            <a:r>
              <a:rPr lang="en-US" sz="2400" dirty="0" smtClean="0">
                <a:solidFill>
                  <a:schemeClr val="tx1"/>
                </a:solidFill>
              </a:rPr>
              <a:t>XỬ TRÍ CẤP CỨU </a:t>
            </a:r>
            <a:r>
              <a:rPr lang="vi-VN" sz="2400" dirty="0" smtClean="0">
                <a:solidFill>
                  <a:schemeClr val="tx1"/>
                </a:solidFill>
              </a:rPr>
              <a:t>PHẢN </a:t>
            </a:r>
            <a:r>
              <a:rPr lang="vi-VN" sz="2400" dirty="0">
                <a:solidFill>
                  <a:schemeClr val="tx1"/>
                </a:solidFill>
              </a:rPr>
              <a:t>VỆ</a:t>
            </a:r>
            <a:endParaRPr lang="en-US" sz="2400" dirty="0">
              <a:solidFill>
                <a:schemeClr val="tx1"/>
              </a:solidFill>
            </a:endParaRPr>
          </a:p>
        </p:txBody>
      </p:sp>
      <p:sp>
        <p:nvSpPr>
          <p:cNvPr id="41987" name="Rectangle 3"/>
          <p:cNvSpPr>
            <a:spLocks noGrp="1" noChangeArrowheads="1"/>
          </p:cNvSpPr>
          <p:nvPr>
            <p:ph type="body" idx="1"/>
          </p:nvPr>
        </p:nvSpPr>
        <p:spPr>
          <a:xfrm>
            <a:off x="251520" y="1700808"/>
            <a:ext cx="8352928" cy="5085184"/>
          </a:xfrm>
        </p:spPr>
        <p:txBody>
          <a:bodyPr/>
          <a:lstStyle/>
          <a:p>
            <a:pPr algn="just"/>
            <a:r>
              <a:rPr lang="vi-VN" sz="2000" b="1" dirty="0"/>
              <a:t>II. Xử trí phản vệ nhẹ</a:t>
            </a:r>
            <a:r>
              <a:rPr lang="vi-VN" sz="2000" dirty="0"/>
              <a:t> (độ I): dị ứng nhưng có thể chuyển thành nặng hoặc nguy kịch</a:t>
            </a:r>
            <a:endParaRPr lang="en-US" sz="2000" dirty="0"/>
          </a:p>
          <a:p>
            <a:pPr marL="457200" indent="-457200" algn="just">
              <a:buFont typeface="+mj-lt"/>
              <a:buAutoNum type="arabicPeriod"/>
            </a:pPr>
            <a:r>
              <a:rPr lang="vi-VN" sz="2000" dirty="0" smtClean="0"/>
              <a:t>Sử </a:t>
            </a:r>
            <a:r>
              <a:rPr lang="vi-VN" sz="2000" dirty="0"/>
              <a:t>dụng thuốc </a:t>
            </a:r>
            <a:r>
              <a:rPr lang="vi-VN" sz="2000" dirty="0">
                <a:solidFill>
                  <a:srgbClr val="0070C0"/>
                </a:solidFill>
              </a:rPr>
              <a:t>methylprednisolon</a:t>
            </a:r>
            <a:r>
              <a:rPr lang="vi-VN" sz="2000" dirty="0"/>
              <a:t> hoặc </a:t>
            </a:r>
            <a:r>
              <a:rPr lang="vi-VN" sz="2000" dirty="0">
                <a:solidFill>
                  <a:srgbClr val="0070C0"/>
                </a:solidFill>
              </a:rPr>
              <a:t>diphenhydramin</a:t>
            </a:r>
            <a:r>
              <a:rPr lang="vi-VN" sz="2000" dirty="0"/>
              <a:t> uống hoặc tiêm tùy tình trạng người </a:t>
            </a:r>
            <a:r>
              <a:rPr lang="vi-VN" sz="2000" dirty="0" smtClean="0"/>
              <a:t>bệnh</a:t>
            </a:r>
            <a:endParaRPr lang="en-US" sz="2000" dirty="0"/>
          </a:p>
          <a:p>
            <a:pPr marL="457200" indent="-457200" algn="just">
              <a:buFont typeface="+mj-lt"/>
              <a:buAutoNum type="arabicPeriod"/>
            </a:pPr>
            <a:r>
              <a:rPr lang="vi-VN" sz="2000" dirty="0" smtClean="0"/>
              <a:t>Tiếp </a:t>
            </a:r>
            <a:r>
              <a:rPr lang="vi-VN" sz="2000" dirty="0"/>
              <a:t>tục theo dõi ít nhất 24 giờ để xử trí kịp </a:t>
            </a:r>
            <a:r>
              <a:rPr lang="vi-VN" sz="2000" dirty="0" smtClean="0"/>
              <a:t>thời</a:t>
            </a:r>
            <a:endParaRPr lang="en-US" sz="2000" dirty="0"/>
          </a:p>
          <a:p>
            <a:pPr marL="457200" indent="-457200" algn="just">
              <a:lnSpc>
                <a:spcPct val="80000"/>
              </a:lnSpc>
              <a:buFont typeface="+mj-lt"/>
              <a:buAutoNum type="arabicPeriod"/>
            </a:pPr>
            <a:endParaRPr lang="en-US" sz="2000" dirty="0"/>
          </a:p>
        </p:txBody>
      </p:sp>
      <p:pic>
        <p:nvPicPr>
          <p:cNvPr id="2" name="Picture 1"/>
          <p:cNvPicPr>
            <a:picLocks noChangeAspect="1"/>
          </p:cNvPicPr>
          <p:nvPr/>
        </p:nvPicPr>
        <p:blipFill>
          <a:blip r:embed="rId2"/>
          <a:stretch>
            <a:fillRect/>
          </a:stretch>
        </p:blipFill>
        <p:spPr>
          <a:xfrm>
            <a:off x="2971448" y="4149080"/>
            <a:ext cx="2756944" cy="2067708"/>
          </a:xfrm>
          <a:prstGeom prst="rect">
            <a:avLst/>
          </a:prstGeom>
        </p:spPr>
      </p:pic>
      <p:pic>
        <p:nvPicPr>
          <p:cNvPr id="3" name="Picture 2"/>
          <p:cNvPicPr>
            <a:picLocks noChangeAspect="1"/>
          </p:cNvPicPr>
          <p:nvPr/>
        </p:nvPicPr>
        <p:blipFill>
          <a:blip r:embed="rId3"/>
          <a:stretch>
            <a:fillRect/>
          </a:stretch>
        </p:blipFill>
        <p:spPr>
          <a:xfrm>
            <a:off x="107504" y="4149080"/>
            <a:ext cx="2790770" cy="2067707"/>
          </a:xfrm>
          <a:prstGeom prst="rect">
            <a:avLst/>
          </a:prstGeom>
        </p:spPr>
      </p:pic>
      <p:pic>
        <p:nvPicPr>
          <p:cNvPr id="4" name="Picture 3"/>
          <p:cNvPicPr>
            <a:picLocks noChangeAspect="1"/>
          </p:cNvPicPr>
          <p:nvPr/>
        </p:nvPicPr>
        <p:blipFill rotWithShape="1">
          <a:blip r:embed="rId4"/>
          <a:srcRect t="8914" b="18552"/>
          <a:stretch/>
        </p:blipFill>
        <p:spPr>
          <a:xfrm>
            <a:off x="5868144" y="4144147"/>
            <a:ext cx="2857500" cy="2072639"/>
          </a:xfrm>
          <a:prstGeom prst="rect">
            <a:avLst/>
          </a:prstGeom>
        </p:spPr>
      </p:pic>
    </p:spTree>
    <p:extLst>
      <p:ext uri="{BB962C8B-B14F-4D97-AF65-F5344CB8AC3E}">
        <p14:creationId xmlns:p14="http://schemas.microsoft.com/office/powerpoint/2010/main" val="3718091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260648"/>
            <a:ext cx="7391400" cy="707579"/>
          </a:xfrm>
        </p:spPr>
        <p:txBody>
          <a:bodyPr/>
          <a:lstStyle/>
          <a:p>
            <a:r>
              <a:rPr lang="vi-VN" sz="2400">
                <a:solidFill>
                  <a:schemeClr val="tx1"/>
                </a:solidFill>
              </a:rPr>
              <a:t>PHỤ LỤC </a:t>
            </a:r>
            <a:r>
              <a:rPr lang="en-US" sz="2400" smtClean="0">
                <a:solidFill>
                  <a:schemeClr val="tx1"/>
                </a:solidFill>
              </a:rPr>
              <a:t>I</a:t>
            </a:r>
            <a:r>
              <a:rPr lang="vi-VN" sz="2400" smtClean="0">
                <a:solidFill>
                  <a:schemeClr val="tx1"/>
                </a:solidFill>
              </a:rPr>
              <a:t>I</a:t>
            </a:r>
            <a:r>
              <a:rPr lang="en-US" sz="2400" smtClean="0">
                <a:solidFill>
                  <a:schemeClr val="tx1"/>
                </a:solidFill>
              </a:rPr>
              <a:t>I</a:t>
            </a:r>
            <a:r>
              <a:rPr lang="en-US" sz="2400">
                <a:solidFill>
                  <a:schemeClr val="tx1"/>
                </a:solidFill>
              </a:rPr>
              <a:t/>
            </a:r>
            <a:br>
              <a:rPr lang="en-US" sz="2400">
                <a:solidFill>
                  <a:schemeClr val="tx1"/>
                </a:solidFill>
              </a:rPr>
            </a:br>
            <a:r>
              <a:rPr lang="vi-VN" sz="2400">
                <a:solidFill>
                  <a:schemeClr val="tx1"/>
                </a:solidFill>
              </a:rPr>
              <a:t>HƯỚNG DẪN </a:t>
            </a:r>
            <a:r>
              <a:rPr lang="en-US" sz="2400" smtClean="0">
                <a:solidFill>
                  <a:schemeClr val="tx1"/>
                </a:solidFill>
              </a:rPr>
              <a:t>XỬ TRÍ CẤP CỨU </a:t>
            </a:r>
            <a:r>
              <a:rPr lang="vi-VN" sz="2400" smtClean="0">
                <a:solidFill>
                  <a:schemeClr val="tx1"/>
                </a:solidFill>
              </a:rPr>
              <a:t>PHẢN </a:t>
            </a:r>
            <a:r>
              <a:rPr lang="vi-VN" sz="2400">
                <a:solidFill>
                  <a:schemeClr val="tx1"/>
                </a:solidFill>
              </a:rPr>
              <a:t>VỆ</a:t>
            </a:r>
            <a:endParaRPr lang="en-US" sz="2400">
              <a:solidFill>
                <a:schemeClr val="tx1"/>
              </a:solidFill>
            </a:endParaRPr>
          </a:p>
        </p:txBody>
      </p:sp>
      <p:sp>
        <p:nvSpPr>
          <p:cNvPr id="41987" name="Rectangle 3"/>
          <p:cNvSpPr>
            <a:spLocks noGrp="1" noChangeArrowheads="1"/>
          </p:cNvSpPr>
          <p:nvPr>
            <p:ph type="body" idx="1"/>
          </p:nvPr>
        </p:nvSpPr>
        <p:spPr>
          <a:xfrm>
            <a:off x="0" y="1656184"/>
            <a:ext cx="9036496" cy="5085184"/>
          </a:xfrm>
        </p:spPr>
        <p:txBody>
          <a:bodyPr/>
          <a:lstStyle/>
          <a:p>
            <a:pPr algn="just"/>
            <a:r>
              <a:rPr lang="en-US" sz="1800" b="1" dirty="0"/>
              <a:t>III</a:t>
            </a:r>
            <a:r>
              <a:rPr lang="vi-VN" sz="1800" b="1" dirty="0"/>
              <a:t>. Phác đồ xử trí cấp cứu phản vệ mức nặng và nguy k</a:t>
            </a:r>
            <a:r>
              <a:rPr lang="en-US" sz="1800" b="1" dirty="0"/>
              <a:t>ị</a:t>
            </a:r>
            <a:r>
              <a:rPr lang="vi-VN" sz="1800" b="1" dirty="0"/>
              <a:t>ch (độ II, </a:t>
            </a:r>
            <a:r>
              <a:rPr lang="en-US" sz="1800" b="1" dirty="0"/>
              <a:t>II</a:t>
            </a:r>
            <a:r>
              <a:rPr lang="vi-VN" sz="1800" b="1" dirty="0"/>
              <a:t>I)</a:t>
            </a:r>
            <a:endParaRPr lang="en-US" sz="1800" dirty="0"/>
          </a:p>
          <a:p>
            <a:pPr marL="0" indent="0" algn="just">
              <a:buNone/>
            </a:pPr>
            <a:r>
              <a:rPr lang="vi-VN" sz="1800" i="1" dirty="0">
                <a:solidFill>
                  <a:srgbClr val="00B050"/>
                </a:solidFill>
              </a:rPr>
              <a:t>Phản vệ độ II có thể nhanh chóng chuyển sang độ III, độ IV. Vì vậy, phải khẩn trương, xử trí đồng thời theo diễn biến bệnh:</a:t>
            </a:r>
            <a:endParaRPr lang="en-US" sz="1800" i="1" dirty="0">
              <a:solidFill>
                <a:srgbClr val="00B050"/>
              </a:solidFill>
            </a:endParaRPr>
          </a:p>
          <a:p>
            <a:pPr marL="457200" indent="-457200" algn="just">
              <a:buFont typeface="+mj-lt"/>
              <a:buAutoNum type="arabicPeriod"/>
            </a:pPr>
            <a:r>
              <a:rPr lang="vi-VN" sz="1800" dirty="0" smtClean="0"/>
              <a:t>Ngừng </a:t>
            </a:r>
            <a:r>
              <a:rPr lang="vi-VN" sz="1800" dirty="0"/>
              <a:t>ngay tiếp xúc với thuốc hoặc dị nguyên (nếu có</a:t>
            </a:r>
            <a:r>
              <a:rPr lang="vi-VN" sz="1800" dirty="0" smtClean="0"/>
              <a:t>)</a:t>
            </a:r>
            <a:endParaRPr lang="en-US" sz="1800" dirty="0"/>
          </a:p>
          <a:p>
            <a:pPr marL="457200" indent="-457200" algn="just">
              <a:buFont typeface="+mj-lt"/>
              <a:buAutoNum type="arabicPeriod"/>
            </a:pPr>
            <a:r>
              <a:rPr lang="vi-VN" sz="1800" dirty="0" smtClean="0"/>
              <a:t>Tiêm </a:t>
            </a:r>
            <a:r>
              <a:rPr lang="vi-VN" sz="1800" dirty="0"/>
              <a:t>hoặc truyền adrenalin (theo mục IV dưới đây</a:t>
            </a:r>
            <a:r>
              <a:rPr lang="vi-VN" sz="1800" dirty="0" smtClean="0"/>
              <a:t>)</a:t>
            </a:r>
            <a:endParaRPr lang="en-US" sz="1800" dirty="0"/>
          </a:p>
          <a:p>
            <a:pPr marL="457200" indent="-457200" algn="just">
              <a:buFont typeface="+mj-lt"/>
              <a:buAutoNum type="arabicPeriod"/>
            </a:pPr>
            <a:r>
              <a:rPr lang="vi-VN" sz="1800" dirty="0" smtClean="0"/>
              <a:t>Cho </a:t>
            </a:r>
            <a:r>
              <a:rPr lang="vi-VN" sz="1800" dirty="0"/>
              <a:t>người bệnh nằm tại chỗ, đầu thấp, nghiêng trái nếu có </a:t>
            </a:r>
            <a:r>
              <a:rPr lang="vi-VN" sz="1800" dirty="0" smtClean="0"/>
              <a:t>nôn</a:t>
            </a:r>
            <a:endParaRPr lang="en-US" sz="1800" dirty="0"/>
          </a:p>
          <a:p>
            <a:pPr marL="457200" indent="-457200" algn="just">
              <a:buFont typeface="+mj-lt"/>
              <a:buAutoNum type="arabicPeriod"/>
            </a:pPr>
            <a:r>
              <a:rPr lang="vi-VN" sz="1800" dirty="0" smtClean="0"/>
              <a:t>Th</a:t>
            </a:r>
            <a:r>
              <a:rPr lang="en-US" sz="1800" dirty="0"/>
              <a:t>ở</a:t>
            </a:r>
            <a:r>
              <a:rPr lang="vi-VN" sz="1800" dirty="0"/>
              <a:t> ô xy: người lớn </a:t>
            </a:r>
            <a:r>
              <a:rPr lang="vi-VN" sz="1800" dirty="0" smtClean="0"/>
              <a:t>6-10</a:t>
            </a:r>
            <a:r>
              <a:rPr lang="en-US" sz="1800" dirty="0" smtClean="0"/>
              <a:t> </a:t>
            </a:r>
            <a:r>
              <a:rPr lang="en-US" sz="1800" dirty="0"/>
              <a:t>l</a:t>
            </a:r>
            <a:r>
              <a:rPr lang="vi-VN" sz="1800" dirty="0" smtClean="0"/>
              <a:t>/phút</a:t>
            </a:r>
            <a:r>
              <a:rPr lang="vi-VN" sz="1800" dirty="0"/>
              <a:t>, trẻ em 2-41/phút qua mặt nạ h</a:t>
            </a:r>
            <a:r>
              <a:rPr lang="en-US" sz="1800" dirty="0" smtClean="0"/>
              <a:t>ở</a:t>
            </a:r>
            <a:endParaRPr lang="en-US" sz="1800" dirty="0"/>
          </a:p>
          <a:p>
            <a:pPr marL="457200" indent="-457200" algn="just">
              <a:buFont typeface="+mj-lt"/>
              <a:buAutoNum type="arabicPeriod"/>
            </a:pPr>
            <a:r>
              <a:rPr lang="vi-VN" sz="1800" dirty="0" smtClean="0"/>
              <a:t>Đánh </a:t>
            </a:r>
            <a:r>
              <a:rPr lang="vi-VN" sz="1800" dirty="0"/>
              <a:t>giá tình trạng hô hấp, tuần hoàn, ý thức và các biểu </a:t>
            </a:r>
            <a:r>
              <a:rPr lang="vi-VN" sz="1800" dirty="0" smtClean="0"/>
              <a:t>hiện ở </a:t>
            </a:r>
            <a:r>
              <a:rPr lang="vi-VN" sz="1800" dirty="0"/>
              <a:t>da, niêm mạc của người </a:t>
            </a:r>
            <a:r>
              <a:rPr lang="vi-VN" sz="1800" dirty="0" smtClean="0"/>
              <a:t>bệnh</a:t>
            </a:r>
            <a:endParaRPr lang="en-US" sz="1800" dirty="0"/>
          </a:p>
          <a:p>
            <a:pPr marL="800100" lvl="1" indent="-342900" algn="just">
              <a:buFont typeface="+mj-lt"/>
              <a:buAutoNum type="alphaLcParenR"/>
            </a:pPr>
            <a:r>
              <a:rPr lang="vi-VN" sz="1800" dirty="0" smtClean="0"/>
              <a:t>Ép </a:t>
            </a:r>
            <a:r>
              <a:rPr lang="vi-VN" sz="1800" dirty="0"/>
              <a:t>tim ngoài lồng ngực và bóp bóng (nếu ngừng hô hấp, tuần hoàn</a:t>
            </a:r>
            <a:r>
              <a:rPr lang="vi-VN" sz="1800" dirty="0" smtClean="0"/>
              <a:t>)</a:t>
            </a:r>
            <a:endParaRPr lang="en-US" sz="1800" dirty="0"/>
          </a:p>
          <a:p>
            <a:pPr marL="800100" lvl="1" indent="-342900" algn="just">
              <a:buFont typeface="+mj-lt"/>
              <a:buAutoNum type="alphaLcParenR"/>
            </a:pPr>
            <a:r>
              <a:rPr lang="vi-VN" sz="1800" dirty="0" smtClean="0"/>
              <a:t>Đặt </a:t>
            </a:r>
            <a:r>
              <a:rPr lang="vi-VN" sz="1800" dirty="0"/>
              <a:t>nội khí quản hoặc mở khí quản cấp cứu (nếu khó thở thanh quản</a:t>
            </a:r>
            <a:r>
              <a:rPr lang="vi-VN" sz="1800" dirty="0" smtClean="0"/>
              <a:t>)</a:t>
            </a:r>
            <a:endParaRPr lang="en-US" sz="1800" dirty="0"/>
          </a:p>
          <a:p>
            <a:pPr marL="457200" indent="-457200" algn="just">
              <a:buFont typeface="+mj-lt"/>
              <a:buAutoNum type="arabicPeriod"/>
            </a:pPr>
            <a:r>
              <a:rPr lang="vi-VN" sz="1800" dirty="0" smtClean="0"/>
              <a:t>Thiết </a:t>
            </a:r>
            <a:r>
              <a:rPr lang="vi-VN" sz="1800" dirty="0"/>
              <a:t>lập đường truyền adrenalin tĩnh mạch với dây truyền thông thường nhưng kim tiêm to (c</a:t>
            </a:r>
            <a:r>
              <a:rPr lang="en-US" sz="1800" dirty="0"/>
              <a:t>ỡ</a:t>
            </a:r>
            <a:r>
              <a:rPr lang="vi-VN" sz="1800" dirty="0"/>
              <a:t> </a:t>
            </a:r>
            <a:r>
              <a:rPr lang="vi-VN" sz="1800" dirty="0" smtClean="0"/>
              <a:t>14 </a:t>
            </a:r>
            <a:r>
              <a:rPr lang="vi-VN" sz="1800" dirty="0"/>
              <a:t>hoặc 16G) hoặc đặt catheter tĩnh mạch và một đường truyền tĩnh mạch thứ hai để truyền dịch nhanh (theo mục IV dưới đây</a:t>
            </a:r>
            <a:r>
              <a:rPr lang="vi-VN" sz="1800" dirty="0" smtClean="0"/>
              <a:t>)</a:t>
            </a:r>
            <a:endParaRPr lang="en-US" sz="1800" dirty="0"/>
          </a:p>
          <a:p>
            <a:pPr marL="457200" indent="-457200" algn="just">
              <a:buFont typeface="+mj-lt"/>
              <a:buAutoNum type="arabicPeriod"/>
            </a:pPr>
            <a:r>
              <a:rPr lang="vi-VN" sz="1800" dirty="0" smtClean="0"/>
              <a:t>Hội </a:t>
            </a:r>
            <a:r>
              <a:rPr lang="vi-VN" sz="1800" dirty="0"/>
              <a:t>ý với các đồng nghiệp, tập trung xử lý, báo cáo cấp trên, hội chẩn với bác sĩ chuyên khoa cấp cứu, h</a:t>
            </a:r>
            <a:r>
              <a:rPr lang="en-US" sz="1800" dirty="0"/>
              <a:t>ồ</a:t>
            </a:r>
            <a:r>
              <a:rPr lang="vi-VN" sz="1800" dirty="0"/>
              <a:t>i sức và/hoặc chuyên khoa dị ứng (n</a:t>
            </a:r>
            <a:r>
              <a:rPr lang="en-US" sz="1800" dirty="0"/>
              <a:t>ế</a:t>
            </a:r>
            <a:r>
              <a:rPr lang="vi-VN" sz="1800" dirty="0"/>
              <a:t>u có</a:t>
            </a:r>
            <a:r>
              <a:rPr lang="vi-VN" sz="1800" dirty="0" smtClean="0"/>
              <a:t>)</a:t>
            </a:r>
            <a:endParaRPr lang="en-US" sz="1800" dirty="0"/>
          </a:p>
        </p:txBody>
      </p:sp>
    </p:spTree>
    <p:extLst>
      <p:ext uri="{BB962C8B-B14F-4D97-AF65-F5344CB8AC3E}">
        <p14:creationId xmlns:p14="http://schemas.microsoft.com/office/powerpoint/2010/main" val="1556722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260648"/>
            <a:ext cx="7391400" cy="707579"/>
          </a:xfrm>
        </p:spPr>
        <p:txBody>
          <a:bodyPr/>
          <a:lstStyle/>
          <a:p>
            <a:r>
              <a:rPr lang="vi-VN" sz="2400">
                <a:solidFill>
                  <a:schemeClr val="tx1"/>
                </a:solidFill>
              </a:rPr>
              <a:t>PHỤ LỤC </a:t>
            </a:r>
            <a:r>
              <a:rPr lang="en-US" sz="2400" smtClean="0">
                <a:solidFill>
                  <a:schemeClr val="tx1"/>
                </a:solidFill>
              </a:rPr>
              <a:t>I</a:t>
            </a:r>
            <a:r>
              <a:rPr lang="vi-VN" sz="2400" smtClean="0">
                <a:solidFill>
                  <a:schemeClr val="tx1"/>
                </a:solidFill>
              </a:rPr>
              <a:t>I</a:t>
            </a:r>
            <a:r>
              <a:rPr lang="en-US" sz="2400" smtClean="0">
                <a:solidFill>
                  <a:schemeClr val="tx1"/>
                </a:solidFill>
              </a:rPr>
              <a:t>I</a:t>
            </a:r>
            <a:r>
              <a:rPr lang="en-US" sz="2400">
                <a:solidFill>
                  <a:schemeClr val="tx1"/>
                </a:solidFill>
              </a:rPr>
              <a:t/>
            </a:r>
            <a:br>
              <a:rPr lang="en-US" sz="2400">
                <a:solidFill>
                  <a:schemeClr val="tx1"/>
                </a:solidFill>
              </a:rPr>
            </a:br>
            <a:r>
              <a:rPr lang="vi-VN" sz="2400">
                <a:solidFill>
                  <a:schemeClr val="tx1"/>
                </a:solidFill>
              </a:rPr>
              <a:t>HƯỚNG DẪN </a:t>
            </a:r>
            <a:r>
              <a:rPr lang="en-US" sz="2400" smtClean="0">
                <a:solidFill>
                  <a:schemeClr val="tx1"/>
                </a:solidFill>
              </a:rPr>
              <a:t>XỬ TRÍ CẤP CỨU </a:t>
            </a:r>
            <a:r>
              <a:rPr lang="vi-VN" sz="2400" smtClean="0">
                <a:solidFill>
                  <a:schemeClr val="tx1"/>
                </a:solidFill>
              </a:rPr>
              <a:t>PHẢN </a:t>
            </a:r>
            <a:r>
              <a:rPr lang="vi-VN" sz="2400">
                <a:solidFill>
                  <a:schemeClr val="tx1"/>
                </a:solidFill>
              </a:rPr>
              <a:t>VỆ</a:t>
            </a:r>
            <a:endParaRPr lang="en-US" sz="2400">
              <a:solidFill>
                <a:schemeClr val="tx1"/>
              </a:solidFill>
            </a:endParaRPr>
          </a:p>
        </p:txBody>
      </p:sp>
      <p:sp>
        <p:nvSpPr>
          <p:cNvPr id="41987" name="Rectangle 3"/>
          <p:cNvSpPr>
            <a:spLocks noGrp="1" noChangeArrowheads="1"/>
          </p:cNvSpPr>
          <p:nvPr>
            <p:ph type="body" idx="1"/>
          </p:nvPr>
        </p:nvSpPr>
        <p:spPr>
          <a:xfrm>
            <a:off x="0" y="1656184"/>
            <a:ext cx="9036496" cy="5085184"/>
          </a:xfrm>
        </p:spPr>
        <p:txBody>
          <a:bodyPr/>
          <a:lstStyle/>
          <a:p>
            <a:pPr algn="just"/>
            <a:r>
              <a:rPr lang="vi-VN" sz="2000" b="1" dirty="0"/>
              <a:t>IV. Phác đồ sử dụng adrenalin và truyền dịch</a:t>
            </a:r>
            <a:endParaRPr lang="en-US" sz="2000" dirty="0"/>
          </a:p>
          <a:p>
            <a:pPr algn="just"/>
            <a:r>
              <a:rPr lang="vi-VN" sz="2000" i="1" dirty="0">
                <a:solidFill>
                  <a:srgbClr val="00B050"/>
                </a:solidFill>
              </a:rPr>
              <a:t>Mục tiêu: </a:t>
            </a:r>
            <a:r>
              <a:rPr lang="vi-VN" sz="2000" dirty="0"/>
              <a:t>nâng và duy trì ổn định HA tối đa của người lớn lên ≥ 90mmHg, trẻ em ≥ 70mmHg và không còn các dấu hiệu về hô hấp như thở rít, khó th</a:t>
            </a:r>
            <a:r>
              <a:rPr lang="en-US" sz="2000" dirty="0"/>
              <a:t>ở</a:t>
            </a:r>
            <a:r>
              <a:rPr lang="vi-VN" sz="2000" dirty="0"/>
              <a:t>; d</a:t>
            </a:r>
            <a:r>
              <a:rPr lang="en-US" sz="2000" dirty="0"/>
              <a:t>ấ</a:t>
            </a:r>
            <a:r>
              <a:rPr lang="vi-VN" sz="2000" dirty="0"/>
              <a:t>u hiệu về tiêu hóa như nôn mửa, ỉa </a:t>
            </a:r>
            <a:r>
              <a:rPr lang="vi-VN" sz="2000" dirty="0" smtClean="0"/>
              <a:t>chảy</a:t>
            </a:r>
            <a:endParaRPr lang="en-US" sz="2000" dirty="0"/>
          </a:p>
          <a:p>
            <a:pPr algn="just">
              <a:buFont typeface="+mj-lt"/>
              <a:buAutoNum type="arabicPeriod"/>
            </a:pPr>
            <a:r>
              <a:rPr lang="vi-VN" sz="2000" dirty="0" smtClean="0"/>
              <a:t>Thuốc </a:t>
            </a:r>
            <a:r>
              <a:rPr lang="vi-VN" sz="2000" dirty="0"/>
              <a:t>adrenalin </a:t>
            </a:r>
            <a:r>
              <a:rPr lang="en-US" sz="2000" dirty="0"/>
              <a:t>1</a:t>
            </a:r>
            <a:r>
              <a:rPr lang="vi-VN" sz="2000" dirty="0"/>
              <a:t>mg = </a:t>
            </a:r>
            <a:r>
              <a:rPr lang="en-US" sz="2000" dirty="0"/>
              <a:t>1</a:t>
            </a:r>
            <a:r>
              <a:rPr lang="vi-VN" sz="2000" dirty="0"/>
              <a:t>ml = 1 ống, tiêm bắp:</a:t>
            </a:r>
            <a:endParaRPr lang="en-US" sz="2000" dirty="0"/>
          </a:p>
          <a:p>
            <a:pPr marL="800100" lvl="1" indent="-342900" algn="just">
              <a:buFont typeface="+mj-lt"/>
              <a:buAutoNum type="alphaLcParenR"/>
            </a:pPr>
            <a:r>
              <a:rPr lang="vi-VN" sz="2000" dirty="0" smtClean="0"/>
              <a:t>Trẻ </a:t>
            </a:r>
            <a:r>
              <a:rPr lang="vi-VN" sz="2000" dirty="0"/>
              <a:t>sơ sinh hoặc trẻ &lt; 10kg: 0,2ml (tương đương 1/5 ống</a:t>
            </a:r>
            <a:r>
              <a:rPr lang="vi-VN" sz="2000" dirty="0" smtClean="0"/>
              <a:t>)</a:t>
            </a:r>
            <a:endParaRPr lang="en-US" sz="2000" dirty="0"/>
          </a:p>
          <a:p>
            <a:pPr marL="800100" lvl="1" indent="-342900" algn="just">
              <a:buFont typeface="+mj-lt"/>
              <a:buAutoNum type="alphaLcParenR"/>
            </a:pPr>
            <a:r>
              <a:rPr lang="vi-VN" sz="2000" dirty="0" smtClean="0"/>
              <a:t>Trẻ </a:t>
            </a:r>
            <a:r>
              <a:rPr lang="vi-VN" sz="2000" dirty="0"/>
              <a:t>khoảng 10 kg: 0,25ml (tương đương 1/4 ống</a:t>
            </a:r>
            <a:r>
              <a:rPr lang="vi-VN" sz="2000" dirty="0" smtClean="0"/>
              <a:t>)</a:t>
            </a:r>
            <a:endParaRPr lang="en-US" sz="2000" dirty="0"/>
          </a:p>
          <a:p>
            <a:pPr marL="800100" lvl="1" indent="-342900" algn="just">
              <a:buFont typeface="+mj-lt"/>
              <a:buAutoNum type="alphaLcParenR"/>
            </a:pPr>
            <a:r>
              <a:rPr lang="vi-VN" sz="2000" dirty="0" smtClean="0"/>
              <a:t>Trẻ </a:t>
            </a:r>
            <a:r>
              <a:rPr lang="vi-VN" sz="2000" dirty="0"/>
              <a:t>khoảng 20 kg: 0,3ml (tương đương 1/3 ống</a:t>
            </a:r>
            <a:r>
              <a:rPr lang="vi-VN" sz="2000" dirty="0" smtClean="0"/>
              <a:t>)</a:t>
            </a:r>
            <a:endParaRPr lang="en-US" sz="2000" dirty="0"/>
          </a:p>
          <a:p>
            <a:pPr marL="800100" lvl="1" indent="-342900" algn="just">
              <a:buFont typeface="+mj-lt"/>
              <a:buAutoNum type="alphaLcParenR"/>
            </a:pPr>
            <a:r>
              <a:rPr lang="vi-VN" sz="2000" dirty="0" smtClean="0"/>
              <a:t>Trẻ </a:t>
            </a:r>
            <a:r>
              <a:rPr lang="vi-VN" sz="2000" dirty="0"/>
              <a:t>&gt; 30kg: 0,5ml (tương đương 1/2 </a:t>
            </a:r>
            <a:r>
              <a:rPr lang="en-US" sz="2000" dirty="0"/>
              <a:t>ố</a:t>
            </a:r>
            <a:r>
              <a:rPr lang="vi-VN" sz="2000" dirty="0"/>
              <a:t>ng</a:t>
            </a:r>
            <a:r>
              <a:rPr lang="vi-VN" sz="2000" dirty="0" smtClean="0"/>
              <a:t>)</a:t>
            </a:r>
            <a:endParaRPr lang="en-US" sz="2000" dirty="0"/>
          </a:p>
          <a:p>
            <a:pPr marL="800100" lvl="1" indent="-342900" algn="just">
              <a:buFont typeface="+mj-lt"/>
              <a:buAutoNum type="alphaLcParenR"/>
            </a:pPr>
            <a:r>
              <a:rPr lang="vi-VN" sz="2000" dirty="0" smtClean="0"/>
              <a:t>Người </a:t>
            </a:r>
            <a:r>
              <a:rPr lang="vi-VN" sz="2000" dirty="0"/>
              <a:t>lớn: 0,5-1 ml (tương đương 1/2-1 ống</a:t>
            </a:r>
            <a:r>
              <a:rPr lang="vi-VN" sz="2000" dirty="0" smtClean="0"/>
              <a:t>)</a:t>
            </a:r>
            <a:endParaRPr lang="en-US" sz="2000" dirty="0"/>
          </a:p>
          <a:p>
            <a:pPr algn="just">
              <a:buFont typeface="+mj-lt"/>
              <a:buAutoNum type="arabicPeriod"/>
            </a:pPr>
            <a:r>
              <a:rPr lang="vi-VN" sz="2000" dirty="0" smtClean="0"/>
              <a:t>Theo </a:t>
            </a:r>
            <a:r>
              <a:rPr lang="vi-VN" sz="2000" dirty="0"/>
              <a:t>dõi huyết áp 3-5 </a:t>
            </a:r>
            <a:r>
              <a:rPr lang="vi-VN" sz="2000" dirty="0" smtClean="0"/>
              <a:t>phút/lần</a:t>
            </a:r>
            <a:endParaRPr lang="en-US" sz="2000" dirty="0"/>
          </a:p>
          <a:p>
            <a:pPr algn="just">
              <a:buFont typeface="+mj-lt"/>
              <a:buAutoNum type="arabicPeriod"/>
            </a:pPr>
            <a:r>
              <a:rPr lang="vi-VN" sz="2000" dirty="0" smtClean="0"/>
              <a:t>Tiêm </a:t>
            </a:r>
            <a:r>
              <a:rPr lang="vi-VN" sz="2000" dirty="0"/>
              <a:t>nhắc lại adrenalin liều như khoản 1 mục IV 3-5 phút/lần cho đến khi huyết áp và mạch ổn </a:t>
            </a:r>
            <a:r>
              <a:rPr lang="vi-VN" sz="2000" dirty="0" smtClean="0"/>
              <a:t>định</a:t>
            </a:r>
            <a:endParaRPr lang="en-US" sz="2000" dirty="0"/>
          </a:p>
        </p:txBody>
      </p:sp>
    </p:spTree>
    <p:extLst>
      <p:ext uri="{BB962C8B-B14F-4D97-AF65-F5344CB8AC3E}">
        <p14:creationId xmlns:p14="http://schemas.microsoft.com/office/powerpoint/2010/main" val="510988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1052736"/>
            <a:ext cx="9036496" cy="5832648"/>
          </a:xfrm>
        </p:spPr>
        <p:txBody>
          <a:bodyPr/>
          <a:lstStyle/>
          <a:p>
            <a:pPr algn="just"/>
            <a:r>
              <a:rPr lang="vi-VN" sz="1800" dirty="0">
                <a:solidFill>
                  <a:srgbClr val="C00000"/>
                </a:solidFill>
              </a:rPr>
              <a:t>4. Nếu mạch không bắt được và huyết áp không đo được, các dấu hiệu hô hấp và tiêu hóa nặng lên sau 2-3 lần tiêm bắp như khoản 1 mục IV hoặc có nguy cơ ngừng tu</a:t>
            </a:r>
            <a:r>
              <a:rPr lang="en-US" sz="1800" dirty="0">
                <a:solidFill>
                  <a:srgbClr val="C00000"/>
                </a:solidFill>
              </a:rPr>
              <a:t>ầ</a:t>
            </a:r>
            <a:r>
              <a:rPr lang="vi-VN" sz="1800" dirty="0">
                <a:solidFill>
                  <a:srgbClr val="C00000"/>
                </a:solidFill>
              </a:rPr>
              <a:t>n hoàn phải:</a:t>
            </a:r>
            <a:endParaRPr lang="en-US" sz="1800" dirty="0">
              <a:solidFill>
                <a:srgbClr val="C00000"/>
              </a:solidFill>
            </a:endParaRPr>
          </a:p>
          <a:p>
            <a:pPr algn="just">
              <a:buFont typeface="+mj-lt"/>
              <a:buAutoNum type="alphaLcParenR"/>
            </a:pPr>
            <a:r>
              <a:rPr lang="vi-VN" sz="1800" dirty="0" smtClean="0"/>
              <a:t>N</a:t>
            </a:r>
            <a:r>
              <a:rPr lang="en-US" sz="1800" dirty="0"/>
              <a:t>ế</a:t>
            </a:r>
            <a:r>
              <a:rPr lang="vi-VN" sz="1800" dirty="0"/>
              <a:t>u chưa có đường truyền </a:t>
            </a:r>
            <a:r>
              <a:rPr lang="en-US" sz="1800" dirty="0" smtClean="0"/>
              <a:t>TM</a:t>
            </a:r>
            <a:r>
              <a:rPr lang="vi-VN" sz="1800" dirty="0" smtClean="0"/>
              <a:t>: T</a:t>
            </a:r>
            <a:r>
              <a:rPr lang="en-US" sz="1800" dirty="0" smtClean="0"/>
              <a:t>M</a:t>
            </a:r>
            <a:r>
              <a:rPr lang="vi-VN" sz="1800" dirty="0" smtClean="0"/>
              <a:t> </a:t>
            </a:r>
            <a:r>
              <a:rPr lang="vi-VN" sz="1800" dirty="0"/>
              <a:t>chậm dung dịch adrenalin 1/10.000 (1 ống adrenalin </a:t>
            </a:r>
            <a:r>
              <a:rPr lang="en-US" sz="1800" dirty="0"/>
              <a:t>1</a:t>
            </a:r>
            <a:r>
              <a:rPr lang="vi-VN" sz="1800" dirty="0"/>
              <a:t>mg pha với 9ml nước cất = pha loãng 1/10). Li</a:t>
            </a:r>
            <a:r>
              <a:rPr lang="en-US" sz="1800" dirty="0"/>
              <a:t>ề</a:t>
            </a:r>
            <a:r>
              <a:rPr lang="vi-VN" sz="1800" dirty="0"/>
              <a:t>u adrenalin tiêm </a:t>
            </a:r>
            <a:r>
              <a:rPr lang="en-US" sz="1800" dirty="0" smtClean="0"/>
              <a:t>TM</a:t>
            </a:r>
            <a:r>
              <a:rPr lang="vi-VN" sz="1800" dirty="0" smtClean="0"/>
              <a:t> </a:t>
            </a:r>
            <a:r>
              <a:rPr lang="vi-VN" sz="1800" dirty="0"/>
              <a:t>chậm trong cấp cứu phản vệ chỉ bằng 1/10 li</a:t>
            </a:r>
            <a:r>
              <a:rPr lang="en-US" sz="1800" dirty="0"/>
              <a:t>ề</a:t>
            </a:r>
            <a:r>
              <a:rPr lang="vi-VN" sz="1800" dirty="0"/>
              <a:t>u adrenalin tiêm </a:t>
            </a:r>
            <a:r>
              <a:rPr lang="en-US" sz="1800" dirty="0" smtClean="0"/>
              <a:t>TM</a:t>
            </a:r>
            <a:r>
              <a:rPr lang="vi-VN" sz="1800" dirty="0" smtClean="0"/>
              <a:t> </a:t>
            </a:r>
            <a:r>
              <a:rPr lang="vi-VN" sz="1800" dirty="0"/>
              <a:t>trong cấp cứu ngừng tuần hoàn. Liều dùng:</a:t>
            </a:r>
            <a:endParaRPr lang="en-US" sz="1800" dirty="0"/>
          </a:p>
          <a:p>
            <a:pPr marL="457200" lvl="1" indent="0" algn="just">
              <a:buNone/>
            </a:pPr>
            <a:r>
              <a:rPr lang="vi-VN" sz="1800" b="1" i="1" dirty="0" smtClean="0"/>
              <a:t>Người </a:t>
            </a:r>
            <a:r>
              <a:rPr lang="vi-VN" sz="1800" b="1" i="1" dirty="0"/>
              <a:t>l</a:t>
            </a:r>
            <a:r>
              <a:rPr lang="en-US" sz="1800" b="1" i="1" dirty="0"/>
              <a:t>ớ</a:t>
            </a:r>
            <a:r>
              <a:rPr lang="vi-VN" sz="1800" b="1" i="1" dirty="0"/>
              <a:t>n:</a:t>
            </a:r>
            <a:r>
              <a:rPr lang="vi-VN" sz="1800" dirty="0"/>
              <a:t> 0,5-1 ml (dung dịch pha loãng 1/10.000=50-100</a:t>
            </a:r>
            <a:r>
              <a:rPr lang="en-US" sz="1800" dirty="0"/>
              <a:t>µ</a:t>
            </a:r>
            <a:r>
              <a:rPr lang="vi-VN" sz="1800" dirty="0"/>
              <a:t>g) tiêm trong 1-3 phút, sau 3 phút có thể tiêm tiếp lần 2 hoặc lần 3 nếu mạch và huyết áp chưa lên. Chuyển ngay sang truyền tĩnh mạch liên tục khi đã thiết lập được đường </a:t>
            </a:r>
            <a:r>
              <a:rPr lang="vi-VN" sz="1800" dirty="0" smtClean="0"/>
              <a:t>truyền</a:t>
            </a:r>
            <a:endParaRPr lang="en-US" sz="1800" dirty="0"/>
          </a:p>
          <a:p>
            <a:pPr marL="457200" lvl="1" indent="0" algn="just">
              <a:buNone/>
            </a:pPr>
            <a:r>
              <a:rPr lang="vi-VN" sz="1800" b="1" i="1" u="sng" dirty="0" smtClean="0"/>
              <a:t>Trẻ </a:t>
            </a:r>
            <a:r>
              <a:rPr lang="vi-VN" sz="1800" b="1" i="1" u="sng" dirty="0"/>
              <a:t>em:</a:t>
            </a:r>
            <a:r>
              <a:rPr lang="vi-VN" sz="1800" u="sng" dirty="0"/>
              <a:t> Không áp dụng tiêm tĩnh mạch </a:t>
            </a:r>
            <a:r>
              <a:rPr lang="vi-VN" sz="1800" u="sng" dirty="0" smtClean="0"/>
              <a:t>chậm</a:t>
            </a:r>
            <a:endParaRPr lang="en-US" sz="1800" u="sng" dirty="0"/>
          </a:p>
          <a:p>
            <a:pPr algn="just">
              <a:buFont typeface="+mj-lt"/>
              <a:buAutoNum type="alphaLcParenR"/>
            </a:pPr>
            <a:r>
              <a:rPr lang="vi-VN" sz="1800" dirty="0" smtClean="0"/>
              <a:t>Nếu </a:t>
            </a:r>
            <a:r>
              <a:rPr lang="vi-VN" sz="1800" dirty="0"/>
              <a:t>đã có đường truyền </a:t>
            </a:r>
            <a:r>
              <a:rPr lang="en-US" sz="1800" dirty="0" smtClean="0"/>
              <a:t>TM</a:t>
            </a:r>
            <a:r>
              <a:rPr lang="vi-VN" sz="1800" dirty="0" smtClean="0"/>
              <a:t>, </a:t>
            </a:r>
            <a:r>
              <a:rPr lang="vi-VN" sz="1800" dirty="0"/>
              <a:t>truyền </a:t>
            </a:r>
            <a:r>
              <a:rPr lang="en-US" sz="1800" dirty="0" smtClean="0"/>
              <a:t>TM</a:t>
            </a:r>
            <a:r>
              <a:rPr lang="vi-VN" sz="1800" dirty="0" smtClean="0"/>
              <a:t> </a:t>
            </a:r>
            <a:r>
              <a:rPr lang="vi-VN" sz="1800" dirty="0"/>
              <a:t>liên tục adrenalin (pha adrenalin với dung dịch natriclorid 0,9%) cho người bệnh kém đáp ứng với adrenalin tiêm bắp và đã được truyền đủ dịch. Bắt đầu bằng liều 0,1 </a:t>
            </a:r>
            <a:r>
              <a:rPr lang="en-US" sz="1800" dirty="0"/>
              <a:t>µ</a:t>
            </a:r>
            <a:r>
              <a:rPr lang="vi-VN" sz="1800" dirty="0"/>
              <a:t>g/kg/phút, cứ 3-5 phút điều chỉnh liều adrenalin tùy theo đáp ứng của người </a:t>
            </a:r>
            <a:r>
              <a:rPr lang="vi-VN" sz="1800" dirty="0" smtClean="0"/>
              <a:t>bệnh</a:t>
            </a:r>
            <a:endParaRPr lang="en-US" sz="1800" dirty="0"/>
          </a:p>
          <a:p>
            <a:pPr algn="just">
              <a:buFont typeface="+mj-lt"/>
              <a:buAutoNum type="alphaLcParenR"/>
            </a:pPr>
            <a:r>
              <a:rPr lang="vi-VN" sz="1800" dirty="0" smtClean="0"/>
              <a:t>Đồng </a:t>
            </a:r>
            <a:r>
              <a:rPr lang="vi-VN" sz="1800" dirty="0"/>
              <a:t>thời với việc dùng adrenalin truyền </a:t>
            </a:r>
            <a:r>
              <a:rPr lang="en-US" sz="1800" dirty="0" smtClean="0"/>
              <a:t>TM</a:t>
            </a:r>
            <a:r>
              <a:rPr lang="vi-VN" sz="1800" dirty="0" smtClean="0"/>
              <a:t> </a:t>
            </a:r>
            <a:r>
              <a:rPr lang="vi-VN" sz="1800" dirty="0"/>
              <a:t>liên tục, truyền nhanh dung dịch natriclorid 0,9% 1.000ml-2.000ml ở người lớn, 10-20ml/kg trong 10-20 phút ở trẻ em có thể nhắc lại nếu cần </a:t>
            </a:r>
            <a:r>
              <a:rPr lang="vi-VN" sz="1800" dirty="0" smtClean="0"/>
              <a:t>thiết</a:t>
            </a:r>
            <a:endParaRPr lang="en-US" sz="1800" dirty="0"/>
          </a:p>
          <a:p>
            <a:pPr algn="just"/>
            <a:r>
              <a:rPr lang="vi-VN" sz="1800" dirty="0">
                <a:solidFill>
                  <a:srgbClr val="C00000"/>
                </a:solidFill>
              </a:rPr>
              <a:t>5. Khi đã có đường truyền </a:t>
            </a:r>
            <a:r>
              <a:rPr lang="en-US" sz="1800" dirty="0" smtClean="0">
                <a:solidFill>
                  <a:srgbClr val="C00000"/>
                </a:solidFill>
              </a:rPr>
              <a:t>TM</a:t>
            </a:r>
            <a:r>
              <a:rPr lang="vi-VN" sz="1800" dirty="0" smtClean="0">
                <a:solidFill>
                  <a:srgbClr val="C00000"/>
                </a:solidFill>
              </a:rPr>
              <a:t> </a:t>
            </a:r>
            <a:r>
              <a:rPr lang="vi-VN" sz="1800" dirty="0">
                <a:solidFill>
                  <a:srgbClr val="C00000"/>
                </a:solidFill>
              </a:rPr>
              <a:t>adrenalin với liều duy trì huyết áp ổn định thì có thể theo dõi mạch và huyết áp 1 giờ/lần đến 24 </a:t>
            </a:r>
            <a:r>
              <a:rPr lang="vi-VN" sz="1800" dirty="0" smtClean="0">
                <a:solidFill>
                  <a:srgbClr val="C00000"/>
                </a:solidFill>
              </a:rPr>
              <a:t>giờ</a:t>
            </a:r>
            <a:endParaRPr lang="en-US" sz="1800" dirty="0">
              <a:solidFill>
                <a:srgbClr val="C00000"/>
              </a:solidFill>
            </a:endParaRPr>
          </a:p>
        </p:txBody>
      </p:sp>
      <p:sp>
        <p:nvSpPr>
          <p:cNvPr id="5" name="Rectangle 2"/>
          <p:cNvSpPr>
            <a:spLocks noGrp="1" noChangeArrowheads="1"/>
          </p:cNvSpPr>
          <p:nvPr>
            <p:ph type="title"/>
          </p:nvPr>
        </p:nvSpPr>
        <p:spPr>
          <a:xfrm>
            <a:off x="914400" y="260648"/>
            <a:ext cx="7391400" cy="707579"/>
          </a:xfrm>
        </p:spPr>
        <p:txBody>
          <a:bodyPr/>
          <a:lstStyle/>
          <a:p>
            <a:r>
              <a:rPr lang="vi-VN" sz="2400">
                <a:solidFill>
                  <a:schemeClr val="tx1"/>
                </a:solidFill>
              </a:rPr>
              <a:t>PHỤ LỤC </a:t>
            </a:r>
            <a:r>
              <a:rPr lang="en-US" sz="2400" smtClean="0">
                <a:solidFill>
                  <a:schemeClr val="tx1"/>
                </a:solidFill>
              </a:rPr>
              <a:t>I</a:t>
            </a:r>
            <a:r>
              <a:rPr lang="vi-VN" sz="2400" smtClean="0">
                <a:solidFill>
                  <a:schemeClr val="tx1"/>
                </a:solidFill>
              </a:rPr>
              <a:t>I</a:t>
            </a:r>
            <a:r>
              <a:rPr lang="en-US" sz="2400" smtClean="0">
                <a:solidFill>
                  <a:schemeClr val="tx1"/>
                </a:solidFill>
              </a:rPr>
              <a:t>I</a:t>
            </a:r>
            <a:r>
              <a:rPr lang="en-US" sz="2400">
                <a:solidFill>
                  <a:schemeClr val="tx1"/>
                </a:solidFill>
              </a:rPr>
              <a:t/>
            </a:r>
            <a:br>
              <a:rPr lang="en-US" sz="2400">
                <a:solidFill>
                  <a:schemeClr val="tx1"/>
                </a:solidFill>
              </a:rPr>
            </a:br>
            <a:r>
              <a:rPr lang="vi-VN" sz="2400">
                <a:solidFill>
                  <a:schemeClr val="tx1"/>
                </a:solidFill>
              </a:rPr>
              <a:t>HƯỚNG DẪN </a:t>
            </a:r>
            <a:r>
              <a:rPr lang="en-US" sz="2400" smtClean="0">
                <a:solidFill>
                  <a:schemeClr val="tx1"/>
                </a:solidFill>
              </a:rPr>
              <a:t>XỬ TRÍ CẤP CỨU </a:t>
            </a:r>
            <a:r>
              <a:rPr lang="vi-VN" sz="2400" smtClean="0">
                <a:solidFill>
                  <a:schemeClr val="tx1"/>
                </a:solidFill>
              </a:rPr>
              <a:t>PHẢN </a:t>
            </a:r>
            <a:r>
              <a:rPr lang="vi-VN" sz="2400">
                <a:solidFill>
                  <a:schemeClr val="tx1"/>
                </a:solidFill>
              </a:rPr>
              <a:t>VỆ</a:t>
            </a:r>
            <a:endParaRPr lang="en-US" sz="2400">
              <a:solidFill>
                <a:schemeClr val="tx1"/>
              </a:solidFill>
            </a:endParaRPr>
          </a:p>
        </p:txBody>
      </p:sp>
    </p:spTree>
    <p:extLst>
      <p:ext uri="{BB962C8B-B14F-4D97-AF65-F5344CB8AC3E}">
        <p14:creationId xmlns:p14="http://schemas.microsoft.com/office/powerpoint/2010/main" val="3448682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44247" y="476672"/>
            <a:ext cx="7391400" cy="707579"/>
          </a:xfrm>
        </p:spPr>
        <p:txBody>
          <a:bodyPr/>
          <a:lstStyle/>
          <a:p>
            <a:r>
              <a:rPr lang="vi-VN" sz="2400" dirty="0">
                <a:solidFill>
                  <a:schemeClr val="tx1"/>
                </a:solidFill>
              </a:rPr>
              <a:t>PHỤ LỤC </a:t>
            </a:r>
            <a:r>
              <a:rPr lang="en-US" sz="2400" dirty="0" smtClean="0">
                <a:solidFill>
                  <a:schemeClr val="tx1"/>
                </a:solidFill>
              </a:rPr>
              <a:t>I</a:t>
            </a:r>
            <a:r>
              <a:rPr lang="vi-VN" sz="2400" dirty="0" smtClean="0">
                <a:solidFill>
                  <a:schemeClr val="tx1"/>
                </a:solidFill>
              </a:rPr>
              <a:t>I</a:t>
            </a:r>
            <a:r>
              <a:rPr lang="en-US" sz="2400" dirty="0" smtClean="0">
                <a:solidFill>
                  <a:schemeClr val="tx1"/>
                </a:solidFill>
              </a:rPr>
              <a:t>I</a:t>
            </a:r>
            <a:r>
              <a:rPr lang="en-US" sz="2400" dirty="0">
                <a:solidFill>
                  <a:schemeClr val="tx1"/>
                </a:solidFill>
              </a:rPr>
              <a:t/>
            </a:r>
            <a:br>
              <a:rPr lang="en-US" sz="2400" dirty="0">
                <a:solidFill>
                  <a:schemeClr val="tx1"/>
                </a:solidFill>
              </a:rPr>
            </a:br>
            <a:r>
              <a:rPr lang="vi-VN" sz="2400" dirty="0">
                <a:solidFill>
                  <a:schemeClr val="tx1"/>
                </a:solidFill>
              </a:rPr>
              <a:t>HƯỚNG DẪN </a:t>
            </a:r>
            <a:r>
              <a:rPr lang="en-US" sz="2400" dirty="0" smtClean="0">
                <a:solidFill>
                  <a:schemeClr val="tx1"/>
                </a:solidFill>
              </a:rPr>
              <a:t>XỬ TRÍ CẤP CỨU </a:t>
            </a:r>
            <a:r>
              <a:rPr lang="vi-VN" sz="2400" dirty="0" smtClean="0">
                <a:solidFill>
                  <a:schemeClr val="tx1"/>
                </a:solidFill>
              </a:rPr>
              <a:t>PHẢN </a:t>
            </a:r>
            <a:r>
              <a:rPr lang="vi-VN" sz="2400" dirty="0">
                <a:solidFill>
                  <a:schemeClr val="tx1"/>
                </a:solidFill>
              </a:rPr>
              <a:t>VỆ</a:t>
            </a:r>
            <a:endParaRPr lang="en-US" sz="2400" dirty="0">
              <a:solidFill>
                <a:schemeClr val="tx1"/>
              </a:solidFill>
            </a:endParaRPr>
          </a:p>
        </p:txBody>
      </p:sp>
      <p:pic>
        <p:nvPicPr>
          <p:cNvPr id="3" name="Picture 2"/>
          <p:cNvPicPr>
            <a:picLocks noChangeAspect="1"/>
          </p:cNvPicPr>
          <p:nvPr/>
        </p:nvPicPr>
        <p:blipFill>
          <a:blip r:embed="rId2"/>
          <a:stretch>
            <a:fillRect/>
          </a:stretch>
        </p:blipFill>
        <p:spPr>
          <a:xfrm>
            <a:off x="179511" y="1736711"/>
            <a:ext cx="8920873" cy="4608512"/>
          </a:xfrm>
          <a:prstGeom prst="rect">
            <a:avLst/>
          </a:prstGeom>
        </p:spPr>
      </p:pic>
    </p:spTree>
    <p:extLst>
      <p:ext uri="{BB962C8B-B14F-4D97-AF65-F5344CB8AC3E}">
        <p14:creationId xmlns:p14="http://schemas.microsoft.com/office/powerpoint/2010/main" val="2770933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08520" y="1683688"/>
            <a:ext cx="9036496" cy="5157192"/>
          </a:xfrm>
        </p:spPr>
        <p:txBody>
          <a:bodyPr/>
          <a:lstStyle/>
          <a:p>
            <a:pPr algn="just"/>
            <a:r>
              <a:rPr lang="vi-VN" sz="1800" b="1" dirty="0"/>
              <a:t>V. Xử trí tiếp theo</a:t>
            </a:r>
            <a:endParaRPr lang="en-US" sz="1800" dirty="0"/>
          </a:p>
          <a:p>
            <a:pPr algn="just">
              <a:buFont typeface="+mj-lt"/>
              <a:buAutoNum type="arabicPeriod"/>
            </a:pPr>
            <a:r>
              <a:rPr lang="vi-VN" sz="1800" dirty="0" smtClean="0"/>
              <a:t>Hỗ </a:t>
            </a:r>
            <a:r>
              <a:rPr lang="vi-VN" sz="1800" dirty="0"/>
              <a:t>trợ hô hấp, tuần hoàn: Tùy mức độ suy tuần hoàn, hô hấp có thể sử dụng một hoặc các biện pháp sau đây:</a:t>
            </a:r>
            <a:endParaRPr lang="en-US" sz="1800" dirty="0"/>
          </a:p>
          <a:p>
            <a:pPr marL="800100" lvl="1" indent="-342900" algn="just">
              <a:buFont typeface="+mj-lt"/>
              <a:buAutoNum type="alphaLcParenR"/>
            </a:pPr>
            <a:r>
              <a:rPr lang="vi-VN" sz="1800" dirty="0" smtClean="0"/>
              <a:t>Th</a:t>
            </a:r>
            <a:r>
              <a:rPr lang="en-US" sz="1800" dirty="0"/>
              <a:t>ở</a:t>
            </a:r>
            <a:r>
              <a:rPr lang="vi-VN" sz="1800" dirty="0"/>
              <a:t> oxy qua mặt nạ: 6-10 lí</a:t>
            </a:r>
            <a:r>
              <a:rPr lang="en-US" sz="1800" dirty="0"/>
              <a:t>t/</a:t>
            </a:r>
            <a:r>
              <a:rPr lang="vi-VN" sz="1800" dirty="0"/>
              <a:t>phút cho người lớn, 2-4 lí</a:t>
            </a:r>
            <a:r>
              <a:rPr lang="en-US" sz="1800" dirty="0"/>
              <a:t>t/</a:t>
            </a:r>
            <a:r>
              <a:rPr lang="vi-VN" sz="1800" dirty="0"/>
              <a:t>phút ở trẻ </a:t>
            </a:r>
            <a:r>
              <a:rPr lang="vi-VN" sz="1800" dirty="0" smtClean="0"/>
              <a:t>em</a:t>
            </a:r>
            <a:endParaRPr lang="en-US" sz="1800" dirty="0"/>
          </a:p>
          <a:p>
            <a:pPr marL="800100" lvl="1" indent="-342900" algn="just">
              <a:buFont typeface="+mj-lt"/>
              <a:buAutoNum type="alphaLcParenR"/>
            </a:pPr>
            <a:r>
              <a:rPr lang="vi-VN" sz="1800" dirty="0" smtClean="0"/>
              <a:t>Bóp </a:t>
            </a:r>
            <a:r>
              <a:rPr lang="vi-VN" sz="1800" dirty="0"/>
              <a:t>bóng AMBU có </a:t>
            </a:r>
            <a:r>
              <a:rPr lang="vi-VN" sz="1800" dirty="0" smtClean="0"/>
              <a:t>oxy</a:t>
            </a:r>
            <a:endParaRPr lang="en-US" sz="1800" dirty="0"/>
          </a:p>
          <a:p>
            <a:pPr marL="800100" lvl="1" indent="-342900" algn="just">
              <a:buFont typeface="+mj-lt"/>
              <a:buAutoNum type="alphaLcParenR"/>
            </a:pPr>
            <a:r>
              <a:rPr lang="vi-VN" sz="1800" dirty="0" smtClean="0"/>
              <a:t>Đặt </a:t>
            </a:r>
            <a:r>
              <a:rPr lang="vi-VN" sz="1800" dirty="0"/>
              <a:t>ống nội khí quản thông khí nhân tạo có ô xy nếu thở rít tăng lên không đáp ứng với </a:t>
            </a:r>
            <a:r>
              <a:rPr lang="vi-VN" sz="1800" dirty="0" smtClean="0"/>
              <a:t>adrenalin</a:t>
            </a:r>
            <a:endParaRPr lang="en-US" sz="1800" dirty="0"/>
          </a:p>
          <a:p>
            <a:pPr marL="800100" lvl="1" indent="-342900" algn="just">
              <a:buFont typeface="+mj-lt"/>
              <a:buAutoNum type="alphaLcParenR"/>
            </a:pPr>
            <a:r>
              <a:rPr lang="vi-VN" sz="1800" dirty="0" smtClean="0"/>
              <a:t>Mở </a:t>
            </a:r>
            <a:r>
              <a:rPr lang="vi-VN" sz="1800" dirty="0"/>
              <a:t>khí quản nếu có phù thanh môn-hạ họng không đặt được nội khí quản,</a:t>
            </a:r>
            <a:endParaRPr lang="en-US" sz="1800" dirty="0"/>
          </a:p>
          <a:p>
            <a:pPr marL="800100" lvl="1" indent="-342900" algn="just">
              <a:buFont typeface="+mj-lt"/>
              <a:buAutoNum type="alphaLcParenR"/>
            </a:pPr>
            <a:r>
              <a:rPr lang="vi-VN" sz="1800" dirty="0" smtClean="0"/>
              <a:t>Truyền </a:t>
            </a:r>
            <a:r>
              <a:rPr lang="vi-VN" sz="1800" dirty="0"/>
              <a:t>tĩnh mạch chậm: aminophyllin </a:t>
            </a:r>
            <a:r>
              <a:rPr lang="en-US" sz="1800" dirty="0"/>
              <a:t>1</a:t>
            </a:r>
            <a:r>
              <a:rPr lang="vi-VN" sz="1800" dirty="0"/>
              <a:t>mg/kg/giờ hoặc salbutamol 0,1 </a:t>
            </a:r>
            <a:r>
              <a:rPr lang="en-US" sz="1800" dirty="0"/>
              <a:t>µ</a:t>
            </a:r>
            <a:r>
              <a:rPr lang="vi-VN" sz="1800" dirty="0"/>
              <a:t>g/kg/phút hoặc terbutalin 0,1 </a:t>
            </a:r>
            <a:r>
              <a:rPr lang="en-US" sz="1800" dirty="0"/>
              <a:t>µ</a:t>
            </a:r>
            <a:r>
              <a:rPr lang="vi-VN" sz="1800" dirty="0"/>
              <a:t>g/kg/phút (tốt nhất là qua b</a:t>
            </a:r>
            <a:r>
              <a:rPr lang="en-US" sz="1800" dirty="0"/>
              <a:t>ơ</a:t>
            </a:r>
            <a:r>
              <a:rPr lang="vi-VN" sz="1800" dirty="0"/>
              <a:t>m tiêm điện hoặc máy truyền dịch</a:t>
            </a:r>
            <a:r>
              <a:rPr lang="vi-VN" sz="1800" dirty="0" smtClean="0"/>
              <a:t>)</a:t>
            </a:r>
            <a:endParaRPr lang="en-US" sz="1800" dirty="0"/>
          </a:p>
          <a:p>
            <a:pPr marL="800100" lvl="1" indent="-342900" algn="just">
              <a:buFont typeface="+mj-lt"/>
              <a:buAutoNum type="alphaLcParenR"/>
            </a:pPr>
            <a:r>
              <a:rPr lang="vi-VN" sz="1800" dirty="0" smtClean="0"/>
              <a:t>Có </a:t>
            </a:r>
            <a:r>
              <a:rPr lang="vi-VN" sz="1800" dirty="0"/>
              <a:t>thể thay thế aminophyllin bằng salbutamol 5mg khí dung qua mặt nạ hoặc xịt họng salbutamol </a:t>
            </a:r>
            <a:r>
              <a:rPr lang="en-US" sz="1800" dirty="0"/>
              <a:t>100µ</a:t>
            </a:r>
            <a:r>
              <a:rPr lang="vi-VN" sz="1800" dirty="0"/>
              <a:t>g người lớn 2-4 nhát/l</a:t>
            </a:r>
            <a:r>
              <a:rPr lang="en-US" sz="1800" dirty="0"/>
              <a:t>ầ</a:t>
            </a:r>
            <a:r>
              <a:rPr lang="vi-VN" sz="1800" dirty="0"/>
              <a:t>n, trẻ em 2 nhá</a:t>
            </a:r>
            <a:r>
              <a:rPr lang="en-US" sz="1800" dirty="0"/>
              <a:t>t/</a:t>
            </a:r>
            <a:r>
              <a:rPr lang="vi-VN" sz="1800" dirty="0"/>
              <a:t>l</a:t>
            </a:r>
            <a:r>
              <a:rPr lang="en-US" sz="1800" dirty="0"/>
              <a:t>ầ</a:t>
            </a:r>
            <a:r>
              <a:rPr lang="vi-VN" sz="1800" dirty="0"/>
              <a:t>n, 4-6 lần trong </a:t>
            </a:r>
            <a:r>
              <a:rPr lang="vi-VN" sz="1800" dirty="0" smtClean="0"/>
              <a:t>ngày</a:t>
            </a:r>
            <a:endParaRPr lang="en-US" sz="1800" dirty="0"/>
          </a:p>
          <a:p>
            <a:pPr algn="just">
              <a:buFont typeface="+mj-lt"/>
              <a:buAutoNum type="arabicPeriod"/>
            </a:pPr>
            <a:r>
              <a:rPr lang="vi-VN" sz="1800" dirty="0" smtClean="0"/>
              <a:t>Nếu </a:t>
            </a:r>
            <a:r>
              <a:rPr lang="vi-VN" sz="1800" dirty="0"/>
              <a:t>khôn</a:t>
            </a:r>
            <a:r>
              <a:rPr lang="en-US" sz="1800" dirty="0"/>
              <a:t>g</a:t>
            </a:r>
            <a:r>
              <a:rPr lang="vi-VN" sz="1800" dirty="0"/>
              <a:t> nân</a:t>
            </a:r>
            <a:r>
              <a:rPr lang="en-US" sz="1800" dirty="0"/>
              <a:t>g</a:t>
            </a:r>
            <a:r>
              <a:rPr lang="vi-VN" sz="1800" dirty="0"/>
              <a:t> được huyết áp theo mục tiêu sau khi đã truyền đủ dịch và adrenalin, có th</a:t>
            </a:r>
            <a:r>
              <a:rPr lang="en-US" sz="1800" dirty="0"/>
              <a:t>ể</a:t>
            </a:r>
            <a:r>
              <a:rPr lang="vi-VN" sz="1800" dirty="0"/>
              <a:t> truy</a:t>
            </a:r>
            <a:r>
              <a:rPr lang="en-US" sz="1800" dirty="0"/>
              <a:t>ề</a:t>
            </a:r>
            <a:r>
              <a:rPr lang="vi-VN" sz="1800" dirty="0"/>
              <a:t>n thêm dung dịch keo (huyết tương, albumin hoặc bất kỳ dung dịch cao phân tử nào sẵn có</a:t>
            </a:r>
            <a:r>
              <a:rPr lang="vi-VN" sz="1800" dirty="0" smtClean="0"/>
              <a:t>)</a:t>
            </a:r>
            <a:endParaRPr lang="en-US" sz="1800" dirty="0"/>
          </a:p>
        </p:txBody>
      </p:sp>
      <p:sp>
        <p:nvSpPr>
          <p:cNvPr id="5" name="Rectangle 2"/>
          <p:cNvSpPr>
            <a:spLocks noGrp="1" noChangeArrowheads="1"/>
          </p:cNvSpPr>
          <p:nvPr>
            <p:ph type="title"/>
          </p:nvPr>
        </p:nvSpPr>
        <p:spPr>
          <a:xfrm>
            <a:off x="1043608" y="620688"/>
            <a:ext cx="7391400" cy="707579"/>
          </a:xfrm>
        </p:spPr>
        <p:txBody>
          <a:bodyPr/>
          <a:lstStyle/>
          <a:p>
            <a:r>
              <a:rPr lang="vi-VN" sz="2400" dirty="0">
                <a:solidFill>
                  <a:schemeClr val="tx1"/>
                </a:solidFill>
              </a:rPr>
              <a:t>PHỤ LỤC </a:t>
            </a:r>
            <a:r>
              <a:rPr lang="en-US" sz="2400" dirty="0" smtClean="0">
                <a:solidFill>
                  <a:schemeClr val="tx1"/>
                </a:solidFill>
              </a:rPr>
              <a:t>I</a:t>
            </a:r>
            <a:r>
              <a:rPr lang="vi-VN" sz="2400" dirty="0" smtClean="0">
                <a:solidFill>
                  <a:schemeClr val="tx1"/>
                </a:solidFill>
              </a:rPr>
              <a:t>I</a:t>
            </a:r>
            <a:r>
              <a:rPr lang="en-US" sz="2400" dirty="0" smtClean="0">
                <a:solidFill>
                  <a:schemeClr val="tx1"/>
                </a:solidFill>
              </a:rPr>
              <a:t>I</a:t>
            </a:r>
            <a:r>
              <a:rPr lang="en-US" sz="2400" dirty="0">
                <a:solidFill>
                  <a:schemeClr val="tx1"/>
                </a:solidFill>
              </a:rPr>
              <a:t/>
            </a:r>
            <a:br>
              <a:rPr lang="en-US" sz="2400" dirty="0">
                <a:solidFill>
                  <a:schemeClr val="tx1"/>
                </a:solidFill>
              </a:rPr>
            </a:br>
            <a:r>
              <a:rPr lang="vi-VN" sz="2400" dirty="0">
                <a:solidFill>
                  <a:schemeClr val="tx1"/>
                </a:solidFill>
              </a:rPr>
              <a:t>HƯỚNG DẪN </a:t>
            </a:r>
            <a:r>
              <a:rPr lang="en-US" sz="2400" dirty="0" smtClean="0">
                <a:solidFill>
                  <a:schemeClr val="tx1"/>
                </a:solidFill>
              </a:rPr>
              <a:t>XỬ TRÍ CẤP CỨU </a:t>
            </a:r>
            <a:r>
              <a:rPr lang="vi-VN" sz="2400" dirty="0" smtClean="0">
                <a:solidFill>
                  <a:schemeClr val="tx1"/>
                </a:solidFill>
              </a:rPr>
              <a:t>PHẢN </a:t>
            </a:r>
            <a:r>
              <a:rPr lang="vi-VN" sz="2400" dirty="0">
                <a:solidFill>
                  <a:schemeClr val="tx1"/>
                </a:solidFill>
              </a:rPr>
              <a:t>VỆ</a:t>
            </a:r>
            <a:endParaRPr lang="en-US" sz="2400" dirty="0">
              <a:solidFill>
                <a:schemeClr val="tx1"/>
              </a:solidFill>
            </a:endParaRPr>
          </a:p>
        </p:txBody>
      </p:sp>
    </p:spTree>
    <p:extLst>
      <p:ext uri="{BB962C8B-B14F-4D97-AF65-F5344CB8AC3E}">
        <p14:creationId xmlns:p14="http://schemas.microsoft.com/office/powerpoint/2010/main" val="514746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1628800"/>
            <a:ext cx="9036496" cy="5157192"/>
          </a:xfrm>
        </p:spPr>
        <p:txBody>
          <a:bodyPr/>
          <a:lstStyle/>
          <a:p>
            <a:pPr marL="0" indent="0">
              <a:buNone/>
            </a:pPr>
            <a:r>
              <a:rPr lang="vi-VN" sz="1800" dirty="0">
                <a:solidFill>
                  <a:srgbClr val="00B050"/>
                </a:solidFill>
              </a:rPr>
              <a:t>3. Thuốc khác:</a:t>
            </a:r>
            <a:endParaRPr lang="en-US" sz="1800" dirty="0">
              <a:solidFill>
                <a:srgbClr val="00B050"/>
              </a:solidFill>
            </a:endParaRPr>
          </a:p>
          <a:p>
            <a:r>
              <a:rPr lang="vi-VN" sz="1800" dirty="0" smtClean="0">
                <a:solidFill>
                  <a:srgbClr val="00B050"/>
                </a:solidFill>
              </a:rPr>
              <a:t>Methylprednisolon</a:t>
            </a:r>
            <a:r>
              <a:rPr lang="vi-VN" sz="1800" dirty="0" smtClean="0"/>
              <a:t> </a:t>
            </a:r>
            <a:r>
              <a:rPr lang="en-US" sz="1800" dirty="0"/>
              <a:t>1</a:t>
            </a:r>
            <a:r>
              <a:rPr lang="vi-VN" sz="1800" dirty="0"/>
              <a:t>-2mg/kg ở người lớn, tối đa 50mg ở trẻ em hoặc hydrocortison 200mg ở người lớn, tối đa </a:t>
            </a:r>
            <a:r>
              <a:rPr lang="en-US" sz="1800" dirty="0"/>
              <a:t>100</a:t>
            </a:r>
            <a:r>
              <a:rPr lang="vi-VN" sz="1800" dirty="0"/>
              <a:t>mg ở trẻ em, tiêm tĩnh mạch (có thể tiêm bắp ở tuyến cơ sở</a:t>
            </a:r>
            <a:r>
              <a:rPr lang="vi-VN" sz="1800" dirty="0" smtClean="0"/>
              <a:t>)</a:t>
            </a:r>
            <a:endParaRPr lang="en-US" sz="1800" dirty="0"/>
          </a:p>
          <a:p>
            <a:r>
              <a:rPr lang="vi-VN" sz="1800" dirty="0" smtClean="0">
                <a:solidFill>
                  <a:srgbClr val="00B050"/>
                </a:solidFill>
              </a:rPr>
              <a:t>Kháng </a:t>
            </a:r>
            <a:r>
              <a:rPr lang="vi-VN" sz="1800" dirty="0">
                <a:solidFill>
                  <a:srgbClr val="00B050"/>
                </a:solidFill>
              </a:rPr>
              <a:t>histamin H</a:t>
            </a:r>
            <a:r>
              <a:rPr lang="en-US" sz="1800" dirty="0">
                <a:solidFill>
                  <a:srgbClr val="00B050"/>
                </a:solidFill>
              </a:rPr>
              <a:t>1</a:t>
            </a:r>
            <a:r>
              <a:rPr lang="vi-VN" sz="1800" dirty="0"/>
              <a:t> như diphenhydramin tiêm bắp hoặc tĩnh mạch: người lớn 25-50mg và trẻ em </a:t>
            </a:r>
            <a:r>
              <a:rPr lang="vi-VN" sz="1800" dirty="0" smtClean="0"/>
              <a:t>10-25mg</a:t>
            </a:r>
            <a:endParaRPr lang="en-US" sz="1800" dirty="0"/>
          </a:p>
          <a:p>
            <a:r>
              <a:rPr lang="vi-VN" sz="1800" dirty="0" smtClean="0">
                <a:solidFill>
                  <a:srgbClr val="00B050"/>
                </a:solidFill>
              </a:rPr>
              <a:t>Kháng </a:t>
            </a:r>
            <a:r>
              <a:rPr lang="vi-VN" sz="1800" dirty="0">
                <a:solidFill>
                  <a:srgbClr val="00B050"/>
                </a:solidFill>
              </a:rPr>
              <a:t>histamin H2</a:t>
            </a:r>
            <a:r>
              <a:rPr lang="vi-VN" sz="1800" dirty="0"/>
              <a:t> như ranitidin: ở người lớn 50mg, ở trẻ em </a:t>
            </a:r>
            <a:r>
              <a:rPr lang="en-US" sz="1800" dirty="0"/>
              <a:t>1</a:t>
            </a:r>
            <a:r>
              <a:rPr lang="vi-VN" sz="1800" dirty="0"/>
              <a:t>mg/kg pha trong 20ml Dextrose 5% tiêm tĩnh mạch trong 5 </a:t>
            </a:r>
            <a:r>
              <a:rPr lang="vi-VN" sz="1800" dirty="0" smtClean="0"/>
              <a:t>phút</a:t>
            </a:r>
            <a:endParaRPr lang="en-US" sz="1800" dirty="0"/>
          </a:p>
          <a:p>
            <a:r>
              <a:rPr lang="vi-VN" sz="1800" dirty="0" smtClean="0">
                <a:solidFill>
                  <a:srgbClr val="00B050"/>
                </a:solidFill>
              </a:rPr>
              <a:t>Glucagon</a:t>
            </a:r>
            <a:r>
              <a:rPr lang="vi-VN" sz="1800" dirty="0">
                <a:solidFill>
                  <a:srgbClr val="00B050"/>
                </a:solidFill>
              </a:rPr>
              <a:t>:</a:t>
            </a:r>
            <a:r>
              <a:rPr lang="vi-VN" sz="1800" dirty="0"/>
              <a:t> sử dụng trong các trường hợp tụt huyết áp và nhịp chậm không đáp ứng với adrenalin. Liều dùng: người lớn </a:t>
            </a:r>
            <a:r>
              <a:rPr lang="en-US" sz="1800" dirty="0"/>
              <a:t>1</a:t>
            </a:r>
            <a:r>
              <a:rPr lang="vi-VN" sz="1800" dirty="0"/>
              <a:t>-5m</a:t>
            </a:r>
            <a:r>
              <a:rPr lang="en-US" sz="1800" dirty="0"/>
              <a:t>g</a:t>
            </a:r>
            <a:r>
              <a:rPr lang="vi-VN" sz="1800" dirty="0"/>
              <a:t> tiêm tĩnh mạch trong 5 phút, trẻ em 20-30</a:t>
            </a:r>
            <a:r>
              <a:rPr lang="en-US" sz="1800" dirty="0"/>
              <a:t>µ</a:t>
            </a:r>
            <a:r>
              <a:rPr lang="vi-VN" sz="1800" dirty="0"/>
              <a:t>g/kg, tối đa </a:t>
            </a:r>
            <a:r>
              <a:rPr lang="en-US" sz="1800" dirty="0"/>
              <a:t>1</a:t>
            </a:r>
            <a:r>
              <a:rPr lang="vi-VN" sz="1800" dirty="0"/>
              <a:t>mg, sau đó duy trì truyền tĩnh mạch 5-15</a:t>
            </a:r>
            <a:r>
              <a:rPr lang="en-US" sz="1800" dirty="0"/>
              <a:t>µ</a:t>
            </a:r>
            <a:r>
              <a:rPr lang="vi-VN" sz="1800" dirty="0"/>
              <a:t>g/phút tùy theo đáp ứng lâm sàng. Bảo đảm đường thở t</a:t>
            </a:r>
            <a:r>
              <a:rPr lang="en-US" sz="1800" dirty="0"/>
              <a:t>ố</a:t>
            </a:r>
            <a:r>
              <a:rPr lang="vi-VN" sz="1800" dirty="0"/>
              <a:t>t vì glucagon thường gây </a:t>
            </a:r>
            <a:r>
              <a:rPr lang="vi-VN" sz="1800" dirty="0" smtClean="0"/>
              <a:t>nôn</a:t>
            </a:r>
            <a:endParaRPr lang="en-US" sz="1800" dirty="0"/>
          </a:p>
          <a:p>
            <a:r>
              <a:rPr lang="vi-VN" sz="1800" dirty="0" smtClean="0"/>
              <a:t>Có </a:t>
            </a:r>
            <a:r>
              <a:rPr lang="vi-VN" sz="1800" dirty="0"/>
              <a:t>thể phối hợp thêm các thuốc </a:t>
            </a:r>
            <a:r>
              <a:rPr lang="vi-VN" sz="1800" dirty="0">
                <a:solidFill>
                  <a:srgbClr val="00B050"/>
                </a:solidFill>
              </a:rPr>
              <a:t>vận mạch</a:t>
            </a:r>
            <a:r>
              <a:rPr lang="vi-VN" sz="1800" dirty="0"/>
              <a:t> khác: dopamin, dobutamin, noradrenalin truyền tĩnh mạch khi người bệnh có sốc nặng đã được truyền đủ dịch và adrenalin mà huyết áp không lên</a:t>
            </a:r>
            <a:endParaRPr lang="en-US" sz="1800" dirty="0"/>
          </a:p>
        </p:txBody>
      </p:sp>
      <p:sp>
        <p:nvSpPr>
          <p:cNvPr id="5" name="Rectangle 2"/>
          <p:cNvSpPr>
            <a:spLocks noGrp="1" noChangeArrowheads="1"/>
          </p:cNvSpPr>
          <p:nvPr>
            <p:ph type="title"/>
          </p:nvPr>
        </p:nvSpPr>
        <p:spPr>
          <a:xfrm>
            <a:off x="914400" y="260648"/>
            <a:ext cx="7391400" cy="707579"/>
          </a:xfrm>
        </p:spPr>
        <p:txBody>
          <a:bodyPr/>
          <a:lstStyle/>
          <a:p>
            <a:r>
              <a:rPr lang="vi-VN" sz="2400">
                <a:solidFill>
                  <a:schemeClr val="tx1"/>
                </a:solidFill>
              </a:rPr>
              <a:t>PHỤ LỤC </a:t>
            </a:r>
            <a:r>
              <a:rPr lang="en-US" sz="2400" smtClean="0">
                <a:solidFill>
                  <a:schemeClr val="tx1"/>
                </a:solidFill>
              </a:rPr>
              <a:t>I</a:t>
            </a:r>
            <a:r>
              <a:rPr lang="vi-VN" sz="2400" smtClean="0">
                <a:solidFill>
                  <a:schemeClr val="tx1"/>
                </a:solidFill>
              </a:rPr>
              <a:t>I</a:t>
            </a:r>
            <a:r>
              <a:rPr lang="en-US" sz="2400" smtClean="0">
                <a:solidFill>
                  <a:schemeClr val="tx1"/>
                </a:solidFill>
              </a:rPr>
              <a:t>I</a:t>
            </a:r>
            <a:r>
              <a:rPr lang="en-US" sz="2400">
                <a:solidFill>
                  <a:schemeClr val="tx1"/>
                </a:solidFill>
              </a:rPr>
              <a:t/>
            </a:r>
            <a:br>
              <a:rPr lang="en-US" sz="2400">
                <a:solidFill>
                  <a:schemeClr val="tx1"/>
                </a:solidFill>
              </a:rPr>
            </a:br>
            <a:r>
              <a:rPr lang="vi-VN" sz="2400">
                <a:solidFill>
                  <a:schemeClr val="tx1"/>
                </a:solidFill>
              </a:rPr>
              <a:t>HƯỚNG DẪN </a:t>
            </a:r>
            <a:r>
              <a:rPr lang="en-US" sz="2400" smtClean="0">
                <a:solidFill>
                  <a:schemeClr val="tx1"/>
                </a:solidFill>
              </a:rPr>
              <a:t>XỬ TRÍ CẤP CỨU </a:t>
            </a:r>
            <a:r>
              <a:rPr lang="vi-VN" sz="2400" smtClean="0">
                <a:solidFill>
                  <a:schemeClr val="tx1"/>
                </a:solidFill>
              </a:rPr>
              <a:t>PHẢN </a:t>
            </a:r>
            <a:r>
              <a:rPr lang="vi-VN" sz="2400">
                <a:solidFill>
                  <a:schemeClr val="tx1"/>
                </a:solidFill>
              </a:rPr>
              <a:t>VỆ</a:t>
            </a:r>
            <a:endParaRPr lang="en-US" sz="2400">
              <a:solidFill>
                <a:schemeClr val="tx1"/>
              </a:solidFill>
            </a:endParaRPr>
          </a:p>
        </p:txBody>
      </p:sp>
    </p:spTree>
    <p:extLst>
      <p:ext uri="{BB962C8B-B14F-4D97-AF65-F5344CB8AC3E}">
        <p14:creationId xmlns:p14="http://schemas.microsoft.com/office/powerpoint/2010/main" val="3797504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1484784"/>
            <a:ext cx="9036496" cy="5157192"/>
          </a:xfrm>
        </p:spPr>
        <p:txBody>
          <a:bodyPr/>
          <a:lstStyle/>
          <a:p>
            <a:pPr marL="0" indent="0" algn="just">
              <a:buNone/>
            </a:pPr>
            <a:r>
              <a:rPr lang="vi-VN" sz="1800" b="1">
                <a:solidFill>
                  <a:srgbClr val="00B050"/>
                </a:solidFill>
              </a:rPr>
              <a:t>VI. Theo dõi</a:t>
            </a:r>
            <a:endParaRPr lang="en-US" sz="1800">
              <a:solidFill>
                <a:srgbClr val="00B050"/>
              </a:solidFill>
            </a:endParaRPr>
          </a:p>
          <a:p>
            <a:pPr algn="just">
              <a:buFont typeface="+mj-lt"/>
              <a:buAutoNum type="arabicPeriod"/>
            </a:pPr>
            <a:r>
              <a:rPr lang="vi-VN" sz="1800" smtClean="0"/>
              <a:t>Trong </a:t>
            </a:r>
            <a:r>
              <a:rPr lang="vi-VN" sz="1800"/>
              <a:t>giai đoạn cấp: theo dõi mạch, huyết áp, nhịp thở, SpC</a:t>
            </a:r>
            <a:r>
              <a:rPr lang="en-US" sz="1800"/>
              <a:t>O</a:t>
            </a:r>
            <a:r>
              <a:rPr lang="vi-VN" sz="1800" baseline="-25000"/>
              <a:t>2</a:t>
            </a:r>
            <a:r>
              <a:rPr lang="vi-VN" sz="1800"/>
              <a:t> và tri giác 3-5 phú</a:t>
            </a:r>
            <a:r>
              <a:rPr lang="en-US" sz="1800"/>
              <a:t>t/</a:t>
            </a:r>
            <a:r>
              <a:rPr lang="vi-VN" sz="1800"/>
              <a:t>lần cho đến khi ổn định.</a:t>
            </a:r>
            <a:endParaRPr lang="en-US" sz="1800"/>
          </a:p>
          <a:p>
            <a:pPr algn="just">
              <a:buFont typeface="+mj-lt"/>
              <a:buAutoNum type="arabicPeriod"/>
            </a:pPr>
            <a:r>
              <a:rPr lang="vi-VN" sz="1800" smtClean="0"/>
              <a:t>Trong </a:t>
            </a:r>
            <a:r>
              <a:rPr lang="vi-VN" sz="1800"/>
              <a:t>giai đoạn ổn định: theo dõi mạch, huyết áp, nhịp thở, Sp</a:t>
            </a:r>
            <a:r>
              <a:rPr lang="en-US" sz="1800"/>
              <a:t>O</a:t>
            </a:r>
            <a:r>
              <a:rPr lang="vi-VN" sz="1800" baseline="-25000"/>
              <a:t>2</a:t>
            </a:r>
            <a:r>
              <a:rPr lang="vi-VN" sz="1800"/>
              <a:t> và tri giác mỗi 1-2 giờ trong ít nhất 24 giờ tiếp theo.</a:t>
            </a:r>
            <a:endParaRPr lang="en-US" sz="1800"/>
          </a:p>
          <a:p>
            <a:pPr algn="just">
              <a:buFont typeface="+mj-lt"/>
              <a:buAutoNum type="arabicPeriod"/>
            </a:pPr>
            <a:r>
              <a:rPr lang="vi-VN" sz="1800" smtClean="0"/>
              <a:t>Tất </a:t>
            </a:r>
            <a:r>
              <a:rPr lang="vi-VN" sz="1800"/>
              <a:t>cả các người bệnh phản vệ cần được theo dõi ở cơ sở khám bệnh, chữa bệnh đến ít nh</a:t>
            </a:r>
            <a:r>
              <a:rPr lang="en-US" sz="1800"/>
              <a:t>ấ</a:t>
            </a:r>
            <a:r>
              <a:rPr lang="vi-VN" sz="1800"/>
              <a:t>t 24 giờ sau khi huy</a:t>
            </a:r>
            <a:r>
              <a:rPr lang="en-US" sz="1800"/>
              <a:t>ế</a:t>
            </a:r>
            <a:r>
              <a:rPr lang="vi-VN" sz="1800"/>
              <a:t>t áp đã ổn định và đ</a:t>
            </a:r>
            <a:r>
              <a:rPr lang="en-US" sz="1800"/>
              <a:t>ề</a:t>
            </a:r>
            <a:r>
              <a:rPr lang="vi-VN" sz="1800"/>
              <a:t> phòng phản vệ pha 2.</a:t>
            </a:r>
            <a:endParaRPr lang="en-US" sz="1800"/>
          </a:p>
          <a:p>
            <a:pPr algn="just">
              <a:buFont typeface="+mj-lt"/>
              <a:buAutoNum type="arabicPeriod"/>
            </a:pPr>
            <a:r>
              <a:rPr lang="vi-VN" sz="1800" smtClean="0"/>
              <a:t>Ngừng </a:t>
            </a:r>
            <a:r>
              <a:rPr lang="vi-VN" sz="1800"/>
              <a:t>cấp cứu: nếu sau khi cấp cứu ngừng tuần hoàn tích cực không kết quả</a:t>
            </a:r>
            <a:endParaRPr lang="en-US" sz="1800"/>
          </a:p>
        </p:txBody>
      </p:sp>
      <p:sp>
        <p:nvSpPr>
          <p:cNvPr id="5" name="Rectangle 2"/>
          <p:cNvSpPr>
            <a:spLocks noGrp="1" noChangeArrowheads="1"/>
          </p:cNvSpPr>
          <p:nvPr>
            <p:ph type="title"/>
          </p:nvPr>
        </p:nvSpPr>
        <p:spPr>
          <a:xfrm>
            <a:off x="914400" y="260648"/>
            <a:ext cx="7391400" cy="707579"/>
          </a:xfrm>
        </p:spPr>
        <p:txBody>
          <a:bodyPr/>
          <a:lstStyle/>
          <a:p>
            <a:r>
              <a:rPr lang="vi-VN" sz="2400">
                <a:solidFill>
                  <a:schemeClr val="tx1"/>
                </a:solidFill>
              </a:rPr>
              <a:t>PHỤ LỤC </a:t>
            </a:r>
            <a:r>
              <a:rPr lang="en-US" sz="2400" smtClean="0">
                <a:solidFill>
                  <a:schemeClr val="tx1"/>
                </a:solidFill>
              </a:rPr>
              <a:t>I</a:t>
            </a:r>
            <a:r>
              <a:rPr lang="vi-VN" sz="2400" smtClean="0">
                <a:solidFill>
                  <a:schemeClr val="tx1"/>
                </a:solidFill>
              </a:rPr>
              <a:t>I</a:t>
            </a:r>
            <a:r>
              <a:rPr lang="en-US" sz="2400" smtClean="0">
                <a:solidFill>
                  <a:schemeClr val="tx1"/>
                </a:solidFill>
              </a:rPr>
              <a:t>I</a:t>
            </a:r>
            <a:r>
              <a:rPr lang="en-US" sz="2400">
                <a:solidFill>
                  <a:schemeClr val="tx1"/>
                </a:solidFill>
              </a:rPr>
              <a:t/>
            </a:r>
            <a:br>
              <a:rPr lang="en-US" sz="2400">
                <a:solidFill>
                  <a:schemeClr val="tx1"/>
                </a:solidFill>
              </a:rPr>
            </a:br>
            <a:r>
              <a:rPr lang="vi-VN" sz="2400">
                <a:solidFill>
                  <a:schemeClr val="tx1"/>
                </a:solidFill>
              </a:rPr>
              <a:t>HƯỚNG DẪN </a:t>
            </a:r>
            <a:r>
              <a:rPr lang="en-US" sz="2400" smtClean="0">
                <a:solidFill>
                  <a:schemeClr val="tx1"/>
                </a:solidFill>
              </a:rPr>
              <a:t>XỬ TRÍ CẤP CỨU </a:t>
            </a:r>
            <a:r>
              <a:rPr lang="vi-VN" sz="2400" smtClean="0">
                <a:solidFill>
                  <a:schemeClr val="tx1"/>
                </a:solidFill>
              </a:rPr>
              <a:t>PHẢN </a:t>
            </a:r>
            <a:r>
              <a:rPr lang="vi-VN" sz="2400">
                <a:solidFill>
                  <a:schemeClr val="tx1"/>
                </a:solidFill>
              </a:rPr>
              <a:t>VỆ</a:t>
            </a:r>
            <a:endParaRPr lang="en-US" sz="2400">
              <a:solidFill>
                <a:schemeClr val="tx1"/>
              </a:solidFill>
            </a:endParaRPr>
          </a:p>
        </p:txBody>
      </p:sp>
      <p:pic>
        <p:nvPicPr>
          <p:cNvPr id="2" name="Picture 1"/>
          <p:cNvPicPr>
            <a:picLocks noChangeAspect="1"/>
          </p:cNvPicPr>
          <p:nvPr/>
        </p:nvPicPr>
        <p:blipFill>
          <a:blip r:embed="rId2"/>
          <a:stretch>
            <a:fillRect/>
          </a:stretch>
        </p:blipFill>
        <p:spPr>
          <a:xfrm>
            <a:off x="6057770" y="3997077"/>
            <a:ext cx="2978726" cy="2860923"/>
          </a:xfrm>
          <a:prstGeom prst="rect">
            <a:avLst/>
          </a:prstGeom>
        </p:spPr>
      </p:pic>
    </p:spTree>
    <p:extLst>
      <p:ext uri="{BB962C8B-B14F-4D97-AF65-F5344CB8AC3E}">
        <p14:creationId xmlns:p14="http://schemas.microsoft.com/office/powerpoint/2010/main" val="1876870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1196752"/>
            <a:ext cx="9036496" cy="5157192"/>
          </a:xfrm>
        </p:spPr>
        <p:txBody>
          <a:bodyPr/>
          <a:lstStyle/>
          <a:p>
            <a:pPr marL="0" indent="0">
              <a:buNone/>
            </a:pPr>
            <a:r>
              <a:rPr lang="vi-VN" sz="1800" b="1"/>
              <a:t>I. Phản vệ trên đối tượng sử dụng thuốc đặc biệt</a:t>
            </a:r>
            <a:endParaRPr lang="en-US" sz="1800"/>
          </a:p>
          <a:p>
            <a:pPr>
              <a:buFont typeface="+mj-lt"/>
              <a:buAutoNum type="arabicPeriod"/>
            </a:pPr>
            <a:r>
              <a:rPr lang="vi-VN" sz="1800" b="1" smtClean="0"/>
              <a:t>Phản </a:t>
            </a:r>
            <a:r>
              <a:rPr lang="vi-VN" sz="1800" b="1"/>
              <a:t>vệ trên người đang d</a:t>
            </a:r>
            <a:r>
              <a:rPr lang="en-US" sz="1800" b="1"/>
              <a:t>ù</a:t>
            </a:r>
            <a:r>
              <a:rPr lang="vi-VN" sz="1800" b="1"/>
              <a:t>ng thuốc </a:t>
            </a:r>
            <a:r>
              <a:rPr lang="vi-VN" sz="1800" b="1">
                <a:solidFill>
                  <a:srgbClr val="FF0000"/>
                </a:solidFill>
              </a:rPr>
              <a:t>chẹn thụ th</a:t>
            </a:r>
            <a:r>
              <a:rPr lang="en-US" sz="1800" b="1">
                <a:solidFill>
                  <a:srgbClr val="FF0000"/>
                </a:solidFill>
              </a:rPr>
              <a:t>ể</a:t>
            </a:r>
            <a:r>
              <a:rPr lang="vi-VN" sz="1800" b="1">
                <a:solidFill>
                  <a:srgbClr val="FF0000"/>
                </a:solidFill>
              </a:rPr>
              <a:t> Beta</a:t>
            </a:r>
            <a:r>
              <a:rPr lang="vi-VN" sz="1800" b="1"/>
              <a:t>:</a:t>
            </a:r>
            <a:endParaRPr lang="en-US" sz="1800"/>
          </a:p>
          <a:p>
            <a:pPr marL="800100" lvl="1" indent="-342900">
              <a:buFont typeface="+mj-lt"/>
              <a:buAutoNum type="alphaLcParenR"/>
            </a:pPr>
            <a:r>
              <a:rPr lang="vi-VN" sz="1800" smtClean="0">
                <a:solidFill>
                  <a:srgbClr val="FF0000"/>
                </a:solidFill>
              </a:rPr>
              <a:t>Đáp </a:t>
            </a:r>
            <a:r>
              <a:rPr lang="vi-VN" sz="1800">
                <a:solidFill>
                  <a:srgbClr val="FF0000"/>
                </a:solidFill>
              </a:rPr>
              <a:t>ứng của người bệnh này với adrenalin thường kém, làm tăng nguy cơ t</a:t>
            </a:r>
            <a:r>
              <a:rPr lang="en-US" sz="1800">
                <a:solidFill>
                  <a:srgbClr val="FF0000"/>
                </a:solidFill>
              </a:rPr>
              <a:t>ử</a:t>
            </a:r>
            <a:r>
              <a:rPr lang="vi-VN" sz="1800">
                <a:solidFill>
                  <a:srgbClr val="FF0000"/>
                </a:solidFill>
              </a:rPr>
              <a:t> vong.</a:t>
            </a:r>
            <a:endParaRPr lang="en-US" sz="1800">
              <a:solidFill>
                <a:srgbClr val="FF0000"/>
              </a:solidFill>
            </a:endParaRPr>
          </a:p>
          <a:p>
            <a:pPr marL="800100" lvl="1" indent="-342900">
              <a:buFont typeface="+mj-lt"/>
              <a:buAutoNum type="alphaLcParenR"/>
            </a:pPr>
            <a:r>
              <a:rPr lang="vi-VN" sz="1800" smtClean="0"/>
              <a:t>Điều </a:t>
            </a:r>
            <a:r>
              <a:rPr lang="vi-VN" sz="1800"/>
              <a:t>trị: về cơ bản giống như phác đồ chung xử trí phản vệ, cần theo dõi sát huyết áp, truyền tĩnh mạch adrenalin và có thể truyền thêm các thuốc vận mạch khác.</a:t>
            </a:r>
            <a:endParaRPr lang="en-US" sz="1800"/>
          </a:p>
          <a:p>
            <a:pPr marL="800100" lvl="1" indent="-342900">
              <a:buFont typeface="+mj-lt"/>
              <a:buAutoNum type="alphaLcParenR"/>
            </a:pPr>
            <a:r>
              <a:rPr lang="vi-VN" sz="1800" smtClean="0">
                <a:solidFill>
                  <a:srgbClr val="00B050"/>
                </a:solidFill>
              </a:rPr>
              <a:t>Thuốc </a:t>
            </a:r>
            <a:r>
              <a:rPr lang="vi-VN" sz="1800">
                <a:solidFill>
                  <a:srgbClr val="00B050"/>
                </a:solidFill>
              </a:rPr>
              <a:t>giãn phế quản</a:t>
            </a:r>
            <a:r>
              <a:rPr lang="vi-VN" sz="1800"/>
              <a:t>: nếu thuốc cường beta 2 đáp ứng kém, nên dùng thêm kháng cholinergic: ipratropium (0,5mg khí dung hoặc 2 nhát đường xịt).</a:t>
            </a:r>
            <a:endParaRPr lang="en-US" sz="1800"/>
          </a:p>
          <a:p>
            <a:pPr marL="800100" lvl="1" indent="-342900">
              <a:buFont typeface="+mj-lt"/>
              <a:buAutoNum type="alphaLcParenR"/>
            </a:pPr>
            <a:r>
              <a:rPr lang="vi-VN" sz="1800" smtClean="0">
                <a:solidFill>
                  <a:srgbClr val="00B050"/>
                </a:solidFill>
              </a:rPr>
              <a:t>Xem </a:t>
            </a:r>
            <a:r>
              <a:rPr lang="vi-VN" sz="1800">
                <a:solidFill>
                  <a:srgbClr val="00B050"/>
                </a:solidFill>
              </a:rPr>
              <a:t>xét dùng glucagon</a:t>
            </a:r>
            <a:r>
              <a:rPr lang="vi-VN" sz="1800"/>
              <a:t> khi không có đáp ứng với adrenalin</a:t>
            </a:r>
            <a:endParaRPr lang="en-US" sz="1800"/>
          </a:p>
        </p:txBody>
      </p:sp>
      <p:sp>
        <p:nvSpPr>
          <p:cNvPr id="5" name="Rectangle 2"/>
          <p:cNvSpPr>
            <a:spLocks noGrp="1" noChangeArrowheads="1"/>
          </p:cNvSpPr>
          <p:nvPr>
            <p:ph type="title"/>
          </p:nvPr>
        </p:nvSpPr>
        <p:spPr>
          <a:xfrm>
            <a:off x="914400" y="116632"/>
            <a:ext cx="7391400" cy="1008112"/>
          </a:xfrm>
        </p:spPr>
        <p:txBody>
          <a:bodyPr/>
          <a:lstStyle/>
          <a:p>
            <a:r>
              <a:rPr lang="vi-VN" sz="2400">
                <a:solidFill>
                  <a:schemeClr val="tx1"/>
                </a:solidFill>
              </a:rPr>
              <a:t>PHỤ LỤC </a:t>
            </a:r>
            <a:r>
              <a:rPr lang="en-US" sz="2400" smtClean="0">
                <a:solidFill>
                  <a:schemeClr val="tx1"/>
                </a:solidFill>
              </a:rPr>
              <a:t>I</a:t>
            </a:r>
            <a:r>
              <a:rPr lang="en-US" sz="2400">
                <a:solidFill>
                  <a:schemeClr val="tx1"/>
                </a:solidFill>
              </a:rPr>
              <a:t>V</a:t>
            </a:r>
            <a:br>
              <a:rPr lang="en-US" sz="2400">
                <a:solidFill>
                  <a:schemeClr val="tx1"/>
                </a:solidFill>
              </a:rPr>
            </a:br>
            <a:r>
              <a:rPr lang="vi-VN" sz="2400">
                <a:solidFill>
                  <a:schemeClr val="tx1"/>
                </a:solidFill>
              </a:rPr>
              <a:t>HƯỚNG DẪN </a:t>
            </a:r>
            <a:r>
              <a:rPr lang="en-US" sz="2400" smtClean="0">
                <a:solidFill>
                  <a:schemeClr val="tx1"/>
                </a:solidFill>
              </a:rPr>
              <a:t>XỬ TRÍ </a:t>
            </a:r>
            <a:r>
              <a:rPr lang="vi-VN" sz="2400" smtClean="0">
                <a:solidFill>
                  <a:schemeClr val="tx1"/>
                </a:solidFill>
              </a:rPr>
              <a:t>PHẢN VỆ</a:t>
            </a:r>
            <a:r>
              <a:rPr lang="en-US" sz="2400" smtClean="0">
                <a:solidFill>
                  <a:schemeClr val="tx1"/>
                </a:solidFill>
              </a:rPr>
              <a:t> MỘT SỐ TRƯỜNG HỢP ĐẶC BIỆT</a:t>
            </a:r>
            <a:endParaRPr lang="en-US" sz="2400">
              <a:solidFill>
                <a:schemeClr val="tx1"/>
              </a:solidFill>
            </a:endParaRPr>
          </a:p>
        </p:txBody>
      </p:sp>
      <p:pic>
        <p:nvPicPr>
          <p:cNvPr id="2" name="Picture 1"/>
          <p:cNvPicPr>
            <a:picLocks noChangeAspect="1"/>
          </p:cNvPicPr>
          <p:nvPr/>
        </p:nvPicPr>
        <p:blipFill>
          <a:blip r:embed="rId2"/>
          <a:stretch>
            <a:fillRect/>
          </a:stretch>
        </p:blipFill>
        <p:spPr>
          <a:xfrm>
            <a:off x="1907704" y="4739483"/>
            <a:ext cx="2314575" cy="1609725"/>
          </a:xfrm>
          <a:prstGeom prst="rect">
            <a:avLst/>
          </a:prstGeom>
        </p:spPr>
      </p:pic>
      <p:pic>
        <p:nvPicPr>
          <p:cNvPr id="3" name="Picture 2"/>
          <p:cNvPicPr>
            <a:picLocks noChangeAspect="1"/>
          </p:cNvPicPr>
          <p:nvPr/>
        </p:nvPicPr>
        <p:blipFill>
          <a:blip r:embed="rId3"/>
          <a:stretch>
            <a:fillRect/>
          </a:stretch>
        </p:blipFill>
        <p:spPr>
          <a:xfrm>
            <a:off x="6120680" y="4221088"/>
            <a:ext cx="2627784" cy="2627784"/>
          </a:xfrm>
          <a:prstGeom prst="rect">
            <a:avLst/>
          </a:prstGeom>
        </p:spPr>
      </p:pic>
    </p:spTree>
    <p:extLst>
      <p:ext uri="{BB962C8B-B14F-4D97-AF65-F5344CB8AC3E}">
        <p14:creationId xmlns:p14="http://schemas.microsoft.com/office/powerpoint/2010/main" val="1530702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404664"/>
            <a:ext cx="7391400" cy="563563"/>
          </a:xfrm>
        </p:spPr>
        <p:txBody>
          <a:bodyPr/>
          <a:lstStyle/>
          <a:p>
            <a:r>
              <a:rPr lang="en-US" sz="2800" smtClean="0">
                <a:solidFill>
                  <a:schemeClr val="tx1"/>
                </a:solidFill>
              </a:rPr>
              <a:t>Thông tư 51/2017/TT-BYT</a:t>
            </a:r>
            <a:endParaRPr lang="en-US" sz="2800">
              <a:solidFill>
                <a:schemeClr val="tx1"/>
              </a:solidFill>
            </a:endParaRPr>
          </a:p>
        </p:txBody>
      </p:sp>
      <p:sp>
        <p:nvSpPr>
          <p:cNvPr id="41987" name="Rectangle 3"/>
          <p:cNvSpPr>
            <a:spLocks noGrp="1" noChangeArrowheads="1"/>
          </p:cNvSpPr>
          <p:nvPr>
            <p:ph type="body" idx="1"/>
          </p:nvPr>
        </p:nvSpPr>
        <p:spPr>
          <a:xfrm>
            <a:off x="179512" y="1628800"/>
            <a:ext cx="8784976" cy="5229200"/>
          </a:xfrm>
        </p:spPr>
        <p:txBody>
          <a:bodyPr/>
          <a:lstStyle/>
          <a:p>
            <a:pPr marL="0" indent="0" algn="just">
              <a:buNone/>
            </a:pPr>
            <a:r>
              <a:rPr lang="vi-VN" sz="2200" b="1" dirty="0"/>
              <a:t>Điều 1. Phạm vi điều chỉnh và đối tượng áp dụng</a:t>
            </a:r>
            <a:endParaRPr lang="en-US" sz="2200" dirty="0"/>
          </a:p>
          <a:p>
            <a:pPr marL="457200" indent="-457200" algn="just">
              <a:buFont typeface="+mj-lt"/>
              <a:buAutoNum type="arabicPeriod"/>
            </a:pPr>
            <a:r>
              <a:rPr lang="vi-VN" sz="2200" dirty="0" smtClean="0"/>
              <a:t>Thông </a:t>
            </a:r>
            <a:r>
              <a:rPr lang="vi-VN" sz="2200" dirty="0"/>
              <a:t>tư này hướng dẫn về phòng, chẩn đoán và xử trí phản </a:t>
            </a:r>
            <a:r>
              <a:rPr lang="vi-VN" sz="2200" dirty="0" smtClean="0"/>
              <a:t>vệ</a:t>
            </a:r>
            <a:endParaRPr lang="en-US" sz="2200" dirty="0"/>
          </a:p>
          <a:p>
            <a:pPr marL="457200" indent="-457200" algn="just">
              <a:buFont typeface="+mj-lt"/>
              <a:buAutoNum type="arabicPeriod"/>
            </a:pPr>
            <a:r>
              <a:rPr lang="vi-VN" sz="2200" dirty="0" smtClean="0"/>
              <a:t>Thông </a:t>
            </a:r>
            <a:r>
              <a:rPr lang="vi-VN" sz="2200" dirty="0"/>
              <a:t>tư này áp dụng đối với cơ sở khám bệnh, chữa bệnh, người hành nghề khám bệnh, chữa bệ</a:t>
            </a:r>
            <a:r>
              <a:rPr lang="en-US" sz="2200" dirty="0"/>
              <a:t>nh</a:t>
            </a:r>
            <a:r>
              <a:rPr lang="vi-VN" sz="2200" dirty="0"/>
              <a:t> và cơ quan, tổ chức, cá nhân có liên </a:t>
            </a:r>
            <a:r>
              <a:rPr lang="vi-VN" sz="2200" dirty="0" smtClean="0"/>
              <a:t>quan</a:t>
            </a:r>
            <a:endParaRPr lang="en-US" sz="2200" dirty="0"/>
          </a:p>
          <a:p>
            <a:pPr marL="0" indent="0" algn="just">
              <a:buNone/>
            </a:pPr>
            <a:endParaRPr lang="en-US" sz="2000" b="1" dirty="0" smtClean="0"/>
          </a:p>
          <a:p>
            <a:pPr marL="1143000" lvl="1" indent="-742950" algn="just">
              <a:lnSpc>
                <a:spcPct val="80000"/>
              </a:lnSpc>
              <a:buFont typeface="+mj-lt"/>
              <a:buAutoNum type="arabicPeriod"/>
            </a:pPr>
            <a:endParaRPr lang="en-US" sz="2000" dirty="0" smtClean="0"/>
          </a:p>
          <a:p>
            <a:pPr marL="742950" indent="-742950" algn="just">
              <a:lnSpc>
                <a:spcPct val="80000"/>
              </a:lnSpc>
              <a:buFont typeface="+mj-lt"/>
              <a:buAutoNum type="arabicPeriod"/>
            </a:pPr>
            <a:endParaRPr lang="en-US" sz="2000" dirty="0" smtClean="0"/>
          </a:p>
          <a:p>
            <a:pPr marL="742950" indent="-742950" algn="just">
              <a:lnSpc>
                <a:spcPct val="80000"/>
              </a:lnSpc>
              <a:buFont typeface="+mj-lt"/>
              <a:buAutoNum type="arabicPeriod"/>
            </a:pPr>
            <a:endParaRPr lang="en-US" sz="2000" dirty="0"/>
          </a:p>
          <a:p>
            <a:pPr marL="457200" indent="-457200" algn="just">
              <a:lnSpc>
                <a:spcPct val="80000"/>
              </a:lnSpc>
              <a:buFont typeface="+mj-lt"/>
              <a:buAutoNum type="arabicPeriod"/>
            </a:pPr>
            <a:endParaRPr lang="en-US" sz="2000" dirty="0"/>
          </a:p>
        </p:txBody>
      </p:sp>
      <p:pic>
        <p:nvPicPr>
          <p:cNvPr id="2" name="Picture 1"/>
          <p:cNvPicPr>
            <a:picLocks noChangeAspect="1"/>
          </p:cNvPicPr>
          <p:nvPr/>
        </p:nvPicPr>
        <p:blipFill>
          <a:blip r:embed="rId2"/>
          <a:stretch>
            <a:fillRect/>
          </a:stretch>
        </p:blipFill>
        <p:spPr>
          <a:xfrm>
            <a:off x="3851919" y="3501008"/>
            <a:ext cx="5011663" cy="2896741"/>
          </a:xfrm>
          <a:prstGeom prst="rect">
            <a:avLst/>
          </a:prstGeom>
        </p:spPr>
      </p:pic>
    </p:spTree>
    <p:extLst>
      <p:ext uri="{BB962C8B-B14F-4D97-AF65-F5344CB8AC3E}">
        <p14:creationId xmlns:p14="http://schemas.microsoft.com/office/powerpoint/2010/main" val="3743807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1268760"/>
            <a:ext cx="9036496" cy="5589240"/>
          </a:xfrm>
        </p:spPr>
        <p:txBody>
          <a:bodyPr/>
          <a:lstStyle/>
          <a:p>
            <a:pPr algn="just"/>
            <a:r>
              <a:rPr lang="vi-VN" sz="1600" b="1">
                <a:solidFill>
                  <a:srgbClr val="FF0000"/>
                </a:solidFill>
              </a:rPr>
              <a:t>2. Phản vệ trong khi gây m</a:t>
            </a:r>
            <a:r>
              <a:rPr lang="en-US" sz="1600" b="1">
                <a:solidFill>
                  <a:srgbClr val="FF0000"/>
                </a:solidFill>
              </a:rPr>
              <a:t>ê</a:t>
            </a:r>
            <a:r>
              <a:rPr lang="vi-VN" sz="1600" b="1">
                <a:solidFill>
                  <a:srgbClr val="FF0000"/>
                </a:solidFill>
              </a:rPr>
              <a:t>, gây t</a:t>
            </a:r>
            <a:r>
              <a:rPr lang="en-US" sz="1600" b="1">
                <a:solidFill>
                  <a:srgbClr val="FF0000"/>
                </a:solidFill>
              </a:rPr>
              <a:t>ê</a:t>
            </a:r>
            <a:r>
              <a:rPr lang="vi-VN" sz="1600" b="1">
                <a:solidFill>
                  <a:srgbClr val="FF0000"/>
                </a:solidFill>
              </a:rPr>
              <a:t> phẫu thuật</a:t>
            </a:r>
            <a:r>
              <a:rPr lang="vi-VN" sz="1600" b="1"/>
              <a:t>:</a:t>
            </a:r>
            <a:endParaRPr lang="en-US" sz="1600"/>
          </a:p>
          <a:p>
            <a:pPr algn="just">
              <a:buFont typeface="+mj-lt"/>
              <a:buAutoNum type="alphaLcParenR"/>
            </a:pPr>
            <a:r>
              <a:rPr lang="vi-VN" sz="1600" smtClean="0"/>
              <a:t>Những </a:t>
            </a:r>
            <a:r>
              <a:rPr lang="vi-VN" sz="1600"/>
              <a:t>trường hợp này thường khó chẩn đoán phản vệ vì người bệnh đã được gây mê, an thần, các biểu hiện ngoài da có thể không xuất hiện nên không đánh giá được các dấu hiệu chủ quan, cần đánh giá kỹ triệu chứng trong khi gây mê, gây t</a:t>
            </a:r>
            <a:r>
              <a:rPr lang="en-US" sz="1600"/>
              <a:t>ê</a:t>
            </a:r>
            <a:r>
              <a:rPr lang="vi-VN" sz="1600"/>
              <a:t> phẫu thuật như huyết áp tụt, nồng độ oxy máu giảm, mạch nhanh, biến đổi trên monitor theo dõi, ran rít mới xuất hiện.</a:t>
            </a:r>
            <a:endParaRPr lang="en-US" sz="1600"/>
          </a:p>
          <a:p>
            <a:pPr algn="just">
              <a:buFont typeface="+mj-lt"/>
              <a:buAutoNum type="alphaLcParenR"/>
            </a:pPr>
            <a:r>
              <a:rPr lang="vi-VN" sz="1600" smtClean="0"/>
              <a:t>Ngay </a:t>
            </a:r>
            <a:r>
              <a:rPr lang="vi-VN" sz="1600"/>
              <a:t>khi nghi ngờ phản vệ, có thể lấy máu </a:t>
            </a:r>
            <a:r>
              <a:rPr lang="vi-VN" sz="1600">
                <a:solidFill>
                  <a:srgbClr val="FF0000"/>
                </a:solidFill>
              </a:rPr>
              <a:t>định lượng tryptase</a:t>
            </a:r>
            <a:r>
              <a:rPr lang="vi-VN" sz="1600"/>
              <a:t> tại thời điểm chẩn đoán và mức tryptase nền của bệnh nhân.</a:t>
            </a:r>
            <a:endParaRPr lang="en-US" sz="1600"/>
          </a:p>
          <a:p>
            <a:pPr algn="just">
              <a:buFont typeface="+mj-lt"/>
              <a:buAutoNum type="alphaLcParenR"/>
            </a:pPr>
            <a:r>
              <a:rPr lang="vi-VN" sz="1600" smtClean="0"/>
              <a:t>Chú </a:t>
            </a:r>
            <a:r>
              <a:rPr lang="vi-VN" sz="1600"/>
              <a:t>ý </a:t>
            </a:r>
            <a:r>
              <a:rPr lang="vi-VN" sz="1600">
                <a:solidFill>
                  <a:srgbClr val="00B050"/>
                </a:solidFill>
              </a:rPr>
              <a:t>khai thác kỹ tiền sử dị ứng trước khi tiến hành gây mê, gây tê phẫu thuật</a:t>
            </a:r>
            <a:r>
              <a:rPr lang="vi-VN" sz="1600"/>
              <a:t> đ</a:t>
            </a:r>
            <a:r>
              <a:rPr lang="en-US" sz="1600"/>
              <a:t>ể</a:t>
            </a:r>
            <a:r>
              <a:rPr lang="vi-VN" sz="1600"/>
              <a:t> có biện pháp phòng tránh.</a:t>
            </a:r>
            <a:endParaRPr lang="en-US" sz="1600"/>
          </a:p>
          <a:p>
            <a:pPr algn="just">
              <a:buFont typeface="+mj-lt"/>
              <a:buAutoNum type="alphaLcParenR"/>
            </a:pPr>
            <a:r>
              <a:rPr lang="vi-VN" sz="1600" smtClean="0"/>
              <a:t>Lưu </a:t>
            </a:r>
            <a:r>
              <a:rPr lang="vi-VN" sz="1600"/>
              <a:t>ý: một số thuốc gây tê là những hoạt chất ưa mỡ (lipophilic) có độc tính cao khi vào cơ thể gây nên một tình trạng ngộ độc nặng giống như phản vệ có thể tử vong trong vài phút, cần phải điều trị cấp cứu bằng thuốc kháng độc (nhũ dịch lipid) kết hợp với adrenalin vì không thể biết được ngay cơ chế phản ứng là nguyên nhân ngộ độc hay dị ứng.</a:t>
            </a:r>
            <a:endParaRPr lang="en-US" sz="1600"/>
          </a:p>
          <a:p>
            <a:pPr algn="just">
              <a:buFont typeface="+mj-lt"/>
              <a:buAutoNum type="alphaLcParenR"/>
            </a:pPr>
            <a:r>
              <a:rPr lang="vi-VN" sz="1600" smtClean="0"/>
              <a:t>Dùng </a:t>
            </a:r>
            <a:r>
              <a:rPr lang="vi-VN" sz="1600"/>
              <a:t>thuốc kháng độc là nhũ dịch lipid tiêm tĩnh mạch như Lipofundin 20%, Intralipid 20% tiêm nhanh tĩnh mạch, có tác dụng trung hòa độc chất do thuốc gây tê tan trong mỡ vào tuần hoàn. Liều lượng như </a:t>
            </a:r>
            <a:r>
              <a:rPr lang="vi-VN" sz="1600" smtClean="0"/>
              <a:t>sau:</a:t>
            </a:r>
            <a:endParaRPr lang="en-US" sz="1600"/>
          </a:p>
          <a:p>
            <a:pPr lvl="1" algn="just"/>
            <a:r>
              <a:rPr lang="vi-VN" sz="1600" smtClean="0"/>
              <a:t>Người </a:t>
            </a:r>
            <a:r>
              <a:rPr lang="vi-VN" sz="1600"/>
              <a:t>lớn: tổng liều 10ml/kg, trong đó bolus 100ml, tiếp theo truyền tĩnh mạch 0,2-0,5ml/kg/phút.</a:t>
            </a:r>
            <a:endParaRPr lang="en-US" sz="1600"/>
          </a:p>
          <a:p>
            <a:pPr lvl="1" algn="just"/>
            <a:r>
              <a:rPr lang="vi-VN" sz="1600" smtClean="0"/>
              <a:t>Trẻ </a:t>
            </a:r>
            <a:r>
              <a:rPr lang="vi-VN" sz="1600"/>
              <a:t>em: tổng liều 10ml/kg, trong đó bolus 2ml/kg, tiếp theo truyền tĩnh mạch 0,2-0,5ml/kg/phút.</a:t>
            </a:r>
            <a:endParaRPr lang="en-US" sz="1600"/>
          </a:p>
          <a:p>
            <a:pPr algn="just"/>
            <a:r>
              <a:rPr lang="vi-VN" sz="1600"/>
              <a:t>Trường hợp nặng, nguy kịch có thể tiêm 2 lần bolus cách nhau vài phút.</a:t>
            </a:r>
            <a:endParaRPr lang="en-US" sz="1600"/>
          </a:p>
        </p:txBody>
      </p:sp>
      <p:sp>
        <p:nvSpPr>
          <p:cNvPr id="5" name="Rectangle 2"/>
          <p:cNvSpPr>
            <a:spLocks noGrp="1" noChangeArrowheads="1"/>
          </p:cNvSpPr>
          <p:nvPr>
            <p:ph type="title"/>
          </p:nvPr>
        </p:nvSpPr>
        <p:spPr>
          <a:xfrm>
            <a:off x="914400" y="116632"/>
            <a:ext cx="7391400" cy="1008112"/>
          </a:xfrm>
        </p:spPr>
        <p:txBody>
          <a:bodyPr/>
          <a:lstStyle/>
          <a:p>
            <a:r>
              <a:rPr lang="vi-VN" sz="2400">
                <a:solidFill>
                  <a:schemeClr val="tx1"/>
                </a:solidFill>
              </a:rPr>
              <a:t>PHỤ LỤC </a:t>
            </a:r>
            <a:r>
              <a:rPr lang="en-US" sz="2400" smtClean="0">
                <a:solidFill>
                  <a:schemeClr val="tx1"/>
                </a:solidFill>
              </a:rPr>
              <a:t>I</a:t>
            </a:r>
            <a:r>
              <a:rPr lang="en-US" sz="2400">
                <a:solidFill>
                  <a:schemeClr val="tx1"/>
                </a:solidFill>
              </a:rPr>
              <a:t>V</a:t>
            </a:r>
            <a:br>
              <a:rPr lang="en-US" sz="2400">
                <a:solidFill>
                  <a:schemeClr val="tx1"/>
                </a:solidFill>
              </a:rPr>
            </a:br>
            <a:r>
              <a:rPr lang="vi-VN" sz="2400">
                <a:solidFill>
                  <a:schemeClr val="tx1"/>
                </a:solidFill>
              </a:rPr>
              <a:t>HƯỚNG DẪN </a:t>
            </a:r>
            <a:r>
              <a:rPr lang="en-US" sz="2400" smtClean="0">
                <a:solidFill>
                  <a:schemeClr val="tx1"/>
                </a:solidFill>
              </a:rPr>
              <a:t>XỬ TRÍ </a:t>
            </a:r>
            <a:r>
              <a:rPr lang="vi-VN" sz="2400" smtClean="0">
                <a:solidFill>
                  <a:schemeClr val="tx1"/>
                </a:solidFill>
              </a:rPr>
              <a:t>PHẢN VỆ</a:t>
            </a:r>
            <a:r>
              <a:rPr lang="en-US" sz="2400" smtClean="0">
                <a:solidFill>
                  <a:schemeClr val="tx1"/>
                </a:solidFill>
              </a:rPr>
              <a:t> MỘT SỐ TRƯỜNG HỢP ĐẶC BIỆT</a:t>
            </a:r>
            <a:endParaRPr lang="en-US" sz="2400">
              <a:solidFill>
                <a:schemeClr val="tx1"/>
              </a:solidFill>
            </a:endParaRPr>
          </a:p>
        </p:txBody>
      </p:sp>
    </p:spTree>
    <p:extLst>
      <p:ext uri="{BB962C8B-B14F-4D97-AF65-F5344CB8AC3E}">
        <p14:creationId xmlns:p14="http://schemas.microsoft.com/office/powerpoint/2010/main" val="1073823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1268760"/>
            <a:ext cx="9036496" cy="5589240"/>
          </a:xfrm>
        </p:spPr>
        <p:txBody>
          <a:bodyPr/>
          <a:lstStyle/>
          <a:p>
            <a:pPr marL="0" indent="0">
              <a:buNone/>
            </a:pPr>
            <a:r>
              <a:rPr lang="vi-VN" sz="2000" b="1">
                <a:solidFill>
                  <a:srgbClr val="FF0000"/>
                </a:solidFill>
              </a:rPr>
              <a:t>3. Phản vệ với thuốc cản quang:</a:t>
            </a:r>
            <a:endParaRPr lang="en-US" sz="2000">
              <a:solidFill>
                <a:srgbClr val="FF0000"/>
              </a:solidFill>
            </a:endParaRPr>
          </a:p>
          <a:p>
            <a:pPr>
              <a:buFont typeface="+mj-lt"/>
              <a:buAutoNum type="alphaLcParenR"/>
            </a:pPr>
            <a:r>
              <a:rPr lang="vi-VN" sz="2000" smtClean="0"/>
              <a:t>Phản </a:t>
            </a:r>
            <a:r>
              <a:rPr lang="vi-VN" sz="2000"/>
              <a:t>vệ với thuốc cản quang xảy ra chủ yếu theo cơ chế không dị ứng.</a:t>
            </a:r>
            <a:endParaRPr lang="en-US" sz="2000"/>
          </a:p>
          <a:p>
            <a:pPr>
              <a:buFont typeface="+mj-lt"/>
              <a:buAutoNum type="alphaLcParenR"/>
            </a:pPr>
            <a:r>
              <a:rPr lang="vi-VN" sz="2000" smtClean="0"/>
              <a:t>Khuyến </a:t>
            </a:r>
            <a:r>
              <a:rPr lang="vi-VN" sz="2000"/>
              <a:t>cáo sử dụng thuốc cản quang có áp lực thẩm thấu thấp và không ion hóa (tỷ lệ phản vệ thấp hơn).</a:t>
            </a:r>
            <a:endParaRPr lang="en-US" sz="2000"/>
          </a:p>
        </p:txBody>
      </p:sp>
      <p:sp>
        <p:nvSpPr>
          <p:cNvPr id="5" name="Rectangle 2"/>
          <p:cNvSpPr>
            <a:spLocks noGrp="1" noChangeArrowheads="1"/>
          </p:cNvSpPr>
          <p:nvPr>
            <p:ph type="title"/>
          </p:nvPr>
        </p:nvSpPr>
        <p:spPr>
          <a:xfrm>
            <a:off x="914400" y="116632"/>
            <a:ext cx="7391400" cy="1008112"/>
          </a:xfrm>
        </p:spPr>
        <p:txBody>
          <a:bodyPr/>
          <a:lstStyle/>
          <a:p>
            <a:r>
              <a:rPr lang="vi-VN" sz="2400">
                <a:solidFill>
                  <a:schemeClr val="tx1"/>
                </a:solidFill>
              </a:rPr>
              <a:t>PHỤ LỤC </a:t>
            </a:r>
            <a:r>
              <a:rPr lang="en-US" sz="2400" smtClean="0">
                <a:solidFill>
                  <a:schemeClr val="tx1"/>
                </a:solidFill>
              </a:rPr>
              <a:t>I</a:t>
            </a:r>
            <a:r>
              <a:rPr lang="en-US" sz="2400">
                <a:solidFill>
                  <a:schemeClr val="tx1"/>
                </a:solidFill>
              </a:rPr>
              <a:t>V</a:t>
            </a:r>
            <a:br>
              <a:rPr lang="en-US" sz="2400">
                <a:solidFill>
                  <a:schemeClr val="tx1"/>
                </a:solidFill>
              </a:rPr>
            </a:br>
            <a:r>
              <a:rPr lang="vi-VN" sz="2400">
                <a:solidFill>
                  <a:schemeClr val="tx1"/>
                </a:solidFill>
              </a:rPr>
              <a:t>HƯỚNG DẪN </a:t>
            </a:r>
            <a:r>
              <a:rPr lang="en-US" sz="2400" smtClean="0">
                <a:solidFill>
                  <a:schemeClr val="tx1"/>
                </a:solidFill>
              </a:rPr>
              <a:t>XỬ TRÍ </a:t>
            </a:r>
            <a:r>
              <a:rPr lang="vi-VN" sz="2400" smtClean="0">
                <a:solidFill>
                  <a:schemeClr val="tx1"/>
                </a:solidFill>
              </a:rPr>
              <a:t>PHẢN VỆ</a:t>
            </a:r>
            <a:r>
              <a:rPr lang="en-US" sz="2400" smtClean="0">
                <a:solidFill>
                  <a:schemeClr val="tx1"/>
                </a:solidFill>
              </a:rPr>
              <a:t> MỘT SỐ TRƯỜNG HỢP ĐẶC BIỆT</a:t>
            </a:r>
            <a:endParaRPr lang="en-US" sz="2400">
              <a:solidFill>
                <a:schemeClr val="tx1"/>
              </a:solidFill>
            </a:endParaRPr>
          </a:p>
        </p:txBody>
      </p:sp>
    </p:spTree>
    <p:extLst>
      <p:ext uri="{BB962C8B-B14F-4D97-AF65-F5344CB8AC3E}">
        <p14:creationId xmlns:p14="http://schemas.microsoft.com/office/powerpoint/2010/main" val="2810880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1268760"/>
            <a:ext cx="9036496" cy="5589240"/>
          </a:xfrm>
        </p:spPr>
        <p:txBody>
          <a:bodyPr/>
          <a:lstStyle/>
          <a:p>
            <a:pPr marL="0" indent="0">
              <a:buNone/>
            </a:pPr>
            <a:r>
              <a:rPr lang="vi-VN" sz="2000" b="1"/>
              <a:t>II. Các trường hợp đặc biệt khác</a:t>
            </a:r>
            <a:endParaRPr lang="en-US" sz="2000"/>
          </a:p>
          <a:p>
            <a:r>
              <a:rPr lang="vi-VN" sz="2000" b="1"/>
              <a:t>1. Phản vệ do gắng sức</a:t>
            </a:r>
            <a:endParaRPr lang="en-US" sz="2000"/>
          </a:p>
          <a:p>
            <a:pPr marL="800100" lvl="1" indent="-342900">
              <a:buFont typeface="+mj-lt"/>
              <a:buAutoNum type="alphaLcParenR"/>
            </a:pPr>
            <a:r>
              <a:rPr lang="vi-VN" sz="2000" smtClean="0"/>
              <a:t>Là </a:t>
            </a:r>
            <a:r>
              <a:rPr lang="vi-VN" sz="2000"/>
              <a:t>dạng phản vệ xuất hiện sau hoạt động gắng sức.</a:t>
            </a:r>
            <a:endParaRPr lang="en-US" sz="2000"/>
          </a:p>
          <a:p>
            <a:pPr marL="800100" lvl="1" indent="-342900">
              <a:buFont typeface="+mj-lt"/>
              <a:buAutoNum type="alphaLcParenR"/>
            </a:pPr>
            <a:r>
              <a:rPr lang="vi-VN" sz="2000" smtClean="0"/>
              <a:t>Triệu </a:t>
            </a:r>
            <a:r>
              <a:rPr lang="vi-VN" sz="2000"/>
              <a:t>chứng điển hình: bệnh nhân cảm thấy mệt mỏi, kiệt sức, nóng bừng, đỏ da, ngứa, mày đay, có thể phù mạch, khò khè, tắc nghẽn đường hô hấp trên, trụy mạch. Một số bệnh nhân thường chỉ xuất hiện triệu chứng khi g</a:t>
            </a:r>
            <a:r>
              <a:rPr lang="en-US" sz="2000"/>
              <a:t>ắ</a:t>
            </a:r>
            <a:r>
              <a:rPr lang="vi-VN" sz="2000"/>
              <a:t>ng sức có kèm thêm các yếu tố đồng kích thích khác như: thức ăn, thu</a:t>
            </a:r>
            <a:r>
              <a:rPr lang="en-US" sz="2000"/>
              <a:t>ố</a:t>
            </a:r>
            <a:r>
              <a:rPr lang="vi-VN" sz="2000"/>
              <a:t>c ch</a:t>
            </a:r>
            <a:r>
              <a:rPr lang="en-US" sz="2000"/>
              <a:t>ố</a:t>
            </a:r>
            <a:r>
              <a:rPr lang="vi-VN" sz="2000"/>
              <a:t>ng viêm giảm đau không steroid, rượu, phấn hoa.</a:t>
            </a:r>
            <a:endParaRPr lang="en-US" sz="2000"/>
          </a:p>
          <a:p>
            <a:pPr marL="800100" lvl="1" indent="-342900">
              <a:buFont typeface="+mj-lt"/>
              <a:buAutoNum type="alphaLcParenR"/>
            </a:pPr>
            <a:r>
              <a:rPr lang="vi-VN" sz="2000" smtClean="0"/>
              <a:t>Người </a:t>
            </a:r>
            <a:r>
              <a:rPr lang="vi-VN" sz="2000"/>
              <a:t>bệnh phải ngừng vận động ngay khi xuất hiện triệu chứng đầu tiên. Người bệnh nên mang theo người hộp thuốc cấp c</a:t>
            </a:r>
            <a:r>
              <a:rPr lang="en-US" sz="2000"/>
              <a:t>ứ</a:t>
            </a:r>
            <a:r>
              <a:rPr lang="vi-VN" sz="2000"/>
              <a:t>u phản vệ hoặc bơm tiêm adrenalin định liều chuẩn (EpiPen, AnaPen...). Điều trị theo Phụ lục III ban hành kèm theo Thông tư này.</a:t>
            </a:r>
            <a:endParaRPr lang="en-US" sz="2000"/>
          </a:p>
          <a:p>
            <a:pPr marL="800100" lvl="1" indent="-342900">
              <a:buFont typeface="+mj-lt"/>
              <a:buAutoNum type="alphaLcParenR"/>
            </a:pPr>
            <a:r>
              <a:rPr lang="vi-VN" sz="2000" smtClean="0"/>
              <a:t>Gửi </a:t>
            </a:r>
            <a:r>
              <a:rPr lang="vi-VN" sz="2000"/>
              <a:t>khám chuyên khoa Dị ứng-miễn dịch lâm sàng sàng lọc nguyên nhân.</a:t>
            </a:r>
            <a:endParaRPr lang="en-US" sz="2000"/>
          </a:p>
        </p:txBody>
      </p:sp>
      <p:sp>
        <p:nvSpPr>
          <p:cNvPr id="5" name="Rectangle 2"/>
          <p:cNvSpPr>
            <a:spLocks noGrp="1" noChangeArrowheads="1"/>
          </p:cNvSpPr>
          <p:nvPr>
            <p:ph type="title"/>
          </p:nvPr>
        </p:nvSpPr>
        <p:spPr>
          <a:xfrm>
            <a:off x="914400" y="116632"/>
            <a:ext cx="7391400" cy="1008112"/>
          </a:xfrm>
        </p:spPr>
        <p:txBody>
          <a:bodyPr/>
          <a:lstStyle/>
          <a:p>
            <a:r>
              <a:rPr lang="vi-VN" sz="2400">
                <a:solidFill>
                  <a:schemeClr val="tx1"/>
                </a:solidFill>
              </a:rPr>
              <a:t>PHỤ LỤC </a:t>
            </a:r>
            <a:r>
              <a:rPr lang="en-US" sz="2400" smtClean="0">
                <a:solidFill>
                  <a:schemeClr val="tx1"/>
                </a:solidFill>
              </a:rPr>
              <a:t>I</a:t>
            </a:r>
            <a:r>
              <a:rPr lang="en-US" sz="2400">
                <a:solidFill>
                  <a:schemeClr val="tx1"/>
                </a:solidFill>
              </a:rPr>
              <a:t>V</a:t>
            </a:r>
            <a:br>
              <a:rPr lang="en-US" sz="2400">
                <a:solidFill>
                  <a:schemeClr val="tx1"/>
                </a:solidFill>
              </a:rPr>
            </a:br>
            <a:r>
              <a:rPr lang="vi-VN" sz="2400">
                <a:solidFill>
                  <a:schemeClr val="tx1"/>
                </a:solidFill>
              </a:rPr>
              <a:t>HƯỚNG DẪN </a:t>
            </a:r>
            <a:r>
              <a:rPr lang="en-US" sz="2400" smtClean="0">
                <a:solidFill>
                  <a:schemeClr val="tx1"/>
                </a:solidFill>
              </a:rPr>
              <a:t>XỬ TRÍ </a:t>
            </a:r>
            <a:r>
              <a:rPr lang="vi-VN" sz="2400" smtClean="0">
                <a:solidFill>
                  <a:schemeClr val="tx1"/>
                </a:solidFill>
              </a:rPr>
              <a:t>PHẢN VỆ</a:t>
            </a:r>
            <a:r>
              <a:rPr lang="en-US" sz="2400" smtClean="0">
                <a:solidFill>
                  <a:schemeClr val="tx1"/>
                </a:solidFill>
              </a:rPr>
              <a:t> MỘT SỐ TRƯỜNG HỢP ĐẶC BIỆT</a:t>
            </a:r>
            <a:endParaRPr lang="en-US" sz="2400">
              <a:solidFill>
                <a:schemeClr val="tx1"/>
              </a:solidFill>
            </a:endParaRPr>
          </a:p>
        </p:txBody>
      </p:sp>
    </p:spTree>
    <p:extLst>
      <p:ext uri="{BB962C8B-B14F-4D97-AF65-F5344CB8AC3E}">
        <p14:creationId xmlns:p14="http://schemas.microsoft.com/office/powerpoint/2010/main" val="2605930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1268760"/>
            <a:ext cx="9036496" cy="5589240"/>
          </a:xfrm>
        </p:spPr>
        <p:txBody>
          <a:bodyPr/>
          <a:lstStyle/>
          <a:p>
            <a:r>
              <a:rPr lang="vi-VN" sz="2000" b="1"/>
              <a:t>2. Phản vệ vô căn</a:t>
            </a:r>
            <a:endParaRPr lang="en-US" sz="2000"/>
          </a:p>
          <a:p>
            <a:pPr marL="914400" lvl="1" indent="-457200">
              <a:buFont typeface="+mj-lt"/>
              <a:buAutoNum type="alphaLcParenR"/>
            </a:pPr>
            <a:r>
              <a:rPr lang="vi-VN" sz="2000" smtClean="0"/>
              <a:t>Phản </a:t>
            </a:r>
            <a:r>
              <a:rPr lang="vi-VN" sz="2000"/>
              <a:t>vệ vô căn được chẩn đoán khi xuất hiện các triệu chứng phản vệ mà không xác định được nguyên nhân.</a:t>
            </a:r>
            <a:endParaRPr lang="en-US" sz="2000"/>
          </a:p>
          <a:p>
            <a:pPr marL="914400" lvl="1" indent="-457200">
              <a:buFont typeface="+mj-lt"/>
              <a:buAutoNum type="alphaLcParenR"/>
            </a:pPr>
            <a:r>
              <a:rPr lang="vi-VN" sz="2000" smtClean="0"/>
              <a:t>Điều </a:t>
            </a:r>
            <a:r>
              <a:rPr lang="vi-VN" sz="2000"/>
              <a:t>trị theo Phụ lục III ban hành kèm theo Thông tư này.</a:t>
            </a:r>
            <a:endParaRPr lang="en-US" sz="2000"/>
          </a:p>
          <a:p>
            <a:pPr marL="914400" lvl="1" indent="-457200">
              <a:buFont typeface="+mj-lt"/>
              <a:buAutoNum type="alphaLcParenR"/>
            </a:pPr>
            <a:r>
              <a:rPr lang="vi-VN" sz="2000" smtClean="0"/>
              <a:t>Điều </a:t>
            </a:r>
            <a:r>
              <a:rPr lang="vi-VN" sz="2000"/>
              <a:t>trị dự phòng: được chỉ định cho các bệnh nhân thường xuyên xuất hiện các đợt phản vệ (&gt; 6 lần/năm hoặc &gt; 2</a:t>
            </a:r>
            <a:r>
              <a:rPr lang="en-US" sz="2000"/>
              <a:t>l</a:t>
            </a:r>
            <a:r>
              <a:rPr lang="vi-VN" sz="2000"/>
              <a:t>ần/2 tháng).</a:t>
            </a:r>
            <a:endParaRPr lang="en-US" sz="2000"/>
          </a:p>
          <a:p>
            <a:pPr marL="914400" lvl="1" indent="-457200">
              <a:buFont typeface="+mj-lt"/>
              <a:buAutoNum type="alphaLcParenR"/>
            </a:pPr>
            <a:r>
              <a:rPr lang="vi-VN" sz="2000" smtClean="0"/>
              <a:t>Điều </a:t>
            </a:r>
            <a:r>
              <a:rPr lang="vi-VN" sz="2000"/>
              <a:t>trị dự phòng theo phác đồ:</a:t>
            </a:r>
            <a:endParaRPr lang="en-US" sz="2000"/>
          </a:p>
          <a:p>
            <a:pPr lvl="2"/>
            <a:r>
              <a:rPr lang="vi-VN" sz="2000"/>
              <a:t>- Prednisolon 60-100mg/ngày x 1 tuần, sau đó</a:t>
            </a:r>
            <a:endParaRPr lang="en-US" sz="2000"/>
          </a:p>
          <a:p>
            <a:pPr lvl="2"/>
            <a:r>
              <a:rPr lang="vi-VN" sz="2000"/>
              <a:t>- Prednisolon 60mg/cách ngày x 3 tuần, sau đó</a:t>
            </a:r>
            <a:endParaRPr lang="en-US" sz="2000"/>
          </a:p>
          <a:p>
            <a:pPr lvl="2"/>
            <a:r>
              <a:rPr lang="vi-VN" sz="2000"/>
              <a:t>- Giảm dần liều prednisolon trong vòng 2 tháng</a:t>
            </a:r>
            <a:endParaRPr lang="en-US" sz="2000"/>
          </a:p>
          <a:p>
            <a:pPr lvl="2"/>
            <a:r>
              <a:rPr lang="vi-VN" sz="2000"/>
              <a:t>- Kháng H</a:t>
            </a:r>
            <a:r>
              <a:rPr lang="en-US" sz="2000"/>
              <a:t>1</a:t>
            </a:r>
            <a:r>
              <a:rPr lang="vi-VN" sz="2000"/>
              <a:t>: cetirizin </a:t>
            </a:r>
            <a:r>
              <a:rPr lang="en-US" sz="2000"/>
              <a:t>10</a:t>
            </a:r>
            <a:r>
              <a:rPr lang="vi-VN" sz="2000"/>
              <a:t>mg/ngày, loratadin 10mg/ngày</a:t>
            </a:r>
            <a:endParaRPr lang="en-US" sz="2000"/>
          </a:p>
        </p:txBody>
      </p:sp>
      <p:sp>
        <p:nvSpPr>
          <p:cNvPr id="5" name="Rectangle 2"/>
          <p:cNvSpPr>
            <a:spLocks noGrp="1" noChangeArrowheads="1"/>
          </p:cNvSpPr>
          <p:nvPr>
            <p:ph type="title"/>
          </p:nvPr>
        </p:nvSpPr>
        <p:spPr>
          <a:xfrm>
            <a:off x="914400" y="116632"/>
            <a:ext cx="7391400" cy="1008112"/>
          </a:xfrm>
        </p:spPr>
        <p:txBody>
          <a:bodyPr/>
          <a:lstStyle/>
          <a:p>
            <a:r>
              <a:rPr lang="vi-VN" sz="2400">
                <a:solidFill>
                  <a:schemeClr val="tx1"/>
                </a:solidFill>
              </a:rPr>
              <a:t>PHỤ LỤC </a:t>
            </a:r>
            <a:r>
              <a:rPr lang="en-US" sz="2400" smtClean="0">
                <a:solidFill>
                  <a:schemeClr val="tx1"/>
                </a:solidFill>
              </a:rPr>
              <a:t>I</a:t>
            </a:r>
            <a:r>
              <a:rPr lang="en-US" sz="2400">
                <a:solidFill>
                  <a:schemeClr val="tx1"/>
                </a:solidFill>
              </a:rPr>
              <a:t>V</a:t>
            </a:r>
            <a:br>
              <a:rPr lang="en-US" sz="2400">
                <a:solidFill>
                  <a:schemeClr val="tx1"/>
                </a:solidFill>
              </a:rPr>
            </a:br>
            <a:r>
              <a:rPr lang="vi-VN" sz="2400">
                <a:solidFill>
                  <a:schemeClr val="tx1"/>
                </a:solidFill>
              </a:rPr>
              <a:t>HƯỚNG DẪN </a:t>
            </a:r>
            <a:r>
              <a:rPr lang="en-US" sz="2400" smtClean="0">
                <a:solidFill>
                  <a:schemeClr val="tx1"/>
                </a:solidFill>
              </a:rPr>
              <a:t>XỬ TRÍ </a:t>
            </a:r>
            <a:r>
              <a:rPr lang="vi-VN" sz="2400" smtClean="0">
                <a:solidFill>
                  <a:schemeClr val="tx1"/>
                </a:solidFill>
              </a:rPr>
              <a:t>PHẢN VỆ</a:t>
            </a:r>
            <a:r>
              <a:rPr lang="en-US" sz="2400" smtClean="0">
                <a:solidFill>
                  <a:schemeClr val="tx1"/>
                </a:solidFill>
              </a:rPr>
              <a:t> MỘT SỐ TRƯỜNG HỢP ĐẶC BIỆT</a:t>
            </a:r>
            <a:endParaRPr lang="en-US" sz="2400">
              <a:solidFill>
                <a:schemeClr val="tx1"/>
              </a:solidFill>
            </a:endParaRPr>
          </a:p>
        </p:txBody>
      </p:sp>
    </p:spTree>
    <p:extLst>
      <p:ext uri="{BB962C8B-B14F-4D97-AF65-F5344CB8AC3E}">
        <p14:creationId xmlns:p14="http://schemas.microsoft.com/office/powerpoint/2010/main" val="1753285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14400" y="116632"/>
            <a:ext cx="7391400" cy="1008112"/>
          </a:xfrm>
        </p:spPr>
        <p:txBody>
          <a:bodyPr/>
          <a:lstStyle/>
          <a:p>
            <a:r>
              <a:rPr lang="vi-VN" sz="2400">
                <a:solidFill>
                  <a:schemeClr val="tx1"/>
                </a:solidFill>
              </a:rPr>
              <a:t>PHỤ LỤC </a:t>
            </a:r>
            <a:r>
              <a:rPr lang="en-US" sz="2400" smtClean="0">
                <a:solidFill>
                  <a:schemeClr val="tx1"/>
                </a:solidFill>
              </a:rPr>
              <a:t>V</a:t>
            </a:r>
            <a:r>
              <a:rPr lang="en-US" sz="2400">
                <a:solidFill>
                  <a:schemeClr val="tx1"/>
                </a:solidFill>
              </a:rPr>
              <a:t/>
            </a:r>
            <a:br>
              <a:rPr lang="en-US" sz="2400">
                <a:solidFill>
                  <a:schemeClr val="tx1"/>
                </a:solidFill>
              </a:rPr>
            </a:br>
            <a:r>
              <a:rPr lang="en-US" sz="2400" smtClean="0">
                <a:solidFill>
                  <a:schemeClr val="tx1"/>
                </a:solidFill>
              </a:rPr>
              <a:t>HỘP THUỐC CẤP CỨU </a:t>
            </a:r>
            <a:r>
              <a:rPr lang="vi-VN" sz="2400" smtClean="0">
                <a:solidFill>
                  <a:schemeClr val="tx1"/>
                </a:solidFill>
              </a:rPr>
              <a:t>PHẢN VỆ</a:t>
            </a:r>
            <a:r>
              <a:rPr lang="en-US" sz="2400" smtClean="0">
                <a:solidFill>
                  <a:schemeClr val="tx1"/>
                </a:solidFill>
              </a:rPr>
              <a:t> VÀ TRANG THIẾT BỊ Y TẾ</a:t>
            </a:r>
            <a:endParaRPr lang="en-US" sz="2400">
              <a:solidFill>
                <a:schemeClr val="tx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655796826"/>
              </p:ext>
            </p:extLst>
          </p:nvPr>
        </p:nvGraphicFramePr>
        <p:xfrm>
          <a:off x="539552" y="2145870"/>
          <a:ext cx="8129282" cy="4451482"/>
        </p:xfrm>
        <a:graphic>
          <a:graphicData uri="http://schemas.openxmlformats.org/presentationml/2006/ole">
            <mc:AlternateContent xmlns:mc="http://schemas.openxmlformats.org/markup-compatibility/2006">
              <mc:Choice xmlns:v="urn:schemas-microsoft-com:vml" Requires="v">
                <p:oleObj spid="_x0000_s2161" name="Document" r:id="rId3" imgW="5754624" imgH="3150669" progId="Word.Document.12">
                  <p:embed/>
                </p:oleObj>
              </mc:Choice>
              <mc:Fallback>
                <p:oleObj name="Document" r:id="rId3" imgW="5754624" imgH="3150669" progId="Word.Document.12">
                  <p:embed/>
                  <p:pic>
                    <p:nvPicPr>
                      <p:cNvPr id="0" name=""/>
                      <p:cNvPicPr/>
                      <p:nvPr/>
                    </p:nvPicPr>
                    <p:blipFill>
                      <a:blip r:embed="rId4"/>
                      <a:stretch>
                        <a:fillRect/>
                      </a:stretch>
                    </p:blipFill>
                    <p:spPr>
                      <a:xfrm>
                        <a:off x="539552" y="2145870"/>
                        <a:ext cx="8129282" cy="4451482"/>
                      </a:xfrm>
                      <a:prstGeom prst="rect">
                        <a:avLst/>
                      </a:prstGeom>
                    </p:spPr>
                  </p:pic>
                </p:oleObj>
              </mc:Fallback>
            </mc:AlternateContent>
          </a:graphicData>
        </a:graphic>
      </p:graphicFrame>
      <p:sp>
        <p:nvSpPr>
          <p:cNvPr id="4" name="TextBox 3"/>
          <p:cNvSpPr txBox="1"/>
          <p:nvPr/>
        </p:nvSpPr>
        <p:spPr>
          <a:xfrm>
            <a:off x="467544" y="1547500"/>
            <a:ext cx="5328592" cy="369332"/>
          </a:xfrm>
          <a:prstGeom prst="rect">
            <a:avLst/>
          </a:prstGeom>
          <a:noFill/>
        </p:spPr>
        <p:txBody>
          <a:bodyPr wrap="square" rtlCol="0">
            <a:spAutoFit/>
          </a:bodyPr>
          <a:lstStyle/>
          <a:p>
            <a:r>
              <a:rPr lang="en-US" b="1" smtClean="0">
                <a:solidFill>
                  <a:srgbClr val="00B050"/>
                </a:solidFill>
              </a:rPr>
              <a:t>I. Thành phần hộp thuốc cấp cứu phản vệ</a:t>
            </a:r>
            <a:endParaRPr lang="en-US" b="1">
              <a:solidFill>
                <a:srgbClr val="00B050"/>
              </a:solidFill>
            </a:endParaRPr>
          </a:p>
        </p:txBody>
      </p:sp>
    </p:spTree>
    <p:extLst>
      <p:ext uri="{BB962C8B-B14F-4D97-AF65-F5344CB8AC3E}">
        <p14:creationId xmlns:p14="http://schemas.microsoft.com/office/powerpoint/2010/main" val="3704718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1628800"/>
            <a:ext cx="9036496" cy="5229200"/>
          </a:xfrm>
        </p:spPr>
        <p:txBody>
          <a:bodyPr/>
          <a:lstStyle/>
          <a:p>
            <a:pPr marL="0" indent="0">
              <a:buNone/>
            </a:pPr>
            <a:r>
              <a:rPr lang="vi-VN" sz="2000" b="1"/>
              <a:t>II. Trang thiết bị y tế và thuốc tối thiểu cấp cứu phản vệ tại cơ sở khám bệnh, chữa bệnh.</a:t>
            </a:r>
            <a:endParaRPr lang="en-US" sz="2000"/>
          </a:p>
          <a:p>
            <a:pPr marL="457200" indent="-457200">
              <a:buFont typeface="+mj-lt"/>
              <a:buAutoNum type="arabicPeriod"/>
            </a:pPr>
            <a:r>
              <a:rPr lang="vi-VN" sz="2000" smtClean="0"/>
              <a:t>Oxy</a:t>
            </a:r>
            <a:r>
              <a:rPr lang="vi-VN" sz="2000"/>
              <a:t>.</a:t>
            </a:r>
            <a:endParaRPr lang="en-US" sz="2000"/>
          </a:p>
          <a:p>
            <a:pPr marL="457200" indent="-457200">
              <a:buFont typeface="+mj-lt"/>
              <a:buAutoNum type="arabicPeriod"/>
            </a:pPr>
            <a:r>
              <a:rPr lang="vi-VN" sz="2000" smtClean="0"/>
              <a:t>Bóng </a:t>
            </a:r>
            <a:r>
              <a:rPr lang="vi-VN" sz="2000"/>
              <a:t>AMBU và mặt nạ người lớn và trẻ nhỏ.</a:t>
            </a:r>
            <a:endParaRPr lang="en-US" sz="2000"/>
          </a:p>
          <a:p>
            <a:pPr marL="457200" indent="-457200">
              <a:buFont typeface="+mj-lt"/>
              <a:buAutoNum type="arabicPeriod"/>
            </a:pPr>
            <a:r>
              <a:rPr lang="vi-VN" sz="2000" smtClean="0"/>
              <a:t>Bơm </a:t>
            </a:r>
            <a:r>
              <a:rPr lang="vi-VN" sz="2000"/>
              <a:t>xịt salbutamol.</a:t>
            </a:r>
            <a:endParaRPr lang="en-US" sz="2000"/>
          </a:p>
          <a:p>
            <a:pPr marL="457200" indent="-457200">
              <a:buFont typeface="+mj-lt"/>
              <a:buAutoNum type="arabicPeriod"/>
            </a:pPr>
            <a:r>
              <a:rPr lang="vi-VN" sz="2000" smtClean="0"/>
              <a:t>Bộ </a:t>
            </a:r>
            <a:r>
              <a:rPr lang="vi-VN" sz="2000"/>
              <a:t>đặt nội khí quản và/hoặc bộ mở khí quản và/hoặc mask thanh quản.</a:t>
            </a:r>
            <a:endParaRPr lang="en-US" sz="2000"/>
          </a:p>
          <a:p>
            <a:pPr marL="457200" indent="-457200">
              <a:buFont typeface="+mj-lt"/>
              <a:buAutoNum type="arabicPeriod"/>
            </a:pPr>
            <a:r>
              <a:rPr lang="vi-VN" sz="2000" smtClean="0"/>
              <a:t>Nhũ </a:t>
            </a:r>
            <a:r>
              <a:rPr lang="vi-VN" sz="2000"/>
              <a:t>dịch Lipid 20% lọ 100ml (02 lọ) đặt trong tủ thuốc cấp cứu tại nơi sử dụng thuốc gây tê, gây mê.</a:t>
            </a:r>
            <a:endParaRPr lang="en-US" sz="2000"/>
          </a:p>
          <a:p>
            <a:pPr marL="457200" indent="-457200">
              <a:buFont typeface="+mj-lt"/>
              <a:buAutoNum type="arabicPeriod"/>
            </a:pPr>
            <a:r>
              <a:rPr lang="vi-VN" sz="2000" smtClean="0"/>
              <a:t>Các </a:t>
            </a:r>
            <a:r>
              <a:rPr lang="vi-VN" sz="2000"/>
              <a:t>thuốc chống dị ứng đường uống.</a:t>
            </a:r>
            <a:endParaRPr lang="en-US" sz="2000"/>
          </a:p>
          <a:p>
            <a:pPr marL="457200" indent="-457200">
              <a:buFont typeface="+mj-lt"/>
              <a:buAutoNum type="arabicPeriod"/>
            </a:pPr>
            <a:r>
              <a:rPr lang="vi-VN" sz="2000" smtClean="0"/>
              <a:t>Dịch </a:t>
            </a:r>
            <a:r>
              <a:rPr lang="vi-VN" sz="2000"/>
              <a:t>truyền: natriclorid 0,9</a:t>
            </a:r>
            <a:r>
              <a:rPr lang="vi-VN" sz="2000" smtClean="0"/>
              <a:t>%.</a:t>
            </a:r>
            <a:endParaRPr lang="en-US" sz="2000"/>
          </a:p>
        </p:txBody>
      </p:sp>
      <p:sp>
        <p:nvSpPr>
          <p:cNvPr id="6" name="Rectangle 2"/>
          <p:cNvSpPr txBox="1">
            <a:spLocks noChangeArrowheads="1"/>
          </p:cNvSpPr>
          <p:nvPr/>
        </p:nvSpPr>
        <p:spPr bwMode="white">
          <a:xfrm>
            <a:off x="914400" y="116632"/>
            <a:ext cx="73914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r>
              <a:rPr lang="vi-VN" sz="2400" kern="0" smtClean="0">
                <a:solidFill>
                  <a:schemeClr val="tx1"/>
                </a:solidFill>
              </a:rPr>
              <a:t>PHỤ LỤC </a:t>
            </a:r>
            <a:r>
              <a:rPr lang="en-US" sz="2400" kern="0" smtClean="0">
                <a:solidFill>
                  <a:schemeClr val="tx1"/>
                </a:solidFill>
              </a:rPr>
              <a:t>V</a:t>
            </a:r>
            <a:br>
              <a:rPr lang="en-US" sz="2400" kern="0" smtClean="0">
                <a:solidFill>
                  <a:schemeClr val="tx1"/>
                </a:solidFill>
              </a:rPr>
            </a:br>
            <a:r>
              <a:rPr lang="en-US" sz="2400" kern="0" smtClean="0">
                <a:solidFill>
                  <a:schemeClr val="tx1"/>
                </a:solidFill>
              </a:rPr>
              <a:t>HỘP THUỐC CẤP CỨU </a:t>
            </a:r>
            <a:r>
              <a:rPr lang="vi-VN" sz="2400" kern="0" smtClean="0">
                <a:solidFill>
                  <a:schemeClr val="tx1"/>
                </a:solidFill>
              </a:rPr>
              <a:t>PHẢN VỆ</a:t>
            </a:r>
            <a:r>
              <a:rPr lang="en-US" sz="2400" kern="0" smtClean="0">
                <a:solidFill>
                  <a:schemeClr val="tx1"/>
                </a:solidFill>
              </a:rPr>
              <a:t> VÀ TRANG THIẾT BỊ Y TẾ</a:t>
            </a:r>
            <a:endParaRPr lang="en-US" sz="2400" kern="0">
              <a:solidFill>
                <a:schemeClr val="tx1"/>
              </a:solidFill>
            </a:endParaRPr>
          </a:p>
        </p:txBody>
      </p:sp>
      <p:pic>
        <p:nvPicPr>
          <p:cNvPr id="2" name="Picture 1"/>
          <p:cNvPicPr>
            <a:picLocks noChangeAspect="1"/>
          </p:cNvPicPr>
          <p:nvPr/>
        </p:nvPicPr>
        <p:blipFill>
          <a:blip r:embed="rId2"/>
          <a:stretch>
            <a:fillRect/>
          </a:stretch>
        </p:blipFill>
        <p:spPr>
          <a:xfrm>
            <a:off x="5292079" y="4152576"/>
            <a:ext cx="3765539" cy="2510359"/>
          </a:xfrm>
          <a:prstGeom prst="rect">
            <a:avLst/>
          </a:prstGeom>
        </p:spPr>
      </p:pic>
    </p:spTree>
    <p:extLst>
      <p:ext uri="{BB962C8B-B14F-4D97-AF65-F5344CB8AC3E}">
        <p14:creationId xmlns:p14="http://schemas.microsoft.com/office/powerpoint/2010/main" val="2576925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white">
          <a:xfrm>
            <a:off x="914400" y="116632"/>
            <a:ext cx="73914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r>
              <a:rPr lang="vi-VN" sz="2400" kern="0" smtClean="0">
                <a:solidFill>
                  <a:schemeClr val="tx1"/>
                </a:solidFill>
              </a:rPr>
              <a:t>PHỤ LỤC </a:t>
            </a:r>
            <a:r>
              <a:rPr lang="en-US" sz="2400" kern="0" smtClean="0">
                <a:solidFill>
                  <a:schemeClr val="tx1"/>
                </a:solidFill>
              </a:rPr>
              <a:t>VI</a:t>
            </a:r>
            <a:br>
              <a:rPr lang="en-US" sz="2400" kern="0" smtClean="0">
                <a:solidFill>
                  <a:schemeClr val="tx1"/>
                </a:solidFill>
              </a:rPr>
            </a:br>
            <a:r>
              <a:rPr lang="en-US" sz="2400" kern="0" smtClean="0">
                <a:solidFill>
                  <a:schemeClr val="tx1"/>
                </a:solidFill>
              </a:rPr>
              <a:t>HƯỚNG DẪN KHAI THÁC TIỀN SỬ DỊ ỨNG</a:t>
            </a:r>
            <a:endParaRPr lang="en-US" sz="2400" kern="0">
              <a:solidFill>
                <a:schemeClr val="tx1"/>
              </a:solidFill>
            </a:endParaRPr>
          </a:p>
        </p:txBody>
      </p:sp>
      <p:pic>
        <p:nvPicPr>
          <p:cNvPr id="3" name="Picture 2"/>
          <p:cNvPicPr>
            <a:picLocks noChangeAspect="1"/>
          </p:cNvPicPr>
          <p:nvPr/>
        </p:nvPicPr>
        <p:blipFill>
          <a:blip r:embed="rId2"/>
          <a:stretch>
            <a:fillRect/>
          </a:stretch>
        </p:blipFill>
        <p:spPr>
          <a:xfrm>
            <a:off x="35496" y="1650615"/>
            <a:ext cx="8977697" cy="4658705"/>
          </a:xfrm>
          <a:prstGeom prst="rect">
            <a:avLst/>
          </a:prstGeom>
        </p:spPr>
      </p:pic>
    </p:spTree>
    <p:extLst>
      <p:ext uri="{BB962C8B-B14F-4D97-AF65-F5344CB8AC3E}">
        <p14:creationId xmlns:p14="http://schemas.microsoft.com/office/powerpoint/2010/main" val="1320310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white">
          <a:xfrm>
            <a:off x="914400" y="116632"/>
            <a:ext cx="73914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r>
              <a:rPr lang="vi-VN" sz="2400" kern="0" smtClean="0">
                <a:solidFill>
                  <a:schemeClr val="tx1"/>
                </a:solidFill>
              </a:rPr>
              <a:t>PHỤ LỤC </a:t>
            </a:r>
            <a:r>
              <a:rPr lang="en-US" sz="2400" kern="0" smtClean="0">
                <a:solidFill>
                  <a:schemeClr val="tx1"/>
                </a:solidFill>
              </a:rPr>
              <a:t>VII</a:t>
            </a:r>
            <a:br>
              <a:rPr lang="en-US" sz="2400" kern="0" smtClean="0">
                <a:solidFill>
                  <a:schemeClr val="tx1"/>
                </a:solidFill>
              </a:rPr>
            </a:br>
            <a:r>
              <a:rPr lang="en-US" sz="2400" kern="0" smtClean="0">
                <a:solidFill>
                  <a:schemeClr val="tx1"/>
                </a:solidFill>
              </a:rPr>
              <a:t>MẪU THẺ THEO DÕI DỊ ỨNG</a:t>
            </a:r>
            <a:endParaRPr lang="en-US" sz="2400" kern="0">
              <a:solidFill>
                <a:schemeClr val="tx1"/>
              </a:solidFill>
            </a:endParaRPr>
          </a:p>
        </p:txBody>
      </p:sp>
      <p:pic>
        <p:nvPicPr>
          <p:cNvPr id="4" name="Picture 3"/>
          <p:cNvPicPr>
            <a:picLocks noChangeAspect="1"/>
          </p:cNvPicPr>
          <p:nvPr/>
        </p:nvPicPr>
        <p:blipFill>
          <a:blip r:embed="rId2"/>
          <a:stretch>
            <a:fillRect/>
          </a:stretch>
        </p:blipFill>
        <p:spPr>
          <a:xfrm>
            <a:off x="107504" y="1844824"/>
            <a:ext cx="8784976" cy="5032682"/>
          </a:xfrm>
          <a:prstGeom prst="rect">
            <a:avLst/>
          </a:prstGeom>
        </p:spPr>
      </p:pic>
      <p:sp>
        <p:nvSpPr>
          <p:cNvPr id="5" name="TextBox 4"/>
          <p:cNvSpPr txBox="1"/>
          <p:nvPr/>
        </p:nvSpPr>
        <p:spPr>
          <a:xfrm>
            <a:off x="1403648" y="1259468"/>
            <a:ext cx="1584176" cy="369332"/>
          </a:xfrm>
          <a:prstGeom prst="rect">
            <a:avLst/>
          </a:prstGeom>
          <a:noFill/>
        </p:spPr>
        <p:txBody>
          <a:bodyPr wrap="square" rtlCol="0">
            <a:spAutoFit/>
          </a:bodyPr>
          <a:lstStyle/>
          <a:p>
            <a:r>
              <a:rPr lang="en-US" b="1" smtClean="0"/>
              <a:t>Mặt trước</a:t>
            </a:r>
            <a:endParaRPr lang="en-US" b="1"/>
          </a:p>
        </p:txBody>
      </p:sp>
    </p:spTree>
    <p:extLst>
      <p:ext uri="{BB962C8B-B14F-4D97-AF65-F5344CB8AC3E}">
        <p14:creationId xmlns:p14="http://schemas.microsoft.com/office/powerpoint/2010/main" val="42398610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white">
          <a:xfrm>
            <a:off x="914400" y="116632"/>
            <a:ext cx="73914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r>
              <a:rPr lang="vi-VN" sz="2400" kern="0" smtClean="0">
                <a:solidFill>
                  <a:schemeClr val="tx1"/>
                </a:solidFill>
              </a:rPr>
              <a:t>PHỤ LỤC </a:t>
            </a:r>
            <a:r>
              <a:rPr lang="en-US" sz="2400" kern="0" smtClean="0">
                <a:solidFill>
                  <a:schemeClr val="tx1"/>
                </a:solidFill>
              </a:rPr>
              <a:t>VII</a:t>
            </a:r>
            <a:br>
              <a:rPr lang="en-US" sz="2400" kern="0" smtClean="0">
                <a:solidFill>
                  <a:schemeClr val="tx1"/>
                </a:solidFill>
              </a:rPr>
            </a:br>
            <a:r>
              <a:rPr lang="en-US" sz="2400" kern="0" smtClean="0">
                <a:solidFill>
                  <a:schemeClr val="tx1"/>
                </a:solidFill>
              </a:rPr>
              <a:t>MẪU THẺ THEO DÕI DỊ ỨNG</a:t>
            </a:r>
            <a:endParaRPr lang="en-US" sz="2400" kern="0">
              <a:solidFill>
                <a:schemeClr val="tx1"/>
              </a:solidFill>
            </a:endParaRPr>
          </a:p>
        </p:txBody>
      </p:sp>
      <p:sp>
        <p:nvSpPr>
          <p:cNvPr id="5" name="TextBox 4"/>
          <p:cNvSpPr txBox="1"/>
          <p:nvPr/>
        </p:nvSpPr>
        <p:spPr>
          <a:xfrm>
            <a:off x="1403648" y="1259468"/>
            <a:ext cx="1584176" cy="369332"/>
          </a:xfrm>
          <a:prstGeom prst="rect">
            <a:avLst/>
          </a:prstGeom>
          <a:noFill/>
        </p:spPr>
        <p:txBody>
          <a:bodyPr wrap="square" rtlCol="0">
            <a:spAutoFit/>
          </a:bodyPr>
          <a:lstStyle/>
          <a:p>
            <a:r>
              <a:rPr lang="en-US" b="1" smtClean="0"/>
              <a:t>Mặt sau</a:t>
            </a:r>
            <a:endParaRPr lang="en-US" b="1"/>
          </a:p>
        </p:txBody>
      </p:sp>
      <p:pic>
        <p:nvPicPr>
          <p:cNvPr id="2" name="Picture 1"/>
          <p:cNvPicPr>
            <a:picLocks noChangeAspect="1"/>
          </p:cNvPicPr>
          <p:nvPr/>
        </p:nvPicPr>
        <p:blipFill>
          <a:blip r:embed="rId2"/>
          <a:stretch>
            <a:fillRect/>
          </a:stretch>
        </p:blipFill>
        <p:spPr>
          <a:xfrm>
            <a:off x="107061" y="1916832"/>
            <a:ext cx="9003946" cy="4464496"/>
          </a:xfrm>
          <a:prstGeom prst="rect">
            <a:avLst/>
          </a:prstGeom>
        </p:spPr>
      </p:pic>
    </p:spTree>
    <p:extLst>
      <p:ext uri="{BB962C8B-B14F-4D97-AF65-F5344CB8AC3E}">
        <p14:creationId xmlns:p14="http://schemas.microsoft.com/office/powerpoint/2010/main" val="2303640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1556792"/>
            <a:ext cx="9036496" cy="5301208"/>
          </a:xfrm>
        </p:spPr>
        <p:txBody>
          <a:bodyPr/>
          <a:lstStyle/>
          <a:p>
            <a:pPr algn="just">
              <a:buFont typeface="+mj-lt"/>
              <a:buAutoNum type="arabicPeriod"/>
            </a:pPr>
            <a:r>
              <a:rPr lang="vi-VN" sz="1600" smtClean="0"/>
              <a:t>Không </a:t>
            </a:r>
            <a:r>
              <a:rPr lang="vi-VN" sz="1600"/>
              <a:t>thử phản ứng (test) cho tất cả các loại thuốc trừ những trường hợp có chỉ định theo quy định tại khoản 2 dưới đây.</a:t>
            </a:r>
            <a:endParaRPr lang="en-US" sz="1600"/>
          </a:p>
          <a:p>
            <a:pPr algn="just">
              <a:buFont typeface="+mj-lt"/>
              <a:buAutoNum type="arabicPeriod"/>
            </a:pPr>
            <a:r>
              <a:rPr lang="vi-VN" sz="1600" smtClean="0"/>
              <a:t>Phải </a:t>
            </a:r>
            <a:r>
              <a:rPr lang="vi-VN" sz="1600"/>
              <a:t>tiến hành test da trước khi sử dụng thuốc hoặc dị nguyên nếu người bệnh có tiền sử dị ứng với thuốc hoặc dị nguyên có liên quan (thuốc, dị nguyên cùng nhóm hoặc có phản ứng chéo) và nếu người bệnh có tiền sử phản vệ với nhi</a:t>
            </a:r>
            <a:r>
              <a:rPr lang="en-US" sz="1600"/>
              <a:t>ề</a:t>
            </a:r>
            <a:r>
              <a:rPr lang="vi-VN" sz="1600"/>
              <a:t>u dị nguyên khác nhau.</a:t>
            </a:r>
            <a:endParaRPr lang="en-US" sz="1600"/>
          </a:p>
          <a:p>
            <a:pPr algn="just">
              <a:buFont typeface="+mj-lt"/>
              <a:buAutoNum type="arabicPeriod"/>
            </a:pPr>
            <a:r>
              <a:rPr lang="vi-VN" sz="1600" smtClean="0"/>
              <a:t>Khi </a:t>
            </a:r>
            <a:r>
              <a:rPr lang="vi-VN" sz="1600"/>
              <a:t>thử test phải có sẵn các phương tiện cấp cứu phản vệ.</a:t>
            </a:r>
            <a:endParaRPr lang="en-US" sz="1600"/>
          </a:p>
          <a:p>
            <a:pPr algn="just">
              <a:buFont typeface="+mj-lt"/>
              <a:buAutoNum type="arabicPeriod"/>
            </a:pPr>
            <a:r>
              <a:rPr lang="vi-VN" sz="1600" smtClean="0"/>
              <a:t>Việc </a:t>
            </a:r>
            <a:r>
              <a:rPr lang="vi-VN" sz="1600"/>
              <a:t>làm test da theo quy định tại Phụ lục IX ban hành kèm theo Thông tư này.</a:t>
            </a:r>
            <a:endParaRPr lang="en-US" sz="1600"/>
          </a:p>
          <a:p>
            <a:pPr algn="just">
              <a:buFont typeface="+mj-lt"/>
              <a:buAutoNum type="arabicPeriod"/>
            </a:pPr>
            <a:r>
              <a:rPr lang="vi-VN" sz="1600" smtClean="0"/>
              <a:t>Nếu </a:t>
            </a:r>
            <a:r>
              <a:rPr lang="vi-VN" sz="1600"/>
              <a:t>người bệnh có tiền sử dị ứng với thuốc hoặc dị nguyên và kết quả test da (l</a:t>
            </a:r>
            <a:r>
              <a:rPr lang="en-US" sz="1600"/>
              <a:t>ẩ</a:t>
            </a:r>
            <a:r>
              <a:rPr lang="vi-VN" sz="1600"/>
              <a:t>y da hoặc nội bì) dương tính thì không được sử dụng thu</a:t>
            </a:r>
            <a:r>
              <a:rPr lang="en-US" sz="1600"/>
              <a:t>ố</a:t>
            </a:r>
            <a:r>
              <a:rPr lang="vi-VN" sz="1600"/>
              <a:t>c hoặc dị nguyên đó.</a:t>
            </a:r>
            <a:endParaRPr lang="en-US" sz="1600"/>
          </a:p>
          <a:p>
            <a:pPr algn="just">
              <a:buFont typeface="+mj-lt"/>
              <a:buAutoNum type="arabicPeriod"/>
            </a:pPr>
            <a:r>
              <a:rPr lang="vi-VN" sz="1600" smtClean="0"/>
              <a:t>Nếu </a:t>
            </a:r>
            <a:r>
              <a:rPr lang="vi-VN" sz="1600"/>
              <a:t>người bệnh có tiền sử dị ứng thuốc hoặc dị nguyên và kết quả test lẩy da âm tính với dị nguyên đó thì tiếp tục làm test nội bì.</a:t>
            </a:r>
            <a:endParaRPr lang="en-US" sz="1600"/>
          </a:p>
          <a:p>
            <a:pPr algn="just">
              <a:buFont typeface="+mj-lt"/>
              <a:buAutoNum type="arabicPeriod"/>
            </a:pPr>
            <a:r>
              <a:rPr lang="vi-VN" sz="1600" smtClean="0"/>
              <a:t>Nếu </a:t>
            </a:r>
            <a:r>
              <a:rPr lang="vi-VN" sz="1600"/>
              <a:t>người bệnh có tiền sử dị ứng thuốc và kết quả test lẩy da và nội bì âm tính với thu</a:t>
            </a:r>
            <a:r>
              <a:rPr lang="en-US" sz="1600"/>
              <a:t>ố</a:t>
            </a:r>
            <a:r>
              <a:rPr lang="vi-VN" sz="1600"/>
              <a:t>c hoặc dị nguyên, trong trường hợp cấp cứu phải sử dụng thu</a:t>
            </a:r>
            <a:r>
              <a:rPr lang="en-US" sz="1600"/>
              <a:t>ố</a:t>
            </a:r>
            <a:r>
              <a:rPr lang="vi-VN" sz="1600"/>
              <a:t>c (không có thu</a:t>
            </a:r>
            <a:r>
              <a:rPr lang="en-US" sz="1600"/>
              <a:t>ố</a:t>
            </a:r>
            <a:r>
              <a:rPr lang="vi-VN" sz="1600"/>
              <a:t>c thay th</a:t>
            </a:r>
            <a:r>
              <a:rPr lang="en-US" sz="1600"/>
              <a:t>ế</a:t>
            </a:r>
            <a:r>
              <a:rPr lang="vi-VN" sz="1600"/>
              <a:t>) c</a:t>
            </a:r>
            <a:r>
              <a:rPr lang="en-US" sz="1600"/>
              <a:t>ầ</a:t>
            </a:r>
            <a:r>
              <a:rPr lang="vi-VN" sz="1600"/>
              <a:t>n cân nh</a:t>
            </a:r>
            <a:r>
              <a:rPr lang="en-US" sz="1600"/>
              <a:t>ắ</a:t>
            </a:r>
            <a:r>
              <a:rPr lang="vi-VN" sz="1600"/>
              <a:t>c làm test kích thích và/hoặc giải mẫn cảm nhanh với thuốc tại chuyên khoa dị ứng hoặc các bác sĩ đã được tập huấn về dị ứng-miễn dịch lâm sàng tại cơ sở y tế có khả năng cấp cứu phản vệ và phải được sự đồng ý của người bệnh hoặc đại diện hợp pháp của người bệnh bằng văn bản.</a:t>
            </a:r>
            <a:endParaRPr lang="en-US" sz="1600"/>
          </a:p>
          <a:p>
            <a:pPr algn="just">
              <a:buFont typeface="+mj-lt"/>
              <a:buAutoNum type="arabicPeriod"/>
            </a:pPr>
            <a:r>
              <a:rPr lang="vi-VN" sz="1600" smtClean="0"/>
              <a:t>Sau </a:t>
            </a:r>
            <a:r>
              <a:rPr lang="vi-VN" sz="1600"/>
              <a:t>khi tình trạng dị ứng ổn định được 4-6 tuần, khám lại chuyên khoa dị ứng-miễn dịch lâm sàng hoặc các chuyên khoa đã được đào tạo về dị ứng-miễn dịch lâm sàng cơ bản để làm test xác định nguyên nhân phản vệ</a:t>
            </a:r>
            <a:endParaRPr lang="en-US" sz="1600"/>
          </a:p>
        </p:txBody>
      </p:sp>
      <p:sp>
        <p:nvSpPr>
          <p:cNvPr id="5" name="Rectangle 2"/>
          <p:cNvSpPr>
            <a:spLocks noGrp="1" noChangeArrowheads="1"/>
          </p:cNvSpPr>
          <p:nvPr>
            <p:ph type="title"/>
          </p:nvPr>
        </p:nvSpPr>
        <p:spPr>
          <a:xfrm>
            <a:off x="914400" y="116632"/>
            <a:ext cx="7391400" cy="1008112"/>
          </a:xfrm>
        </p:spPr>
        <p:txBody>
          <a:bodyPr/>
          <a:lstStyle/>
          <a:p>
            <a:r>
              <a:rPr lang="vi-VN" sz="2400">
                <a:solidFill>
                  <a:schemeClr val="tx1"/>
                </a:solidFill>
              </a:rPr>
              <a:t>PHỤ LỤC </a:t>
            </a:r>
            <a:r>
              <a:rPr lang="en-US" sz="2400" smtClean="0">
                <a:solidFill>
                  <a:schemeClr val="tx1"/>
                </a:solidFill>
              </a:rPr>
              <a:t>VIII</a:t>
            </a:r>
            <a:r>
              <a:rPr lang="en-US" sz="2400">
                <a:solidFill>
                  <a:schemeClr val="tx1"/>
                </a:solidFill>
              </a:rPr>
              <a:t/>
            </a:r>
            <a:br>
              <a:rPr lang="en-US" sz="2400">
                <a:solidFill>
                  <a:schemeClr val="tx1"/>
                </a:solidFill>
              </a:rPr>
            </a:br>
            <a:r>
              <a:rPr lang="vi-VN" sz="2400">
                <a:solidFill>
                  <a:schemeClr val="tx1"/>
                </a:solidFill>
              </a:rPr>
              <a:t>HƯỚNG DẪN </a:t>
            </a:r>
            <a:r>
              <a:rPr lang="en-US" sz="2400" smtClean="0">
                <a:solidFill>
                  <a:schemeClr val="tx1"/>
                </a:solidFill>
              </a:rPr>
              <a:t>CHỈ ĐỊNH LÀM TEST DA</a:t>
            </a:r>
            <a:endParaRPr lang="en-US" sz="2400">
              <a:solidFill>
                <a:schemeClr val="tx1"/>
              </a:solidFill>
            </a:endParaRPr>
          </a:p>
        </p:txBody>
      </p:sp>
    </p:spTree>
    <p:extLst>
      <p:ext uri="{BB962C8B-B14F-4D97-AF65-F5344CB8AC3E}">
        <p14:creationId xmlns:p14="http://schemas.microsoft.com/office/powerpoint/2010/main" val="3224762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71600" y="620688"/>
            <a:ext cx="7391400" cy="563563"/>
          </a:xfrm>
        </p:spPr>
        <p:txBody>
          <a:bodyPr/>
          <a:lstStyle/>
          <a:p>
            <a:r>
              <a:rPr lang="en-US" sz="2800" dirty="0" smtClean="0">
                <a:solidFill>
                  <a:schemeClr val="tx1"/>
                </a:solidFill>
              </a:rPr>
              <a:t>Thông tư 51/2017/TT-BYT</a:t>
            </a:r>
            <a:endParaRPr lang="en-US" sz="2800" dirty="0">
              <a:solidFill>
                <a:schemeClr val="tx1"/>
              </a:solidFill>
            </a:endParaRPr>
          </a:p>
        </p:txBody>
      </p:sp>
      <p:sp>
        <p:nvSpPr>
          <p:cNvPr id="41987" name="Rectangle 3"/>
          <p:cNvSpPr>
            <a:spLocks noGrp="1" noChangeArrowheads="1"/>
          </p:cNvSpPr>
          <p:nvPr>
            <p:ph type="body" idx="1"/>
          </p:nvPr>
        </p:nvSpPr>
        <p:spPr>
          <a:xfrm>
            <a:off x="107504" y="1196752"/>
            <a:ext cx="8784976" cy="5661248"/>
          </a:xfrm>
        </p:spPr>
        <p:txBody>
          <a:bodyPr/>
          <a:lstStyle/>
          <a:p>
            <a:pPr marL="0" indent="0" algn="just">
              <a:buNone/>
            </a:pPr>
            <a:r>
              <a:rPr lang="vi-VN" sz="2000" b="1" dirty="0" smtClean="0"/>
              <a:t>Điều </a:t>
            </a:r>
            <a:r>
              <a:rPr lang="vi-VN" sz="2000" b="1" dirty="0"/>
              <a:t>2. Giải thích từ ngữ</a:t>
            </a:r>
            <a:endParaRPr lang="en-US" sz="2000" dirty="0"/>
          </a:p>
          <a:p>
            <a:pPr marL="457200" indent="-457200" algn="just">
              <a:buFont typeface="+mj-lt"/>
              <a:buAutoNum type="arabicPeriod"/>
            </a:pPr>
            <a:r>
              <a:rPr lang="vi-VN" sz="2000" i="1" dirty="0" smtClean="0">
                <a:solidFill>
                  <a:srgbClr val="00B0F0"/>
                </a:solidFill>
              </a:rPr>
              <a:t>Phản </a:t>
            </a:r>
            <a:r>
              <a:rPr lang="vi-VN" sz="2000" i="1" dirty="0">
                <a:solidFill>
                  <a:srgbClr val="00B0F0"/>
                </a:solidFill>
              </a:rPr>
              <a:t>vệ</a:t>
            </a:r>
            <a:r>
              <a:rPr lang="vi-VN" sz="2000" dirty="0"/>
              <a:t> là một phản ứng dị ứng, có th</a:t>
            </a:r>
            <a:r>
              <a:rPr lang="en-US" sz="2000" dirty="0"/>
              <a:t>ể</a:t>
            </a:r>
            <a:r>
              <a:rPr lang="vi-VN" sz="2000" dirty="0"/>
              <a:t> xuất hiện ngay lập tức từ vài giây, vài phút đến vài giờ sau khi cơ thể tiếp xúc với dị nguyên gây ra các bệnh cảnh lâm sàng khác nhau, có thể nghiêm trọng dẫn đến tử vong nhanh </a:t>
            </a:r>
            <a:r>
              <a:rPr lang="vi-VN" sz="2000" dirty="0" smtClean="0"/>
              <a:t>chóng</a:t>
            </a:r>
            <a:endParaRPr lang="en-US" sz="2000" dirty="0"/>
          </a:p>
          <a:p>
            <a:pPr marL="457200" indent="-457200" algn="just">
              <a:buFont typeface="+mj-lt"/>
              <a:buAutoNum type="arabicPeriod"/>
            </a:pPr>
            <a:r>
              <a:rPr lang="vi-VN" sz="2000" i="1" dirty="0" smtClean="0">
                <a:solidFill>
                  <a:srgbClr val="00B0F0"/>
                </a:solidFill>
              </a:rPr>
              <a:t>Dị </a:t>
            </a:r>
            <a:r>
              <a:rPr lang="vi-VN" sz="2000" i="1" dirty="0">
                <a:solidFill>
                  <a:srgbClr val="00B0F0"/>
                </a:solidFill>
              </a:rPr>
              <a:t>nguyên</a:t>
            </a:r>
            <a:r>
              <a:rPr lang="vi-VN" sz="2000" dirty="0"/>
              <a:t> là yếu tố lạ khi tiếp xúc có khả năng gây phản ứng dị ứng cho cơ thể, bao gồm thức ăn, thuốc và các yếu tố </a:t>
            </a:r>
            <a:r>
              <a:rPr lang="vi-VN" sz="2000" dirty="0" smtClean="0"/>
              <a:t>khác</a:t>
            </a:r>
            <a:endParaRPr lang="en-US" sz="2000" dirty="0"/>
          </a:p>
          <a:p>
            <a:pPr marL="457200" indent="-457200" algn="just">
              <a:buFont typeface="+mj-lt"/>
              <a:buAutoNum type="arabicPeriod"/>
            </a:pPr>
            <a:r>
              <a:rPr lang="vi-VN" sz="2000" i="1" dirty="0" smtClean="0">
                <a:solidFill>
                  <a:srgbClr val="00B0F0"/>
                </a:solidFill>
              </a:rPr>
              <a:t>Sốc </a:t>
            </a:r>
            <a:r>
              <a:rPr lang="vi-VN" sz="2000" i="1" dirty="0">
                <a:solidFill>
                  <a:srgbClr val="00B0F0"/>
                </a:solidFill>
              </a:rPr>
              <a:t>phản vệ</a:t>
            </a:r>
            <a:r>
              <a:rPr lang="vi-VN" sz="2000" dirty="0"/>
              <a:t> là mức độ nặng nhất của phản vệ do đột ngột giãn toàn bộ hệ thống mạch và co thắt phế quản có thể gây tử vong trong vòng một vài </a:t>
            </a:r>
            <a:r>
              <a:rPr lang="vi-VN" sz="2000" dirty="0" smtClean="0"/>
              <a:t>phút</a:t>
            </a:r>
            <a:endParaRPr lang="en-US" sz="2000" dirty="0"/>
          </a:p>
          <a:p>
            <a:pPr marL="1143000" lvl="1" indent="-742950" algn="just">
              <a:lnSpc>
                <a:spcPct val="80000"/>
              </a:lnSpc>
              <a:buFont typeface="+mj-lt"/>
              <a:buAutoNum type="arabicPeriod"/>
            </a:pPr>
            <a:endParaRPr lang="en-US" sz="2000" dirty="0" smtClean="0"/>
          </a:p>
          <a:p>
            <a:pPr marL="742950" indent="-742950" algn="just">
              <a:lnSpc>
                <a:spcPct val="80000"/>
              </a:lnSpc>
              <a:buFont typeface="+mj-lt"/>
              <a:buAutoNum type="arabicPeriod"/>
            </a:pPr>
            <a:endParaRPr lang="en-US" sz="2000" dirty="0" smtClean="0"/>
          </a:p>
          <a:p>
            <a:pPr marL="742950" indent="-742950" algn="just">
              <a:lnSpc>
                <a:spcPct val="80000"/>
              </a:lnSpc>
              <a:buFont typeface="+mj-lt"/>
              <a:buAutoNum type="arabicPeriod"/>
            </a:pPr>
            <a:endParaRPr lang="en-US" sz="2000" dirty="0"/>
          </a:p>
          <a:p>
            <a:pPr marL="457200" indent="-457200" algn="just">
              <a:lnSpc>
                <a:spcPct val="80000"/>
              </a:lnSpc>
              <a:buFont typeface="+mj-lt"/>
              <a:buAutoNum type="arabicPeriod"/>
            </a:pPr>
            <a:endParaRPr lang="en-US" sz="2000" dirty="0"/>
          </a:p>
        </p:txBody>
      </p:sp>
      <p:pic>
        <p:nvPicPr>
          <p:cNvPr id="2" name="Picture 1"/>
          <p:cNvPicPr>
            <a:picLocks noChangeAspect="1"/>
          </p:cNvPicPr>
          <p:nvPr/>
        </p:nvPicPr>
        <p:blipFill>
          <a:blip r:embed="rId2"/>
          <a:stretch>
            <a:fillRect/>
          </a:stretch>
        </p:blipFill>
        <p:spPr>
          <a:xfrm>
            <a:off x="4860032" y="4203005"/>
            <a:ext cx="4268628" cy="2689236"/>
          </a:xfrm>
          <a:prstGeom prst="rect">
            <a:avLst/>
          </a:prstGeom>
        </p:spPr>
      </p:pic>
    </p:spTree>
    <p:extLst>
      <p:ext uri="{BB962C8B-B14F-4D97-AF65-F5344CB8AC3E}">
        <p14:creationId xmlns:p14="http://schemas.microsoft.com/office/powerpoint/2010/main" val="39550058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1268760"/>
            <a:ext cx="9036496" cy="5589240"/>
          </a:xfrm>
        </p:spPr>
        <p:txBody>
          <a:bodyPr/>
          <a:lstStyle/>
          <a:p>
            <a:r>
              <a:rPr lang="vi-VN" sz="1800" b="1"/>
              <a:t>1. TEST LẨY DA</a:t>
            </a:r>
            <a:endParaRPr lang="en-US" sz="1800"/>
          </a:p>
          <a:p>
            <a:pPr>
              <a:buFont typeface="+mj-lt"/>
              <a:buAutoNum type="alphaLcParenR"/>
            </a:pPr>
            <a:r>
              <a:rPr lang="vi-VN" sz="1800" smtClean="0"/>
              <a:t>Giải </a:t>
            </a:r>
            <a:r>
              <a:rPr lang="vi-VN" sz="1800"/>
              <a:t>thích cho người bệnh hoặc đại diện hợp pháp của người bệnh và ký xác nhận vào mẫu phiếu đề nghị thử test.</a:t>
            </a:r>
            <a:endParaRPr lang="en-US" sz="1800"/>
          </a:p>
          <a:p>
            <a:pPr>
              <a:buFont typeface="+mj-lt"/>
              <a:buAutoNum type="alphaLcParenR"/>
            </a:pPr>
            <a:r>
              <a:rPr lang="vi-VN" sz="1800" smtClean="0"/>
              <a:t>Chuẩn </a:t>
            </a:r>
            <a:r>
              <a:rPr lang="vi-VN" sz="1800"/>
              <a:t>bị phương tiện (kim lẩy da, b</a:t>
            </a:r>
            <a:r>
              <a:rPr lang="en-US" sz="1800"/>
              <a:t>ơ</a:t>
            </a:r>
            <a:r>
              <a:rPr lang="vi-VN" sz="1800"/>
              <a:t>m kim tiêm vô trùng, dung dịch histamin </a:t>
            </a:r>
            <a:r>
              <a:rPr lang="en-US" sz="1800"/>
              <a:t>1</a:t>
            </a:r>
            <a:r>
              <a:rPr lang="vi-VN" sz="1800"/>
              <a:t>mg/ml, thước đo kết quả, hộp cấp cứu ph</a:t>
            </a:r>
            <a:r>
              <a:rPr lang="en-US" sz="1800"/>
              <a:t>ả</a:t>
            </a:r>
            <a:r>
              <a:rPr lang="vi-VN" sz="1800"/>
              <a:t>n vệ, thuốc hoặc dị nguyên được chuẩn hóa).</a:t>
            </a:r>
            <a:endParaRPr lang="en-US" sz="1800"/>
          </a:p>
          <a:p>
            <a:pPr>
              <a:buFont typeface="+mj-lt"/>
              <a:buAutoNum type="alphaLcParenR"/>
            </a:pPr>
            <a:r>
              <a:rPr lang="vi-VN" sz="1800" smtClean="0"/>
              <a:t>Sát </a:t>
            </a:r>
            <a:r>
              <a:rPr lang="vi-VN" sz="1800"/>
              <a:t>trùng vị trí thử test (những vị trí rộng rãi không có tổn th</a:t>
            </a:r>
            <a:r>
              <a:rPr lang="en-US" sz="1800"/>
              <a:t>ươ</a:t>
            </a:r>
            <a:r>
              <a:rPr lang="vi-VN" sz="1800"/>
              <a:t>ng da như mặt trước trong cẳng tay, lưng), đợi khô.</a:t>
            </a:r>
            <a:endParaRPr lang="en-US" sz="1800"/>
          </a:p>
          <a:p>
            <a:pPr>
              <a:buFont typeface="+mj-lt"/>
              <a:buAutoNum type="alphaLcParenR"/>
            </a:pPr>
            <a:r>
              <a:rPr lang="vi-VN" sz="1800" smtClean="0"/>
              <a:t>Nhỏ </a:t>
            </a:r>
            <a:r>
              <a:rPr lang="vi-VN" sz="1800"/>
              <a:t>các giọt dung dịch cách nhau 3-5cm, đánh dấu tránh nhầm lẫn.</a:t>
            </a:r>
            <a:endParaRPr lang="en-US" sz="1800"/>
          </a:p>
          <a:p>
            <a:pPr lvl="1">
              <a:buFont typeface="Wingdings" panose="05000000000000000000" pitchFamily="2" charset="2"/>
              <a:buChar char="v"/>
            </a:pPr>
            <a:r>
              <a:rPr lang="vi-VN" sz="1800"/>
              <a:t>- 1 giọt dung dịch natriclorid 0,9% (chứng âm).</a:t>
            </a:r>
            <a:endParaRPr lang="en-US" sz="1800"/>
          </a:p>
          <a:p>
            <a:pPr lvl="1">
              <a:buFont typeface="Wingdings" panose="05000000000000000000" pitchFamily="2" charset="2"/>
              <a:buChar char="v"/>
            </a:pPr>
            <a:r>
              <a:rPr lang="vi-VN" sz="1800"/>
              <a:t>- 1 giọt dung dịch thuốc hoặc dị nguyên nghi ngờ.</a:t>
            </a:r>
            <a:endParaRPr lang="en-US" sz="1800"/>
          </a:p>
          <a:p>
            <a:pPr lvl="1">
              <a:buFont typeface="Wingdings" panose="05000000000000000000" pitchFamily="2" charset="2"/>
              <a:buChar char="v"/>
            </a:pPr>
            <a:r>
              <a:rPr lang="vi-VN" sz="1800"/>
              <a:t>- 1 giọt dung dịch histamin </a:t>
            </a:r>
            <a:r>
              <a:rPr lang="en-US" sz="1800"/>
              <a:t>1</a:t>
            </a:r>
            <a:r>
              <a:rPr lang="vi-VN" sz="1800"/>
              <a:t>mg/ml (chứng dương).</a:t>
            </a:r>
            <a:endParaRPr lang="en-US" sz="1800"/>
          </a:p>
          <a:p>
            <a:pPr>
              <a:buFont typeface="+mj-lt"/>
              <a:buAutoNum type="alphaLcParenR"/>
            </a:pPr>
            <a:r>
              <a:rPr lang="vi-VN" sz="1800" smtClean="0"/>
              <a:t>Kim </a:t>
            </a:r>
            <a:r>
              <a:rPr lang="vi-VN" sz="1800"/>
              <a:t>lẩy da cắm vào giữa giọt dung dịch trên mặt da tạo một góc 45</a:t>
            </a:r>
            <a:r>
              <a:rPr lang="en-US" sz="1800" baseline="30000"/>
              <a:t>o</a:t>
            </a:r>
            <a:r>
              <a:rPr lang="vi-VN" sz="1800"/>
              <a:t> rồi lẩy nhẹ (không chảy máu), nếu là loại kim nhựa 1 đầu có hãm, chỉ cần ấn thẳng kim qua giọt dung dịch vuông góc với mặt da, dùng giấy hoặc bông thấm giọt dung dịch sau khi thực hiện kỹ thuật.</a:t>
            </a:r>
            <a:endParaRPr lang="en-US" sz="1800"/>
          </a:p>
          <a:p>
            <a:pPr>
              <a:buFont typeface="+mj-lt"/>
              <a:buAutoNum type="alphaLcParenR"/>
            </a:pPr>
            <a:r>
              <a:rPr lang="vi-VN" sz="1800" smtClean="0"/>
              <a:t>Đọc </a:t>
            </a:r>
            <a:r>
              <a:rPr lang="vi-VN" sz="1800"/>
              <a:t>kết quả sau 20 phút, kết quả dương tính khi xuất hiện sẩn ở vị trí dị nguyên lớn hơn 3mm hoặc trên 75% so với chứng âm</a:t>
            </a:r>
            <a:endParaRPr lang="en-US" sz="1800"/>
          </a:p>
        </p:txBody>
      </p:sp>
      <p:sp>
        <p:nvSpPr>
          <p:cNvPr id="5" name="Rectangle 2"/>
          <p:cNvSpPr>
            <a:spLocks noGrp="1" noChangeArrowheads="1"/>
          </p:cNvSpPr>
          <p:nvPr>
            <p:ph type="title"/>
          </p:nvPr>
        </p:nvSpPr>
        <p:spPr>
          <a:xfrm>
            <a:off x="914400" y="116632"/>
            <a:ext cx="7391400" cy="1008112"/>
          </a:xfrm>
        </p:spPr>
        <p:txBody>
          <a:bodyPr/>
          <a:lstStyle/>
          <a:p>
            <a:r>
              <a:rPr lang="vi-VN" sz="2400">
                <a:solidFill>
                  <a:schemeClr val="tx1"/>
                </a:solidFill>
              </a:rPr>
              <a:t>PHỤ LỤC </a:t>
            </a:r>
            <a:r>
              <a:rPr lang="en-US" sz="2400" smtClean="0">
                <a:solidFill>
                  <a:schemeClr val="tx1"/>
                </a:solidFill>
              </a:rPr>
              <a:t>IX</a:t>
            </a:r>
            <a:r>
              <a:rPr lang="en-US" sz="2400">
                <a:solidFill>
                  <a:schemeClr val="tx1"/>
                </a:solidFill>
              </a:rPr>
              <a:t/>
            </a:r>
            <a:br>
              <a:rPr lang="en-US" sz="2400">
                <a:solidFill>
                  <a:schemeClr val="tx1"/>
                </a:solidFill>
              </a:rPr>
            </a:br>
            <a:r>
              <a:rPr lang="en-US" sz="2400" smtClean="0">
                <a:solidFill>
                  <a:schemeClr val="tx1"/>
                </a:solidFill>
              </a:rPr>
              <a:t>QUY TRÌNH KỸ THUẬT TEST DA</a:t>
            </a:r>
            <a:endParaRPr lang="en-US" sz="2400">
              <a:solidFill>
                <a:schemeClr val="tx1"/>
              </a:solidFill>
            </a:endParaRPr>
          </a:p>
        </p:txBody>
      </p:sp>
    </p:spTree>
    <p:extLst>
      <p:ext uri="{BB962C8B-B14F-4D97-AF65-F5344CB8AC3E}">
        <p14:creationId xmlns:p14="http://schemas.microsoft.com/office/powerpoint/2010/main" val="5683271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1556792"/>
            <a:ext cx="9036496" cy="5301208"/>
          </a:xfrm>
        </p:spPr>
        <p:txBody>
          <a:bodyPr/>
          <a:lstStyle/>
          <a:p>
            <a:r>
              <a:rPr lang="vi-VN" sz="2000" b="1"/>
              <a:t>2. TEST NỘI BÌ</a:t>
            </a:r>
            <a:endParaRPr lang="en-US" sz="2000"/>
          </a:p>
          <a:p>
            <a:pPr>
              <a:buFont typeface="+mj-lt"/>
              <a:buAutoNum type="alphaLcParenR"/>
            </a:pPr>
            <a:r>
              <a:rPr lang="vi-VN" sz="2000" smtClean="0"/>
              <a:t>Giải </a:t>
            </a:r>
            <a:r>
              <a:rPr lang="vi-VN" sz="2000"/>
              <a:t>thích cho bệnh nhân hoặc đại diện hợp pháp của bệnh nhân và ký xác nhận vào mẫu phiếu đề nghị thử test.</a:t>
            </a:r>
            <a:endParaRPr lang="en-US" sz="2000"/>
          </a:p>
          <a:p>
            <a:pPr>
              <a:buFont typeface="+mj-lt"/>
              <a:buAutoNum type="alphaLcParenR"/>
            </a:pPr>
            <a:r>
              <a:rPr lang="vi-VN" sz="2000" smtClean="0"/>
              <a:t>Chuẩn </a:t>
            </a:r>
            <a:r>
              <a:rPr lang="vi-VN" sz="2000"/>
              <a:t>bị dụng cụ (dun</a:t>
            </a:r>
            <a:r>
              <a:rPr lang="en-US" sz="2000"/>
              <a:t>g</a:t>
            </a:r>
            <a:r>
              <a:rPr lang="vi-VN" sz="2000"/>
              <a:t> dịch natriclorid 0,9%, bơm kim tiêm vô trùng loại </a:t>
            </a:r>
            <a:r>
              <a:rPr lang="en-US" sz="2000"/>
              <a:t>1</a:t>
            </a:r>
            <a:r>
              <a:rPr lang="vi-VN" sz="2000"/>
              <a:t>ml, thước đo kết quả, hộp cấp cứu phản vệ, thu</a:t>
            </a:r>
            <a:r>
              <a:rPr lang="en-US" sz="2000"/>
              <a:t>ố</a:t>
            </a:r>
            <a:r>
              <a:rPr lang="vi-VN" sz="2000"/>
              <a:t>c hoặc dị nguyên được chuẩn hóa).</a:t>
            </a:r>
            <a:endParaRPr lang="en-US" sz="2000"/>
          </a:p>
          <a:p>
            <a:pPr>
              <a:buFont typeface="+mj-lt"/>
              <a:buAutoNum type="alphaLcParenR"/>
            </a:pPr>
            <a:r>
              <a:rPr lang="vi-VN" sz="2000" smtClean="0"/>
              <a:t>Sát </a:t>
            </a:r>
            <a:r>
              <a:rPr lang="vi-VN" sz="2000"/>
              <a:t>trùng vị trí thử test (những vị trí rộng rãi không có tổn thương da như mặt trước trong cẳng tay, lưng,..), đợi khô.</a:t>
            </a:r>
            <a:endParaRPr lang="en-US" sz="2000"/>
          </a:p>
          <a:p>
            <a:pPr>
              <a:buFont typeface="+mj-lt"/>
              <a:buAutoNum type="alphaLcParenR"/>
            </a:pPr>
            <a:r>
              <a:rPr lang="vi-VN" sz="2000" smtClean="0"/>
              <a:t>Dùng </a:t>
            </a:r>
            <a:r>
              <a:rPr lang="vi-VN" sz="2000"/>
              <a:t>bơm tiêm </a:t>
            </a:r>
            <a:r>
              <a:rPr lang="en-US" sz="2000"/>
              <a:t>1</a:t>
            </a:r>
            <a:r>
              <a:rPr lang="vi-VN" sz="2000"/>
              <a:t>ml tiêm trong da các điểm cách nhau 3-5cm, mỗi điểm 0,02-0,05ml tạo một nốt phồng đường kính 3mm theo thứ tự.</a:t>
            </a:r>
            <a:endParaRPr lang="en-US" sz="2000"/>
          </a:p>
          <a:p>
            <a:pPr lvl="1">
              <a:buFont typeface="Wingdings" panose="05000000000000000000" pitchFamily="2" charset="2"/>
              <a:buChar char="v"/>
            </a:pPr>
            <a:r>
              <a:rPr lang="vi-VN" sz="2000"/>
              <a:t>- Điểm 1: dung dịch natriclorid 0,9% (chứng âm).</a:t>
            </a:r>
            <a:endParaRPr lang="en-US" sz="2000"/>
          </a:p>
          <a:p>
            <a:pPr lvl="1">
              <a:buFont typeface="Wingdings" panose="05000000000000000000" pitchFamily="2" charset="2"/>
              <a:buChar char="v"/>
            </a:pPr>
            <a:r>
              <a:rPr lang="vi-VN" sz="2000"/>
              <a:t>- Điểm 2: dung dịch thuốc hoặc dị nguyên đã chuẩn hóa.</a:t>
            </a:r>
            <a:endParaRPr lang="en-US" sz="2000"/>
          </a:p>
          <a:p>
            <a:pPr>
              <a:buFont typeface="+mj-lt"/>
              <a:buAutoNum type="alphaLcParenR"/>
            </a:pPr>
            <a:r>
              <a:rPr lang="vi-VN" sz="2000" smtClean="0"/>
              <a:t>Đọc </a:t>
            </a:r>
            <a:r>
              <a:rPr lang="vi-VN" sz="2000"/>
              <a:t>kết quả sau 20 phút, kết quả dương tính khi xuất hiện sẩn ở vị trí dị nguyên ≥ 3mm hoặc trên 75% so với chứng âm</a:t>
            </a:r>
            <a:endParaRPr lang="en-US" sz="2000"/>
          </a:p>
        </p:txBody>
      </p:sp>
      <p:sp>
        <p:nvSpPr>
          <p:cNvPr id="5" name="Rectangle 2"/>
          <p:cNvSpPr>
            <a:spLocks noGrp="1" noChangeArrowheads="1"/>
          </p:cNvSpPr>
          <p:nvPr>
            <p:ph type="title"/>
          </p:nvPr>
        </p:nvSpPr>
        <p:spPr>
          <a:xfrm>
            <a:off x="914400" y="116632"/>
            <a:ext cx="7391400" cy="1008112"/>
          </a:xfrm>
        </p:spPr>
        <p:txBody>
          <a:bodyPr/>
          <a:lstStyle/>
          <a:p>
            <a:r>
              <a:rPr lang="vi-VN" sz="2400">
                <a:solidFill>
                  <a:schemeClr val="tx1"/>
                </a:solidFill>
              </a:rPr>
              <a:t>PHỤ LỤC </a:t>
            </a:r>
            <a:r>
              <a:rPr lang="en-US" sz="2400" smtClean="0">
                <a:solidFill>
                  <a:schemeClr val="tx1"/>
                </a:solidFill>
              </a:rPr>
              <a:t>IX</a:t>
            </a:r>
            <a:r>
              <a:rPr lang="en-US" sz="2400">
                <a:solidFill>
                  <a:schemeClr val="tx1"/>
                </a:solidFill>
              </a:rPr>
              <a:t/>
            </a:r>
            <a:br>
              <a:rPr lang="en-US" sz="2400">
                <a:solidFill>
                  <a:schemeClr val="tx1"/>
                </a:solidFill>
              </a:rPr>
            </a:br>
            <a:r>
              <a:rPr lang="en-US" sz="2400" smtClean="0">
                <a:solidFill>
                  <a:schemeClr val="tx1"/>
                </a:solidFill>
              </a:rPr>
              <a:t>QUY TRÌNH KỸ THUẬT TEST DA</a:t>
            </a:r>
            <a:endParaRPr lang="en-US" sz="2400">
              <a:solidFill>
                <a:schemeClr val="tx1"/>
              </a:solidFill>
            </a:endParaRPr>
          </a:p>
        </p:txBody>
      </p:sp>
    </p:spTree>
    <p:extLst>
      <p:ext uri="{BB962C8B-B14F-4D97-AF65-F5344CB8AC3E}">
        <p14:creationId xmlns:p14="http://schemas.microsoft.com/office/powerpoint/2010/main" val="34295120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928378" y="1556792"/>
            <a:ext cx="2820086" cy="3168352"/>
          </a:xfrm>
        </p:spPr>
        <p:txBody>
          <a:bodyPr/>
          <a:lstStyle/>
          <a:p>
            <a:r>
              <a:rPr lang="vi-VN" sz="2400">
                <a:solidFill>
                  <a:schemeClr val="tx1"/>
                </a:solidFill>
              </a:rPr>
              <a:t>PHỤ LỤC </a:t>
            </a:r>
            <a:r>
              <a:rPr lang="en-US" sz="2400" smtClean="0">
                <a:solidFill>
                  <a:schemeClr val="tx1"/>
                </a:solidFill>
              </a:rPr>
              <a:t>X</a:t>
            </a:r>
            <a:br>
              <a:rPr lang="en-US" sz="2400" smtClean="0">
                <a:solidFill>
                  <a:schemeClr val="tx1"/>
                </a:solidFill>
              </a:rPr>
            </a:br>
            <a:r>
              <a:rPr lang="en-US" sz="2400">
                <a:solidFill>
                  <a:schemeClr val="tx1"/>
                </a:solidFill>
              </a:rPr>
              <a:t/>
            </a:r>
            <a:br>
              <a:rPr lang="en-US" sz="2400">
                <a:solidFill>
                  <a:schemeClr val="tx1"/>
                </a:solidFill>
              </a:rPr>
            </a:br>
            <a:r>
              <a:rPr lang="en-US" sz="2400" smtClean="0">
                <a:solidFill>
                  <a:schemeClr val="tx1"/>
                </a:solidFill>
              </a:rPr>
              <a:t>SƠ ĐỒ CHẨN ĐOÁN VÀ XỬ TRÍ PHẢN VỆ</a:t>
            </a:r>
            <a:endParaRPr lang="en-US" sz="2400">
              <a:solidFill>
                <a:schemeClr val="tx1"/>
              </a:solidFill>
            </a:endParaRPr>
          </a:p>
        </p:txBody>
      </p:sp>
      <p:pic>
        <p:nvPicPr>
          <p:cNvPr id="3" name="Picture 2"/>
          <p:cNvPicPr>
            <a:picLocks noChangeAspect="1"/>
          </p:cNvPicPr>
          <p:nvPr/>
        </p:nvPicPr>
        <p:blipFill>
          <a:blip r:embed="rId2"/>
          <a:stretch>
            <a:fillRect/>
          </a:stretch>
        </p:blipFill>
        <p:spPr>
          <a:xfrm>
            <a:off x="0" y="1"/>
            <a:ext cx="5485714" cy="6858000"/>
          </a:xfrm>
          <a:prstGeom prst="rect">
            <a:avLst/>
          </a:prstGeom>
        </p:spPr>
      </p:pic>
    </p:spTree>
    <p:extLst>
      <p:ext uri="{BB962C8B-B14F-4D97-AF65-F5344CB8AC3E}">
        <p14:creationId xmlns:p14="http://schemas.microsoft.com/office/powerpoint/2010/main" val="23154468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4704"/>
            <a:ext cx="9161349" cy="6823296"/>
          </a:xfrm>
          <a:prstGeom prst="rect">
            <a:avLst/>
          </a:prstGeom>
        </p:spPr>
      </p:pic>
    </p:spTree>
    <p:extLst>
      <p:ext uri="{BB962C8B-B14F-4D97-AF65-F5344CB8AC3E}">
        <p14:creationId xmlns:p14="http://schemas.microsoft.com/office/powerpoint/2010/main" val="773258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467544" y="1844824"/>
            <a:ext cx="8352928" cy="1368152"/>
          </a:xfrm>
          <a:prstGeom prst="rect">
            <a:avLst/>
          </a:prstGeom>
        </p:spPr>
        <p:txBody>
          <a:bodyPr wrap="none" fromWordArt="1">
            <a:prstTxWarp prst="textDeflate">
              <a:avLst>
                <a:gd name="adj" fmla="val 0"/>
              </a:avLst>
            </a:prstTxWarp>
          </a:bodyPr>
          <a:lstStyle/>
          <a:p>
            <a:pPr algn="ctr"/>
            <a:r>
              <a:rPr lang="en-US" sz="5400" b="1" kern="10" dirty="0" err="1"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Cám</a:t>
            </a:r>
            <a:r>
              <a:rPr lang="en-US" sz="5400" b="1" kern="10" dirty="0"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 </a:t>
            </a:r>
            <a:r>
              <a:rPr lang="en-US" sz="5400" b="1" kern="10" dirty="0" err="1"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ơn</a:t>
            </a:r>
            <a:r>
              <a:rPr lang="en-US" sz="5400" b="1" kern="10" dirty="0"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 </a:t>
            </a:r>
            <a:r>
              <a:rPr lang="en-US" sz="5400" b="1" kern="10" dirty="0" err="1"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sự</a:t>
            </a:r>
            <a:r>
              <a:rPr lang="en-US" sz="5400" b="1" kern="10" dirty="0"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 </a:t>
            </a:r>
            <a:r>
              <a:rPr lang="en-US" sz="5400" b="1" kern="10" dirty="0" err="1"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chú</a:t>
            </a:r>
            <a:r>
              <a:rPr lang="en-US" sz="5400" b="1" kern="10" dirty="0"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 ý </a:t>
            </a:r>
            <a:r>
              <a:rPr lang="en-US" sz="5400" b="1" kern="10" dirty="0" err="1"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lắng</a:t>
            </a:r>
            <a:r>
              <a:rPr lang="en-US" sz="5400" b="1" kern="10" dirty="0"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 </a:t>
            </a:r>
            <a:r>
              <a:rPr lang="en-US" sz="5400" b="1" kern="10" dirty="0" err="1"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nghe</a:t>
            </a:r>
            <a:r>
              <a:rPr lang="en-US" sz="5400" b="1" kern="10" dirty="0"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 </a:t>
            </a:r>
            <a:r>
              <a:rPr lang="en-US" sz="5400" b="1" kern="10" dirty="0" err="1"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của</a:t>
            </a:r>
            <a:r>
              <a:rPr lang="en-US" sz="5400" b="1" kern="10" dirty="0"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 </a:t>
            </a:r>
            <a:r>
              <a:rPr lang="en-US" sz="5400" b="1" kern="10" dirty="0" err="1"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quý</a:t>
            </a:r>
            <a:r>
              <a:rPr lang="en-US" sz="5400" b="1" kern="10" dirty="0"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 </a:t>
            </a:r>
            <a:r>
              <a:rPr lang="en-US" sz="5400" b="1" kern="10" dirty="0" err="1"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đại</a:t>
            </a:r>
            <a:r>
              <a:rPr lang="en-US" sz="5400" b="1" kern="10" dirty="0"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 </a:t>
            </a:r>
            <a:r>
              <a:rPr lang="en-US" sz="5400" b="1" kern="10" dirty="0" err="1"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biểu</a:t>
            </a:r>
            <a:r>
              <a:rPr lang="en-US" sz="5400" b="1" kern="10" dirty="0" smtClean="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rPr>
              <a:t>!</a:t>
            </a:r>
            <a:endParaRPr lang="en-US" sz="5400" b="1" kern="10" dirty="0">
              <a:ln w="28575">
                <a:solidFill>
                  <a:schemeClr val="bg1"/>
                </a:solidFill>
                <a:round/>
                <a:headEnd/>
                <a:tailEnd/>
              </a:ln>
              <a:gradFill rotWithShape="1">
                <a:gsLst>
                  <a:gs pos="0">
                    <a:schemeClr val="tx2"/>
                  </a:gs>
                  <a:gs pos="100000">
                    <a:schemeClr val="hlink"/>
                  </a:gs>
                </a:gsLst>
                <a:lin ang="5400000" scaled="1"/>
              </a:gradFill>
              <a:effectLst>
                <a:outerShdw dist="107763" dir="2700000" algn="ctr" rotWithShape="0">
                  <a:srgbClr val="000000">
                    <a:alpha val="50000"/>
                  </a:srgbClr>
                </a:outerShdw>
              </a:effectLst>
              <a:latin typeface="Verdana"/>
              <a:ea typeface="Verdana"/>
              <a:cs typeface="Verdana"/>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2"/>
            <a:ext cx="13176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188640"/>
            <a:ext cx="7391400" cy="563563"/>
          </a:xfrm>
        </p:spPr>
        <p:txBody>
          <a:bodyPr/>
          <a:lstStyle/>
          <a:p>
            <a:r>
              <a:rPr lang="en-US" sz="2800" smtClean="0">
                <a:solidFill>
                  <a:schemeClr val="tx1"/>
                </a:solidFill>
              </a:rPr>
              <a:t>Thông tư 51/2017/TT-BYT</a:t>
            </a:r>
            <a:endParaRPr lang="en-US" sz="2800">
              <a:solidFill>
                <a:schemeClr val="tx1"/>
              </a:solidFill>
            </a:endParaRPr>
          </a:p>
        </p:txBody>
      </p:sp>
      <p:sp>
        <p:nvSpPr>
          <p:cNvPr id="41987" name="Rectangle 3"/>
          <p:cNvSpPr>
            <a:spLocks noGrp="1" noChangeArrowheads="1"/>
          </p:cNvSpPr>
          <p:nvPr>
            <p:ph type="body" idx="1"/>
          </p:nvPr>
        </p:nvSpPr>
        <p:spPr>
          <a:xfrm>
            <a:off x="251520" y="764704"/>
            <a:ext cx="8640960" cy="6093296"/>
          </a:xfrm>
        </p:spPr>
        <p:txBody>
          <a:bodyPr/>
          <a:lstStyle/>
          <a:p>
            <a:pPr marL="0" indent="0" algn="just">
              <a:lnSpc>
                <a:spcPct val="150000"/>
              </a:lnSpc>
              <a:buNone/>
            </a:pPr>
            <a:r>
              <a:rPr lang="vi-VN" sz="2000" b="1" dirty="0"/>
              <a:t>Điều 3. Ban hành kèm theo Thông tư này các hướng dẫn phòng, chẩn đoán và xử trí phản vệ sau đây</a:t>
            </a:r>
            <a:endParaRPr lang="en-SG" sz="2000" dirty="0" smtClean="0"/>
          </a:p>
          <a:p>
            <a:pPr marL="457200" indent="-457200" algn="just">
              <a:lnSpc>
                <a:spcPct val="150000"/>
              </a:lnSpc>
              <a:buFont typeface="+mj-lt"/>
              <a:buAutoNum type="arabicPeriod"/>
            </a:pPr>
            <a:r>
              <a:rPr lang="en-SG" sz="2000" dirty="0" smtClean="0"/>
              <a:t>Hướng dẫn chẩn đoán phản vệ tại Phụ lục I</a:t>
            </a:r>
          </a:p>
          <a:p>
            <a:pPr marL="457200" indent="-457200" algn="just">
              <a:lnSpc>
                <a:spcPct val="150000"/>
              </a:lnSpc>
              <a:buFont typeface="+mj-lt"/>
              <a:buAutoNum type="arabicPeriod"/>
            </a:pPr>
            <a:r>
              <a:rPr lang="en-SG" sz="2000" dirty="0" smtClean="0">
                <a:solidFill>
                  <a:srgbClr val="00B050"/>
                </a:solidFill>
              </a:rPr>
              <a:t>Hướng dẫn chẩn đoán mức độ phản vệ tại Phụ lục II</a:t>
            </a:r>
          </a:p>
          <a:p>
            <a:pPr marL="457200" indent="-457200" algn="just">
              <a:lnSpc>
                <a:spcPct val="150000"/>
              </a:lnSpc>
              <a:buFont typeface="+mj-lt"/>
              <a:buAutoNum type="arabicPeriod"/>
            </a:pPr>
            <a:r>
              <a:rPr lang="en-SG" sz="2000" dirty="0" smtClean="0"/>
              <a:t>Hướng dẫn xử trí cấp cứu phản vệ tại Phụ lục III</a:t>
            </a:r>
          </a:p>
          <a:p>
            <a:pPr marL="457200" indent="-457200" algn="just">
              <a:lnSpc>
                <a:spcPct val="150000"/>
              </a:lnSpc>
              <a:buFont typeface="+mj-lt"/>
              <a:buAutoNum type="arabicPeriod"/>
            </a:pPr>
            <a:r>
              <a:rPr lang="en-SG" sz="2000" dirty="0" smtClean="0">
                <a:solidFill>
                  <a:srgbClr val="00B050"/>
                </a:solidFill>
              </a:rPr>
              <a:t>Hướng dẫn xử trí phản vệ trong 1 số trường hợp đặc biệt - Phụ lục IV</a:t>
            </a:r>
          </a:p>
          <a:p>
            <a:pPr marL="457200" indent="-457200" algn="just">
              <a:lnSpc>
                <a:spcPct val="150000"/>
              </a:lnSpc>
              <a:buFont typeface="+mj-lt"/>
              <a:buAutoNum type="arabicPeriod"/>
            </a:pPr>
            <a:r>
              <a:rPr lang="en-SG" sz="2000" dirty="0" smtClean="0"/>
              <a:t>Hộp thuốc cấp cứu phản vệ và TTBYT tại Phụ lục V</a:t>
            </a:r>
          </a:p>
          <a:p>
            <a:pPr marL="457200" indent="-457200" algn="just">
              <a:lnSpc>
                <a:spcPct val="150000"/>
              </a:lnSpc>
              <a:buFont typeface="+mj-lt"/>
              <a:buAutoNum type="arabicPeriod"/>
            </a:pPr>
            <a:r>
              <a:rPr lang="en-SG" sz="2000" dirty="0" smtClean="0">
                <a:solidFill>
                  <a:srgbClr val="00B050"/>
                </a:solidFill>
              </a:rPr>
              <a:t>Hướng dẫn khai thác tiền sử dị ứng tại Phụ lục VI</a:t>
            </a:r>
          </a:p>
          <a:p>
            <a:pPr marL="457200" indent="-457200" algn="just">
              <a:lnSpc>
                <a:spcPct val="150000"/>
              </a:lnSpc>
              <a:buFont typeface="+mj-lt"/>
              <a:buAutoNum type="arabicPeriod"/>
            </a:pPr>
            <a:r>
              <a:rPr lang="en-SG" sz="2000" dirty="0" smtClean="0"/>
              <a:t>Mẫu thẻ theo dõi dị ứng tại Phụ lục VII</a:t>
            </a:r>
          </a:p>
          <a:p>
            <a:pPr marL="457200" indent="-457200" algn="just">
              <a:lnSpc>
                <a:spcPct val="150000"/>
              </a:lnSpc>
              <a:buFont typeface="+mj-lt"/>
              <a:buAutoNum type="arabicPeriod"/>
            </a:pPr>
            <a:r>
              <a:rPr lang="en-SG" sz="2000" dirty="0" smtClean="0">
                <a:solidFill>
                  <a:srgbClr val="00B050"/>
                </a:solidFill>
              </a:rPr>
              <a:t>Hướng dẫn chỉ định làm test da tại Phụ lục VIII</a:t>
            </a:r>
          </a:p>
          <a:p>
            <a:pPr marL="457200" indent="-457200" algn="just">
              <a:lnSpc>
                <a:spcPct val="150000"/>
              </a:lnSpc>
              <a:buFont typeface="+mj-lt"/>
              <a:buAutoNum type="arabicPeriod"/>
            </a:pPr>
            <a:r>
              <a:rPr lang="en-SG" sz="2000" dirty="0" smtClean="0"/>
              <a:t>Quy trình kỹ thuật test da tại Phụ lục IX</a:t>
            </a:r>
          </a:p>
          <a:p>
            <a:pPr marL="457200" indent="-457200" algn="just">
              <a:lnSpc>
                <a:spcPct val="150000"/>
              </a:lnSpc>
              <a:buFont typeface="+mj-lt"/>
              <a:buAutoNum type="arabicPeriod"/>
            </a:pPr>
            <a:r>
              <a:rPr lang="en-SG" sz="2000" dirty="0" smtClean="0">
                <a:solidFill>
                  <a:srgbClr val="00B050"/>
                </a:solidFill>
              </a:rPr>
              <a:t>Sơ đồ chẩn đoán và xử trí phản vệ tại Phụ lục X</a:t>
            </a:r>
          </a:p>
          <a:p>
            <a:pPr marL="1143000" lvl="1" indent="-742950">
              <a:lnSpc>
                <a:spcPct val="80000"/>
              </a:lnSpc>
              <a:buFont typeface="+mj-lt"/>
              <a:buAutoNum type="arabicPeriod"/>
            </a:pPr>
            <a:endParaRPr lang="en-US" sz="2000" dirty="0" smtClean="0"/>
          </a:p>
          <a:p>
            <a:pPr marL="742950" indent="-742950">
              <a:lnSpc>
                <a:spcPct val="80000"/>
              </a:lnSpc>
              <a:buFont typeface="+mj-lt"/>
              <a:buAutoNum type="arabicPeriod"/>
            </a:pPr>
            <a:endParaRPr lang="en-US" sz="2000" dirty="0" smtClean="0"/>
          </a:p>
          <a:p>
            <a:pPr marL="742950" indent="-742950">
              <a:lnSpc>
                <a:spcPct val="80000"/>
              </a:lnSpc>
              <a:buFont typeface="+mj-lt"/>
              <a:buAutoNum type="arabicPeriod"/>
            </a:pPr>
            <a:endParaRPr lang="en-US" sz="2000" dirty="0"/>
          </a:p>
          <a:p>
            <a:pPr marL="457200" indent="-457200">
              <a:lnSpc>
                <a:spcPct val="80000"/>
              </a:lnSpc>
              <a:buFont typeface="+mj-lt"/>
              <a:buAutoNum type="arabicPeriod"/>
            </a:pPr>
            <a:endParaRPr lang="en-US" sz="2000" dirty="0"/>
          </a:p>
        </p:txBody>
      </p:sp>
    </p:spTree>
    <p:extLst>
      <p:ext uri="{BB962C8B-B14F-4D97-AF65-F5344CB8AC3E}">
        <p14:creationId xmlns:p14="http://schemas.microsoft.com/office/powerpoint/2010/main" val="1594523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71600" y="620688"/>
            <a:ext cx="7391400" cy="563563"/>
          </a:xfrm>
        </p:spPr>
        <p:txBody>
          <a:bodyPr/>
          <a:lstStyle/>
          <a:p>
            <a:r>
              <a:rPr lang="en-US" sz="2800" dirty="0" smtClean="0">
                <a:solidFill>
                  <a:schemeClr val="tx1"/>
                </a:solidFill>
              </a:rPr>
              <a:t>Thông tư 51/2017/TT-BYT</a:t>
            </a:r>
            <a:endParaRPr lang="en-US" sz="2800" dirty="0">
              <a:solidFill>
                <a:schemeClr val="tx1"/>
              </a:solidFill>
            </a:endParaRPr>
          </a:p>
        </p:txBody>
      </p:sp>
      <p:sp>
        <p:nvSpPr>
          <p:cNvPr id="41987" name="Rectangle 3"/>
          <p:cNvSpPr>
            <a:spLocks noGrp="1" noChangeArrowheads="1"/>
          </p:cNvSpPr>
          <p:nvPr>
            <p:ph type="body" idx="1"/>
          </p:nvPr>
        </p:nvSpPr>
        <p:spPr>
          <a:xfrm>
            <a:off x="251520" y="1268760"/>
            <a:ext cx="8640960" cy="5445224"/>
          </a:xfrm>
        </p:spPr>
        <p:txBody>
          <a:bodyPr/>
          <a:lstStyle/>
          <a:p>
            <a:pPr marL="0" indent="0" algn="just">
              <a:buNone/>
            </a:pPr>
            <a:r>
              <a:rPr lang="vi-VN" sz="1800" b="1" dirty="0"/>
              <a:t>Điều 4. Nguyên tắc dự phòng phản vệ</a:t>
            </a:r>
            <a:endParaRPr lang="en-US" sz="1800" dirty="0"/>
          </a:p>
          <a:p>
            <a:pPr marL="0" indent="0" algn="just">
              <a:buNone/>
            </a:pPr>
            <a:r>
              <a:rPr lang="en-US" sz="1800" dirty="0" smtClean="0"/>
              <a:t>	</a:t>
            </a:r>
            <a:r>
              <a:rPr lang="vi-VN" sz="1800" dirty="0" smtClean="0"/>
              <a:t>Cơ </a:t>
            </a:r>
            <a:r>
              <a:rPr lang="vi-VN" sz="1800" dirty="0"/>
              <a:t>sở khám bệnh, chữa bệnh, bác sĩ, nhân viên y tế phải bảo đảm các nguyên tắc dự phòng phản vệ sau đây:</a:t>
            </a:r>
            <a:endParaRPr lang="en-US" sz="1800" dirty="0"/>
          </a:p>
          <a:p>
            <a:pPr algn="just">
              <a:buFont typeface="+mj-lt"/>
              <a:buAutoNum type="arabicPeriod"/>
            </a:pPr>
            <a:r>
              <a:rPr lang="vi-VN" sz="1800" dirty="0" smtClean="0"/>
              <a:t>Ch</a:t>
            </a:r>
            <a:r>
              <a:rPr lang="en-US" sz="1800" dirty="0"/>
              <a:t>ỉ</a:t>
            </a:r>
            <a:r>
              <a:rPr lang="vi-VN" sz="1800" dirty="0"/>
              <a:t> định </a:t>
            </a:r>
            <a:r>
              <a:rPr lang="vi-VN" sz="1800" dirty="0">
                <a:solidFill>
                  <a:srgbClr val="00B050"/>
                </a:solidFill>
              </a:rPr>
              <a:t>đường dùng thuốc phù hợp</a:t>
            </a:r>
            <a:r>
              <a:rPr lang="vi-VN" sz="1800" dirty="0"/>
              <a:t> nhất, chỉ tiêm khi không sử dụng được đường dùng </a:t>
            </a:r>
            <a:r>
              <a:rPr lang="vi-VN" sz="1800" dirty="0" smtClean="0"/>
              <a:t>khác</a:t>
            </a:r>
            <a:endParaRPr lang="en-US" sz="1800" dirty="0"/>
          </a:p>
          <a:p>
            <a:pPr algn="just">
              <a:buFont typeface="+mj-lt"/>
              <a:buAutoNum type="arabicPeriod"/>
            </a:pPr>
            <a:r>
              <a:rPr lang="vi-VN" sz="1800" dirty="0" smtClean="0">
                <a:solidFill>
                  <a:srgbClr val="00B050"/>
                </a:solidFill>
              </a:rPr>
              <a:t>Không </a:t>
            </a:r>
            <a:r>
              <a:rPr lang="vi-VN" sz="1800" dirty="0">
                <a:solidFill>
                  <a:srgbClr val="00B050"/>
                </a:solidFill>
              </a:rPr>
              <a:t>phải thử phản ứng cho tất cả thuốc</a:t>
            </a:r>
            <a:r>
              <a:rPr lang="vi-VN" sz="1800" dirty="0"/>
              <a:t> trừ trường hợp có chỉ định của bác sĩ theo quy định tại Phụ lục VIII ban hành kèm theo Thông tư </a:t>
            </a:r>
            <a:r>
              <a:rPr lang="vi-VN" sz="1800" dirty="0" smtClean="0"/>
              <a:t>này</a:t>
            </a:r>
            <a:endParaRPr lang="en-US" sz="1800" dirty="0"/>
          </a:p>
          <a:p>
            <a:pPr marL="742950" indent="-742950" algn="just">
              <a:lnSpc>
                <a:spcPct val="80000"/>
              </a:lnSpc>
              <a:buFont typeface="+mj-lt"/>
              <a:buAutoNum type="arabicPeriod"/>
            </a:pPr>
            <a:endParaRPr lang="en-US" sz="1800" dirty="0" smtClean="0"/>
          </a:p>
          <a:p>
            <a:pPr marL="742950" indent="-742950" algn="just">
              <a:lnSpc>
                <a:spcPct val="80000"/>
              </a:lnSpc>
              <a:buFont typeface="+mj-lt"/>
              <a:buAutoNum type="arabicPeriod"/>
            </a:pPr>
            <a:endParaRPr lang="en-US" sz="1800" dirty="0"/>
          </a:p>
          <a:p>
            <a:pPr marL="457200" indent="-457200" algn="just">
              <a:lnSpc>
                <a:spcPct val="80000"/>
              </a:lnSpc>
              <a:buFont typeface="+mj-lt"/>
              <a:buAutoNum type="arabicPeriod"/>
            </a:pPr>
            <a:endParaRPr lang="en-US" sz="1800" dirty="0"/>
          </a:p>
        </p:txBody>
      </p:sp>
      <p:pic>
        <p:nvPicPr>
          <p:cNvPr id="2" name="Picture 1"/>
          <p:cNvPicPr>
            <a:picLocks noChangeAspect="1"/>
          </p:cNvPicPr>
          <p:nvPr/>
        </p:nvPicPr>
        <p:blipFill rotWithShape="1">
          <a:blip r:embed="rId2"/>
          <a:srcRect l="7354" t="32994" r="-7354" b="27"/>
          <a:stretch/>
        </p:blipFill>
        <p:spPr>
          <a:xfrm>
            <a:off x="3597056" y="3573016"/>
            <a:ext cx="5441425" cy="2736304"/>
          </a:xfrm>
          <a:prstGeom prst="rect">
            <a:avLst/>
          </a:prstGeom>
        </p:spPr>
      </p:pic>
    </p:spTree>
    <p:extLst>
      <p:ext uri="{BB962C8B-B14F-4D97-AF65-F5344CB8AC3E}">
        <p14:creationId xmlns:p14="http://schemas.microsoft.com/office/powerpoint/2010/main" val="2137476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26568" y="1601275"/>
            <a:ext cx="3392459" cy="1368152"/>
          </a:xfrm>
        </p:spPr>
        <p:txBody>
          <a:bodyPr/>
          <a:lstStyle/>
          <a:p>
            <a:pPr marL="0" indent="0" algn="just">
              <a:buNone/>
            </a:pPr>
            <a:r>
              <a:rPr lang="en-US" sz="1800" b="1" dirty="0" smtClean="0">
                <a:solidFill>
                  <a:srgbClr val="FF0000"/>
                </a:solidFill>
              </a:rPr>
              <a:t>3. </a:t>
            </a:r>
            <a:r>
              <a:rPr lang="vi-VN" sz="1800" b="1" dirty="0" smtClean="0">
                <a:solidFill>
                  <a:srgbClr val="FF0000"/>
                </a:solidFill>
              </a:rPr>
              <a:t>Không </a:t>
            </a:r>
            <a:r>
              <a:rPr lang="vi-VN" sz="1800" b="1" dirty="0">
                <a:solidFill>
                  <a:srgbClr val="FF0000"/>
                </a:solidFill>
              </a:rPr>
              <a:t>được kê đơn thuốc, chỉ định dùng thuốc hoặc dị nguyên đã biết rõ gây phản vệ cho người </a:t>
            </a:r>
            <a:r>
              <a:rPr lang="vi-VN" sz="1800" b="1" dirty="0" smtClean="0">
                <a:solidFill>
                  <a:srgbClr val="FF0000"/>
                </a:solidFill>
              </a:rPr>
              <a:t>bệnh</a:t>
            </a:r>
            <a:endParaRPr lang="en-US" sz="1800" dirty="0"/>
          </a:p>
          <a:p>
            <a:pPr marL="742950" indent="-742950" algn="just">
              <a:lnSpc>
                <a:spcPct val="80000"/>
              </a:lnSpc>
              <a:buFont typeface="+mj-lt"/>
              <a:buAutoNum type="arabicPeriod"/>
            </a:pPr>
            <a:endParaRPr lang="en-US" sz="1800" dirty="0" smtClean="0"/>
          </a:p>
          <a:p>
            <a:pPr marL="742950" indent="-742950" algn="just">
              <a:lnSpc>
                <a:spcPct val="80000"/>
              </a:lnSpc>
              <a:buFont typeface="+mj-lt"/>
              <a:buAutoNum type="arabicPeriod"/>
            </a:pPr>
            <a:endParaRPr lang="en-US" sz="1800" dirty="0"/>
          </a:p>
          <a:p>
            <a:pPr marL="457200" indent="-457200" algn="just">
              <a:lnSpc>
                <a:spcPct val="80000"/>
              </a:lnSpc>
              <a:buFont typeface="+mj-lt"/>
              <a:buAutoNum type="arabicPeriod"/>
            </a:pPr>
            <a:endParaRPr lang="en-US" sz="1800" dirty="0"/>
          </a:p>
        </p:txBody>
      </p:sp>
      <p:pic>
        <p:nvPicPr>
          <p:cNvPr id="2" name="Picture 1"/>
          <p:cNvPicPr>
            <a:picLocks noChangeAspect="1"/>
          </p:cNvPicPr>
          <p:nvPr/>
        </p:nvPicPr>
        <p:blipFill>
          <a:blip r:embed="rId2"/>
          <a:stretch>
            <a:fillRect/>
          </a:stretch>
        </p:blipFill>
        <p:spPr>
          <a:xfrm>
            <a:off x="3643979" y="7967"/>
            <a:ext cx="5500021" cy="3474180"/>
          </a:xfrm>
          <a:prstGeom prst="rect">
            <a:avLst/>
          </a:prstGeom>
        </p:spPr>
      </p:pic>
      <p:sp>
        <p:nvSpPr>
          <p:cNvPr id="4" name="Rectangle 3"/>
          <p:cNvSpPr/>
          <p:nvPr/>
        </p:nvSpPr>
        <p:spPr>
          <a:xfrm>
            <a:off x="35496" y="3717032"/>
            <a:ext cx="9001218" cy="2723823"/>
          </a:xfrm>
          <a:prstGeom prst="rect">
            <a:avLst/>
          </a:prstGeom>
        </p:spPr>
        <p:txBody>
          <a:bodyPr wrap="square">
            <a:spAutoFit/>
          </a:bodyPr>
          <a:lstStyle/>
          <a:p>
            <a:pPr marL="742950" lvl="1" indent="-285750" algn="just">
              <a:buFont typeface="Wingdings" panose="05000000000000000000" pitchFamily="2" charset="2"/>
              <a:buChar char="v"/>
            </a:pPr>
            <a:r>
              <a:rPr lang="vi-VN" sz="1900" dirty="0"/>
              <a:t>Trường hợp </a:t>
            </a:r>
            <a:r>
              <a:rPr lang="vi-VN" sz="1900" dirty="0">
                <a:solidFill>
                  <a:srgbClr val="FF0000"/>
                </a:solidFill>
              </a:rPr>
              <a:t>không có thuốc thay thế phù hợp</a:t>
            </a:r>
            <a:r>
              <a:rPr lang="vi-VN" sz="1900" dirty="0"/>
              <a:t> mà cần dùng thuốc hoặc dị nguyên đã gây phản vệ cho người bệnh phải hội chẩn chuyên khoa dị ứng-miễn dịch lâm sàng hoặc do bác sĩ đã được tập huấn về phòng, chẩn đoán và xử trí phản vệ để thống nhất chỉ định và phải được sự đồng ý bằng văn bản của người bệnh hoặc đại diện hợp pháp của người </a:t>
            </a:r>
            <a:r>
              <a:rPr lang="vi-VN" sz="1900" dirty="0" smtClean="0"/>
              <a:t>bệnh</a:t>
            </a:r>
            <a:endParaRPr lang="en-US" sz="1900" dirty="0"/>
          </a:p>
          <a:p>
            <a:pPr marL="742950" lvl="1" indent="-285750" algn="just">
              <a:buFont typeface="Wingdings" panose="05000000000000000000" pitchFamily="2" charset="2"/>
              <a:buChar char="v"/>
            </a:pPr>
            <a:r>
              <a:rPr lang="vi-VN" sz="1900" dirty="0"/>
              <a:t>Việc </a:t>
            </a:r>
            <a:r>
              <a:rPr lang="vi-VN" sz="1900" dirty="0">
                <a:solidFill>
                  <a:srgbClr val="FF0000"/>
                </a:solidFill>
              </a:rPr>
              <a:t>thử phản ứng trên người bệnh với thuốc hoặc dị nguyên đã từng gây dị ứng</a:t>
            </a:r>
            <a:r>
              <a:rPr lang="vi-VN" sz="1900" dirty="0"/>
              <a:t> cho người bệnh phải được tiến hành tại chuyên khoa dị ứng-miễn dịch lâm sàng hoặc do các bác sĩ đã được tập huấn về phòng, chẩn đoán và xử trí phản vệ thực </a:t>
            </a:r>
            <a:r>
              <a:rPr lang="vi-VN" sz="1900" dirty="0" smtClean="0"/>
              <a:t>hiện</a:t>
            </a:r>
            <a:endParaRPr lang="en-US" sz="1900" dirty="0"/>
          </a:p>
        </p:txBody>
      </p:sp>
    </p:spTree>
    <p:extLst>
      <p:ext uri="{BB962C8B-B14F-4D97-AF65-F5344CB8AC3E}">
        <p14:creationId xmlns:p14="http://schemas.microsoft.com/office/powerpoint/2010/main" val="1703284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85701" y="620688"/>
            <a:ext cx="7391400" cy="563563"/>
          </a:xfrm>
        </p:spPr>
        <p:txBody>
          <a:bodyPr/>
          <a:lstStyle/>
          <a:p>
            <a:r>
              <a:rPr lang="en-US" sz="2800" dirty="0" smtClean="0">
                <a:solidFill>
                  <a:schemeClr val="tx1"/>
                </a:solidFill>
              </a:rPr>
              <a:t>Thông tư 51/2017/TT-BYT</a:t>
            </a:r>
            <a:endParaRPr lang="en-US" sz="2800" dirty="0">
              <a:solidFill>
                <a:schemeClr val="tx1"/>
              </a:solidFill>
            </a:endParaRPr>
          </a:p>
        </p:txBody>
      </p:sp>
      <p:sp>
        <p:nvSpPr>
          <p:cNvPr id="41987" name="Rectangle 3"/>
          <p:cNvSpPr>
            <a:spLocks noGrp="1" noChangeArrowheads="1"/>
          </p:cNvSpPr>
          <p:nvPr>
            <p:ph type="body" idx="1"/>
          </p:nvPr>
        </p:nvSpPr>
        <p:spPr>
          <a:xfrm>
            <a:off x="251520" y="1268760"/>
            <a:ext cx="8640960" cy="2448272"/>
          </a:xfrm>
        </p:spPr>
        <p:txBody>
          <a:bodyPr/>
          <a:lstStyle/>
          <a:p>
            <a:pPr marL="0" indent="0" algn="just">
              <a:buNone/>
            </a:pPr>
            <a:r>
              <a:rPr lang="vi-VN" sz="1800" b="1" dirty="0"/>
              <a:t>Điều 4. Nguyên tắc dự phòng phản vệ</a:t>
            </a:r>
            <a:endParaRPr lang="en-US" sz="1800" dirty="0"/>
          </a:p>
          <a:p>
            <a:pPr algn="just"/>
            <a:r>
              <a:rPr lang="vi-VN" sz="1800" dirty="0" smtClean="0">
                <a:solidFill>
                  <a:srgbClr val="00B0F0"/>
                </a:solidFill>
              </a:rPr>
              <a:t>4</a:t>
            </a:r>
            <a:r>
              <a:rPr lang="vi-VN" sz="1800" dirty="0">
                <a:solidFill>
                  <a:srgbClr val="00B0F0"/>
                </a:solidFill>
              </a:rPr>
              <a:t>. </a:t>
            </a:r>
            <a:r>
              <a:rPr lang="vi-VN" sz="1800" dirty="0"/>
              <a:t>Tất cả trường hợp phản vệ phải được </a:t>
            </a:r>
            <a:r>
              <a:rPr lang="vi-VN" sz="1800" dirty="0">
                <a:solidFill>
                  <a:srgbClr val="FF0000"/>
                </a:solidFill>
              </a:rPr>
              <a:t>báo cáo về Trung tâm Quốc gia về Thông tin Thuốc và Theo dõi phản ứng có hại của thuốc</a:t>
            </a:r>
            <a:r>
              <a:rPr lang="vi-VN" sz="1800" dirty="0"/>
              <a:t> hoặc </a:t>
            </a:r>
            <a:r>
              <a:rPr lang="vi-VN" sz="1800" dirty="0">
                <a:solidFill>
                  <a:srgbClr val="FF0000"/>
                </a:solidFill>
              </a:rPr>
              <a:t>Trung tâm Khu vực Thành phố Hồ Chí Minh về Thông tin Thuốc và Theo dõi phản ứng có hại của thuốc</a:t>
            </a:r>
            <a:r>
              <a:rPr lang="vi-VN" sz="1800" dirty="0"/>
              <a:t> theo mẫu báo cáo phản ứng có hại của thuốc hiện hành theo quy định tại </a:t>
            </a:r>
            <a:r>
              <a:rPr lang="vi-VN" sz="1800" b="1" dirty="0">
                <a:solidFill>
                  <a:srgbClr val="00B050"/>
                </a:solidFill>
              </a:rPr>
              <a:t>Phụ lục V ban hành kèm theo Thông tư 22/2011/TT-BYT</a:t>
            </a:r>
            <a:r>
              <a:rPr lang="vi-VN" sz="1800" dirty="0"/>
              <a:t> ngày 10 tháng 6 năm 2011 của Bộ trưởng Bộ Y tế về quy định tổ chức và hoạt động của khoa Dược bệnh </a:t>
            </a:r>
            <a:r>
              <a:rPr lang="vi-VN" sz="1800" dirty="0" smtClean="0"/>
              <a:t>viện</a:t>
            </a:r>
            <a:endParaRPr lang="en-US" sz="1800" dirty="0"/>
          </a:p>
          <a:p>
            <a:pPr marL="742950" indent="-742950" algn="just">
              <a:lnSpc>
                <a:spcPct val="80000"/>
              </a:lnSpc>
              <a:buFont typeface="+mj-lt"/>
              <a:buAutoNum type="arabicPeriod"/>
            </a:pPr>
            <a:endParaRPr lang="en-US" sz="1800" dirty="0"/>
          </a:p>
          <a:p>
            <a:pPr marL="457200" indent="-457200" algn="just">
              <a:lnSpc>
                <a:spcPct val="80000"/>
              </a:lnSpc>
              <a:buFont typeface="+mj-lt"/>
              <a:buAutoNum type="arabicPeriod"/>
            </a:pPr>
            <a:endParaRPr lang="en-US" sz="1800" dirty="0"/>
          </a:p>
        </p:txBody>
      </p:sp>
      <p:pic>
        <p:nvPicPr>
          <p:cNvPr id="2" name="Picture 1"/>
          <p:cNvPicPr>
            <a:picLocks noChangeAspect="1"/>
          </p:cNvPicPr>
          <p:nvPr/>
        </p:nvPicPr>
        <p:blipFill>
          <a:blip r:embed="rId2"/>
          <a:stretch>
            <a:fillRect/>
          </a:stretch>
        </p:blipFill>
        <p:spPr>
          <a:xfrm>
            <a:off x="18801" y="3717032"/>
            <a:ext cx="9125200" cy="2838450"/>
          </a:xfrm>
          <a:prstGeom prst="rect">
            <a:avLst/>
          </a:prstGeom>
        </p:spPr>
      </p:pic>
    </p:spTree>
    <p:extLst>
      <p:ext uri="{BB962C8B-B14F-4D97-AF65-F5344CB8AC3E}">
        <p14:creationId xmlns:p14="http://schemas.microsoft.com/office/powerpoint/2010/main" val="1930958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404664"/>
            <a:ext cx="7391400" cy="563563"/>
          </a:xfrm>
        </p:spPr>
        <p:txBody>
          <a:bodyPr/>
          <a:lstStyle/>
          <a:p>
            <a:r>
              <a:rPr lang="en-US" sz="2800" smtClean="0">
                <a:solidFill>
                  <a:schemeClr val="tx1"/>
                </a:solidFill>
              </a:rPr>
              <a:t>Thông tư 51/2017/TT-BYT</a:t>
            </a:r>
            <a:endParaRPr lang="en-US" sz="2800">
              <a:solidFill>
                <a:schemeClr val="tx1"/>
              </a:solidFill>
            </a:endParaRPr>
          </a:p>
        </p:txBody>
      </p:sp>
      <p:sp>
        <p:nvSpPr>
          <p:cNvPr id="41987" name="Rectangle 3"/>
          <p:cNvSpPr>
            <a:spLocks noGrp="1" noChangeArrowheads="1"/>
          </p:cNvSpPr>
          <p:nvPr>
            <p:ph type="body" idx="1"/>
          </p:nvPr>
        </p:nvSpPr>
        <p:spPr>
          <a:xfrm>
            <a:off x="251520" y="1268760"/>
            <a:ext cx="8640960" cy="3240360"/>
          </a:xfrm>
        </p:spPr>
        <p:txBody>
          <a:bodyPr/>
          <a:lstStyle/>
          <a:p>
            <a:pPr marL="0" indent="0" algn="just">
              <a:buNone/>
            </a:pPr>
            <a:r>
              <a:rPr lang="vi-VN" sz="1800" b="1" dirty="0"/>
              <a:t>Điều 4. Nguyên tắc dự phòng phản vệ</a:t>
            </a:r>
            <a:endParaRPr lang="en-US" sz="1800" dirty="0"/>
          </a:p>
          <a:p>
            <a:pPr algn="just"/>
            <a:r>
              <a:rPr lang="vi-VN" sz="1800" dirty="0" smtClean="0">
                <a:solidFill>
                  <a:srgbClr val="00B0F0"/>
                </a:solidFill>
              </a:rPr>
              <a:t>5</a:t>
            </a:r>
            <a:r>
              <a:rPr lang="vi-VN" sz="1800" dirty="0">
                <a:solidFill>
                  <a:srgbClr val="00B0F0"/>
                </a:solidFill>
              </a:rPr>
              <a:t>. </a:t>
            </a:r>
            <a:r>
              <a:rPr lang="vi-VN" sz="1800" dirty="0"/>
              <a:t>Bác sĩ, </a:t>
            </a:r>
            <a:r>
              <a:rPr lang="vi-VN" sz="1800" dirty="0">
                <a:solidFill>
                  <a:srgbClr val="00B050"/>
                </a:solidFill>
              </a:rPr>
              <a:t>người kê đơn thuốc</a:t>
            </a:r>
            <a:r>
              <a:rPr lang="vi-VN" sz="1800" dirty="0"/>
              <a:t> hoặc nhân viên y tế khác có thẩm quyền </a:t>
            </a:r>
            <a:r>
              <a:rPr lang="vi-VN" sz="1800" dirty="0">
                <a:solidFill>
                  <a:srgbClr val="00B050"/>
                </a:solidFill>
              </a:rPr>
              <a:t>phải khai thác kỹ tiền sử</a:t>
            </a:r>
            <a:r>
              <a:rPr lang="vi-VN" sz="1800" dirty="0"/>
              <a:t> dị ứng thuốc, dị nguyên của người bệnh trước khi kê đơn thuốc hoặc chỉ định sử dụng thuốc theo quy định tại </a:t>
            </a:r>
            <a:r>
              <a:rPr lang="vi-VN" sz="1800" dirty="0">
                <a:solidFill>
                  <a:srgbClr val="00B050"/>
                </a:solidFill>
              </a:rPr>
              <a:t>Phụ lục V</a:t>
            </a:r>
            <a:r>
              <a:rPr lang="en-US" sz="1800" dirty="0">
                <a:solidFill>
                  <a:srgbClr val="00B050"/>
                </a:solidFill>
              </a:rPr>
              <a:t>I</a:t>
            </a:r>
            <a:r>
              <a:rPr lang="vi-VN" sz="1800" dirty="0"/>
              <a:t> ban hành kèm theo Thông tư này. Tất cả thông tin liên quan đến dị ứng, dị nguyên phải được ghi vào sổ khám bệnh, bệnh án, giấy ra viện, giấy chuyển </a:t>
            </a:r>
            <a:r>
              <a:rPr lang="vi-VN" sz="1800" dirty="0" smtClean="0"/>
              <a:t>viện</a:t>
            </a:r>
            <a:endParaRPr lang="en-US" sz="1800" dirty="0"/>
          </a:p>
          <a:p>
            <a:pPr algn="just"/>
            <a:r>
              <a:rPr lang="vi-VN" sz="1800" dirty="0">
                <a:solidFill>
                  <a:srgbClr val="00B0F0"/>
                </a:solidFill>
              </a:rPr>
              <a:t>6. </a:t>
            </a:r>
            <a:r>
              <a:rPr lang="vi-VN" sz="1800" dirty="0"/>
              <a:t>Khi </a:t>
            </a:r>
            <a:r>
              <a:rPr lang="en-US" sz="1800" dirty="0"/>
              <a:t>đ</a:t>
            </a:r>
            <a:r>
              <a:rPr lang="vi-VN" sz="1800" dirty="0"/>
              <a:t>ã xác định được thuốc hoặc dị nguyên gây phản vệ, bác sĩ, nhân viên y tế phải </a:t>
            </a:r>
            <a:r>
              <a:rPr lang="vi-VN" sz="1800" dirty="0">
                <a:solidFill>
                  <a:srgbClr val="00B050"/>
                </a:solidFill>
              </a:rPr>
              <a:t>cấp cho người bệnh thẻ theo dõi dị ứng</a:t>
            </a:r>
            <a:r>
              <a:rPr lang="vi-VN" sz="1800" dirty="0"/>
              <a:t> ghi rõ tên thuốc hoặc dị nguyên gây dị ứng theo hướng dẫn tại </a:t>
            </a:r>
            <a:r>
              <a:rPr lang="vi-VN" sz="1800" dirty="0">
                <a:solidFill>
                  <a:srgbClr val="00B050"/>
                </a:solidFill>
              </a:rPr>
              <a:t>Phụ lục VII</a:t>
            </a:r>
            <a:r>
              <a:rPr lang="vi-VN" sz="1800" dirty="0"/>
              <a:t> ban hành kèm theo Thông tư này, giải thích kỹ và nhắc người bệnh cung cấp thông tin này cho bác sĩ, nhân viên y tế mỗi khi khám bệnh, chữa bệnh</a:t>
            </a:r>
            <a:endParaRPr lang="en-US" sz="1800" dirty="0" smtClean="0"/>
          </a:p>
          <a:p>
            <a:pPr marL="742950" indent="-742950" algn="just">
              <a:lnSpc>
                <a:spcPct val="80000"/>
              </a:lnSpc>
              <a:buFont typeface="+mj-lt"/>
              <a:buAutoNum type="arabicPeriod"/>
            </a:pPr>
            <a:endParaRPr lang="en-US" sz="1800" dirty="0"/>
          </a:p>
          <a:p>
            <a:pPr marL="457200" indent="-457200" algn="just">
              <a:lnSpc>
                <a:spcPct val="80000"/>
              </a:lnSpc>
              <a:buFont typeface="+mj-lt"/>
              <a:buAutoNum type="arabicPeriod"/>
            </a:pPr>
            <a:endParaRPr lang="en-US" sz="1800" dirty="0"/>
          </a:p>
        </p:txBody>
      </p:sp>
      <p:pic>
        <p:nvPicPr>
          <p:cNvPr id="2" name="Picture 1"/>
          <p:cNvPicPr>
            <a:picLocks noChangeAspect="1"/>
          </p:cNvPicPr>
          <p:nvPr/>
        </p:nvPicPr>
        <p:blipFill>
          <a:blip r:embed="rId2"/>
          <a:stretch>
            <a:fillRect/>
          </a:stretch>
        </p:blipFill>
        <p:spPr>
          <a:xfrm>
            <a:off x="5940152" y="4221088"/>
            <a:ext cx="2808312" cy="2527481"/>
          </a:xfrm>
          <a:prstGeom prst="rect">
            <a:avLst/>
          </a:prstGeom>
        </p:spPr>
      </p:pic>
    </p:spTree>
    <p:extLst>
      <p:ext uri="{BB962C8B-B14F-4D97-AF65-F5344CB8AC3E}">
        <p14:creationId xmlns:p14="http://schemas.microsoft.com/office/powerpoint/2010/main" val="2839091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o cao tham luan - Nghiep vu Y">
  <a:themeElements>
    <a:clrScheme name="Office Theme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37737F"/>
        </a:dk2>
        <a:lt2>
          <a:srgbClr val="DDDDDD"/>
        </a:lt2>
        <a:accent1>
          <a:srgbClr val="52BCB2"/>
        </a:accent1>
        <a:accent2>
          <a:srgbClr val="E0A56A"/>
        </a:accent2>
        <a:accent3>
          <a:srgbClr val="FFFFFF"/>
        </a:accent3>
        <a:accent4>
          <a:srgbClr val="000000"/>
        </a:accent4>
        <a:accent5>
          <a:srgbClr val="B3DAD5"/>
        </a:accent5>
        <a:accent6>
          <a:srgbClr val="CB955F"/>
        </a:accent6>
        <a:hlink>
          <a:srgbClr val="A0C264"/>
        </a:hlink>
        <a:folHlink>
          <a:srgbClr val="DCDC2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Bao cao tham luan - Nghiep vu Y</Template>
  <TotalTime>1157</TotalTime>
  <Words>5421</Words>
  <Application>Microsoft Office PowerPoint</Application>
  <PresentationFormat>On-screen Show (4:3)</PresentationFormat>
  <Paragraphs>285</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47" baseType="lpstr">
      <vt:lpstr>Bao cao tham luan - Nghiep vu Y</vt:lpstr>
      <vt:lpstr>Image</vt:lpstr>
      <vt:lpstr>Document</vt:lpstr>
      <vt:lpstr>THÔNG TƯ 51/2017/TT-BYT HƯỚNG DẪN PHÒNG, CHẨN ĐOÁN VÀ XỬ TRÍ PHẢN VỆ</vt:lpstr>
      <vt:lpstr>Thông tư 51/2017/TT-BYT</vt:lpstr>
      <vt:lpstr>Thông tư 51/2017/TT-BYT</vt:lpstr>
      <vt:lpstr>Thông tư 51/2017/TT-BYT</vt:lpstr>
      <vt:lpstr>Thông tư 51/2017/TT-BYT</vt:lpstr>
      <vt:lpstr>Thông tư 51/2017/TT-BYT</vt:lpstr>
      <vt:lpstr>PowerPoint Presentation</vt:lpstr>
      <vt:lpstr>Thông tư 51/2017/TT-BYT</vt:lpstr>
      <vt:lpstr>Thông tư 51/2017/TT-BYT</vt:lpstr>
      <vt:lpstr>Thông tư 51/2017/TT-BYT</vt:lpstr>
      <vt:lpstr>Thông tư 51/2017/TT-BYT</vt:lpstr>
      <vt:lpstr>Thông tư 51/2017/TT-BYT</vt:lpstr>
      <vt:lpstr>Thông tư 51/2017/TT-BYT</vt:lpstr>
      <vt:lpstr>PHỤ LỤC I HƯỚNG DẪN CHẨN ĐOÁN PHẢN VỆ</vt:lpstr>
      <vt:lpstr>PowerPoint Presentation</vt:lpstr>
      <vt:lpstr>PowerPoint Presentation</vt:lpstr>
      <vt:lpstr>PowerPoint Presentation</vt:lpstr>
      <vt:lpstr>PowerPoint Presentation</vt:lpstr>
      <vt:lpstr>PHỤ LỤC II HƯỚNG DẪN CHẨN ĐOÁN MỨC ĐỘ PHẢN VỆ</vt:lpstr>
      <vt:lpstr>PHỤ LỤC III HƯỚNG DẪN XỬ TRÍ CẤP CỨU PHẢN VỆ</vt:lpstr>
      <vt:lpstr>PHỤ LỤC III HƯỚNG DẪN XỬ TRÍ CẤP CỨU PHẢN VỆ</vt:lpstr>
      <vt:lpstr>PHỤ LỤC III HƯỚNG DẪN XỬ TRÍ CẤP CỨU PHẢN VỆ</vt:lpstr>
      <vt:lpstr>PHỤ LỤC III HƯỚNG DẪN XỬ TRÍ CẤP CỨU PHẢN VỆ</vt:lpstr>
      <vt:lpstr>PHỤ LỤC III HƯỚNG DẪN XỬ TRÍ CẤP CỨU PHẢN VỆ</vt:lpstr>
      <vt:lpstr>PHỤ LỤC III HƯỚNG DẪN XỬ TRÍ CẤP CỨU PHẢN VỆ</vt:lpstr>
      <vt:lpstr>PHỤ LỤC III HƯỚNG DẪN XỬ TRÍ CẤP CỨU PHẢN VỆ</vt:lpstr>
      <vt:lpstr>PHỤ LỤC III HƯỚNG DẪN XỬ TRÍ CẤP CỨU PHẢN VỆ</vt:lpstr>
      <vt:lpstr>PHỤ LỤC III HƯỚNG DẪN XỬ TRÍ CẤP CỨU PHẢN VỆ</vt:lpstr>
      <vt:lpstr>PHỤ LỤC IV HƯỚNG DẪN XỬ TRÍ PHẢN VỆ MỘT SỐ TRƯỜNG HỢP ĐẶC BIỆT</vt:lpstr>
      <vt:lpstr>PHỤ LỤC IV HƯỚNG DẪN XỬ TRÍ PHẢN VỆ MỘT SỐ TRƯỜNG HỢP ĐẶC BIỆT</vt:lpstr>
      <vt:lpstr>PHỤ LỤC IV HƯỚNG DẪN XỬ TRÍ PHẢN VỆ MỘT SỐ TRƯỜNG HỢP ĐẶC BIỆT</vt:lpstr>
      <vt:lpstr>PHỤ LỤC IV HƯỚNG DẪN XỬ TRÍ PHẢN VỆ MỘT SỐ TRƯỜNG HỢP ĐẶC BIỆT</vt:lpstr>
      <vt:lpstr>PHỤ LỤC IV HƯỚNG DẪN XỬ TRÍ PHẢN VỆ MỘT SỐ TRƯỜNG HỢP ĐẶC BIỆT</vt:lpstr>
      <vt:lpstr>PHỤ LỤC V HỘP THUỐC CẤP CỨU PHẢN VỆ VÀ TRANG THIẾT BỊ Y TẾ</vt:lpstr>
      <vt:lpstr>PowerPoint Presentation</vt:lpstr>
      <vt:lpstr>PowerPoint Presentation</vt:lpstr>
      <vt:lpstr>PowerPoint Presentation</vt:lpstr>
      <vt:lpstr>PowerPoint Presentation</vt:lpstr>
      <vt:lpstr>PHỤ LỤC VIII HƯỚNG DẪN CHỈ ĐỊNH LÀM TEST DA</vt:lpstr>
      <vt:lpstr>PHỤ LỤC IX QUY TRÌNH KỸ THUẬT TEST DA</vt:lpstr>
      <vt:lpstr>PHỤ LỤC IX QUY TRÌNH KỸ THUẬT TEST DA</vt:lpstr>
      <vt:lpstr>PHỤ LỤC X  SƠ ĐỒ CHẨN ĐOÁN VÀ XỬ TRÍ PHẢN VỆ</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KIỂM TRA,  ĐÁNH GIÁ CHẤT LƯỢNG  BỆNH VIỆN NĂM 2016</dc:title>
  <dc:creator>Duy Tan MD</dc:creator>
  <cp:lastModifiedBy>Windows User</cp:lastModifiedBy>
  <cp:revision>150</cp:revision>
  <dcterms:created xsi:type="dcterms:W3CDTF">2017-01-18T19:46:12Z</dcterms:created>
  <dcterms:modified xsi:type="dcterms:W3CDTF">2018-02-12T09:34:19Z</dcterms:modified>
</cp:coreProperties>
</file>