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3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9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8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5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9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8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6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9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5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C356A-C25E-4526-910E-46B39920B211}" type="datetimeFigureOut">
              <a:rPr lang="en-US" smtClean="0"/>
              <a:t>03/22/2019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DCAC-7300-419D-B52B-313B05479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1503"/>
            <a:ext cx="7886700" cy="5905497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Arial" charset="0"/>
              <a:buNone/>
              <a:defRPr/>
            </a:pPr>
            <a:endParaRPr lang="en-US" sz="4400" b="1" dirty="0" smtClean="0"/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en-US" sz="4400" b="1" dirty="0" smtClean="0">
                <a:latin typeface="+mj-lt"/>
              </a:rPr>
              <a:t>BÌNH ĐƠN THUỐC NGOẠI TRÚ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endParaRPr lang="en-US" sz="4400" b="1" dirty="0" smtClean="0">
              <a:latin typeface="+mj-lt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en-US" sz="4400" b="1" dirty="0" smtClean="0">
                <a:latin typeface="+mj-lt"/>
              </a:rPr>
              <a:t>THÁNG 3.2019</a:t>
            </a:r>
          </a:p>
          <a:p>
            <a:pPr eaLnBrk="1" hangingPunct="1">
              <a:defRPr/>
            </a:pPr>
            <a:endParaRPr lang="en-US" dirty="0">
              <a:latin typeface="+mj-lt"/>
            </a:endParaRPr>
          </a:p>
          <a:p>
            <a:pPr eaLnBrk="1" hangingPunct="1">
              <a:defRPr/>
            </a:pP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endParaRPr lang="en-US" dirty="0">
              <a:latin typeface="+mj-lt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b="1" dirty="0" smtClean="0">
                <a:latin typeface="+mj-lt"/>
              </a:rPr>
              <a:t>                                           </a:t>
            </a:r>
            <a:r>
              <a:rPr lang="en-US" b="1" dirty="0" smtClean="0">
                <a:latin typeface="+mj-lt"/>
              </a:rPr>
              <a:t>Nhóm dược </a:t>
            </a:r>
            <a:r>
              <a:rPr lang="en-US" b="1" dirty="0" smtClean="0">
                <a:latin typeface="+mj-lt"/>
              </a:rPr>
              <a:t>lâm sàng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68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77" y="941450"/>
            <a:ext cx="9140825" cy="38100"/>
          </a:xfrm>
          <a:custGeom>
            <a:avLst/>
            <a:gdLst/>
            <a:ahLst/>
            <a:cxnLst/>
            <a:rect l="l" t="t" r="r" b="b"/>
            <a:pathLst>
              <a:path w="9140825" h="38100">
                <a:moveTo>
                  <a:pt x="0" y="38100"/>
                </a:moveTo>
                <a:lnTo>
                  <a:pt x="9140824" y="38100"/>
                </a:lnTo>
                <a:lnTo>
                  <a:pt x="9140824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FDC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177" y="904875"/>
            <a:ext cx="9140825" cy="38100"/>
          </a:xfrm>
          <a:custGeom>
            <a:avLst/>
            <a:gdLst/>
            <a:ahLst/>
            <a:cxnLst/>
            <a:rect l="l" t="t" r="r" b="b"/>
            <a:pathLst>
              <a:path w="9140825" h="38100">
                <a:moveTo>
                  <a:pt x="0" y="38100"/>
                </a:moveTo>
                <a:lnTo>
                  <a:pt x="9140824" y="38100"/>
                </a:lnTo>
                <a:lnTo>
                  <a:pt x="9140824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7384" y="1937315"/>
            <a:ext cx="3858451" cy="1566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33373" y="3552190"/>
            <a:ext cx="3914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Kéo dài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thời gian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nằm</a:t>
            </a:r>
            <a:r>
              <a:rPr sz="2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viện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8166" y="6283252"/>
            <a:ext cx="46577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Tăng nguy cơ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tử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vong gấp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2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lần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08762" y="4048001"/>
            <a:ext cx="3869944" cy="22086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24067" y="1720980"/>
            <a:ext cx="1856739" cy="1856739"/>
          </a:xfrm>
          <a:custGeom>
            <a:avLst/>
            <a:gdLst/>
            <a:ahLst/>
            <a:cxnLst/>
            <a:rect l="l" t="t" r="r" b="b"/>
            <a:pathLst>
              <a:path w="1856740" h="1856739">
                <a:moveTo>
                  <a:pt x="928115" y="0"/>
                </a:moveTo>
                <a:lnTo>
                  <a:pt x="880356" y="1207"/>
                </a:lnTo>
                <a:lnTo>
                  <a:pt x="833223" y="4791"/>
                </a:lnTo>
                <a:lnTo>
                  <a:pt x="786775" y="10694"/>
                </a:lnTo>
                <a:lnTo>
                  <a:pt x="741071" y="18856"/>
                </a:lnTo>
                <a:lnTo>
                  <a:pt x="696169" y="29220"/>
                </a:lnTo>
                <a:lnTo>
                  <a:pt x="652127" y="41727"/>
                </a:lnTo>
                <a:lnTo>
                  <a:pt x="609003" y="56319"/>
                </a:lnTo>
                <a:lnTo>
                  <a:pt x="566856" y="72937"/>
                </a:lnTo>
                <a:lnTo>
                  <a:pt x="525744" y="91524"/>
                </a:lnTo>
                <a:lnTo>
                  <a:pt x="485726" y="112021"/>
                </a:lnTo>
                <a:lnTo>
                  <a:pt x="446859" y="134369"/>
                </a:lnTo>
                <a:lnTo>
                  <a:pt x="409202" y="158510"/>
                </a:lnTo>
                <a:lnTo>
                  <a:pt x="372814" y="184387"/>
                </a:lnTo>
                <a:lnTo>
                  <a:pt x="337753" y="211940"/>
                </a:lnTo>
                <a:lnTo>
                  <a:pt x="304076" y="241112"/>
                </a:lnTo>
                <a:lnTo>
                  <a:pt x="271843" y="271843"/>
                </a:lnTo>
                <a:lnTo>
                  <a:pt x="241112" y="304076"/>
                </a:lnTo>
                <a:lnTo>
                  <a:pt x="211940" y="337753"/>
                </a:lnTo>
                <a:lnTo>
                  <a:pt x="184387" y="372814"/>
                </a:lnTo>
                <a:lnTo>
                  <a:pt x="158510" y="409202"/>
                </a:lnTo>
                <a:lnTo>
                  <a:pt x="134369" y="446859"/>
                </a:lnTo>
                <a:lnTo>
                  <a:pt x="112021" y="485726"/>
                </a:lnTo>
                <a:lnTo>
                  <a:pt x="91524" y="525744"/>
                </a:lnTo>
                <a:lnTo>
                  <a:pt x="72937" y="566856"/>
                </a:lnTo>
                <a:lnTo>
                  <a:pt x="56319" y="609003"/>
                </a:lnTo>
                <a:lnTo>
                  <a:pt x="41727" y="652127"/>
                </a:lnTo>
                <a:lnTo>
                  <a:pt x="29220" y="696169"/>
                </a:lnTo>
                <a:lnTo>
                  <a:pt x="18856" y="741071"/>
                </a:lnTo>
                <a:lnTo>
                  <a:pt x="10694" y="786775"/>
                </a:lnTo>
                <a:lnTo>
                  <a:pt x="4791" y="833223"/>
                </a:lnTo>
                <a:lnTo>
                  <a:pt x="1207" y="880356"/>
                </a:lnTo>
                <a:lnTo>
                  <a:pt x="0" y="928115"/>
                </a:lnTo>
                <a:lnTo>
                  <a:pt x="1207" y="975875"/>
                </a:lnTo>
                <a:lnTo>
                  <a:pt x="4791" y="1023008"/>
                </a:lnTo>
                <a:lnTo>
                  <a:pt x="10694" y="1069456"/>
                </a:lnTo>
                <a:lnTo>
                  <a:pt x="18856" y="1115160"/>
                </a:lnTo>
                <a:lnTo>
                  <a:pt x="29220" y="1160062"/>
                </a:lnTo>
                <a:lnTo>
                  <a:pt x="41727" y="1204104"/>
                </a:lnTo>
                <a:lnTo>
                  <a:pt x="56319" y="1247228"/>
                </a:lnTo>
                <a:lnTo>
                  <a:pt x="72937" y="1289375"/>
                </a:lnTo>
                <a:lnTo>
                  <a:pt x="91524" y="1330487"/>
                </a:lnTo>
                <a:lnTo>
                  <a:pt x="112021" y="1370505"/>
                </a:lnTo>
                <a:lnTo>
                  <a:pt x="134369" y="1409372"/>
                </a:lnTo>
                <a:lnTo>
                  <a:pt x="158510" y="1447029"/>
                </a:lnTo>
                <a:lnTo>
                  <a:pt x="184387" y="1483417"/>
                </a:lnTo>
                <a:lnTo>
                  <a:pt x="211940" y="1518478"/>
                </a:lnTo>
                <a:lnTo>
                  <a:pt x="241112" y="1552155"/>
                </a:lnTo>
                <a:lnTo>
                  <a:pt x="271843" y="1584388"/>
                </a:lnTo>
                <a:lnTo>
                  <a:pt x="304076" y="1615119"/>
                </a:lnTo>
                <a:lnTo>
                  <a:pt x="337753" y="1644291"/>
                </a:lnTo>
                <a:lnTo>
                  <a:pt x="372814" y="1671844"/>
                </a:lnTo>
                <a:lnTo>
                  <a:pt x="409202" y="1697721"/>
                </a:lnTo>
                <a:lnTo>
                  <a:pt x="446859" y="1721862"/>
                </a:lnTo>
                <a:lnTo>
                  <a:pt x="485726" y="1744210"/>
                </a:lnTo>
                <a:lnTo>
                  <a:pt x="525744" y="1764707"/>
                </a:lnTo>
                <a:lnTo>
                  <a:pt x="566856" y="1783294"/>
                </a:lnTo>
                <a:lnTo>
                  <a:pt x="609003" y="1799912"/>
                </a:lnTo>
                <a:lnTo>
                  <a:pt x="652127" y="1814504"/>
                </a:lnTo>
                <a:lnTo>
                  <a:pt x="696169" y="1827011"/>
                </a:lnTo>
                <a:lnTo>
                  <a:pt x="741071" y="1837375"/>
                </a:lnTo>
                <a:lnTo>
                  <a:pt x="786775" y="1845537"/>
                </a:lnTo>
                <a:lnTo>
                  <a:pt x="833223" y="1851440"/>
                </a:lnTo>
                <a:lnTo>
                  <a:pt x="880356" y="1855024"/>
                </a:lnTo>
                <a:lnTo>
                  <a:pt x="928115" y="1856232"/>
                </a:lnTo>
                <a:lnTo>
                  <a:pt x="975886" y="1855024"/>
                </a:lnTo>
                <a:lnTo>
                  <a:pt x="1023029" y="1851440"/>
                </a:lnTo>
                <a:lnTo>
                  <a:pt x="1069485" y="1845537"/>
                </a:lnTo>
                <a:lnTo>
                  <a:pt x="1115196" y="1837375"/>
                </a:lnTo>
                <a:lnTo>
                  <a:pt x="1160104" y="1827011"/>
                </a:lnTo>
                <a:lnTo>
                  <a:pt x="1204151" y="1814504"/>
                </a:lnTo>
                <a:lnTo>
                  <a:pt x="1247279" y="1799912"/>
                </a:lnTo>
                <a:lnTo>
                  <a:pt x="1289429" y="1783294"/>
                </a:lnTo>
                <a:lnTo>
                  <a:pt x="1330542" y="1764707"/>
                </a:lnTo>
                <a:lnTo>
                  <a:pt x="1370562" y="1744210"/>
                </a:lnTo>
                <a:lnTo>
                  <a:pt x="1409428" y="1721862"/>
                </a:lnTo>
                <a:lnTo>
                  <a:pt x="1447084" y="1697721"/>
                </a:lnTo>
                <a:lnTo>
                  <a:pt x="1483471" y="1671844"/>
                </a:lnTo>
                <a:lnTo>
                  <a:pt x="1518531" y="1644291"/>
                </a:lnTo>
                <a:lnTo>
                  <a:pt x="1552205" y="1615119"/>
                </a:lnTo>
                <a:lnTo>
                  <a:pt x="1584436" y="1584388"/>
                </a:lnTo>
                <a:lnTo>
                  <a:pt x="1615164" y="1552155"/>
                </a:lnTo>
                <a:lnTo>
                  <a:pt x="1644332" y="1518478"/>
                </a:lnTo>
                <a:lnTo>
                  <a:pt x="1671881" y="1483417"/>
                </a:lnTo>
                <a:lnTo>
                  <a:pt x="1697754" y="1447029"/>
                </a:lnTo>
                <a:lnTo>
                  <a:pt x="1721892" y="1409372"/>
                </a:lnTo>
                <a:lnTo>
                  <a:pt x="1744236" y="1370505"/>
                </a:lnTo>
                <a:lnTo>
                  <a:pt x="1764729" y="1330487"/>
                </a:lnTo>
                <a:lnTo>
                  <a:pt x="1783312" y="1289375"/>
                </a:lnTo>
                <a:lnTo>
                  <a:pt x="1799927" y="1247228"/>
                </a:lnTo>
                <a:lnTo>
                  <a:pt x="1814515" y="1204104"/>
                </a:lnTo>
                <a:lnTo>
                  <a:pt x="1827019" y="1160062"/>
                </a:lnTo>
                <a:lnTo>
                  <a:pt x="1837380" y="1115160"/>
                </a:lnTo>
                <a:lnTo>
                  <a:pt x="1845540" y="1069456"/>
                </a:lnTo>
                <a:lnTo>
                  <a:pt x="1851441" y="1023008"/>
                </a:lnTo>
                <a:lnTo>
                  <a:pt x="1855024" y="975875"/>
                </a:lnTo>
                <a:lnTo>
                  <a:pt x="1856232" y="928115"/>
                </a:lnTo>
                <a:lnTo>
                  <a:pt x="1855024" y="880356"/>
                </a:lnTo>
                <a:lnTo>
                  <a:pt x="1851441" y="833223"/>
                </a:lnTo>
                <a:lnTo>
                  <a:pt x="1845540" y="786775"/>
                </a:lnTo>
                <a:lnTo>
                  <a:pt x="1837380" y="741071"/>
                </a:lnTo>
                <a:lnTo>
                  <a:pt x="1827019" y="696169"/>
                </a:lnTo>
                <a:lnTo>
                  <a:pt x="1814515" y="652127"/>
                </a:lnTo>
                <a:lnTo>
                  <a:pt x="1799927" y="609003"/>
                </a:lnTo>
                <a:lnTo>
                  <a:pt x="1783312" y="566856"/>
                </a:lnTo>
                <a:lnTo>
                  <a:pt x="1764729" y="525744"/>
                </a:lnTo>
                <a:lnTo>
                  <a:pt x="1744236" y="485726"/>
                </a:lnTo>
                <a:lnTo>
                  <a:pt x="1721892" y="446859"/>
                </a:lnTo>
                <a:lnTo>
                  <a:pt x="1697754" y="409202"/>
                </a:lnTo>
                <a:lnTo>
                  <a:pt x="1671881" y="372814"/>
                </a:lnTo>
                <a:lnTo>
                  <a:pt x="1644332" y="337753"/>
                </a:lnTo>
                <a:lnTo>
                  <a:pt x="1615164" y="304076"/>
                </a:lnTo>
                <a:lnTo>
                  <a:pt x="1584436" y="271843"/>
                </a:lnTo>
                <a:lnTo>
                  <a:pt x="1552205" y="241112"/>
                </a:lnTo>
                <a:lnTo>
                  <a:pt x="1518531" y="211940"/>
                </a:lnTo>
                <a:lnTo>
                  <a:pt x="1483471" y="184387"/>
                </a:lnTo>
                <a:lnTo>
                  <a:pt x="1447084" y="158510"/>
                </a:lnTo>
                <a:lnTo>
                  <a:pt x="1409428" y="134369"/>
                </a:lnTo>
                <a:lnTo>
                  <a:pt x="1370562" y="112021"/>
                </a:lnTo>
                <a:lnTo>
                  <a:pt x="1330542" y="91524"/>
                </a:lnTo>
                <a:lnTo>
                  <a:pt x="1289429" y="72937"/>
                </a:lnTo>
                <a:lnTo>
                  <a:pt x="1247279" y="56319"/>
                </a:lnTo>
                <a:lnTo>
                  <a:pt x="1204151" y="41727"/>
                </a:lnTo>
                <a:lnTo>
                  <a:pt x="1160104" y="29220"/>
                </a:lnTo>
                <a:lnTo>
                  <a:pt x="1115196" y="18856"/>
                </a:lnTo>
                <a:lnTo>
                  <a:pt x="1069485" y="10694"/>
                </a:lnTo>
                <a:lnTo>
                  <a:pt x="1023029" y="4791"/>
                </a:lnTo>
                <a:lnTo>
                  <a:pt x="975886" y="1207"/>
                </a:lnTo>
                <a:lnTo>
                  <a:pt x="92811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484" y="1007479"/>
            <a:ext cx="9062516" cy="2374368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3400" spc="-5" dirty="0">
                <a:solidFill>
                  <a:srgbClr val="FF0000"/>
                </a:solidFill>
                <a:latin typeface="Arial"/>
                <a:cs typeface="Arial"/>
              </a:rPr>
              <a:t>Sai sót liên </a:t>
            </a:r>
            <a:r>
              <a:rPr sz="3400" spc="-10" dirty="0">
                <a:solidFill>
                  <a:srgbClr val="FF0000"/>
                </a:solidFill>
                <a:latin typeface="Arial"/>
                <a:cs typeface="Arial"/>
              </a:rPr>
              <a:t>quan đến </a:t>
            </a:r>
            <a:r>
              <a:rPr sz="3400" spc="-5" dirty="0">
                <a:solidFill>
                  <a:srgbClr val="FF0000"/>
                </a:solidFill>
                <a:latin typeface="Arial"/>
                <a:cs typeface="Arial"/>
              </a:rPr>
              <a:t>thuốc </a:t>
            </a:r>
            <a:r>
              <a:rPr sz="3400" dirty="0">
                <a:solidFill>
                  <a:srgbClr val="FF0000"/>
                </a:solidFill>
                <a:latin typeface="Arial"/>
                <a:cs typeface="Arial"/>
              </a:rPr>
              <a:t>có </a:t>
            </a:r>
            <a:r>
              <a:rPr sz="3400" spc="-5" dirty="0">
                <a:solidFill>
                  <a:srgbClr val="FF0000"/>
                </a:solidFill>
                <a:latin typeface="Arial"/>
                <a:cs typeface="Arial"/>
              </a:rPr>
              <a:t>thể </a:t>
            </a:r>
            <a:r>
              <a:rPr sz="3400" spc="-10" dirty="0">
                <a:solidFill>
                  <a:srgbClr val="FF0000"/>
                </a:solidFill>
                <a:latin typeface="Arial"/>
                <a:cs typeface="Arial"/>
              </a:rPr>
              <a:t>phòng</a:t>
            </a:r>
            <a:r>
              <a:rPr sz="3400" spc="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400" spc="-10" dirty="0" smtClean="0">
                <a:solidFill>
                  <a:srgbClr val="FF0000"/>
                </a:solidFill>
                <a:latin typeface="Arial"/>
                <a:cs typeface="Arial"/>
              </a:rPr>
              <a:t>ngừa</a:t>
            </a:r>
            <a:endParaRPr sz="3400" dirty="0" smtClean="0">
              <a:latin typeface="Arial"/>
              <a:cs typeface="Arial"/>
            </a:endParaRPr>
          </a:p>
          <a:p>
            <a:pPr marR="1287780" algn="r">
              <a:lnSpc>
                <a:spcPct val="100000"/>
              </a:lnSpc>
              <a:spcBef>
                <a:spcPts val="2030"/>
              </a:spcBef>
            </a:pPr>
            <a:r>
              <a:rPr sz="8000" b="1" dirty="0" smtClean="0">
                <a:solidFill>
                  <a:srgbClr val="FFFFFF"/>
                </a:solidFill>
                <a:latin typeface="Arial"/>
                <a:cs typeface="Arial"/>
              </a:rPr>
              <a:t>5,6</a:t>
            </a:r>
            <a:endParaRPr sz="8000" dirty="0" smtClean="0">
              <a:latin typeface="Arial"/>
              <a:cs typeface="Arial"/>
            </a:endParaRPr>
          </a:p>
          <a:p>
            <a:pPr marR="1591310" algn="r">
              <a:lnSpc>
                <a:spcPct val="100000"/>
              </a:lnSpc>
              <a:spcBef>
                <a:spcPts val="180"/>
              </a:spcBef>
            </a:pPr>
            <a:r>
              <a:rPr sz="1400" b="1" dirty="0" smtClean="0">
                <a:solidFill>
                  <a:srgbClr val="FFFFFF"/>
                </a:solidFill>
                <a:latin typeface="Arial"/>
                <a:cs typeface="Arial"/>
              </a:rPr>
              <a:t>triệu</a:t>
            </a:r>
            <a:r>
              <a:rPr sz="1400" b="1" spc="-1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USD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83786" y="3583051"/>
            <a:ext cx="33407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F49D15"/>
                </a:solidFill>
                <a:latin typeface="Arial"/>
                <a:cs typeface="Arial"/>
              </a:rPr>
              <a:t>Mỗi bệnh viện tại Hoa</a:t>
            </a:r>
            <a:r>
              <a:rPr sz="2200" b="1" spc="50" dirty="0">
                <a:solidFill>
                  <a:srgbClr val="F49D15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F49D15"/>
                </a:solidFill>
                <a:latin typeface="Arial"/>
                <a:cs typeface="Arial"/>
              </a:rPr>
              <a:t>Kỳ</a:t>
            </a:r>
            <a:endParaRPr sz="2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22670" y="4197603"/>
            <a:ext cx="1859280" cy="1859280"/>
          </a:xfrm>
          <a:custGeom>
            <a:avLst/>
            <a:gdLst/>
            <a:ahLst/>
            <a:cxnLst/>
            <a:rect l="l" t="t" r="r" b="b"/>
            <a:pathLst>
              <a:path w="1859279" h="1859279">
                <a:moveTo>
                  <a:pt x="929512" y="0"/>
                </a:moveTo>
                <a:lnTo>
                  <a:pt x="881682" y="1209"/>
                </a:lnTo>
                <a:lnTo>
                  <a:pt x="834479" y="4799"/>
                </a:lnTo>
                <a:lnTo>
                  <a:pt x="787962" y="10710"/>
                </a:lnTo>
                <a:lnTo>
                  <a:pt x="742189" y="18885"/>
                </a:lnTo>
                <a:lnTo>
                  <a:pt x="697220" y="29264"/>
                </a:lnTo>
                <a:lnTo>
                  <a:pt x="653112" y="41790"/>
                </a:lnTo>
                <a:lnTo>
                  <a:pt x="609924" y="56405"/>
                </a:lnTo>
                <a:lnTo>
                  <a:pt x="567713" y="73048"/>
                </a:lnTo>
                <a:lnTo>
                  <a:pt x="526540" y="91663"/>
                </a:lnTo>
                <a:lnTo>
                  <a:pt x="486461" y="112191"/>
                </a:lnTo>
                <a:lnTo>
                  <a:pt x="447536" y="134573"/>
                </a:lnTo>
                <a:lnTo>
                  <a:pt x="409823" y="158751"/>
                </a:lnTo>
                <a:lnTo>
                  <a:pt x="373379" y="184667"/>
                </a:lnTo>
                <a:lnTo>
                  <a:pt x="338265" y="212262"/>
                </a:lnTo>
                <a:lnTo>
                  <a:pt x="304538" y="241478"/>
                </a:lnTo>
                <a:lnTo>
                  <a:pt x="272256" y="272256"/>
                </a:lnTo>
                <a:lnTo>
                  <a:pt x="241478" y="304538"/>
                </a:lnTo>
                <a:lnTo>
                  <a:pt x="212262" y="338265"/>
                </a:lnTo>
                <a:lnTo>
                  <a:pt x="184667" y="373379"/>
                </a:lnTo>
                <a:lnTo>
                  <a:pt x="158751" y="409823"/>
                </a:lnTo>
                <a:lnTo>
                  <a:pt x="134573" y="447536"/>
                </a:lnTo>
                <a:lnTo>
                  <a:pt x="112191" y="486461"/>
                </a:lnTo>
                <a:lnTo>
                  <a:pt x="91663" y="526540"/>
                </a:lnTo>
                <a:lnTo>
                  <a:pt x="73048" y="567713"/>
                </a:lnTo>
                <a:lnTo>
                  <a:pt x="56405" y="609924"/>
                </a:lnTo>
                <a:lnTo>
                  <a:pt x="41790" y="653112"/>
                </a:lnTo>
                <a:lnTo>
                  <a:pt x="29264" y="697220"/>
                </a:lnTo>
                <a:lnTo>
                  <a:pt x="18885" y="742189"/>
                </a:lnTo>
                <a:lnTo>
                  <a:pt x="10710" y="787962"/>
                </a:lnTo>
                <a:lnTo>
                  <a:pt x="4799" y="834479"/>
                </a:lnTo>
                <a:lnTo>
                  <a:pt x="1209" y="881682"/>
                </a:lnTo>
                <a:lnTo>
                  <a:pt x="0" y="929513"/>
                </a:lnTo>
                <a:lnTo>
                  <a:pt x="1209" y="977343"/>
                </a:lnTo>
                <a:lnTo>
                  <a:pt x="4799" y="1024546"/>
                </a:lnTo>
                <a:lnTo>
                  <a:pt x="10710" y="1071062"/>
                </a:lnTo>
                <a:lnTo>
                  <a:pt x="18885" y="1116834"/>
                </a:lnTo>
                <a:lnTo>
                  <a:pt x="29264" y="1161803"/>
                </a:lnTo>
                <a:lnTo>
                  <a:pt x="41790" y="1205911"/>
                </a:lnTo>
                <a:lnTo>
                  <a:pt x="56405" y="1249098"/>
                </a:lnTo>
                <a:lnTo>
                  <a:pt x="73048" y="1291308"/>
                </a:lnTo>
                <a:lnTo>
                  <a:pt x="91663" y="1332480"/>
                </a:lnTo>
                <a:lnTo>
                  <a:pt x="112191" y="1372558"/>
                </a:lnTo>
                <a:lnTo>
                  <a:pt x="134573" y="1411482"/>
                </a:lnTo>
                <a:lnTo>
                  <a:pt x="158751" y="1449194"/>
                </a:lnTo>
                <a:lnTo>
                  <a:pt x="184667" y="1485636"/>
                </a:lnTo>
                <a:lnTo>
                  <a:pt x="212262" y="1520750"/>
                </a:lnTo>
                <a:lnTo>
                  <a:pt x="241478" y="1554476"/>
                </a:lnTo>
                <a:lnTo>
                  <a:pt x="272256" y="1586757"/>
                </a:lnTo>
                <a:lnTo>
                  <a:pt x="304538" y="1617533"/>
                </a:lnTo>
                <a:lnTo>
                  <a:pt x="338265" y="1646748"/>
                </a:lnTo>
                <a:lnTo>
                  <a:pt x="373379" y="1674342"/>
                </a:lnTo>
                <a:lnTo>
                  <a:pt x="409823" y="1700256"/>
                </a:lnTo>
                <a:lnTo>
                  <a:pt x="447536" y="1724433"/>
                </a:lnTo>
                <a:lnTo>
                  <a:pt x="486461" y="1746814"/>
                </a:lnTo>
                <a:lnTo>
                  <a:pt x="526540" y="1767341"/>
                </a:lnTo>
                <a:lnTo>
                  <a:pt x="567713" y="1785955"/>
                </a:lnTo>
                <a:lnTo>
                  <a:pt x="609924" y="1802598"/>
                </a:lnTo>
                <a:lnTo>
                  <a:pt x="653112" y="1817212"/>
                </a:lnTo>
                <a:lnTo>
                  <a:pt x="697220" y="1829737"/>
                </a:lnTo>
                <a:lnTo>
                  <a:pt x="742189" y="1840116"/>
                </a:lnTo>
                <a:lnTo>
                  <a:pt x="787962" y="1848290"/>
                </a:lnTo>
                <a:lnTo>
                  <a:pt x="834479" y="1854201"/>
                </a:lnTo>
                <a:lnTo>
                  <a:pt x="881682" y="1857791"/>
                </a:lnTo>
                <a:lnTo>
                  <a:pt x="929512" y="1859000"/>
                </a:lnTo>
                <a:lnTo>
                  <a:pt x="977354" y="1857791"/>
                </a:lnTo>
                <a:lnTo>
                  <a:pt x="1024567" y="1854201"/>
                </a:lnTo>
                <a:lnTo>
                  <a:pt x="1071092" y="1848290"/>
                </a:lnTo>
                <a:lnTo>
                  <a:pt x="1116872" y="1840116"/>
                </a:lnTo>
                <a:lnTo>
                  <a:pt x="1161847" y="1829737"/>
                </a:lnTo>
                <a:lnTo>
                  <a:pt x="1205960" y="1817212"/>
                </a:lnTo>
                <a:lnTo>
                  <a:pt x="1249152" y="1802598"/>
                </a:lnTo>
                <a:lnTo>
                  <a:pt x="1291365" y="1785955"/>
                </a:lnTo>
                <a:lnTo>
                  <a:pt x="1332541" y="1767341"/>
                </a:lnTo>
                <a:lnTo>
                  <a:pt x="1372620" y="1746814"/>
                </a:lnTo>
                <a:lnTo>
                  <a:pt x="1411545" y="1724433"/>
                </a:lnTo>
                <a:lnTo>
                  <a:pt x="1449258" y="1700256"/>
                </a:lnTo>
                <a:lnTo>
                  <a:pt x="1485700" y="1674342"/>
                </a:lnTo>
                <a:lnTo>
                  <a:pt x="1520813" y="1646748"/>
                </a:lnTo>
                <a:lnTo>
                  <a:pt x="1554538" y="1617533"/>
                </a:lnTo>
                <a:lnTo>
                  <a:pt x="1586817" y="1586757"/>
                </a:lnTo>
                <a:lnTo>
                  <a:pt x="1617592" y="1554476"/>
                </a:lnTo>
                <a:lnTo>
                  <a:pt x="1646804" y="1520750"/>
                </a:lnTo>
                <a:lnTo>
                  <a:pt x="1674395" y="1485636"/>
                </a:lnTo>
                <a:lnTo>
                  <a:pt x="1700307" y="1449194"/>
                </a:lnTo>
                <a:lnTo>
                  <a:pt x="1724481" y="1411482"/>
                </a:lnTo>
                <a:lnTo>
                  <a:pt x="1746859" y="1372558"/>
                </a:lnTo>
                <a:lnTo>
                  <a:pt x="1767383" y="1332480"/>
                </a:lnTo>
                <a:lnTo>
                  <a:pt x="1785995" y="1291308"/>
                </a:lnTo>
                <a:lnTo>
                  <a:pt x="1802635" y="1249098"/>
                </a:lnTo>
                <a:lnTo>
                  <a:pt x="1817245" y="1205911"/>
                </a:lnTo>
                <a:lnTo>
                  <a:pt x="1829768" y="1161803"/>
                </a:lnTo>
                <a:lnTo>
                  <a:pt x="1840145" y="1116834"/>
                </a:lnTo>
                <a:lnTo>
                  <a:pt x="1848318" y="1071062"/>
                </a:lnTo>
                <a:lnTo>
                  <a:pt x="1854228" y="1024546"/>
                </a:lnTo>
                <a:lnTo>
                  <a:pt x="1857816" y="977343"/>
                </a:lnTo>
                <a:lnTo>
                  <a:pt x="1859026" y="929513"/>
                </a:lnTo>
                <a:lnTo>
                  <a:pt x="1857816" y="881682"/>
                </a:lnTo>
                <a:lnTo>
                  <a:pt x="1854228" y="834479"/>
                </a:lnTo>
                <a:lnTo>
                  <a:pt x="1848318" y="787962"/>
                </a:lnTo>
                <a:lnTo>
                  <a:pt x="1840145" y="742189"/>
                </a:lnTo>
                <a:lnTo>
                  <a:pt x="1829768" y="697220"/>
                </a:lnTo>
                <a:lnTo>
                  <a:pt x="1817245" y="653112"/>
                </a:lnTo>
                <a:lnTo>
                  <a:pt x="1802635" y="609924"/>
                </a:lnTo>
                <a:lnTo>
                  <a:pt x="1785995" y="567713"/>
                </a:lnTo>
                <a:lnTo>
                  <a:pt x="1767383" y="526540"/>
                </a:lnTo>
                <a:lnTo>
                  <a:pt x="1746859" y="486461"/>
                </a:lnTo>
                <a:lnTo>
                  <a:pt x="1724481" y="447536"/>
                </a:lnTo>
                <a:lnTo>
                  <a:pt x="1700307" y="409823"/>
                </a:lnTo>
                <a:lnTo>
                  <a:pt x="1674395" y="373379"/>
                </a:lnTo>
                <a:lnTo>
                  <a:pt x="1646804" y="338265"/>
                </a:lnTo>
                <a:lnTo>
                  <a:pt x="1617592" y="304538"/>
                </a:lnTo>
                <a:lnTo>
                  <a:pt x="1586817" y="272256"/>
                </a:lnTo>
                <a:lnTo>
                  <a:pt x="1554538" y="241478"/>
                </a:lnTo>
                <a:lnTo>
                  <a:pt x="1520813" y="212262"/>
                </a:lnTo>
                <a:lnTo>
                  <a:pt x="1485700" y="184667"/>
                </a:lnTo>
                <a:lnTo>
                  <a:pt x="1449258" y="158751"/>
                </a:lnTo>
                <a:lnTo>
                  <a:pt x="1411545" y="134573"/>
                </a:lnTo>
                <a:lnTo>
                  <a:pt x="1372620" y="112191"/>
                </a:lnTo>
                <a:lnTo>
                  <a:pt x="1332541" y="91663"/>
                </a:lnTo>
                <a:lnTo>
                  <a:pt x="1291365" y="73048"/>
                </a:lnTo>
                <a:lnTo>
                  <a:pt x="1249152" y="56405"/>
                </a:lnTo>
                <a:lnTo>
                  <a:pt x="1205960" y="41790"/>
                </a:lnTo>
                <a:lnTo>
                  <a:pt x="1161847" y="29264"/>
                </a:lnTo>
                <a:lnTo>
                  <a:pt x="1116872" y="18885"/>
                </a:lnTo>
                <a:lnTo>
                  <a:pt x="1071092" y="10710"/>
                </a:lnTo>
                <a:lnTo>
                  <a:pt x="1024567" y="4799"/>
                </a:lnTo>
                <a:lnTo>
                  <a:pt x="977354" y="1209"/>
                </a:lnTo>
                <a:lnTo>
                  <a:pt x="929512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193663" y="4243486"/>
            <a:ext cx="1722120" cy="160845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0"/>
              </a:spcBef>
            </a:pPr>
            <a:r>
              <a:rPr sz="8000" b="1" dirty="0">
                <a:solidFill>
                  <a:srgbClr val="FFFFFF"/>
                </a:solidFill>
                <a:latin typeface="Arial"/>
                <a:cs typeface="Arial"/>
              </a:rPr>
              <a:t>750</a:t>
            </a:r>
            <a:endParaRPr sz="8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triệu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bảng</a:t>
            </a:r>
            <a:r>
              <a:rPr sz="14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Anh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0053" y="6625769"/>
            <a:ext cx="1479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z="1200" b="1" dirty="0">
                <a:solidFill>
                  <a:srgbClr val="888888"/>
                </a:solidFill>
                <a:latin typeface="Tahoma"/>
                <a:cs typeface="Tahoma"/>
              </a:rPr>
              <a:t>2</a:t>
            </a:fld>
            <a:endParaRPr sz="12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65699" y="6083300"/>
            <a:ext cx="21761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F49D15"/>
                </a:solidFill>
                <a:latin typeface="Arial"/>
                <a:cs typeface="Arial"/>
              </a:rPr>
              <a:t>Mỗi năm tại</a:t>
            </a:r>
            <a:r>
              <a:rPr sz="2200" b="1" spc="-100" dirty="0">
                <a:solidFill>
                  <a:srgbClr val="F49D15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F49D15"/>
                </a:solidFill>
                <a:latin typeface="Arial"/>
                <a:cs typeface="Arial"/>
              </a:rPr>
              <a:t>Anh</a:t>
            </a:r>
            <a:endParaRPr sz="22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88416" y="162814"/>
            <a:ext cx="80886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VÌ SAO PHẢI </a:t>
            </a:r>
            <a:r>
              <a:rPr sz="3600" spc="-5" dirty="0"/>
              <a:t>GIÁM </a:t>
            </a:r>
            <a:r>
              <a:rPr sz="3600" dirty="0"/>
              <a:t>SÁT </a:t>
            </a:r>
            <a:r>
              <a:rPr sz="3600" spc="-5" dirty="0"/>
              <a:t>ĐƠN</a:t>
            </a:r>
            <a:r>
              <a:rPr sz="3600" spc="-70" dirty="0"/>
              <a:t> </a:t>
            </a:r>
            <a:r>
              <a:rPr sz="3600" dirty="0"/>
              <a:t>THUỐC</a:t>
            </a:r>
          </a:p>
        </p:txBody>
      </p:sp>
    </p:spTree>
    <p:extLst>
      <p:ext uri="{BB962C8B-B14F-4D97-AF65-F5344CB8AC3E}">
        <p14:creationId xmlns:p14="http://schemas.microsoft.com/office/powerpoint/2010/main" val="759826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77" y="941450"/>
            <a:ext cx="9140825" cy="38100"/>
          </a:xfrm>
          <a:custGeom>
            <a:avLst/>
            <a:gdLst/>
            <a:ahLst/>
            <a:cxnLst/>
            <a:rect l="l" t="t" r="r" b="b"/>
            <a:pathLst>
              <a:path w="9140825" h="38100">
                <a:moveTo>
                  <a:pt x="0" y="38100"/>
                </a:moveTo>
                <a:lnTo>
                  <a:pt x="9140824" y="38100"/>
                </a:lnTo>
                <a:lnTo>
                  <a:pt x="9140824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FDC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177" y="904875"/>
            <a:ext cx="9140825" cy="38100"/>
          </a:xfrm>
          <a:custGeom>
            <a:avLst/>
            <a:gdLst/>
            <a:ahLst/>
            <a:cxnLst/>
            <a:rect l="l" t="t" r="r" b="b"/>
            <a:pathLst>
              <a:path w="9140825" h="38100">
                <a:moveTo>
                  <a:pt x="0" y="38100"/>
                </a:moveTo>
                <a:lnTo>
                  <a:pt x="9140824" y="38100"/>
                </a:lnTo>
                <a:lnTo>
                  <a:pt x="9140824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7429500" y="0"/>
                </a:moveTo>
                <a:lnTo>
                  <a:pt x="1714500" y="0"/>
                </a:lnTo>
                <a:lnTo>
                  <a:pt x="0" y="6857999"/>
                </a:lnTo>
                <a:lnTo>
                  <a:pt x="9144000" y="6857999"/>
                </a:lnTo>
                <a:lnTo>
                  <a:pt x="7429500" y="0"/>
                </a:lnTo>
                <a:close/>
              </a:path>
            </a:pathLst>
          </a:custGeom>
          <a:solidFill>
            <a:srgbClr val="548ED4">
              <a:alpha val="392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439" y="2962786"/>
            <a:ext cx="8961120" cy="3201035"/>
          </a:xfrm>
          <a:custGeom>
            <a:avLst/>
            <a:gdLst/>
            <a:ahLst/>
            <a:cxnLst/>
            <a:rect l="l" t="t" r="r" b="b"/>
            <a:pathLst>
              <a:path w="8961120" h="3201035">
                <a:moveTo>
                  <a:pt x="0" y="0"/>
                </a:moveTo>
                <a:lnTo>
                  <a:pt x="8694419" y="0"/>
                </a:lnTo>
                <a:lnTo>
                  <a:pt x="8961119" y="266826"/>
                </a:lnTo>
                <a:lnTo>
                  <a:pt x="8961119" y="3200450"/>
                </a:lnTo>
                <a:lnTo>
                  <a:pt x="0" y="320045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C000"/>
            </a:solidFill>
            <a:prstDash val="sysDashDot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430" y="1418463"/>
            <a:ext cx="586740" cy="957580"/>
          </a:xfrm>
          <a:custGeom>
            <a:avLst/>
            <a:gdLst/>
            <a:ahLst/>
            <a:cxnLst/>
            <a:rect l="l" t="t" r="r" b="b"/>
            <a:pathLst>
              <a:path w="586740" h="957580">
                <a:moveTo>
                  <a:pt x="294228" y="0"/>
                </a:moveTo>
                <a:lnTo>
                  <a:pt x="248453" y="3088"/>
                </a:lnTo>
                <a:lnTo>
                  <a:pt x="203565" y="12700"/>
                </a:lnTo>
                <a:lnTo>
                  <a:pt x="160420" y="29352"/>
                </a:lnTo>
                <a:lnTo>
                  <a:pt x="119875" y="53563"/>
                </a:lnTo>
                <a:lnTo>
                  <a:pt x="82786" y="85851"/>
                </a:lnTo>
                <a:lnTo>
                  <a:pt x="52983" y="124154"/>
                </a:lnTo>
                <a:lnTo>
                  <a:pt x="29803" y="165638"/>
                </a:lnTo>
                <a:lnTo>
                  <a:pt x="13245" y="209438"/>
                </a:lnTo>
                <a:lnTo>
                  <a:pt x="3311" y="254690"/>
                </a:lnTo>
                <a:lnTo>
                  <a:pt x="0" y="300529"/>
                </a:lnTo>
                <a:lnTo>
                  <a:pt x="3311" y="346090"/>
                </a:lnTo>
                <a:lnTo>
                  <a:pt x="13245" y="390507"/>
                </a:lnTo>
                <a:lnTo>
                  <a:pt x="29803" y="432917"/>
                </a:lnTo>
                <a:lnTo>
                  <a:pt x="52983" y="472454"/>
                </a:lnTo>
                <a:lnTo>
                  <a:pt x="82786" y="508253"/>
                </a:lnTo>
                <a:lnTo>
                  <a:pt x="205026" y="631852"/>
                </a:lnTo>
                <a:lnTo>
                  <a:pt x="267798" y="719804"/>
                </a:lnTo>
                <a:lnTo>
                  <a:pt x="290925" y="814185"/>
                </a:lnTo>
                <a:lnTo>
                  <a:pt x="294228" y="957072"/>
                </a:lnTo>
                <a:lnTo>
                  <a:pt x="326070" y="785038"/>
                </a:lnTo>
                <a:lnTo>
                  <a:pt x="396120" y="642080"/>
                </a:lnTo>
                <a:lnTo>
                  <a:pt x="436268" y="586104"/>
                </a:lnTo>
                <a:lnTo>
                  <a:pt x="294228" y="586104"/>
                </a:lnTo>
                <a:lnTo>
                  <a:pt x="250328" y="521755"/>
                </a:lnTo>
                <a:lnTo>
                  <a:pt x="211262" y="472122"/>
                </a:lnTo>
                <a:lnTo>
                  <a:pt x="181907" y="438586"/>
                </a:lnTo>
                <a:lnTo>
                  <a:pt x="167139" y="422528"/>
                </a:lnTo>
                <a:lnTo>
                  <a:pt x="144956" y="395220"/>
                </a:lnTo>
                <a:lnTo>
                  <a:pt x="129127" y="365410"/>
                </a:lnTo>
                <a:lnTo>
                  <a:pt x="119639" y="334125"/>
                </a:lnTo>
                <a:lnTo>
                  <a:pt x="116479" y="302387"/>
                </a:lnTo>
                <a:lnTo>
                  <a:pt x="119639" y="264699"/>
                </a:lnTo>
                <a:lnTo>
                  <a:pt x="144956" y="200231"/>
                </a:lnTo>
                <a:lnTo>
                  <a:pt x="194105" y="149663"/>
                </a:lnTo>
                <a:lnTo>
                  <a:pt x="257790" y="123378"/>
                </a:lnTo>
                <a:lnTo>
                  <a:pt x="294228" y="120141"/>
                </a:lnTo>
                <a:lnTo>
                  <a:pt x="294228" y="0"/>
                </a:lnTo>
                <a:close/>
              </a:path>
              <a:path w="586740" h="957580">
                <a:moveTo>
                  <a:pt x="294228" y="0"/>
                </a:moveTo>
                <a:lnTo>
                  <a:pt x="294228" y="120141"/>
                </a:lnTo>
                <a:lnTo>
                  <a:pt x="327458" y="123378"/>
                </a:lnTo>
                <a:lnTo>
                  <a:pt x="361286" y="133175"/>
                </a:lnTo>
                <a:lnTo>
                  <a:pt x="421457" y="172974"/>
                </a:lnTo>
                <a:lnTo>
                  <a:pt x="456434" y="230727"/>
                </a:lnTo>
                <a:lnTo>
                  <a:pt x="471990" y="302387"/>
                </a:lnTo>
                <a:lnTo>
                  <a:pt x="467736" y="334125"/>
                </a:lnTo>
                <a:lnTo>
                  <a:pt x="456434" y="365410"/>
                </a:lnTo>
                <a:lnTo>
                  <a:pt x="440277" y="395220"/>
                </a:lnTo>
                <a:lnTo>
                  <a:pt x="421457" y="422528"/>
                </a:lnTo>
                <a:lnTo>
                  <a:pt x="406101" y="438586"/>
                </a:lnTo>
                <a:lnTo>
                  <a:pt x="376793" y="472122"/>
                </a:lnTo>
                <a:lnTo>
                  <a:pt x="338009" y="521755"/>
                </a:lnTo>
                <a:lnTo>
                  <a:pt x="294228" y="586104"/>
                </a:lnTo>
                <a:lnTo>
                  <a:pt x="436268" y="586104"/>
                </a:lnTo>
                <a:lnTo>
                  <a:pt x="466171" y="544413"/>
                </a:lnTo>
                <a:lnTo>
                  <a:pt x="498013" y="508253"/>
                </a:lnTo>
                <a:lnTo>
                  <a:pt x="529885" y="472454"/>
                </a:lnTo>
                <a:lnTo>
                  <a:pt x="554675" y="432917"/>
                </a:lnTo>
                <a:lnTo>
                  <a:pt x="572382" y="390507"/>
                </a:lnTo>
                <a:lnTo>
                  <a:pt x="583006" y="346090"/>
                </a:lnTo>
                <a:lnTo>
                  <a:pt x="586547" y="300529"/>
                </a:lnTo>
                <a:lnTo>
                  <a:pt x="583006" y="254690"/>
                </a:lnTo>
                <a:lnTo>
                  <a:pt x="572382" y="209438"/>
                </a:lnTo>
                <a:lnTo>
                  <a:pt x="554675" y="165638"/>
                </a:lnTo>
                <a:lnTo>
                  <a:pt x="529885" y="124154"/>
                </a:lnTo>
                <a:lnTo>
                  <a:pt x="498013" y="85851"/>
                </a:lnTo>
                <a:lnTo>
                  <a:pt x="464716" y="53563"/>
                </a:lnTo>
                <a:lnTo>
                  <a:pt x="426447" y="29352"/>
                </a:lnTo>
                <a:lnTo>
                  <a:pt x="384448" y="12700"/>
                </a:lnTo>
                <a:lnTo>
                  <a:pt x="339961" y="3088"/>
                </a:lnTo>
                <a:lnTo>
                  <a:pt x="29422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4123" y="1660270"/>
            <a:ext cx="119087" cy="12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741" y="1171684"/>
            <a:ext cx="8769985" cy="46916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63420" marR="5080" indent="-1132840">
              <a:lnSpc>
                <a:spcPct val="150000"/>
              </a:lnSpc>
              <a:spcBef>
                <a:spcPts val="105"/>
              </a:spcBef>
            </a:pP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Dự phòng và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ngăn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chặn sai sót trong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quá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trình </a:t>
            </a:r>
            <a:r>
              <a:rPr lang="en-US" sz="2800" b="1" dirty="0" smtClean="0">
                <a:solidFill>
                  <a:srgbClr val="001F5F"/>
                </a:solidFill>
                <a:latin typeface="Arial"/>
                <a:cs typeface="Arial"/>
              </a:rPr>
              <a:t>k</a:t>
            </a:r>
            <a:r>
              <a:rPr sz="2800" b="1" spc="-10" dirty="0" smtClean="0">
                <a:solidFill>
                  <a:srgbClr val="001F5F"/>
                </a:solidFill>
                <a:latin typeface="Arial"/>
                <a:cs typeface="Arial"/>
              </a:rPr>
              <a:t>ê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đơn, </a:t>
            </a:r>
            <a:r>
              <a:rPr lang="en-US" sz="2800" b="1" spc="-5" dirty="0" smtClean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2800" b="1" spc="-10" dirty="0" smtClean="0">
                <a:solidFill>
                  <a:srgbClr val="001F5F"/>
                </a:solidFill>
                <a:latin typeface="Arial"/>
                <a:cs typeface="Arial"/>
              </a:rPr>
              <a:t>ấp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phát, </a:t>
            </a:r>
            <a:r>
              <a:rPr lang="en-US" sz="2800" b="1" spc="-5" dirty="0" smtClean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2800" b="1" spc="-10" dirty="0" smtClean="0">
                <a:solidFill>
                  <a:srgbClr val="001F5F"/>
                </a:solidFill>
                <a:latin typeface="Arial"/>
                <a:cs typeface="Arial"/>
              </a:rPr>
              <a:t>hực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hiện</a:t>
            </a:r>
            <a:r>
              <a:rPr sz="28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đơn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250" dirty="0">
              <a:latin typeface="Times New Roman"/>
              <a:cs typeface="Times New Roman"/>
            </a:endParaRPr>
          </a:p>
          <a:p>
            <a:pPr marL="710565">
              <a:lnSpc>
                <a:spcPct val="100000"/>
              </a:lnSpc>
            </a:pPr>
            <a:r>
              <a:rPr sz="2800" b="1" spc="-5" dirty="0">
                <a:solidFill>
                  <a:srgbClr val="C00000"/>
                </a:solidFill>
                <a:latin typeface="Arial"/>
                <a:cs typeface="Arial"/>
              </a:rPr>
              <a:t>GIÁM SÁT </a:t>
            </a:r>
            <a:r>
              <a:rPr sz="2800" b="1" spc="-10" dirty="0">
                <a:solidFill>
                  <a:srgbClr val="C00000"/>
                </a:solidFill>
                <a:latin typeface="Arial"/>
                <a:cs typeface="Arial"/>
              </a:rPr>
              <a:t>KIỂM </a:t>
            </a:r>
            <a:r>
              <a:rPr sz="2800" b="1" spc="-5" dirty="0">
                <a:solidFill>
                  <a:srgbClr val="C00000"/>
                </a:solidFill>
                <a:latin typeface="Arial"/>
                <a:cs typeface="Arial"/>
              </a:rPr>
              <a:t>TRA </a:t>
            </a:r>
            <a:r>
              <a:rPr sz="2800" b="1" spc="-10" dirty="0">
                <a:solidFill>
                  <a:srgbClr val="C00000"/>
                </a:solidFill>
                <a:latin typeface="Arial"/>
                <a:cs typeface="Arial"/>
              </a:rPr>
              <a:t>ĐƠN </a:t>
            </a:r>
            <a:r>
              <a:rPr sz="2800" b="1" spc="-5" dirty="0">
                <a:solidFill>
                  <a:srgbClr val="C00000"/>
                </a:solidFill>
                <a:latin typeface="Arial"/>
                <a:cs typeface="Arial"/>
              </a:rPr>
              <a:t>THUỐC </a:t>
            </a:r>
            <a:r>
              <a:rPr sz="2800" b="1" spc="-10" dirty="0">
                <a:solidFill>
                  <a:srgbClr val="C00000"/>
                </a:solidFill>
                <a:latin typeface="Arial"/>
                <a:cs typeface="Arial"/>
              </a:rPr>
              <a:t>HỖ</a:t>
            </a:r>
            <a:r>
              <a:rPr sz="28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Arial"/>
                <a:cs typeface="Arial"/>
              </a:rPr>
              <a:t>TRỢ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solidFill>
                  <a:srgbClr val="3D23FB"/>
                </a:solidFill>
                <a:latin typeface="Arial"/>
                <a:cs typeface="Arial"/>
              </a:rPr>
              <a:t>Đảm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bảo an toàn cho người</a:t>
            </a:r>
            <a:r>
              <a:rPr sz="2800" spc="40" dirty="0">
                <a:solidFill>
                  <a:srgbClr val="3D23FB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bệnh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2800" spc="-10" dirty="0">
                <a:solidFill>
                  <a:srgbClr val="3D23FB"/>
                </a:solidFill>
                <a:latin typeface="Arial"/>
                <a:cs typeface="Arial"/>
              </a:rPr>
              <a:t>Đảm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bảo an toàn nghề nghiệp cho BS,</a:t>
            </a:r>
            <a:r>
              <a:rPr sz="2800" spc="75" dirty="0">
                <a:solidFill>
                  <a:srgbClr val="3D23FB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3D23FB"/>
                </a:solidFill>
                <a:latin typeface="Arial"/>
                <a:cs typeface="Arial"/>
              </a:rPr>
              <a:t>DS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z="2800" spc="-10" dirty="0">
                <a:solidFill>
                  <a:srgbClr val="3D23FB"/>
                </a:solidFill>
                <a:latin typeface="Arial"/>
                <a:cs typeface="Arial"/>
              </a:rPr>
              <a:t>Đảm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bảo chất lượng </a:t>
            </a:r>
            <a:r>
              <a:rPr sz="2800" dirty="0">
                <a:solidFill>
                  <a:srgbClr val="3D23FB"/>
                </a:solidFill>
                <a:latin typeface="Arial"/>
                <a:cs typeface="Arial"/>
              </a:rPr>
              <a:t>khám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chữa bệnh cho</a:t>
            </a:r>
            <a:r>
              <a:rPr sz="2800" spc="120" dirty="0">
                <a:solidFill>
                  <a:srgbClr val="3D23FB"/>
                </a:solidFill>
                <a:latin typeface="Arial"/>
                <a:cs typeface="Arial"/>
              </a:rPr>
              <a:t> </a:t>
            </a:r>
            <a:r>
              <a:rPr sz="2800" spc="-95" dirty="0" smtClean="0">
                <a:solidFill>
                  <a:srgbClr val="3D23FB"/>
                </a:solidFill>
                <a:latin typeface="Arial"/>
                <a:cs typeface="Arial"/>
              </a:rPr>
              <a:t>BV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800" spc="-10" dirty="0">
                <a:solidFill>
                  <a:srgbClr val="3D23FB"/>
                </a:solidFill>
                <a:latin typeface="Arial"/>
                <a:cs typeface="Arial"/>
              </a:rPr>
              <a:t>Đảm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bảo hạn chế chi phí </a:t>
            </a:r>
            <a:r>
              <a:rPr sz="2800" dirty="0">
                <a:solidFill>
                  <a:srgbClr val="3D23FB"/>
                </a:solidFill>
                <a:latin typeface="Arial"/>
                <a:cs typeface="Arial"/>
              </a:rPr>
              <a:t>khám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chữa </a:t>
            </a:r>
            <a:r>
              <a:rPr sz="2800" dirty="0">
                <a:solidFill>
                  <a:srgbClr val="3D23FB"/>
                </a:solidFill>
                <a:latin typeface="Arial"/>
                <a:cs typeface="Arial"/>
              </a:rPr>
              <a:t>bệnh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do </a:t>
            </a:r>
            <a:r>
              <a:rPr sz="2800" dirty="0">
                <a:solidFill>
                  <a:srgbClr val="3D23FB"/>
                </a:solidFill>
                <a:latin typeface="Arial"/>
                <a:cs typeface="Arial"/>
              </a:rPr>
              <a:t>tai</a:t>
            </a:r>
            <a:r>
              <a:rPr sz="2800" spc="114" dirty="0">
                <a:solidFill>
                  <a:srgbClr val="3D23FB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3D23FB"/>
                </a:solidFill>
                <a:latin typeface="Arial"/>
                <a:cs typeface="Arial"/>
              </a:rPr>
              <a:t>biến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0053" y="6625769"/>
            <a:ext cx="1479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z="1200" b="1" dirty="0">
                <a:solidFill>
                  <a:srgbClr val="888888"/>
                </a:solidFill>
                <a:latin typeface="Tahoma"/>
                <a:cs typeface="Tahoma"/>
              </a:rPr>
              <a:t>3</a:t>
            </a:fld>
            <a:endParaRPr sz="12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8416" y="162814"/>
            <a:ext cx="80886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VÌ SAO PHẢI </a:t>
            </a:r>
            <a:r>
              <a:rPr sz="3600" spc="-5" dirty="0"/>
              <a:t>GIÁM </a:t>
            </a:r>
            <a:r>
              <a:rPr sz="3600" dirty="0"/>
              <a:t>SÁT </a:t>
            </a:r>
            <a:r>
              <a:rPr sz="3600" spc="-5" dirty="0"/>
              <a:t>ĐƠN</a:t>
            </a:r>
            <a:r>
              <a:rPr sz="3600" spc="-70" dirty="0"/>
              <a:t> </a:t>
            </a:r>
            <a:r>
              <a:rPr sz="3600" dirty="0"/>
              <a:t>THUỐC</a:t>
            </a:r>
          </a:p>
        </p:txBody>
      </p:sp>
    </p:spTree>
    <p:extLst>
      <p:ext uri="{BB962C8B-B14F-4D97-AF65-F5344CB8AC3E}">
        <p14:creationId xmlns:p14="http://schemas.microsoft.com/office/powerpoint/2010/main" val="110695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87924"/>
            <a:ext cx="8625254" cy="6441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32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NỘI DUNG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r>
              <a:rPr lang="en-US" dirty="0" smtClean="0"/>
              <a:t>1.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nhật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dược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Diacerein</a:t>
            </a:r>
            <a:endParaRPr lang="en-US" dirty="0" smtClean="0"/>
          </a:p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r>
              <a:rPr lang="en-US" dirty="0" smtClean="0"/>
              <a:t>2.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dirty="0" smtClean="0"/>
              <a:t> </a:t>
            </a:r>
            <a:r>
              <a:rPr lang="en-US" dirty="0" err="1" smtClean="0"/>
              <a:t>Diacerein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chẩn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- PPI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dirty="0" smtClean="0"/>
              <a:t>Tương tác </a:t>
            </a:r>
            <a:r>
              <a:rPr lang="en-US" dirty="0" smtClean="0"/>
              <a:t>thuốc thường gặp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222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164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VÌ SAO PHẢI GIÁM SÁT ĐƠN THUỐC</vt:lpstr>
      <vt:lpstr>VÌ SAO PHẢI GIÁM SÁT ĐƠN THUỐC</vt:lpstr>
      <vt:lpstr>PowerPoint Presentation</vt:lpstr>
      <vt:lpstr>NỘI DUNG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2019-03-22T01:49:13Z</dcterms:created>
  <dcterms:modified xsi:type="dcterms:W3CDTF">2019-03-22T01:59:01Z</dcterms:modified>
</cp:coreProperties>
</file>