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97"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5" r:id="rId29"/>
    <p:sldId id="286" r:id="rId30"/>
    <p:sldId id="287" r:id="rId31"/>
    <p:sldId id="288" r:id="rId32"/>
    <p:sldId id="289" r:id="rId33"/>
    <p:sldId id="290" r:id="rId34"/>
    <p:sldId id="291" r:id="rId35"/>
    <p:sldId id="292" r:id="rId36"/>
    <p:sldId id="293" r:id="rId37"/>
    <p:sldId id="294" r:id="rId38"/>
    <p:sldId id="296" r:id="rId39"/>
    <p:sldId id="29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2065" autoAdjust="0"/>
  </p:normalViewPr>
  <p:slideViewPr>
    <p:cSldViewPr snapToGrid="0">
      <p:cViewPr>
        <p:scale>
          <a:sx n="81" d="100"/>
          <a:sy n="81" d="100"/>
        </p:scale>
        <p:origin x="-78" y="-264"/>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51B017-77D4-44AB-A9CE-C6CE696E4E69}" type="datetimeFigureOut">
              <a:rPr lang="en-US" smtClean="0"/>
              <a:t>05/16/2018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561534-74BA-473A-AD8D-4F612D11DBA5}" type="slidenum">
              <a:rPr lang="en-US" smtClean="0"/>
              <a:t>‹#›</a:t>
            </a:fld>
            <a:endParaRPr lang="en-US"/>
          </a:p>
        </p:txBody>
      </p:sp>
    </p:spTree>
    <p:extLst>
      <p:ext uri="{BB962C8B-B14F-4D97-AF65-F5344CB8AC3E}">
        <p14:creationId xmlns:p14="http://schemas.microsoft.com/office/powerpoint/2010/main" val="3355063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mn-lt"/>
                <a:ea typeface="+mn-ea"/>
                <a:cs typeface="+mn-cs"/>
              </a:rPr>
              <a:t>Đối với những trường hợp chảy máu do vết thương phần mềm đơn thuần: tùy theo mức độ chảy máu có thể tiến hành từ đơn giản là kẹp mạch khâu cầm máu, chèn gạc băng ép, khâu luồn chặn. </a:t>
            </a:r>
            <a:endParaRPr lang="en-US"/>
          </a:p>
        </p:txBody>
      </p:sp>
      <p:sp>
        <p:nvSpPr>
          <p:cNvPr id="4" name="Slide Number Placeholder 3"/>
          <p:cNvSpPr>
            <a:spLocks noGrp="1"/>
          </p:cNvSpPr>
          <p:nvPr>
            <p:ph type="sldNum" sz="quarter" idx="10"/>
          </p:nvPr>
        </p:nvSpPr>
        <p:spPr/>
        <p:txBody>
          <a:bodyPr/>
          <a:lstStyle/>
          <a:p>
            <a:fld id="{1F561534-74BA-473A-AD8D-4F612D11DBA5}" type="slidenum">
              <a:rPr lang="en-US" smtClean="0"/>
              <a:t>11</a:t>
            </a:fld>
            <a:endParaRPr lang="en-US"/>
          </a:p>
        </p:txBody>
      </p:sp>
    </p:spTree>
    <p:extLst>
      <p:ext uri="{BB962C8B-B14F-4D97-AF65-F5344CB8AC3E}">
        <p14:creationId xmlns:p14="http://schemas.microsoft.com/office/powerpoint/2010/main" val="3875218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Trường hợp có gãy xương kèm theo, cần cân nhắc việc xử trí vết thương phần mềm trước có ảnh hưởng việc can thiệp xương gãy sau này hay không. Những trường hợp có ảnh hưởng, nên xử trí khâu sau khi can thiệp điều trị gãy xương, tránh việc phải mở lại vết thương đã khâu đóng để xử trí xương gãy.</a:t>
            </a:r>
          </a:p>
          <a:p>
            <a:endParaRPr lang="en-US"/>
          </a:p>
        </p:txBody>
      </p:sp>
      <p:sp>
        <p:nvSpPr>
          <p:cNvPr id="4" name="Slide Number Placeholder 3"/>
          <p:cNvSpPr>
            <a:spLocks noGrp="1"/>
          </p:cNvSpPr>
          <p:nvPr>
            <p:ph type="sldNum" sz="quarter" idx="10"/>
          </p:nvPr>
        </p:nvSpPr>
        <p:spPr/>
        <p:txBody>
          <a:bodyPr/>
          <a:lstStyle/>
          <a:p>
            <a:fld id="{1F561534-74BA-473A-AD8D-4F612D11DBA5}" type="slidenum">
              <a:rPr lang="en-US" smtClean="0"/>
              <a:t>35</a:t>
            </a:fld>
            <a:endParaRPr lang="en-US"/>
          </a:p>
        </p:txBody>
      </p:sp>
    </p:spTree>
    <p:extLst>
      <p:ext uri="{BB962C8B-B14F-4D97-AF65-F5344CB8AC3E}">
        <p14:creationId xmlns:p14="http://schemas.microsoft.com/office/powerpoint/2010/main" val="3394190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0318FB-4C2B-4A96-8050-4B03F8AE6B0A}" type="slidenum">
              <a:rPr lang="en-US" smtClean="0"/>
              <a:t>38</a:t>
            </a:fld>
            <a:endParaRPr lang="en-US"/>
          </a:p>
        </p:txBody>
      </p:sp>
    </p:spTree>
    <p:extLst>
      <p:ext uri="{BB962C8B-B14F-4D97-AF65-F5344CB8AC3E}">
        <p14:creationId xmlns:p14="http://schemas.microsoft.com/office/powerpoint/2010/main" val="3730140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Khi tổn thương các mạch máu lớn ở vùng sâu khó cầm máu, cần khẩn trương bộc lộ động mạch cảnh ngoài tìm và thắt động mạch có chọn lọc, chi phối vùng chảy máu. </a:t>
            </a:r>
          </a:p>
          <a:p>
            <a:endParaRPr lang="en-US"/>
          </a:p>
        </p:txBody>
      </p:sp>
      <p:sp>
        <p:nvSpPr>
          <p:cNvPr id="4" name="Slide Number Placeholder 3"/>
          <p:cNvSpPr>
            <a:spLocks noGrp="1"/>
          </p:cNvSpPr>
          <p:nvPr>
            <p:ph type="sldNum" sz="quarter" idx="10"/>
          </p:nvPr>
        </p:nvSpPr>
        <p:spPr/>
        <p:txBody>
          <a:bodyPr/>
          <a:lstStyle/>
          <a:p>
            <a:fld id="{1F561534-74BA-473A-AD8D-4F612D11DBA5}" type="slidenum">
              <a:rPr lang="en-US" smtClean="0"/>
              <a:t>12</a:t>
            </a:fld>
            <a:endParaRPr lang="en-US"/>
          </a:p>
        </p:txBody>
      </p:sp>
    </p:spTree>
    <p:extLst>
      <p:ext uri="{BB962C8B-B14F-4D97-AF65-F5344CB8AC3E}">
        <p14:creationId xmlns:p14="http://schemas.microsoft.com/office/powerpoint/2010/main" val="120622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mn-lt"/>
                <a:ea typeface="+mn-ea"/>
                <a:cs typeface="+mn-cs"/>
              </a:rPr>
              <a:t>Nếu chảy máu từ đầu xương gãy: trước tiên phải nắn chỉnh để các mãnh gãy về đúng vị trí giải phẫu, cố định hay bất động tạm thời, cầm máu.</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F561534-74BA-473A-AD8D-4F612D11DBA5}" type="slidenum">
              <a:rPr lang="en-US" smtClean="0"/>
              <a:t>13</a:t>
            </a:fld>
            <a:endParaRPr lang="en-US"/>
          </a:p>
        </p:txBody>
      </p:sp>
    </p:spTree>
    <p:extLst>
      <p:ext uri="{BB962C8B-B14F-4D97-AF65-F5344CB8AC3E}">
        <p14:creationId xmlns:p14="http://schemas.microsoft.com/office/powerpoint/2010/main" val="3744475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Với những trường hợp gãy nền sọ, vỡ nát xoang hàm chảy máu vào họng, cần đặt ống nội khí quản hoặc mở khí quản trước, sau đó nhét mèche, gạc vào mũi, họng mới có thể cầm máu.</a:t>
            </a:r>
          </a:p>
          <a:p>
            <a:endParaRPr lang="en-US"/>
          </a:p>
        </p:txBody>
      </p:sp>
      <p:sp>
        <p:nvSpPr>
          <p:cNvPr id="4" name="Slide Number Placeholder 3"/>
          <p:cNvSpPr>
            <a:spLocks noGrp="1"/>
          </p:cNvSpPr>
          <p:nvPr>
            <p:ph type="sldNum" sz="quarter" idx="10"/>
          </p:nvPr>
        </p:nvSpPr>
        <p:spPr/>
        <p:txBody>
          <a:bodyPr/>
          <a:lstStyle/>
          <a:p>
            <a:fld id="{1F561534-74BA-473A-AD8D-4F612D11DBA5}" type="slidenum">
              <a:rPr lang="en-US" smtClean="0"/>
              <a:t>14</a:t>
            </a:fld>
            <a:endParaRPr lang="en-US"/>
          </a:p>
        </p:txBody>
      </p:sp>
    </p:spTree>
    <p:extLst>
      <p:ext uri="{BB962C8B-B14F-4D97-AF65-F5344CB8AC3E}">
        <p14:creationId xmlns:p14="http://schemas.microsoft.com/office/powerpoint/2010/main" val="2919089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Đối với tổn thương các mạch máu nằm sâu như động mạch hàm, động – tĩnh mạch xoang hang, chỉ định chụp mạch máu số hóa xóa nền (Digital Subtraction Angiography - DSA) để chẩn đoán tổn thương mạch máu và thuyên tắc mạch.</a:t>
            </a:r>
          </a:p>
          <a:p>
            <a:endParaRPr lang="en-US"/>
          </a:p>
        </p:txBody>
      </p:sp>
      <p:sp>
        <p:nvSpPr>
          <p:cNvPr id="4" name="Slide Number Placeholder 3"/>
          <p:cNvSpPr>
            <a:spLocks noGrp="1"/>
          </p:cNvSpPr>
          <p:nvPr>
            <p:ph type="sldNum" sz="quarter" idx="10"/>
          </p:nvPr>
        </p:nvSpPr>
        <p:spPr/>
        <p:txBody>
          <a:bodyPr/>
          <a:lstStyle/>
          <a:p>
            <a:fld id="{1F561534-74BA-473A-AD8D-4F612D11DBA5}" type="slidenum">
              <a:rPr lang="en-US" smtClean="0"/>
              <a:t>15</a:t>
            </a:fld>
            <a:endParaRPr lang="en-US"/>
          </a:p>
        </p:txBody>
      </p:sp>
    </p:spTree>
    <p:extLst>
      <p:ext uri="{BB962C8B-B14F-4D97-AF65-F5344CB8AC3E}">
        <p14:creationId xmlns:p14="http://schemas.microsoft.com/office/powerpoint/2010/main" val="997174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561534-74BA-473A-AD8D-4F612D11DBA5}" type="slidenum">
              <a:rPr lang="en-US" smtClean="0"/>
              <a:t>21</a:t>
            </a:fld>
            <a:endParaRPr lang="en-US"/>
          </a:p>
        </p:txBody>
      </p:sp>
    </p:spTree>
    <p:extLst>
      <p:ext uri="{BB962C8B-B14F-4D97-AF65-F5344CB8AC3E}">
        <p14:creationId xmlns:p14="http://schemas.microsoft.com/office/powerpoint/2010/main" val="380415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561534-74BA-473A-AD8D-4F612D11DBA5}" type="slidenum">
              <a:rPr lang="en-US" smtClean="0"/>
              <a:t>23</a:t>
            </a:fld>
            <a:endParaRPr lang="en-US"/>
          </a:p>
        </p:txBody>
      </p:sp>
    </p:spTree>
    <p:extLst>
      <p:ext uri="{BB962C8B-B14F-4D97-AF65-F5344CB8AC3E}">
        <p14:creationId xmlns:p14="http://schemas.microsoft.com/office/powerpoint/2010/main" val="1010648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mn-lt"/>
                <a:ea typeface="+mn-ea"/>
                <a:cs typeface="+mn-cs"/>
              </a:rPr>
              <a:t>Phân loại vết thương phần mềm có thể dựa trên hình thái lâm sàng hoặc vị trí</a:t>
            </a:r>
          </a:p>
          <a:p>
            <a:r>
              <a:rPr lang="en-US" sz="1200" kern="1200" smtClean="0">
                <a:solidFill>
                  <a:schemeClr val="tx1"/>
                </a:solidFill>
                <a:effectLst/>
                <a:latin typeface="+mn-lt"/>
                <a:ea typeface="+mn-ea"/>
                <a:cs typeface="+mn-cs"/>
              </a:rPr>
              <a:t>giải phẫu. Ngoài ra, vết thương phần mềm còn phân loại dựa trên nguyên nhân gây tổn thương trong những trường hợp đặc biệt như hoả khí, súc vật cắn, và đôi khi cả những tổn thương do người gây ra: bị chém, bị cắn…</a:t>
            </a:r>
          </a:p>
          <a:p>
            <a:endParaRPr lang="en-US"/>
          </a:p>
        </p:txBody>
      </p:sp>
      <p:sp>
        <p:nvSpPr>
          <p:cNvPr id="4" name="Slide Number Placeholder 3"/>
          <p:cNvSpPr>
            <a:spLocks noGrp="1"/>
          </p:cNvSpPr>
          <p:nvPr>
            <p:ph type="sldNum" sz="quarter" idx="10"/>
          </p:nvPr>
        </p:nvSpPr>
        <p:spPr/>
        <p:txBody>
          <a:bodyPr/>
          <a:lstStyle/>
          <a:p>
            <a:fld id="{1F561534-74BA-473A-AD8D-4F612D11DBA5}" type="slidenum">
              <a:rPr lang="en-US" smtClean="0"/>
              <a:t>27</a:t>
            </a:fld>
            <a:endParaRPr lang="en-US"/>
          </a:p>
        </p:txBody>
      </p:sp>
    </p:spTree>
    <p:extLst>
      <p:ext uri="{BB962C8B-B14F-4D97-AF65-F5344CB8AC3E}">
        <p14:creationId xmlns:p14="http://schemas.microsoft.com/office/powerpoint/2010/main" val="1601429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561534-74BA-473A-AD8D-4F612D11DBA5}" type="slidenum">
              <a:rPr lang="en-US" smtClean="0"/>
              <a:t>29</a:t>
            </a:fld>
            <a:endParaRPr lang="en-US"/>
          </a:p>
        </p:txBody>
      </p:sp>
    </p:spTree>
    <p:extLst>
      <p:ext uri="{BB962C8B-B14F-4D97-AF65-F5344CB8AC3E}">
        <p14:creationId xmlns:p14="http://schemas.microsoft.com/office/powerpoint/2010/main" val="1391858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22F066-9BFB-4311-B1E7-22C679E8AC59}" type="datetimeFigureOut">
              <a:rPr lang="en-US" smtClean="0"/>
              <a:t>05/16/2018</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B23B149-7C2F-42DF-91F5-45130F64F62E}" type="slidenum">
              <a:rPr lang="en-US" smtClean="0"/>
              <a:t>‹#›</a:t>
            </a:fld>
            <a:endParaRPr lang="en-US"/>
          </a:p>
        </p:txBody>
      </p:sp>
    </p:spTree>
    <p:extLst>
      <p:ext uri="{BB962C8B-B14F-4D97-AF65-F5344CB8AC3E}">
        <p14:creationId xmlns:p14="http://schemas.microsoft.com/office/powerpoint/2010/main" val="277626726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22F066-9BFB-4311-B1E7-22C679E8AC59}" type="datetimeFigureOut">
              <a:rPr lang="en-US" smtClean="0"/>
              <a:t>05/16/2018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B23B149-7C2F-42DF-91F5-45130F64F62E}" type="slidenum">
              <a:rPr lang="en-US" smtClean="0"/>
              <a:t>‹#›</a:t>
            </a:fld>
            <a:endParaRPr lang="en-US"/>
          </a:p>
        </p:txBody>
      </p:sp>
    </p:spTree>
    <p:extLst>
      <p:ext uri="{BB962C8B-B14F-4D97-AF65-F5344CB8AC3E}">
        <p14:creationId xmlns:p14="http://schemas.microsoft.com/office/powerpoint/2010/main" val="2224839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22F066-9BFB-4311-B1E7-22C679E8AC59}" type="datetimeFigureOut">
              <a:rPr lang="en-US" smtClean="0"/>
              <a:t>05/16/2018</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B23B149-7C2F-42DF-91F5-45130F64F62E}"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54682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22F066-9BFB-4311-B1E7-22C679E8AC59}" type="datetimeFigureOut">
              <a:rPr lang="en-US" smtClean="0"/>
              <a:t>05/16/2018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B23B149-7C2F-42DF-91F5-45130F64F62E}" type="slidenum">
              <a:rPr lang="en-US" smtClean="0"/>
              <a:t>‹#›</a:t>
            </a:fld>
            <a:endParaRPr lang="en-US"/>
          </a:p>
        </p:txBody>
      </p:sp>
    </p:spTree>
    <p:extLst>
      <p:ext uri="{BB962C8B-B14F-4D97-AF65-F5344CB8AC3E}">
        <p14:creationId xmlns:p14="http://schemas.microsoft.com/office/powerpoint/2010/main" val="406745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22F066-9BFB-4311-B1E7-22C679E8AC59}" type="datetimeFigureOut">
              <a:rPr lang="en-US" smtClean="0"/>
              <a:t>05/16/2018</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B23B149-7C2F-42DF-91F5-45130F64F62E}"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77971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22F066-9BFB-4311-B1E7-22C679E8AC59}" type="datetimeFigureOut">
              <a:rPr lang="en-US" smtClean="0"/>
              <a:t>05/16/2018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B23B149-7C2F-42DF-91F5-45130F64F62E}" type="slidenum">
              <a:rPr lang="en-US" smtClean="0"/>
              <a:t>‹#›</a:t>
            </a:fld>
            <a:endParaRPr lang="en-US"/>
          </a:p>
        </p:txBody>
      </p:sp>
    </p:spTree>
    <p:extLst>
      <p:ext uri="{BB962C8B-B14F-4D97-AF65-F5344CB8AC3E}">
        <p14:creationId xmlns:p14="http://schemas.microsoft.com/office/powerpoint/2010/main" val="3180479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22F066-9BFB-4311-B1E7-22C679E8AC59}" type="datetimeFigureOut">
              <a:rPr lang="en-US" smtClean="0"/>
              <a:t>05/16/2018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B23B149-7C2F-42DF-91F5-45130F64F62E}" type="slidenum">
              <a:rPr lang="en-US" smtClean="0"/>
              <a:t>‹#›</a:t>
            </a:fld>
            <a:endParaRPr lang="en-US"/>
          </a:p>
        </p:txBody>
      </p:sp>
    </p:spTree>
    <p:extLst>
      <p:ext uri="{BB962C8B-B14F-4D97-AF65-F5344CB8AC3E}">
        <p14:creationId xmlns:p14="http://schemas.microsoft.com/office/powerpoint/2010/main" val="905995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22F066-9BFB-4311-B1E7-22C679E8AC59}" type="datetimeFigureOut">
              <a:rPr lang="en-US" smtClean="0"/>
              <a:t>05/16/2018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B23B149-7C2F-42DF-91F5-45130F64F62E}" type="slidenum">
              <a:rPr lang="en-US" smtClean="0"/>
              <a:t>‹#›</a:t>
            </a:fld>
            <a:endParaRPr lang="en-US"/>
          </a:p>
        </p:txBody>
      </p:sp>
    </p:spTree>
    <p:extLst>
      <p:ext uri="{BB962C8B-B14F-4D97-AF65-F5344CB8AC3E}">
        <p14:creationId xmlns:p14="http://schemas.microsoft.com/office/powerpoint/2010/main" val="1392516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0">
              <a:schemeClr val="bg2">
                <a:tint val="90000"/>
                <a:lumMod val="120000"/>
              </a:schemeClr>
            </a:gs>
            <a:gs pos="97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68557" y="174150"/>
            <a:ext cx="9978885" cy="793873"/>
          </a:xfrm>
        </p:spPr>
        <p:txBody>
          <a:bodyPr>
            <a:normAutofit/>
          </a:bodyPr>
          <a:lstStyle>
            <a:lvl1pPr>
              <a:defRPr sz="3200" b="1">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868557" y="1221671"/>
            <a:ext cx="9978885" cy="5285145"/>
          </a:xfrm>
        </p:spPr>
        <p:txBody>
          <a:bodyPr/>
          <a:lstStyle>
            <a:lvl1pPr marL="342900" indent="-342900" algn="just">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1pPr>
            <a:lvl2pPr marL="742950" indent="-285750" algn="just">
              <a:buFont typeface="Arial" panose="020B0604020202020204" pitchFamily="34" charset="0"/>
              <a:buChar char="+"/>
              <a:defRPr sz="2200">
                <a:solidFill>
                  <a:schemeClr val="tx1"/>
                </a:solidFill>
                <a:latin typeface="Arial" panose="020B0604020202020204" pitchFamily="34" charset="0"/>
                <a:cs typeface="Arial" panose="020B0604020202020204" pitchFamily="34" charset="0"/>
              </a:defRPr>
            </a:lvl2pPr>
            <a:lvl3pPr marL="1143000" indent="-228600" algn="just">
              <a:buFont typeface="Wingdings" panose="05000000000000000000" pitchFamily="2" charset="2"/>
              <a:buChar char="§"/>
              <a:defRPr sz="1800">
                <a:solidFill>
                  <a:schemeClr val="tx1"/>
                </a:solidFill>
                <a:latin typeface="Arial" panose="020B0604020202020204" pitchFamily="34" charset="0"/>
                <a:cs typeface="Arial" panose="020B0604020202020204" pitchFamily="34" charset="0"/>
              </a:defRPr>
            </a:lvl3pPr>
            <a:lvl4pPr marL="1600200" indent="-228600" algn="just">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lgn="just">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B23B149-7C2F-42DF-91F5-45130F64F62E}" type="slidenum">
              <a:rPr lang="en-US" smtClean="0"/>
              <a:t>‹#›</a:t>
            </a:fld>
            <a:endParaRPr lang="en-US"/>
          </a:p>
        </p:txBody>
      </p:sp>
    </p:spTree>
    <p:extLst>
      <p:ext uri="{BB962C8B-B14F-4D97-AF65-F5344CB8AC3E}">
        <p14:creationId xmlns:p14="http://schemas.microsoft.com/office/powerpoint/2010/main" val="27511165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22F066-9BFB-4311-B1E7-22C679E8AC59}" type="datetimeFigureOut">
              <a:rPr lang="en-US" smtClean="0"/>
              <a:t>05/16/2018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B23B149-7C2F-42DF-91F5-45130F64F62E}" type="slidenum">
              <a:rPr lang="en-US" smtClean="0"/>
              <a:t>‹#›</a:t>
            </a:fld>
            <a:endParaRPr lang="en-US"/>
          </a:p>
        </p:txBody>
      </p:sp>
    </p:spTree>
    <p:extLst>
      <p:ext uri="{BB962C8B-B14F-4D97-AF65-F5344CB8AC3E}">
        <p14:creationId xmlns:p14="http://schemas.microsoft.com/office/powerpoint/2010/main" val="5265827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22F066-9BFB-4311-B1E7-22C679E8AC59}" type="datetimeFigureOut">
              <a:rPr lang="en-US" smtClean="0"/>
              <a:t>05/16/2018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B23B149-7C2F-42DF-91F5-45130F64F62E}" type="slidenum">
              <a:rPr lang="en-US" smtClean="0"/>
              <a:t>‹#›</a:t>
            </a:fld>
            <a:endParaRPr lang="en-US"/>
          </a:p>
        </p:txBody>
      </p:sp>
    </p:spTree>
    <p:extLst>
      <p:ext uri="{BB962C8B-B14F-4D97-AF65-F5344CB8AC3E}">
        <p14:creationId xmlns:p14="http://schemas.microsoft.com/office/powerpoint/2010/main" val="42352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22F066-9BFB-4311-B1E7-22C679E8AC59}" type="datetimeFigureOut">
              <a:rPr lang="en-US" smtClean="0"/>
              <a:t>05/16/2018</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B23B149-7C2F-42DF-91F5-45130F64F62E}" type="slidenum">
              <a:rPr lang="en-US" smtClean="0"/>
              <a:t>‹#›</a:t>
            </a:fld>
            <a:endParaRPr lang="en-US"/>
          </a:p>
        </p:txBody>
      </p:sp>
    </p:spTree>
    <p:extLst>
      <p:ext uri="{BB962C8B-B14F-4D97-AF65-F5344CB8AC3E}">
        <p14:creationId xmlns:p14="http://schemas.microsoft.com/office/powerpoint/2010/main" val="4142205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22F066-9BFB-4311-B1E7-22C679E8AC59}" type="datetimeFigureOut">
              <a:rPr lang="en-US" smtClean="0"/>
              <a:t>05/16/2018</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B23B149-7C2F-42DF-91F5-45130F64F62E}" type="slidenum">
              <a:rPr lang="en-US" smtClean="0"/>
              <a:t>‹#›</a:t>
            </a:fld>
            <a:endParaRPr lang="en-US"/>
          </a:p>
        </p:txBody>
      </p:sp>
    </p:spTree>
    <p:extLst>
      <p:ext uri="{BB962C8B-B14F-4D97-AF65-F5344CB8AC3E}">
        <p14:creationId xmlns:p14="http://schemas.microsoft.com/office/powerpoint/2010/main" val="2114836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22F066-9BFB-4311-B1E7-22C679E8AC59}" type="datetimeFigureOut">
              <a:rPr lang="en-US" smtClean="0"/>
              <a:t>05/16/2018</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B23B149-7C2F-42DF-91F5-45130F64F62E}" type="slidenum">
              <a:rPr lang="en-US" smtClean="0"/>
              <a:t>‹#›</a:t>
            </a:fld>
            <a:endParaRPr lang="en-US"/>
          </a:p>
        </p:txBody>
      </p:sp>
    </p:spTree>
    <p:extLst>
      <p:ext uri="{BB962C8B-B14F-4D97-AF65-F5344CB8AC3E}">
        <p14:creationId xmlns:p14="http://schemas.microsoft.com/office/powerpoint/2010/main" val="1131547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22F066-9BFB-4311-B1E7-22C679E8AC59}" type="datetimeFigureOut">
              <a:rPr lang="en-US" smtClean="0"/>
              <a:t>05/16/2018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B23B149-7C2F-42DF-91F5-45130F64F62E}" type="slidenum">
              <a:rPr lang="en-US" smtClean="0"/>
              <a:t>‹#›</a:t>
            </a:fld>
            <a:endParaRPr lang="en-US"/>
          </a:p>
        </p:txBody>
      </p:sp>
    </p:spTree>
    <p:extLst>
      <p:ext uri="{BB962C8B-B14F-4D97-AF65-F5344CB8AC3E}">
        <p14:creationId xmlns:p14="http://schemas.microsoft.com/office/powerpoint/2010/main" val="2621883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22F066-9BFB-4311-B1E7-22C679E8AC59}" type="datetimeFigureOut">
              <a:rPr lang="en-US" smtClean="0"/>
              <a:t>05/16/2018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B23B149-7C2F-42DF-91F5-45130F64F62E}" type="slidenum">
              <a:rPr lang="en-US" smtClean="0"/>
              <a:t>‹#›</a:t>
            </a:fld>
            <a:endParaRPr lang="en-US"/>
          </a:p>
        </p:txBody>
      </p:sp>
    </p:spTree>
    <p:extLst>
      <p:ext uri="{BB962C8B-B14F-4D97-AF65-F5344CB8AC3E}">
        <p14:creationId xmlns:p14="http://schemas.microsoft.com/office/powerpoint/2010/main" val="3778087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22F066-9BFB-4311-B1E7-22C679E8AC59}" type="datetimeFigureOut">
              <a:rPr lang="en-US" smtClean="0"/>
              <a:t>05/16/2018</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B23B149-7C2F-42DF-91F5-45130F64F62E}" type="slidenum">
              <a:rPr lang="en-US" smtClean="0"/>
              <a:t>‹#›</a:t>
            </a:fld>
            <a:endParaRPr lang="en-US"/>
          </a:p>
        </p:txBody>
      </p:sp>
    </p:spTree>
    <p:extLst>
      <p:ext uri="{BB962C8B-B14F-4D97-AF65-F5344CB8AC3E}">
        <p14:creationId xmlns:p14="http://schemas.microsoft.com/office/powerpoint/2010/main" val="41955018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646" y="1381627"/>
            <a:ext cx="11355073" cy="3248988"/>
          </a:xfrm>
        </p:spPr>
        <p:txBody>
          <a:bodyPr>
            <a:noAutofit/>
          </a:bodyPr>
          <a:lstStyle/>
          <a:p>
            <a:pPr algn="ctr"/>
            <a:r>
              <a:rPr lang="en-US" sz="8000" smtClean="0"/>
              <a:t>XỬ LÝ CẤP CỨU </a:t>
            </a:r>
            <a:br>
              <a:rPr lang="en-US" sz="8000" smtClean="0"/>
            </a:br>
            <a:r>
              <a:rPr lang="en-US" sz="6600" smtClean="0"/>
              <a:t>CHẤN THƯƠNG HÀM MẶT</a:t>
            </a:r>
            <a:endParaRPr lang="en-US" sz="720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1429566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mtClean="0"/>
              <a:t>Cấp cứu chảy máu</a:t>
            </a:r>
            <a:r>
              <a:rPr lang="en-US"/>
              <a:t/>
            </a:r>
            <a:br>
              <a:rPr lang="en-US"/>
            </a:br>
            <a:endParaRPr lang="en-US"/>
          </a:p>
        </p:txBody>
      </p:sp>
      <p:sp>
        <p:nvSpPr>
          <p:cNvPr id="3" name="Content Placeholder 2"/>
          <p:cNvSpPr>
            <a:spLocks noGrp="1"/>
          </p:cNvSpPr>
          <p:nvPr>
            <p:ph idx="1"/>
          </p:nvPr>
        </p:nvSpPr>
        <p:spPr/>
        <p:txBody>
          <a:bodyPr/>
          <a:lstStyle/>
          <a:p>
            <a:pPr>
              <a:lnSpc>
                <a:spcPct val="150000"/>
              </a:lnSpc>
            </a:pPr>
            <a:r>
              <a:rPr lang="en-US"/>
              <a:t>Chảy máu nhiều, cấp trong chấn thương hàm mặt xảy ra trong các trường hợp sau:</a:t>
            </a:r>
          </a:p>
          <a:p>
            <a:pPr lvl="1">
              <a:lnSpc>
                <a:spcPct val="150000"/>
              </a:lnSpc>
            </a:pPr>
            <a:r>
              <a:rPr lang="en-US"/>
              <a:t>Vết thương phần mềm có đứt, rách các mạch máu lớn ở vùng dưới hàm, sàn miệng, vùng cổ mặt.</a:t>
            </a:r>
          </a:p>
          <a:p>
            <a:pPr lvl="1">
              <a:lnSpc>
                <a:spcPct val="150000"/>
              </a:lnSpc>
            </a:pPr>
            <a:r>
              <a:rPr lang="en-US"/>
              <a:t>Do vỡ xương hàm dưới gây chảy máu từ động mạch hàm trong hay vết rách niêm mạc vào khoang </a:t>
            </a:r>
            <a:r>
              <a:rPr lang="en-US" smtClean="0"/>
              <a:t>miệng</a:t>
            </a:r>
          </a:p>
          <a:p>
            <a:pPr lvl="1">
              <a:lnSpc>
                <a:spcPct val="150000"/>
              </a:lnSpc>
            </a:pPr>
            <a:r>
              <a:rPr lang="en-US" smtClean="0"/>
              <a:t>Do </a:t>
            </a:r>
            <a:r>
              <a:rPr lang="en-US"/>
              <a:t>gãy xương tầng giữa mặt kết hợp vỡ dập nền sọ trước và nền sọ giữa gây chảy máu vào xoang hàm, chảy máu từ xương bướm, xương đá xuống thành họng sau hoặc chảy máu qua ống tai ngoài.</a:t>
            </a:r>
          </a:p>
        </p:txBody>
      </p:sp>
    </p:spTree>
    <p:extLst>
      <p:ext uri="{BB962C8B-B14F-4D97-AF65-F5344CB8AC3E}">
        <p14:creationId xmlns:p14="http://schemas.microsoft.com/office/powerpoint/2010/main" val="8865758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Xử trí cấp cứu chảy máu</a:t>
            </a:r>
            <a:endParaRPr lang="en-US"/>
          </a:p>
        </p:txBody>
      </p:sp>
      <p:sp>
        <p:nvSpPr>
          <p:cNvPr id="3" name="Content Placeholder 2"/>
          <p:cNvSpPr>
            <a:spLocks noGrp="1"/>
          </p:cNvSpPr>
          <p:nvPr>
            <p:ph idx="1"/>
          </p:nvPr>
        </p:nvSpPr>
        <p:spPr>
          <a:xfrm>
            <a:off x="1362718" y="5035983"/>
            <a:ext cx="9978885" cy="903684"/>
          </a:xfrm>
        </p:spPr>
        <p:txBody>
          <a:bodyPr/>
          <a:lstStyle/>
          <a:p>
            <a:r>
              <a:rPr lang="en-US" smtClean="0"/>
              <a:t>Cầm máu bằng khâu vết thương, đốt điện, khâu chèn mạch máu</a:t>
            </a:r>
            <a:endParaRPr lang="en-US"/>
          </a:p>
        </p:txBody>
      </p:sp>
      <p:pic>
        <p:nvPicPr>
          <p:cNvPr id="5" name="Picture 4"/>
          <p:cNvPicPr>
            <a:picLocks noChangeAspect="1"/>
          </p:cNvPicPr>
          <p:nvPr/>
        </p:nvPicPr>
        <p:blipFill>
          <a:blip r:embed="rId3"/>
          <a:stretch>
            <a:fillRect/>
          </a:stretch>
        </p:blipFill>
        <p:spPr>
          <a:xfrm>
            <a:off x="4095093" y="1403061"/>
            <a:ext cx="3589757" cy="3179901"/>
          </a:xfrm>
          <a:prstGeom prst="rect">
            <a:avLst/>
          </a:prstGeom>
        </p:spPr>
      </p:pic>
      <p:pic>
        <p:nvPicPr>
          <p:cNvPr id="7" name="Picture 6"/>
          <p:cNvPicPr>
            <a:picLocks noChangeAspect="1"/>
          </p:cNvPicPr>
          <p:nvPr/>
        </p:nvPicPr>
        <p:blipFill>
          <a:blip r:embed="rId4"/>
          <a:stretch>
            <a:fillRect/>
          </a:stretch>
        </p:blipFill>
        <p:spPr>
          <a:xfrm>
            <a:off x="8421061" y="1403061"/>
            <a:ext cx="3096864" cy="3179901"/>
          </a:xfrm>
          <a:prstGeom prst="rect">
            <a:avLst/>
          </a:prstGeom>
        </p:spPr>
      </p:pic>
      <p:pic>
        <p:nvPicPr>
          <p:cNvPr id="8" name="Picture 7"/>
          <p:cNvPicPr>
            <a:picLocks noChangeAspect="1"/>
          </p:cNvPicPr>
          <p:nvPr/>
        </p:nvPicPr>
        <p:blipFill>
          <a:blip r:embed="rId5"/>
          <a:stretch>
            <a:fillRect/>
          </a:stretch>
        </p:blipFill>
        <p:spPr>
          <a:xfrm>
            <a:off x="796047" y="1403061"/>
            <a:ext cx="2562836" cy="3179901"/>
          </a:xfrm>
          <a:prstGeom prst="rect">
            <a:avLst/>
          </a:prstGeom>
        </p:spPr>
      </p:pic>
    </p:spTree>
    <p:extLst>
      <p:ext uri="{BB962C8B-B14F-4D97-AF65-F5344CB8AC3E}">
        <p14:creationId xmlns:p14="http://schemas.microsoft.com/office/powerpoint/2010/main" val="32597790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Xử trí cấp cứu chảy máu</a:t>
            </a:r>
          </a:p>
        </p:txBody>
      </p:sp>
      <p:sp>
        <p:nvSpPr>
          <p:cNvPr id="3" name="Content Placeholder 2"/>
          <p:cNvSpPr>
            <a:spLocks noGrp="1"/>
          </p:cNvSpPr>
          <p:nvPr>
            <p:ph idx="1"/>
          </p:nvPr>
        </p:nvSpPr>
        <p:spPr>
          <a:xfrm>
            <a:off x="3852153" y="4782220"/>
            <a:ext cx="7995289" cy="1112742"/>
          </a:xfrm>
        </p:spPr>
        <p:txBody>
          <a:bodyPr>
            <a:normAutofit/>
          </a:bodyPr>
          <a:lstStyle/>
          <a:p>
            <a:r>
              <a:rPr lang="en-US" smtClean="0"/>
              <a:t>Cầm máu bằng cách chèn sáp xương hoặc thắt động mạch</a:t>
            </a:r>
            <a:endParaRPr lang="en-US"/>
          </a:p>
        </p:txBody>
      </p:sp>
      <p:pic>
        <p:nvPicPr>
          <p:cNvPr id="4" name="Picture 3"/>
          <p:cNvPicPr>
            <a:picLocks noChangeAspect="1"/>
          </p:cNvPicPr>
          <p:nvPr/>
        </p:nvPicPr>
        <p:blipFill>
          <a:blip r:embed="rId3"/>
          <a:stretch>
            <a:fillRect/>
          </a:stretch>
        </p:blipFill>
        <p:spPr>
          <a:xfrm>
            <a:off x="545610" y="968023"/>
            <a:ext cx="2645893" cy="2706859"/>
          </a:xfrm>
          <a:prstGeom prst="rect">
            <a:avLst/>
          </a:prstGeom>
        </p:spPr>
      </p:pic>
      <p:pic>
        <p:nvPicPr>
          <p:cNvPr id="5" name="Picture 4"/>
          <p:cNvPicPr>
            <a:picLocks noChangeAspect="1"/>
          </p:cNvPicPr>
          <p:nvPr/>
        </p:nvPicPr>
        <p:blipFill>
          <a:blip r:embed="rId4"/>
          <a:stretch>
            <a:fillRect/>
          </a:stretch>
        </p:blipFill>
        <p:spPr>
          <a:xfrm>
            <a:off x="126189" y="4174432"/>
            <a:ext cx="3484733" cy="2328317"/>
          </a:xfrm>
          <a:prstGeom prst="rect">
            <a:avLst/>
          </a:prstGeom>
        </p:spPr>
      </p:pic>
      <p:pic>
        <p:nvPicPr>
          <p:cNvPr id="6" name="Picture 5"/>
          <p:cNvPicPr>
            <a:picLocks noChangeAspect="1"/>
          </p:cNvPicPr>
          <p:nvPr/>
        </p:nvPicPr>
        <p:blipFill>
          <a:blip r:embed="rId5"/>
          <a:stretch>
            <a:fillRect/>
          </a:stretch>
        </p:blipFill>
        <p:spPr>
          <a:xfrm>
            <a:off x="3191503" y="1570918"/>
            <a:ext cx="8655939" cy="2774120"/>
          </a:xfrm>
          <a:prstGeom prst="rect">
            <a:avLst/>
          </a:prstGeom>
        </p:spPr>
      </p:pic>
    </p:spTree>
    <p:extLst>
      <p:ext uri="{BB962C8B-B14F-4D97-AF65-F5344CB8AC3E}">
        <p14:creationId xmlns:p14="http://schemas.microsoft.com/office/powerpoint/2010/main" val="574296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Xử trí cấp cứu chảy máu</a:t>
            </a:r>
          </a:p>
        </p:txBody>
      </p:sp>
      <p:sp>
        <p:nvSpPr>
          <p:cNvPr id="3" name="Content Placeholder 2"/>
          <p:cNvSpPr>
            <a:spLocks noGrp="1"/>
          </p:cNvSpPr>
          <p:nvPr>
            <p:ph idx="1"/>
          </p:nvPr>
        </p:nvSpPr>
        <p:spPr>
          <a:xfrm>
            <a:off x="1868556" y="5233481"/>
            <a:ext cx="9978885" cy="1020416"/>
          </a:xfrm>
        </p:spPr>
        <p:txBody>
          <a:bodyPr/>
          <a:lstStyle/>
          <a:p>
            <a:r>
              <a:rPr lang="en-US" smtClean="0"/>
              <a:t>Cầm máu trong trường hợp chảy máu từ đầu xương gãy</a:t>
            </a:r>
            <a:endParaRPr lang="en-US"/>
          </a:p>
        </p:txBody>
      </p:sp>
      <p:pic>
        <p:nvPicPr>
          <p:cNvPr id="4" name="Picture 3"/>
          <p:cNvPicPr>
            <a:picLocks noChangeAspect="1"/>
          </p:cNvPicPr>
          <p:nvPr/>
        </p:nvPicPr>
        <p:blipFill>
          <a:blip r:embed="rId3"/>
          <a:stretch>
            <a:fillRect/>
          </a:stretch>
        </p:blipFill>
        <p:spPr>
          <a:xfrm>
            <a:off x="595024" y="1812887"/>
            <a:ext cx="5774374" cy="3209779"/>
          </a:xfrm>
          <a:prstGeom prst="rect">
            <a:avLst/>
          </a:prstGeom>
        </p:spPr>
      </p:pic>
      <p:pic>
        <p:nvPicPr>
          <p:cNvPr id="5" name="Picture 4"/>
          <p:cNvPicPr>
            <a:picLocks noChangeAspect="1"/>
          </p:cNvPicPr>
          <p:nvPr/>
        </p:nvPicPr>
        <p:blipFill>
          <a:blip r:embed="rId4"/>
          <a:stretch>
            <a:fillRect/>
          </a:stretch>
        </p:blipFill>
        <p:spPr>
          <a:xfrm>
            <a:off x="6661229" y="2239024"/>
            <a:ext cx="4895231" cy="2357503"/>
          </a:xfrm>
          <a:prstGeom prst="rect">
            <a:avLst/>
          </a:prstGeom>
        </p:spPr>
      </p:pic>
    </p:spTree>
    <p:extLst>
      <p:ext uri="{BB962C8B-B14F-4D97-AF65-F5344CB8AC3E}">
        <p14:creationId xmlns:p14="http://schemas.microsoft.com/office/powerpoint/2010/main" val="39729161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Xử trí cấp cứu chảy máu</a:t>
            </a:r>
          </a:p>
        </p:txBody>
      </p:sp>
      <p:sp>
        <p:nvSpPr>
          <p:cNvPr id="3" name="Content Placeholder 2"/>
          <p:cNvSpPr>
            <a:spLocks noGrp="1"/>
          </p:cNvSpPr>
          <p:nvPr>
            <p:ph idx="1"/>
          </p:nvPr>
        </p:nvSpPr>
        <p:spPr>
          <a:xfrm>
            <a:off x="1252470" y="5534154"/>
            <a:ext cx="9978885" cy="806407"/>
          </a:xfrm>
        </p:spPr>
        <p:txBody>
          <a:bodyPr/>
          <a:lstStyle/>
          <a:p>
            <a:pPr marL="0" indent="0" algn="ctr">
              <a:buNone/>
            </a:pPr>
            <a:r>
              <a:rPr lang="en-US" smtClean="0"/>
              <a:t>Nhét bấc (mèche) mũi trước/ sau</a:t>
            </a:r>
            <a:endParaRPr lang="en-US"/>
          </a:p>
        </p:txBody>
      </p:sp>
      <p:pic>
        <p:nvPicPr>
          <p:cNvPr id="4" name="Picture 3"/>
          <p:cNvPicPr>
            <a:picLocks noChangeAspect="1"/>
          </p:cNvPicPr>
          <p:nvPr/>
        </p:nvPicPr>
        <p:blipFill>
          <a:blip r:embed="rId3"/>
          <a:stretch>
            <a:fillRect/>
          </a:stretch>
        </p:blipFill>
        <p:spPr>
          <a:xfrm>
            <a:off x="982961" y="1606590"/>
            <a:ext cx="10517905" cy="3455251"/>
          </a:xfrm>
          <a:prstGeom prst="rect">
            <a:avLst/>
          </a:prstGeom>
        </p:spPr>
      </p:pic>
    </p:spTree>
    <p:extLst>
      <p:ext uri="{BB962C8B-B14F-4D97-AF65-F5344CB8AC3E}">
        <p14:creationId xmlns:p14="http://schemas.microsoft.com/office/powerpoint/2010/main" val="15742661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Xử trí cấp cứu chảy máu</a:t>
            </a:r>
          </a:p>
        </p:txBody>
      </p:sp>
      <p:sp>
        <p:nvSpPr>
          <p:cNvPr id="3" name="Content Placeholder 2"/>
          <p:cNvSpPr>
            <a:spLocks noGrp="1"/>
          </p:cNvSpPr>
          <p:nvPr>
            <p:ph idx="1"/>
          </p:nvPr>
        </p:nvSpPr>
        <p:spPr>
          <a:xfrm>
            <a:off x="1565761" y="6032137"/>
            <a:ext cx="7370090" cy="618045"/>
          </a:xfrm>
        </p:spPr>
        <p:txBody>
          <a:bodyPr/>
          <a:lstStyle/>
          <a:p>
            <a:pPr marL="0" indent="0">
              <a:buNone/>
            </a:pPr>
            <a:r>
              <a:rPr lang="en-US" smtClean="0"/>
              <a:t>Thuyên tắc mạch bằng kỹ thuật DSA</a:t>
            </a:r>
            <a:endParaRPr lang="en-US"/>
          </a:p>
        </p:txBody>
      </p:sp>
      <p:pic>
        <p:nvPicPr>
          <p:cNvPr id="4" name="Picture 3"/>
          <p:cNvPicPr>
            <a:picLocks noChangeAspect="1"/>
          </p:cNvPicPr>
          <p:nvPr/>
        </p:nvPicPr>
        <p:blipFill>
          <a:blip r:embed="rId3"/>
          <a:stretch>
            <a:fillRect/>
          </a:stretch>
        </p:blipFill>
        <p:spPr>
          <a:xfrm>
            <a:off x="237794" y="882768"/>
            <a:ext cx="3633814" cy="3633912"/>
          </a:xfrm>
          <a:prstGeom prst="rect">
            <a:avLst/>
          </a:prstGeom>
        </p:spPr>
      </p:pic>
      <p:pic>
        <p:nvPicPr>
          <p:cNvPr id="5" name="Picture 4"/>
          <p:cNvPicPr>
            <a:picLocks noChangeAspect="1"/>
          </p:cNvPicPr>
          <p:nvPr/>
        </p:nvPicPr>
        <p:blipFill>
          <a:blip r:embed="rId4"/>
          <a:stretch>
            <a:fillRect/>
          </a:stretch>
        </p:blipFill>
        <p:spPr>
          <a:xfrm>
            <a:off x="4136944" y="1668642"/>
            <a:ext cx="3934384" cy="3934490"/>
          </a:xfrm>
          <a:prstGeom prst="rect">
            <a:avLst/>
          </a:prstGeom>
        </p:spPr>
      </p:pic>
      <p:pic>
        <p:nvPicPr>
          <p:cNvPr id="6" name="Picture 5"/>
          <p:cNvPicPr>
            <a:picLocks noChangeAspect="1"/>
          </p:cNvPicPr>
          <p:nvPr/>
        </p:nvPicPr>
        <p:blipFill>
          <a:blip r:embed="rId5"/>
          <a:stretch>
            <a:fillRect/>
          </a:stretch>
        </p:blipFill>
        <p:spPr>
          <a:xfrm>
            <a:off x="8336664" y="2918652"/>
            <a:ext cx="3588067" cy="3588164"/>
          </a:xfrm>
          <a:prstGeom prst="rect">
            <a:avLst/>
          </a:prstGeom>
        </p:spPr>
      </p:pic>
    </p:spTree>
    <p:extLst>
      <p:ext uri="{BB962C8B-B14F-4D97-AF65-F5344CB8AC3E}">
        <p14:creationId xmlns:p14="http://schemas.microsoft.com/office/powerpoint/2010/main" val="4773489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Đánh giá và xử trí sốc do mất máu</a:t>
            </a:r>
          </a:p>
        </p:txBody>
      </p:sp>
      <p:sp>
        <p:nvSpPr>
          <p:cNvPr id="3" name="Content Placeholder 2"/>
          <p:cNvSpPr>
            <a:spLocks noGrp="1"/>
          </p:cNvSpPr>
          <p:nvPr>
            <p:ph idx="1"/>
          </p:nvPr>
        </p:nvSpPr>
        <p:spPr/>
        <p:txBody>
          <a:bodyPr/>
          <a:lstStyle/>
          <a:p>
            <a:r>
              <a:rPr lang="en-US"/>
              <a:t>Sốc giảm thể tích được định nghĩa là sốc do sự giảm lượng dịch đi qua hệ thống mạch máu. </a:t>
            </a:r>
            <a:endParaRPr lang="en-US" smtClean="0"/>
          </a:p>
          <a:p>
            <a:r>
              <a:rPr lang="en-US" smtClean="0"/>
              <a:t>Trong </a:t>
            </a:r>
            <a:r>
              <a:rPr lang="en-US"/>
              <a:t>chấn thương, sốc giảm thể tích là loại thường gặp nhất, tuy nhiên những loại sốc khác cũng có thể gặp trong chấn thương. </a:t>
            </a:r>
            <a:endParaRPr lang="en-US" smtClean="0"/>
          </a:p>
          <a:p>
            <a:r>
              <a:rPr lang="en-US" smtClean="0"/>
              <a:t>Sốc </a:t>
            </a:r>
            <a:r>
              <a:rPr lang="en-US"/>
              <a:t>giảm thể tích có thể phân thành hai </a:t>
            </a:r>
            <a:r>
              <a:rPr lang="en-US" smtClean="0"/>
              <a:t>loại: </a:t>
            </a:r>
            <a:r>
              <a:rPr lang="en-US"/>
              <a:t>sốc do mất máu và sốc không do mất máu</a:t>
            </a:r>
            <a:r>
              <a:rPr lang="en-US" smtClean="0"/>
              <a:t>.</a:t>
            </a:r>
          </a:p>
        </p:txBody>
      </p:sp>
    </p:spTree>
    <p:extLst>
      <p:ext uri="{BB962C8B-B14F-4D97-AF65-F5344CB8AC3E}">
        <p14:creationId xmlns:p14="http://schemas.microsoft.com/office/powerpoint/2010/main" val="15248577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Đánh giá và xử trí sốc do mất máu</a:t>
            </a:r>
          </a:p>
        </p:txBody>
      </p:sp>
      <p:sp>
        <p:nvSpPr>
          <p:cNvPr id="3" name="Content Placeholder 2"/>
          <p:cNvSpPr>
            <a:spLocks noGrp="1"/>
          </p:cNvSpPr>
          <p:nvPr>
            <p:ph idx="1"/>
          </p:nvPr>
        </p:nvSpPr>
        <p:spPr/>
        <p:txBody>
          <a:bodyPr/>
          <a:lstStyle/>
          <a:p>
            <a:r>
              <a:rPr lang="en-US" b="1"/>
              <a:t>Sốc do mất máu</a:t>
            </a:r>
          </a:p>
          <a:p>
            <a:pPr lvl="1"/>
            <a:r>
              <a:rPr lang="en-US"/>
              <a:t>máu có thể mất ra ngoài cơ thể (ví dụ máu chảy từ các vết thương) hoặc bên trong cơ thể (các trường hợp xuất huyết nội, gãy xương đùi…).</a:t>
            </a:r>
            <a:endParaRPr lang="en-US" b="1"/>
          </a:p>
          <a:p>
            <a:pPr lvl="1"/>
            <a:r>
              <a:rPr lang="en-US"/>
              <a:t>mất máu cấp </a:t>
            </a:r>
            <a:endParaRPr lang="en-US" smtClean="0"/>
          </a:p>
          <a:p>
            <a:pPr lvl="2"/>
            <a:r>
              <a:rPr lang="en-US" smtClean="0">
                <a:sym typeface="Wingdings" panose="05000000000000000000" pitchFamily="2" charset="2"/>
              </a:rPr>
              <a:t>≤</a:t>
            </a:r>
            <a:r>
              <a:rPr lang="en-US" smtClean="0"/>
              <a:t>15</a:t>
            </a:r>
            <a:r>
              <a:rPr lang="en-US"/>
              <a:t>% thể tích máu tuần </a:t>
            </a:r>
            <a:r>
              <a:rPr lang="en-US" smtClean="0"/>
              <a:t>hoàn </a:t>
            </a:r>
            <a:r>
              <a:rPr lang="en-US" smtClean="0">
                <a:sym typeface="Wingdings" panose="05000000000000000000" pitchFamily="2" charset="2"/>
              </a:rPr>
              <a:t> không thay đổi huyết động</a:t>
            </a:r>
          </a:p>
          <a:p>
            <a:pPr lvl="2"/>
            <a:r>
              <a:rPr lang="en-US"/>
              <a:t>15% - 25</a:t>
            </a:r>
            <a:r>
              <a:rPr lang="en-US" smtClean="0"/>
              <a:t>%, không quá nhanh </a:t>
            </a:r>
            <a:r>
              <a:rPr lang="en-US" smtClean="0">
                <a:sym typeface="Wingdings" panose="05000000000000000000" pitchFamily="2" charset="2"/>
              </a:rPr>
              <a:t> chuyển hóa liên quan đến sốc bắt đầu</a:t>
            </a:r>
          </a:p>
          <a:p>
            <a:pPr lvl="2"/>
            <a:r>
              <a:rPr lang="en-US" smtClean="0">
                <a:sym typeface="Symbol" panose="05050102010706020507" pitchFamily="18" charset="2"/>
              </a:rPr>
              <a:t> </a:t>
            </a:r>
            <a:r>
              <a:rPr lang="en-US"/>
              <a:t>30</a:t>
            </a:r>
            <a:r>
              <a:rPr lang="en-US" smtClean="0"/>
              <a:t>% </a:t>
            </a:r>
            <a:r>
              <a:rPr lang="en-US"/>
              <a:t>thể tích máu tuần </a:t>
            </a:r>
            <a:r>
              <a:rPr lang="en-US" smtClean="0"/>
              <a:t>hoàn </a:t>
            </a:r>
            <a:r>
              <a:rPr lang="en-US" smtClean="0">
                <a:sym typeface="Wingdings" panose="05000000000000000000" pitchFamily="2" charset="2"/>
              </a:rPr>
              <a:t></a:t>
            </a:r>
            <a:r>
              <a:rPr lang="en-US" smtClean="0"/>
              <a:t> xảy ra</a:t>
            </a:r>
            <a:r>
              <a:rPr lang="en-US"/>
              <a:t> sốc </a:t>
            </a:r>
            <a:r>
              <a:rPr lang="en-US" smtClean="0"/>
              <a:t>.</a:t>
            </a:r>
            <a:endParaRPr lang="en-US"/>
          </a:p>
          <a:p>
            <a:pPr lvl="2"/>
            <a:endParaRPr lang="en-US"/>
          </a:p>
          <a:p>
            <a:r>
              <a:rPr lang="en-US" b="1"/>
              <a:t>Sốc không do mất máu </a:t>
            </a:r>
            <a:r>
              <a:rPr lang="en-US"/>
              <a:t>là trường hợp lượng dịch di chuyển từ lòng mạch ra khoang ngoại bào quá lớn. Sự thoát dịch này liên quan đến các chấn thương bỏng</a:t>
            </a:r>
          </a:p>
        </p:txBody>
      </p:sp>
    </p:spTree>
    <p:extLst>
      <p:ext uri="{BB962C8B-B14F-4D97-AF65-F5344CB8AC3E}">
        <p14:creationId xmlns:p14="http://schemas.microsoft.com/office/powerpoint/2010/main" val="14939412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Các triệu chứng chính trong sốc</a:t>
            </a:r>
          </a:p>
        </p:txBody>
      </p:sp>
      <p:sp>
        <p:nvSpPr>
          <p:cNvPr id="3" name="Content Placeholder 2"/>
          <p:cNvSpPr>
            <a:spLocks noGrp="1"/>
          </p:cNvSpPr>
          <p:nvPr>
            <p:ph idx="1"/>
          </p:nvPr>
        </p:nvSpPr>
        <p:spPr/>
        <p:txBody>
          <a:bodyPr>
            <a:normAutofit/>
          </a:bodyPr>
          <a:lstStyle/>
          <a:p>
            <a:pPr lvl="0"/>
            <a:r>
              <a:rPr lang="en-US"/>
              <a:t>Bệnh nhân thường bồn chồn, lo âu sau đó trở nên đờ đẫn, kiệt sức.</a:t>
            </a:r>
          </a:p>
          <a:p>
            <a:pPr lvl="0"/>
            <a:r>
              <a:rPr lang="en-US"/>
              <a:t>Da niêm nhợt nhạt, lạnh trừ trường hợp sốc nhiễm độc. </a:t>
            </a:r>
          </a:p>
          <a:p>
            <a:pPr lvl="0"/>
            <a:r>
              <a:rPr lang="en-US"/>
              <a:t>Mạch nhanh, </a:t>
            </a:r>
            <a:r>
              <a:rPr lang="en-US" smtClean="0"/>
              <a:t>nhỏ</a:t>
            </a:r>
            <a:endParaRPr lang="en-US"/>
          </a:p>
          <a:p>
            <a:pPr lvl="0"/>
            <a:r>
              <a:rPr lang="en-US"/>
              <a:t>Khát nước. </a:t>
            </a:r>
          </a:p>
          <a:p>
            <a:pPr lvl="0"/>
            <a:r>
              <a:rPr lang="en-US"/>
              <a:t>Huyết áp tụt.</a:t>
            </a:r>
          </a:p>
          <a:p>
            <a:pPr lvl="0"/>
            <a:r>
              <a:rPr lang="en-US"/>
              <a:t>Thở nhanh và sâu nhằm bù trừ toan chuyển hóa hoặc rối loạn thông khí nguyên phát như trong phù phổi do suy thất trái. Trường hợp suy tim trái, còn có thể có rối loạn nhịp thở.</a:t>
            </a:r>
          </a:p>
          <a:p>
            <a:pPr lvl="0"/>
            <a:r>
              <a:rPr lang="en-US"/>
              <a:t>Buồn nôn, ói. Dấu hiệu này nguyên nhân do hạ thân nhiệt, thường gặp trong sốc giảm thể tích.</a:t>
            </a:r>
          </a:p>
          <a:p>
            <a:pPr lvl="0"/>
            <a:r>
              <a:rPr lang="en-US"/>
              <a:t>Thiểu niệu. </a:t>
            </a:r>
          </a:p>
          <a:p>
            <a:endParaRPr lang="en-US"/>
          </a:p>
        </p:txBody>
      </p:sp>
    </p:spTree>
    <p:extLst>
      <p:ext uri="{BB962C8B-B14F-4D97-AF65-F5344CB8AC3E}">
        <p14:creationId xmlns:p14="http://schemas.microsoft.com/office/powerpoint/2010/main" val="34190445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Phân loại mức độ mất máu</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50610769"/>
              </p:ext>
            </p:extLst>
          </p:nvPr>
        </p:nvGraphicFramePr>
        <p:xfrm>
          <a:off x="954088" y="968023"/>
          <a:ext cx="10666411" cy="5470877"/>
        </p:xfrm>
        <a:graphic>
          <a:graphicData uri="http://schemas.openxmlformats.org/drawingml/2006/table">
            <a:tbl>
              <a:tblPr firstRow="1" bandRow="1">
                <a:tableStyleId>{E8B1032C-EA38-4F05-BA0D-38AFFFC7BED3}</a:tableStyleId>
              </a:tblPr>
              <a:tblGrid>
                <a:gridCol w="1160462"/>
                <a:gridCol w="1676400"/>
                <a:gridCol w="4474917"/>
                <a:gridCol w="3354632"/>
              </a:tblGrid>
              <a:tr h="860777">
                <a:tc>
                  <a:txBody>
                    <a:bodyPr/>
                    <a:lstStyle/>
                    <a:p>
                      <a:pPr algn="ctr"/>
                      <a:r>
                        <a:rPr lang="en-US" smtClean="0">
                          <a:latin typeface="Arial" panose="020B0604020202020204" pitchFamily="34" charset="0"/>
                          <a:cs typeface="Arial" panose="020B0604020202020204" pitchFamily="34" charset="0"/>
                        </a:rPr>
                        <a:t>ĐỘ </a:t>
                      </a:r>
                      <a:endParaRPr lang="en-US">
                        <a:latin typeface="Arial" panose="020B0604020202020204" pitchFamily="34" charset="0"/>
                        <a:cs typeface="Arial" panose="020B0604020202020204" pitchFamily="34" charset="0"/>
                      </a:endParaRPr>
                    </a:p>
                  </a:txBody>
                  <a:tcPr anchor="ctr"/>
                </a:tc>
                <a:tc>
                  <a:txBody>
                    <a:bodyPr/>
                    <a:lstStyle/>
                    <a:p>
                      <a:pPr algn="ctr"/>
                      <a:r>
                        <a:rPr lang="en-US" smtClean="0">
                          <a:latin typeface="Arial" panose="020B0604020202020204" pitchFamily="34" charset="0"/>
                          <a:cs typeface="Arial" panose="020B0604020202020204" pitchFamily="34" charset="0"/>
                        </a:rPr>
                        <a:t>LƯỢNG</a:t>
                      </a:r>
                      <a:r>
                        <a:rPr lang="en-US" baseline="0" smtClean="0">
                          <a:latin typeface="Arial" panose="020B0604020202020204" pitchFamily="34" charset="0"/>
                          <a:cs typeface="Arial" panose="020B0604020202020204" pitchFamily="34" charset="0"/>
                        </a:rPr>
                        <a:t> MÁU MẤT</a:t>
                      </a:r>
                      <a:endParaRPr lang="en-US">
                        <a:latin typeface="Arial" panose="020B0604020202020204" pitchFamily="34" charset="0"/>
                        <a:cs typeface="Arial" panose="020B0604020202020204" pitchFamily="34" charset="0"/>
                      </a:endParaRPr>
                    </a:p>
                  </a:txBody>
                  <a:tcPr anchor="ctr"/>
                </a:tc>
                <a:tc>
                  <a:txBody>
                    <a:bodyPr/>
                    <a:lstStyle/>
                    <a:p>
                      <a:pPr algn="ctr"/>
                      <a:r>
                        <a:rPr lang="en-US" smtClean="0">
                          <a:latin typeface="Arial" panose="020B0604020202020204" pitchFamily="34" charset="0"/>
                          <a:cs typeface="Arial" panose="020B0604020202020204" pitchFamily="34" charset="0"/>
                        </a:rPr>
                        <a:t>TRIỆU</a:t>
                      </a:r>
                      <a:r>
                        <a:rPr lang="en-US" baseline="0" smtClean="0">
                          <a:latin typeface="Arial" panose="020B0604020202020204" pitchFamily="34" charset="0"/>
                          <a:cs typeface="Arial" panose="020B0604020202020204" pitchFamily="34" charset="0"/>
                        </a:rPr>
                        <a:t> CHỨNG</a:t>
                      </a:r>
                      <a:endParaRPr lang="en-US">
                        <a:latin typeface="Arial" panose="020B0604020202020204" pitchFamily="34" charset="0"/>
                        <a:cs typeface="Arial" panose="020B0604020202020204" pitchFamily="34" charset="0"/>
                      </a:endParaRPr>
                    </a:p>
                  </a:txBody>
                  <a:tcPr anchor="ctr"/>
                </a:tc>
                <a:tc>
                  <a:txBody>
                    <a:bodyPr/>
                    <a:lstStyle/>
                    <a:p>
                      <a:pPr algn="ctr"/>
                      <a:r>
                        <a:rPr lang="en-US" smtClean="0">
                          <a:latin typeface="Arial" panose="020B0604020202020204" pitchFamily="34" charset="0"/>
                          <a:cs typeface="Arial" panose="020B0604020202020204" pitchFamily="34" charset="0"/>
                        </a:rPr>
                        <a:t>XỬ</a:t>
                      </a:r>
                      <a:r>
                        <a:rPr lang="en-US" baseline="0" smtClean="0">
                          <a:latin typeface="Arial" panose="020B0604020202020204" pitchFamily="34" charset="0"/>
                          <a:cs typeface="Arial" panose="020B0604020202020204" pitchFamily="34" charset="0"/>
                        </a:rPr>
                        <a:t> TRÍ</a:t>
                      </a:r>
                      <a:endParaRPr lang="en-US">
                        <a:latin typeface="Arial" panose="020B0604020202020204" pitchFamily="34" charset="0"/>
                        <a:cs typeface="Arial" panose="020B0604020202020204" pitchFamily="34" charset="0"/>
                      </a:endParaRPr>
                    </a:p>
                  </a:txBody>
                  <a:tcPr anchor="ctr"/>
                </a:tc>
              </a:tr>
              <a:tr h="685494">
                <a:tc>
                  <a:txBody>
                    <a:bodyPr/>
                    <a:lstStyle/>
                    <a:p>
                      <a:pPr algn="ctr"/>
                      <a:r>
                        <a:rPr lang="en-US" smtClean="0">
                          <a:latin typeface="Arial" panose="020B0604020202020204" pitchFamily="34" charset="0"/>
                          <a:cs typeface="Arial" panose="020B0604020202020204" pitchFamily="34" charset="0"/>
                        </a:rPr>
                        <a:t>I</a:t>
                      </a:r>
                      <a:endParaRPr lang="en-US">
                        <a:latin typeface="Arial" panose="020B0604020202020204" pitchFamily="34" charset="0"/>
                        <a:cs typeface="Arial" panose="020B0604020202020204" pitchFamily="34" charset="0"/>
                      </a:endParaRPr>
                    </a:p>
                  </a:txBody>
                  <a:tcPr anchor="ctr"/>
                </a:tc>
                <a:tc>
                  <a:txBody>
                    <a:bodyPr/>
                    <a:lstStyle/>
                    <a:p>
                      <a:pPr algn="ctr"/>
                      <a:r>
                        <a:rPr lang="en-US" smtClean="0">
                          <a:latin typeface="Arial" panose="020B0604020202020204" pitchFamily="34" charset="0"/>
                          <a:cs typeface="Arial" panose="020B0604020202020204" pitchFamily="34" charset="0"/>
                          <a:sym typeface="Wingdings" panose="05000000000000000000" pitchFamily="2" charset="2"/>
                        </a:rPr>
                        <a:t>≤</a:t>
                      </a:r>
                      <a:r>
                        <a:rPr lang="en-US" smtClean="0">
                          <a:latin typeface="Arial" panose="020B0604020202020204" pitchFamily="34" charset="0"/>
                          <a:cs typeface="Arial" panose="020B0604020202020204" pitchFamily="34" charset="0"/>
                        </a:rPr>
                        <a:t>15% </a:t>
                      </a:r>
                      <a:endParaRPr lang="en-US">
                        <a:latin typeface="Arial" panose="020B0604020202020204" pitchFamily="34" charset="0"/>
                        <a:cs typeface="Arial" panose="020B0604020202020204" pitchFamily="34" charset="0"/>
                      </a:endParaRPr>
                    </a:p>
                  </a:txBody>
                  <a:tcPr anchor="ctr"/>
                </a:tc>
                <a:tc>
                  <a:txBody>
                    <a:bodyPr/>
                    <a:lstStyle/>
                    <a:p>
                      <a:pPr algn="just"/>
                      <a:r>
                        <a:rPr lang="en-US" sz="1800" kern="1200" smtClean="0">
                          <a:solidFill>
                            <a:schemeClr val="tx1"/>
                          </a:solidFill>
                          <a:effectLst/>
                          <a:latin typeface="Arial" panose="020B0604020202020204" pitchFamily="34" charset="0"/>
                          <a:ea typeface="+mn-ea"/>
                          <a:cs typeface="Arial" panose="020B0604020202020204" pitchFamily="34" charset="0"/>
                        </a:rPr>
                        <a:t>nhịp tim và nhịp thở có thể tăng nhẹ,</a:t>
                      </a:r>
                      <a:r>
                        <a:rPr lang="en-US" sz="1800" kern="1200" baseline="0" smtClean="0">
                          <a:solidFill>
                            <a:schemeClr val="tx1"/>
                          </a:solidFill>
                          <a:effectLst/>
                          <a:latin typeface="Arial" panose="020B0604020202020204" pitchFamily="34" charset="0"/>
                          <a:ea typeface="+mn-ea"/>
                          <a:cs typeface="Arial" panose="020B0604020202020204" pitchFamily="34" charset="0"/>
                        </a:rPr>
                        <a:t> </a:t>
                      </a:r>
                      <a:r>
                        <a:rPr lang="en-US" sz="1800" kern="1200" smtClean="0">
                          <a:solidFill>
                            <a:schemeClr val="tx1"/>
                          </a:solidFill>
                          <a:effectLst/>
                          <a:latin typeface="Arial" panose="020B0604020202020204" pitchFamily="34" charset="0"/>
                          <a:ea typeface="+mn-ea"/>
                          <a:cs typeface="Arial" panose="020B0604020202020204" pitchFamily="34" charset="0"/>
                        </a:rPr>
                        <a:t>huyết áp bình thường</a:t>
                      </a:r>
                      <a:endParaRPr lang="en-US">
                        <a:latin typeface="Arial" panose="020B0604020202020204" pitchFamily="34" charset="0"/>
                        <a:cs typeface="Arial" panose="020B0604020202020204" pitchFamily="34" charset="0"/>
                      </a:endParaRPr>
                    </a:p>
                  </a:txBody>
                  <a:tcPr anchor="ctr"/>
                </a:tc>
                <a:tc>
                  <a:txBody>
                    <a:bodyPr/>
                    <a:lstStyle/>
                    <a:p>
                      <a:pPr algn="just"/>
                      <a:r>
                        <a:rPr lang="en-US" sz="1800" kern="1200" smtClean="0">
                          <a:solidFill>
                            <a:schemeClr val="tx1"/>
                          </a:solidFill>
                          <a:effectLst/>
                          <a:latin typeface="Arial" panose="020B0604020202020204" pitchFamily="34" charset="0"/>
                          <a:ea typeface="+mn-ea"/>
                          <a:cs typeface="Arial" panose="020B0604020202020204" pitchFamily="34" charset="0"/>
                        </a:rPr>
                        <a:t>Truyền dịch = 3 lần</a:t>
                      </a:r>
                      <a:r>
                        <a:rPr lang="en-US" sz="1800" kern="1200" baseline="0" smtClean="0">
                          <a:solidFill>
                            <a:schemeClr val="tx1"/>
                          </a:solidFill>
                          <a:effectLst/>
                          <a:latin typeface="Arial" panose="020B0604020202020204" pitchFamily="34" charset="0"/>
                          <a:ea typeface="+mn-ea"/>
                          <a:cs typeface="Arial" panose="020B0604020202020204" pitchFamily="34" charset="0"/>
                        </a:rPr>
                        <a:t> lượng máu mất</a:t>
                      </a:r>
                      <a:endParaRPr lang="en-US" sz="1800" kern="1200" smtClean="0">
                        <a:solidFill>
                          <a:schemeClr val="tx1"/>
                        </a:solidFill>
                        <a:effectLst/>
                        <a:latin typeface="Arial" panose="020B0604020202020204" pitchFamily="34" charset="0"/>
                        <a:ea typeface="+mn-ea"/>
                        <a:cs typeface="Arial" panose="020B0604020202020204" pitchFamily="34" charset="0"/>
                      </a:endParaRPr>
                    </a:p>
                  </a:txBody>
                  <a:tcPr anchor="ctr"/>
                </a:tc>
              </a:tr>
              <a:tr h="1486206">
                <a:tc>
                  <a:txBody>
                    <a:bodyPr/>
                    <a:lstStyle/>
                    <a:p>
                      <a:pPr algn="ctr"/>
                      <a:r>
                        <a:rPr lang="en-US" smtClean="0">
                          <a:latin typeface="Arial" panose="020B0604020202020204" pitchFamily="34" charset="0"/>
                          <a:cs typeface="Arial" panose="020B0604020202020204" pitchFamily="34" charset="0"/>
                        </a:rPr>
                        <a:t>II</a:t>
                      </a:r>
                      <a:endParaRPr lang="en-US">
                        <a:latin typeface="Arial" panose="020B0604020202020204" pitchFamily="34" charset="0"/>
                        <a:cs typeface="Arial" panose="020B0604020202020204" pitchFamily="34" charset="0"/>
                      </a:endParaRPr>
                    </a:p>
                  </a:txBody>
                  <a:tcPr anchor="ctr"/>
                </a:tc>
                <a:tc>
                  <a:txBody>
                    <a:bodyPr/>
                    <a:lstStyle/>
                    <a:p>
                      <a:pPr algn="ctr"/>
                      <a:r>
                        <a:rPr lang="en-US" sz="1800" kern="1200" smtClean="0">
                          <a:solidFill>
                            <a:schemeClr val="tx1"/>
                          </a:solidFill>
                          <a:effectLst/>
                          <a:latin typeface="Arial" panose="020B0604020202020204" pitchFamily="34" charset="0"/>
                          <a:ea typeface="+mn-ea"/>
                          <a:cs typeface="Arial" panose="020B0604020202020204" pitchFamily="34" charset="0"/>
                        </a:rPr>
                        <a:t>20 – 25% </a:t>
                      </a:r>
                      <a:endParaRPr lang="en-US">
                        <a:latin typeface="Arial" panose="020B0604020202020204" pitchFamily="34" charset="0"/>
                        <a:cs typeface="Arial" panose="020B0604020202020204" pitchFamily="34" charset="0"/>
                      </a:endParaRPr>
                    </a:p>
                  </a:txBody>
                  <a:tcPr anchor="ctr"/>
                </a:tc>
                <a:tc>
                  <a:txBody>
                    <a:bodyPr/>
                    <a:lstStyle/>
                    <a:p>
                      <a:pPr algn="just"/>
                      <a:r>
                        <a:rPr lang="en-US" sz="1800" kern="1200" smtClean="0">
                          <a:solidFill>
                            <a:schemeClr val="tx1"/>
                          </a:solidFill>
                          <a:effectLst/>
                          <a:latin typeface="Arial" panose="020B0604020202020204" pitchFamily="34" charset="0"/>
                          <a:ea typeface="+mn-ea"/>
                          <a:cs typeface="Arial" panose="020B0604020202020204" pitchFamily="34" charset="0"/>
                        </a:rPr>
                        <a:t>nhịp tim, nhịp thở nhanh, huyết áp tụt, có thể kẹp, hạ huyết áp thế đứng, cung lượng tim giảm, tuy nhiên chưa có dấu hiệu thiểu niệu</a:t>
                      </a:r>
                      <a:endParaRPr lang="en-US">
                        <a:latin typeface="Arial" panose="020B0604020202020204" pitchFamily="34" charset="0"/>
                        <a:cs typeface="Arial" panose="020B0604020202020204" pitchFamily="34" charset="0"/>
                      </a:endParaRPr>
                    </a:p>
                  </a:txBody>
                  <a:tcPr anchor="ctr"/>
                </a:tc>
                <a:tc>
                  <a:txBody>
                    <a:bodyPr/>
                    <a:lstStyle/>
                    <a:p>
                      <a:pPr algn="just"/>
                      <a:r>
                        <a:rPr lang="en-US" sz="1800" kern="1200" smtClean="0">
                          <a:solidFill>
                            <a:schemeClr val="tx1"/>
                          </a:solidFill>
                          <a:effectLst/>
                          <a:latin typeface="Arial" panose="020B0604020202020204" pitchFamily="34" charset="0"/>
                          <a:ea typeface="+mn-ea"/>
                          <a:cs typeface="Arial" panose="020B0604020202020204" pitchFamily="34" charset="0"/>
                        </a:rPr>
                        <a:t>- Chưa cần truyền máu nếu việc mất máu không tiếp tục</a:t>
                      </a:r>
                    </a:p>
                    <a:p>
                      <a:pPr marL="0" marR="0" indent="0" algn="just" defTabSz="457200" rtl="0" eaLnBrk="1" fontAlgn="auto" latinLnBrk="0" hangingPunct="1">
                        <a:lnSpc>
                          <a:spcPct val="100000"/>
                        </a:lnSpc>
                        <a:spcBef>
                          <a:spcPts val="0"/>
                        </a:spcBef>
                        <a:spcAft>
                          <a:spcPts val="0"/>
                        </a:spcAft>
                        <a:buClrTx/>
                        <a:buSzTx/>
                        <a:buFontTx/>
                        <a:buNone/>
                        <a:tabLst/>
                        <a:defRPr/>
                      </a:pPr>
                      <a:r>
                        <a:rPr lang="en-US" sz="1800" kern="1200" smtClean="0">
                          <a:solidFill>
                            <a:schemeClr val="tx1"/>
                          </a:solidFill>
                          <a:effectLst/>
                          <a:latin typeface="Arial" panose="020B0604020202020204" pitchFamily="34" charset="0"/>
                          <a:ea typeface="+mn-ea"/>
                          <a:cs typeface="Arial" panose="020B0604020202020204" pitchFamily="34" charset="0"/>
                        </a:rPr>
                        <a:t>- Truyền dịch = 3 lần</a:t>
                      </a:r>
                      <a:r>
                        <a:rPr lang="en-US" sz="1800" kern="1200" baseline="0" smtClean="0">
                          <a:solidFill>
                            <a:schemeClr val="tx1"/>
                          </a:solidFill>
                          <a:effectLst/>
                          <a:latin typeface="Arial" panose="020B0604020202020204" pitchFamily="34" charset="0"/>
                          <a:ea typeface="+mn-ea"/>
                          <a:cs typeface="Arial" panose="020B0604020202020204" pitchFamily="34" charset="0"/>
                        </a:rPr>
                        <a:t> lượng máu mất</a:t>
                      </a:r>
                      <a:endParaRPr lang="en-US" sz="1800" kern="1200" smtClean="0">
                        <a:solidFill>
                          <a:schemeClr val="tx1"/>
                        </a:solidFill>
                        <a:effectLst/>
                        <a:latin typeface="Arial" panose="020B0604020202020204" pitchFamily="34" charset="0"/>
                        <a:ea typeface="+mn-ea"/>
                        <a:cs typeface="Arial" panose="020B0604020202020204" pitchFamily="34" charset="0"/>
                      </a:endParaRPr>
                    </a:p>
                  </a:txBody>
                  <a:tcPr anchor="ctr"/>
                </a:tc>
              </a:tr>
              <a:tr h="1524000">
                <a:tc>
                  <a:txBody>
                    <a:bodyPr/>
                    <a:lstStyle/>
                    <a:p>
                      <a:pPr algn="ctr"/>
                      <a:r>
                        <a:rPr lang="en-US" smtClean="0">
                          <a:latin typeface="Arial" panose="020B0604020202020204" pitchFamily="34" charset="0"/>
                          <a:cs typeface="Arial" panose="020B0604020202020204" pitchFamily="34" charset="0"/>
                        </a:rPr>
                        <a:t>III</a:t>
                      </a:r>
                      <a:endParaRPr lang="en-US">
                        <a:latin typeface="Arial" panose="020B0604020202020204" pitchFamily="34" charset="0"/>
                        <a:cs typeface="Arial" panose="020B0604020202020204" pitchFamily="34" charset="0"/>
                      </a:endParaRPr>
                    </a:p>
                  </a:txBody>
                  <a:tcPr anchor="ctr"/>
                </a:tc>
                <a:tc>
                  <a:txBody>
                    <a:bodyPr/>
                    <a:lstStyle/>
                    <a:p>
                      <a:pPr algn="ctr"/>
                      <a:r>
                        <a:rPr lang="en-US" sz="1800" kern="1200" smtClean="0">
                          <a:solidFill>
                            <a:schemeClr val="tx1"/>
                          </a:solidFill>
                          <a:effectLst/>
                          <a:latin typeface="Arial" panose="020B0604020202020204" pitchFamily="34" charset="0"/>
                          <a:ea typeface="+mn-ea"/>
                          <a:cs typeface="Arial" panose="020B0604020202020204" pitchFamily="34" charset="0"/>
                        </a:rPr>
                        <a:t>30 – 40% </a:t>
                      </a:r>
                      <a:endParaRPr lang="en-US">
                        <a:latin typeface="Arial" panose="020B0604020202020204" pitchFamily="34" charset="0"/>
                        <a:cs typeface="Arial" panose="020B0604020202020204" pitchFamily="34" charset="0"/>
                      </a:endParaRPr>
                    </a:p>
                  </a:txBody>
                  <a:tcPr anchor="ctr"/>
                </a:tc>
                <a:tc>
                  <a:txBody>
                    <a:bodyPr/>
                    <a:lstStyle/>
                    <a:p>
                      <a:r>
                        <a:rPr lang="en-US" sz="1800" kern="1200" smtClean="0">
                          <a:solidFill>
                            <a:schemeClr val="tx1"/>
                          </a:solidFill>
                          <a:effectLst/>
                          <a:latin typeface="Arial" panose="020B0604020202020204" pitchFamily="34" charset="0"/>
                          <a:ea typeface="+mn-ea"/>
                          <a:cs typeface="Arial" panose="020B0604020202020204" pitchFamily="34" charset="0"/>
                        </a:rPr>
                        <a:t>Ngoài các triệu chứng như trường hợp độ II, còn có dấu hiệu thiểu niệu</a:t>
                      </a:r>
                      <a:endParaRPr lang="en-US">
                        <a:latin typeface="Arial" panose="020B0604020202020204" pitchFamily="34" charset="0"/>
                        <a:cs typeface="Arial" panose="020B0604020202020204" pitchFamily="34" charset="0"/>
                      </a:endParaRPr>
                    </a:p>
                  </a:txBody>
                  <a:tcPr anchor="ctr"/>
                </a:tc>
                <a:tc>
                  <a:txBody>
                    <a:bodyPr/>
                    <a:lstStyle/>
                    <a:p>
                      <a:pPr algn="just"/>
                      <a:r>
                        <a:rPr lang="en-US" sz="1800" kern="1200" smtClean="0">
                          <a:solidFill>
                            <a:schemeClr val="tx1"/>
                          </a:solidFill>
                          <a:effectLst/>
                          <a:latin typeface="Arial" panose="020B0604020202020204" pitchFamily="34" charset="0"/>
                          <a:ea typeface="+mn-ea"/>
                          <a:cs typeface="Arial" panose="020B0604020202020204" pitchFamily="34" charset="0"/>
                        </a:rPr>
                        <a:t>- Truyền dịch và truyền máu toàn bộ hoặc truyền hồng cầu lắng. </a:t>
                      </a:r>
                    </a:p>
                    <a:p>
                      <a:pPr algn="just"/>
                      <a:r>
                        <a:rPr lang="en-US" sz="1800" kern="1200" smtClean="0">
                          <a:solidFill>
                            <a:schemeClr val="tx1"/>
                          </a:solidFill>
                          <a:effectLst/>
                          <a:latin typeface="Arial" panose="020B0604020202020204" pitchFamily="34" charset="0"/>
                          <a:ea typeface="+mn-ea"/>
                          <a:cs typeface="Arial" panose="020B0604020202020204" pitchFamily="34" charset="0"/>
                        </a:rPr>
                        <a:t>-  Lượng dịch bù cũng theo tỉ lệ 3/1 so với lượng máu mất</a:t>
                      </a:r>
                      <a:endParaRPr lang="en-US">
                        <a:latin typeface="Arial" panose="020B0604020202020204" pitchFamily="34" charset="0"/>
                        <a:cs typeface="Arial" panose="020B0604020202020204" pitchFamily="34" charset="0"/>
                      </a:endParaRPr>
                    </a:p>
                  </a:txBody>
                  <a:tcPr anchor="ctr"/>
                </a:tc>
              </a:tr>
              <a:tr h="685494">
                <a:tc>
                  <a:txBody>
                    <a:bodyPr/>
                    <a:lstStyle/>
                    <a:p>
                      <a:pPr algn="ctr"/>
                      <a:r>
                        <a:rPr lang="en-US" smtClean="0">
                          <a:latin typeface="Arial" panose="020B0604020202020204" pitchFamily="34" charset="0"/>
                          <a:cs typeface="Arial" panose="020B0604020202020204" pitchFamily="34" charset="0"/>
                        </a:rPr>
                        <a:t>IV</a:t>
                      </a:r>
                      <a:endParaRPr lang="en-US">
                        <a:latin typeface="Arial" panose="020B0604020202020204" pitchFamily="34" charset="0"/>
                        <a:cs typeface="Arial" panose="020B0604020202020204" pitchFamily="34" charset="0"/>
                      </a:endParaRPr>
                    </a:p>
                  </a:txBody>
                  <a:tcPr anchor="ctr"/>
                </a:tc>
                <a:tc>
                  <a:txBody>
                    <a:bodyPr/>
                    <a:lstStyle/>
                    <a:p>
                      <a:pPr algn="ctr"/>
                      <a:r>
                        <a:rPr lang="en-US" sz="1800" kern="1200" smtClean="0">
                          <a:solidFill>
                            <a:schemeClr val="tx1"/>
                          </a:solidFill>
                          <a:effectLst/>
                          <a:latin typeface="Arial" panose="020B0604020202020204" pitchFamily="34" charset="0"/>
                          <a:ea typeface="+mn-ea"/>
                          <a:cs typeface="Arial" panose="020B0604020202020204" pitchFamily="34" charset="0"/>
                        </a:rPr>
                        <a:t>40 – 50% </a:t>
                      </a:r>
                      <a:endParaRPr lang="en-US">
                        <a:latin typeface="Arial" panose="020B0604020202020204" pitchFamily="34" charset="0"/>
                        <a:cs typeface="Arial" panose="020B0604020202020204" pitchFamily="34" charset="0"/>
                      </a:endParaRPr>
                    </a:p>
                  </a:txBody>
                  <a:tcPr anchor="ctr"/>
                </a:tc>
                <a:tc>
                  <a:txBody>
                    <a:bodyPr/>
                    <a:lstStyle/>
                    <a:p>
                      <a:r>
                        <a:rPr lang="en-US" smtClean="0">
                          <a:latin typeface="Arial" panose="020B0604020202020204" pitchFamily="34" charset="0"/>
                          <a:cs typeface="Arial" panose="020B0604020202020204" pitchFamily="34" charset="0"/>
                        </a:rPr>
                        <a:t>Triệu</a:t>
                      </a:r>
                      <a:r>
                        <a:rPr lang="en-US" baseline="0" smtClean="0">
                          <a:latin typeface="Arial" panose="020B0604020202020204" pitchFamily="34" charset="0"/>
                          <a:cs typeface="Arial" panose="020B0604020202020204" pitchFamily="34" charset="0"/>
                        </a:rPr>
                        <a:t> chứng của sốc</a:t>
                      </a:r>
                      <a:endParaRPr lang="en-US">
                        <a:latin typeface="Arial" panose="020B0604020202020204" pitchFamily="34" charset="0"/>
                        <a:cs typeface="Arial" panose="020B0604020202020204" pitchFamily="34" charset="0"/>
                      </a:endParaRPr>
                    </a:p>
                  </a:txBody>
                  <a:tcPr anchor="ctr"/>
                </a:tc>
                <a:tc>
                  <a:txBody>
                    <a:bodyPr/>
                    <a:lstStyle/>
                    <a:p>
                      <a:pPr marL="285750" indent="-285750" algn="just">
                        <a:buFontTx/>
                        <a:buChar char="-"/>
                      </a:pPr>
                      <a:r>
                        <a:rPr lang="en-US" sz="1800" kern="1200" smtClean="0">
                          <a:solidFill>
                            <a:schemeClr val="tx1"/>
                          </a:solidFill>
                          <a:effectLst/>
                          <a:latin typeface="Arial" panose="020B0604020202020204" pitchFamily="34" charset="0"/>
                          <a:ea typeface="+mn-ea"/>
                          <a:cs typeface="Arial" panose="020B0604020202020204" pitchFamily="34" charset="0"/>
                        </a:rPr>
                        <a:t>Truyền dịch tốc độ nhanh</a:t>
                      </a:r>
                    </a:p>
                    <a:p>
                      <a:pPr marL="285750" indent="-285750" algn="just">
                        <a:buFontTx/>
                        <a:buChar char="-"/>
                      </a:pPr>
                      <a:r>
                        <a:rPr lang="en-US" sz="1800" kern="1200" smtClean="0">
                          <a:solidFill>
                            <a:schemeClr val="tx1"/>
                          </a:solidFill>
                          <a:effectLst/>
                          <a:latin typeface="Arial" panose="020B0604020202020204" pitchFamily="34" charset="0"/>
                          <a:ea typeface="+mn-ea"/>
                          <a:cs typeface="Arial" panose="020B0604020202020204" pitchFamily="34" charset="0"/>
                        </a:rPr>
                        <a:t>Truyền máu là biện pháp bắt buộc</a:t>
                      </a:r>
                      <a:endParaRPr lang="en-US">
                        <a:latin typeface="Arial" panose="020B0604020202020204" pitchFamily="34" charset="0"/>
                        <a:cs typeface="Arial" panose="020B0604020202020204" pitchFamily="34" charset="0"/>
                      </a:endParaRPr>
                    </a:p>
                  </a:txBody>
                  <a:tcPr anchor="ctr"/>
                </a:tc>
              </a:tr>
            </a:tbl>
          </a:graphicData>
        </a:graphic>
      </p:graphicFrame>
    </p:spTree>
    <p:extLst>
      <p:ext uri="{BB962C8B-B14F-4D97-AF65-F5344CB8AC3E}">
        <p14:creationId xmlns:p14="http://schemas.microsoft.com/office/powerpoint/2010/main" val="902164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Mục tiêu</a:t>
            </a:r>
            <a:endParaRPr lang="en-US"/>
          </a:p>
        </p:txBody>
      </p:sp>
      <p:sp>
        <p:nvSpPr>
          <p:cNvPr id="3" name="Content Placeholder 2"/>
          <p:cNvSpPr>
            <a:spLocks noGrp="1"/>
          </p:cNvSpPr>
          <p:nvPr>
            <p:ph idx="1"/>
          </p:nvPr>
        </p:nvSpPr>
        <p:spPr/>
        <p:txBody>
          <a:bodyPr/>
          <a:lstStyle/>
          <a:p>
            <a:pPr marL="457200" lvl="0" indent="-457200" algn="just">
              <a:buFont typeface="+mj-lt"/>
              <a:buAutoNum type="arabicPeriod"/>
            </a:pPr>
            <a:r>
              <a:rPr lang="en-US" sz="2800"/>
              <a:t>Mô tả được các bước xử lý bệnh nhân cấp cứu chấn thương hàm mặt.</a:t>
            </a:r>
          </a:p>
          <a:p>
            <a:pPr marL="457200" lvl="0" indent="-457200" algn="just">
              <a:buFont typeface="+mj-lt"/>
              <a:buAutoNum type="arabicPeriod"/>
            </a:pPr>
            <a:r>
              <a:rPr lang="en-US" sz="2800"/>
              <a:t>Nêu được phân loại các vết thương hàm mặt và nguyên tắc điều trị vết thương hàm mặt.</a:t>
            </a:r>
          </a:p>
          <a:p>
            <a:pPr marL="0" indent="0">
              <a:buNone/>
            </a:pPr>
            <a:endParaRPr lang="en-US"/>
          </a:p>
        </p:txBody>
      </p:sp>
    </p:spTree>
    <p:extLst>
      <p:ext uri="{BB962C8B-B14F-4D97-AF65-F5344CB8AC3E}">
        <p14:creationId xmlns:p14="http://schemas.microsoft.com/office/powerpoint/2010/main" val="1791145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mtClean="0"/>
              <a:t>Phòng và chống choáng</a:t>
            </a:r>
            <a:r>
              <a:rPr lang="en-US"/>
              <a:t/>
            </a:r>
            <a:br>
              <a:rPr lang="en-US"/>
            </a:br>
            <a:endParaRPr lang="en-US"/>
          </a:p>
        </p:txBody>
      </p:sp>
      <p:sp>
        <p:nvSpPr>
          <p:cNvPr id="3" name="Content Placeholder 2"/>
          <p:cNvSpPr>
            <a:spLocks noGrp="1"/>
          </p:cNvSpPr>
          <p:nvPr>
            <p:ph idx="1"/>
          </p:nvPr>
        </p:nvSpPr>
        <p:spPr/>
        <p:txBody>
          <a:bodyPr/>
          <a:lstStyle/>
          <a:p>
            <a:pPr marL="0" indent="0">
              <a:lnSpc>
                <a:spcPct val="150000"/>
              </a:lnSpc>
              <a:buNone/>
            </a:pPr>
            <a:r>
              <a:rPr lang="en-US"/>
              <a:t>Choáng chấn thương ít xảy ra ở bệnh nhân chấn thương vùng hàm mặt đơn thuần. Choáng có thể xảy ra khi có những tổn thương kết hợp: </a:t>
            </a:r>
          </a:p>
          <a:p>
            <a:pPr lvl="0">
              <a:lnSpc>
                <a:spcPct val="150000"/>
              </a:lnSpc>
            </a:pPr>
            <a:r>
              <a:rPr lang="en-US"/>
              <a:t>Gãy các xương </a:t>
            </a:r>
            <a:r>
              <a:rPr lang="en-US" smtClean="0"/>
              <a:t>lớn: </a:t>
            </a:r>
            <a:r>
              <a:rPr lang="en-US"/>
              <a:t>xương đùi, xương chậu, xương cẳng chân </a:t>
            </a:r>
            <a:r>
              <a:rPr lang="en-US" smtClean="0"/>
              <a:t>2 bên</a:t>
            </a:r>
          </a:p>
          <a:p>
            <a:pPr lvl="0">
              <a:lnSpc>
                <a:spcPct val="150000"/>
              </a:lnSpc>
            </a:pPr>
            <a:r>
              <a:rPr lang="en-US" smtClean="0"/>
              <a:t>Chấn </a:t>
            </a:r>
            <a:r>
              <a:rPr lang="en-US"/>
              <a:t>thương sọ não nặng, có hôn mê</a:t>
            </a:r>
          </a:p>
          <a:p>
            <a:pPr lvl="0">
              <a:lnSpc>
                <a:spcPct val="150000"/>
              </a:lnSpc>
            </a:pPr>
            <a:r>
              <a:rPr lang="en-US"/>
              <a:t>Chấn thương ngực, tràn dịch, tràn khí màng phổi</a:t>
            </a:r>
          </a:p>
          <a:p>
            <a:pPr lvl="0">
              <a:lnSpc>
                <a:spcPct val="150000"/>
              </a:lnSpc>
            </a:pPr>
            <a:r>
              <a:rPr lang="en-US"/>
              <a:t>Vỡ các tạng đặc, chảy máu trong ổ bụng hay chảy máu trong đường tiết niệu</a:t>
            </a:r>
          </a:p>
          <a:p>
            <a:endParaRPr lang="en-US"/>
          </a:p>
        </p:txBody>
      </p:sp>
    </p:spTree>
    <p:extLst>
      <p:ext uri="{BB962C8B-B14F-4D97-AF65-F5344CB8AC3E}">
        <p14:creationId xmlns:p14="http://schemas.microsoft.com/office/powerpoint/2010/main" val="5793019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Phòng và chống choáng</a:t>
            </a:r>
          </a:p>
        </p:txBody>
      </p:sp>
      <p:sp>
        <p:nvSpPr>
          <p:cNvPr id="3" name="Content Placeholder 2"/>
          <p:cNvSpPr>
            <a:spLocks noGrp="1"/>
          </p:cNvSpPr>
          <p:nvPr>
            <p:ph idx="1"/>
          </p:nvPr>
        </p:nvSpPr>
        <p:spPr/>
        <p:txBody>
          <a:bodyPr/>
          <a:lstStyle/>
          <a:p>
            <a:pPr marL="0" indent="0">
              <a:lnSpc>
                <a:spcPct val="150000"/>
              </a:lnSpc>
              <a:buNone/>
            </a:pPr>
            <a:r>
              <a:rPr lang="en-US" b="1" i="1"/>
              <a:t>Các biện pháp phòng chống choáng:</a:t>
            </a:r>
            <a:endParaRPr lang="en-US"/>
          </a:p>
          <a:p>
            <a:pPr>
              <a:lnSpc>
                <a:spcPct val="150000"/>
              </a:lnSpc>
            </a:pPr>
            <a:r>
              <a:rPr lang="en-US" smtClean="0"/>
              <a:t>Khám </a:t>
            </a:r>
            <a:r>
              <a:rPr lang="en-US"/>
              <a:t>kiểm tra kỹ toàn thân trước khi xử lý chấn thương vùng hàm mặt để không bỏ sót thương tổn</a:t>
            </a:r>
          </a:p>
          <a:p>
            <a:pPr>
              <a:lnSpc>
                <a:spcPct val="150000"/>
              </a:lnSpc>
            </a:pPr>
            <a:r>
              <a:rPr lang="en-US" smtClean="0"/>
              <a:t>Trong </a:t>
            </a:r>
            <a:r>
              <a:rPr lang="en-US"/>
              <a:t>mọi trường hợp phải đảm bảo thông khí cho người bệnh, </a:t>
            </a:r>
          </a:p>
          <a:p>
            <a:pPr>
              <a:lnSpc>
                <a:spcPct val="150000"/>
              </a:lnSpc>
            </a:pPr>
            <a:r>
              <a:rPr lang="en-US" smtClean="0"/>
              <a:t>Đánh </a:t>
            </a:r>
            <a:r>
              <a:rPr lang="en-US"/>
              <a:t>giá chảy máu, cầm máu, xử trí sốc do mất máu.</a:t>
            </a:r>
          </a:p>
          <a:p>
            <a:pPr>
              <a:lnSpc>
                <a:spcPct val="150000"/>
              </a:lnSpc>
            </a:pPr>
            <a:r>
              <a:rPr lang="en-US" smtClean="0"/>
              <a:t>Dùng </a:t>
            </a:r>
            <a:r>
              <a:rPr lang="en-US"/>
              <a:t>các loại thuốc giảm đau, an thần, thuốc cầm máu (nếu cần), chống phù nề tại chỗ, kháng sinh chống nhiễm trùng, kết hợp điều trị tốt những tổn thương các cơ quan theo từng chuyên khoa.</a:t>
            </a:r>
          </a:p>
          <a:p>
            <a:endParaRPr lang="en-US"/>
          </a:p>
        </p:txBody>
      </p:sp>
    </p:spTree>
    <p:extLst>
      <p:ext uri="{BB962C8B-B14F-4D97-AF65-F5344CB8AC3E}">
        <p14:creationId xmlns:p14="http://schemas.microsoft.com/office/powerpoint/2010/main" val="5549994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mtClean="0"/>
              <a:t>Đánh giá các chấn thương phối hợp</a:t>
            </a:r>
            <a:r>
              <a:rPr lang="en-US"/>
              <a:t/>
            </a:r>
            <a:br>
              <a:rPr lang="en-US"/>
            </a:br>
            <a:endParaRPr lang="en-US"/>
          </a:p>
        </p:txBody>
      </p:sp>
      <p:sp>
        <p:nvSpPr>
          <p:cNvPr id="3" name="Content Placeholder 2"/>
          <p:cNvSpPr>
            <a:spLocks noGrp="1"/>
          </p:cNvSpPr>
          <p:nvPr>
            <p:ph idx="1"/>
          </p:nvPr>
        </p:nvSpPr>
        <p:spPr/>
        <p:txBody>
          <a:bodyPr/>
          <a:lstStyle/>
          <a:p>
            <a:pPr marL="0" lvl="1" indent="0">
              <a:buNone/>
            </a:pPr>
            <a:r>
              <a:rPr lang="en-US" sz="2400" b="1"/>
              <a:t>Đánh giá chấn thương sọ não</a:t>
            </a:r>
            <a:endParaRPr lang="en-US" sz="2000"/>
          </a:p>
          <a:p>
            <a:r>
              <a:rPr lang="en-US"/>
              <a:t>Chấn thương sọ não là nguyên nhân gây tử vong hàng đầu trong chấn thương.</a:t>
            </a:r>
            <a:endParaRPr lang="en-US" sz="2000"/>
          </a:p>
          <a:p>
            <a:r>
              <a:rPr lang="en-US"/>
              <a:t>Bên cạnh đó, chấn thương sọ não dù chỉ là tổn thương nhỏ cũng để lại những di chứng, gây tổn hại cho cuộc sống của bệnh nhân.</a:t>
            </a:r>
            <a:endParaRPr lang="en-US" sz="2000"/>
          </a:p>
          <a:p>
            <a:r>
              <a:rPr lang="en-US"/>
              <a:t>Mức độ trầm trọng của chấn thương sọ não được đánh giá theo thang điểm Glasgow. </a:t>
            </a:r>
            <a:endParaRPr lang="en-US" smtClean="0"/>
          </a:p>
          <a:p>
            <a:r>
              <a:rPr lang="en-US" smtClean="0"/>
              <a:t>Thang </a:t>
            </a:r>
            <a:r>
              <a:rPr lang="en-US"/>
              <a:t>điểm này dựa trên các thông số mức độ mở mắt, đáp ứng vận động và đáp ứng ngôn ngữ. </a:t>
            </a:r>
            <a:endParaRPr lang="en-US" smtClean="0"/>
          </a:p>
          <a:p>
            <a:r>
              <a:rPr lang="en-US" smtClean="0"/>
              <a:t>Thang </a:t>
            </a:r>
            <a:r>
              <a:rPr lang="en-US"/>
              <a:t>điểm Glasgow được Teasdale và Jennett lập ra năm 1974, và hiện được sử dụng phổ biến ở các bệnh viện và trung tâm cấp cứu.</a:t>
            </a:r>
            <a:endParaRPr lang="en-US" sz="2000"/>
          </a:p>
          <a:p>
            <a:endParaRPr lang="en-US"/>
          </a:p>
        </p:txBody>
      </p:sp>
    </p:spTree>
    <p:extLst>
      <p:ext uri="{BB962C8B-B14F-4D97-AF65-F5344CB8AC3E}">
        <p14:creationId xmlns:p14="http://schemas.microsoft.com/office/powerpoint/2010/main" val="5026449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Bảng đánh giá thang điểm Glasgow</a:t>
            </a:r>
            <a:br>
              <a:rPr lang="en-US"/>
            </a:br>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61501187"/>
              </p:ext>
            </p:extLst>
          </p:nvPr>
        </p:nvGraphicFramePr>
        <p:xfrm>
          <a:off x="590550" y="1332260"/>
          <a:ext cx="11010900" cy="4225577"/>
        </p:xfrm>
        <a:graphic>
          <a:graphicData uri="http://schemas.openxmlformats.org/drawingml/2006/table">
            <a:tbl>
              <a:tblPr firstRow="1" firstCol="1" bandRow="1">
                <a:tableStyleId>{5C22544A-7EE6-4342-B048-85BDC9FD1C3A}</a:tableStyleId>
              </a:tblPr>
              <a:tblGrid>
                <a:gridCol w="1108943"/>
                <a:gridCol w="3067767"/>
                <a:gridCol w="3391306"/>
                <a:gridCol w="3442884"/>
              </a:tblGrid>
              <a:tr h="853583">
                <a:tc>
                  <a:txBody>
                    <a:bodyPr/>
                    <a:lstStyle/>
                    <a:p>
                      <a:pPr algn="ctr">
                        <a:lnSpc>
                          <a:spcPct val="100000"/>
                        </a:lnSpc>
                        <a:spcAft>
                          <a:spcPts val="0"/>
                        </a:spcAft>
                      </a:pPr>
                      <a:r>
                        <a:rPr lang="en-US" sz="2200">
                          <a:effectLst/>
                          <a:latin typeface="Arial" panose="020B0604020202020204" pitchFamily="34" charset="0"/>
                          <a:cs typeface="Arial" panose="020B0604020202020204" pitchFamily="34" charset="0"/>
                        </a:rPr>
                        <a:t>Thang điểm</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38555" marR="38555" marT="0" marB="0" anchor="ctr"/>
                </a:tc>
                <a:tc>
                  <a:txBody>
                    <a:bodyPr/>
                    <a:lstStyle/>
                    <a:p>
                      <a:pPr algn="ctr">
                        <a:lnSpc>
                          <a:spcPct val="100000"/>
                        </a:lnSpc>
                        <a:spcAft>
                          <a:spcPts val="0"/>
                        </a:spcAft>
                      </a:pPr>
                      <a:r>
                        <a:rPr lang="en-US" sz="2200">
                          <a:effectLst/>
                          <a:latin typeface="Arial" panose="020B0604020202020204" pitchFamily="34" charset="0"/>
                          <a:cs typeface="Arial" panose="020B0604020202020204" pitchFamily="34" charset="0"/>
                        </a:rPr>
                        <a:t>Mức độ mở mắt</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38555" marR="38555" marT="0" marB="0" anchor="ctr"/>
                </a:tc>
                <a:tc>
                  <a:txBody>
                    <a:bodyPr/>
                    <a:lstStyle/>
                    <a:p>
                      <a:pPr algn="ctr">
                        <a:lnSpc>
                          <a:spcPct val="100000"/>
                        </a:lnSpc>
                        <a:spcAft>
                          <a:spcPts val="0"/>
                        </a:spcAft>
                      </a:pPr>
                      <a:r>
                        <a:rPr lang="en-US" sz="2200">
                          <a:effectLst/>
                          <a:latin typeface="Arial" panose="020B0604020202020204" pitchFamily="34" charset="0"/>
                          <a:cs typeface="Arial" panose="020B0604020202020204" pitchFamily="34" charset="0"/>
                        </a:rPr>
                        <a:t>Đáp ứng vận động</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38555" marR="38555" marT="0" marB="0" anchor="ctr"/>
                </a:tc>
                <a:tc>
                  <a:txBody>
                    <a:bodyPr/>
                    <a:lstStyle/>
                    <a:p>
                      <a:pPr algn="ctr">
                        <a:lnSpc>
                          <a:spcPct val="100000"/>
                        </a:lnSpc>
                        <a:spcAft>
                          <a:spcPts val="0"/>
                        </a:spcAft>
                      </a:pPr>
                      <a:r>
                        <a:rPr lang="en-US" sz="2200">
                          <a:effectLst/>
                          <a:latin typeface="Arial" panose="020B0604020202020204" pitchFamily="34" charset="0"/>
                          <a:cs typeface="Arial" panose="020B0604020202020204" pitchFamily="34" charset="0"/>
                        </a:rPr>
                        <a:t>Đáp ứng ngôn ngữ</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38555" marR="38555" marT="0" marB="0" anchor="ctr"/>
                </a:tc>
              </a:tr>
              <a:tr h="561999">
                <a:tc>
                  <a:txBody>
                    <a:bodyPr/>
                    <a:lstStyle/>
                    <a:p>
                      <a:pPr algn="ctr">
                        <a:lnSpc>
                          <a:spcPct val="100000"/>
                        </a:lnSpc>
                        <a:spcAft>
                          <a:spcPts val="0"/>
                        </a:spcAft>
                      </a:pPr>
                      <a:r>
                        <a:rPr lang="en-US" sz="2200">
                          <a:effectLst/>
                          <a:latin typeface="Arial" panose="020B0604020202020204" pitchFamily="34" charset="0"/>
                          <a:cs typeface="Arial" panose="020B0604020202020204" pitchFamily="34" charset="0"/>
                        </a:rPr>
                        <a:t>1</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38555" marR="38555" marT="0" marB="0" anchor="ctr"/>
                </a:tc>
                <a:tc>
                  <a:txBody>
                    <a:bodyPr/>
                    <a:lstStyle/>
                    <a:p>
                      <a:pPr algn="l">
                        <a:lnSpc>
                          <a:spcPct val="100000"/>
                        </a:lnSpc>
                        <a:spcAft>
                          <a:spcPts val="0"/>
                        </a:spcAft>
                      </a:pPr>
                      <a:r>
                        <a:rPr lang="en-US" sz="2200">
                          <a:effectLst/>
                          <a:latin typeface="Arial" panose="020B0604020202020204" pitchFamily="34" charset="0"/>
                          <a:cs typeface="Arial" panose="020B0604020202020204" pitchFamily="34" charset="0"/>
                        </a:rPr>
                        <a:t>Không mở mắt</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38555" marR="38555" marT="0" marB="0"/>
                </a:tc>
                <a:tc>
                  <a:txBody>
                    <a:bodyPr/>
                    <a:lstStyle/>
                    <a:p>
                      <a:pPr algn="l">
                        <a:lnSpc>
                          <a:spcPct val="100000"/>
                        </a:lnSpc>
                        <a:spcAft>
                          <a:spcPts val="0"/>
                        </a:spcAft>
                      </a:pPr>
                      <a:r>
                        <a:rPr lang="en-US" sz="2200">
                          <a:effectLst/>
                          <a:latin typeface="Arial" panose="020B0604020202020204" pitchFamily="34" charset="0"/>
                          <a:cs typeface="Arial" panose="020B0604020202020204" pitchFamily="34" charset="0"/>
                        </a:rPr>
                        <a:t>Không cử động</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38555" marR="38555" marT="0" marB="0"/>
                </a:tc>
                <a:tc>
                  <a:txBody>
                    <a:bodyPr/>
                    <a:lstStyle/>
                    <a:p>
                      <a:pPr algn="l">
                        <a:lnSpc>
                          <a:spcPct val="100000"/>
                        </a:lnSpc>
                        <a:spcAft>
                          <a:spcPts val="0"/>
                        </a:spcAft>
                      </a:pPr>
                      <a:r>
                        <a:rPr lang="en-US" sz="2200">
                          <a:effectLst/>
                          <a:latin typeface="Arial" panose="020B0604020202020204" pitchFamily="34" charset="0"/>
                          <a:cs typeface="Arial" panose="020B0604020202020204" pitchFamily="34" charset="0"/>
                        </a:rPr>
                        <a:t>Không nói được</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38555" marR="38555" marT="0" marB="0"/>
                </a:tc>
              </a:tr>
              <a:tr h="561999">
                <a:tc>
                  <a:txBody>
                    <a:bodyPr/>
                    <a:lstStyle/>
                    <a:p>
                      <a:pPr algn="ctr">
                        <a:lnSpc>
                          <a:spcPct val="100000"/>
                        </a:lnSpc>
                        <a:spcAft>
                          <a:spcPts val="0"/>
                        </a:spcAft>
                      </a:pPr>
                      <a:r>
                        <a:rPr lang="en-US" sz="2200">
                          <a:effectLst/>
                          <a:latin typeface="Arial" panose="020B0604020202020204" pitchFamily="34" charset="0"/>
                          <a:cs typeface="Arial" panose="020B0604020202020204" pitchFamily="34" charset="0"/>
                        </a:rPr>
                        <a:t>2</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38555" marR="38555" marT="0" marB="0" anchor="ctr"/>
                </a:tc>
                <a:tc>
                  <a:txBody>
                    <a:bodyPr/>
                    <a:lstStyle/>
                    <a:p>
                      <a:pPr algn="l">
                        <a:lnSpc>
                          <a:spcPct val="100000"/>
                        </a:lnSpc>
                        <a:spcAft>
                          <a:spcPts val="0"/>
                        </a:spcAft>
                      </a:pPr>
                      <a:r>
                        <a:rPr lang="en-US" sz="2200">
                          <a:effectLst/>
                          <a:latin typeface="Arial" panose="020B0604020202020204" pitchFamily="34" charset="0"/>
                          <a:cs typeface="Arial" panose="020B0604020202020204" pitchFamily="34" charset="0"/>
                        </a:rPr>
                        <a:t>Mở mắt khi đau</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38555" marR="38555" marT="0" marB="0"/>
                </a:tc>
                <a:tc>
                  <a:txBody>
                    <a:bodyPr/>
                    <a:lstStyle/>
                    <a:p>
                      <a:pPr algn="l">
                        <a:lnSpc>
                          <a:spcPct val="100000"/>
                        </a:lnSpc>
                        <a:spcAft>
                          <a:spcPts val="0"/>
                        </a:spcAft>
                      </a:pPr>
                      <a:r>
                        <a:rPr lang="en-US" sz="2200">
                          <a:effectLst/>
                          <a:latin typeface="Arial" panose="020B0604020202020204" pitchFamily="34" charset="0"/>
                          <a:cs typeface="Arial" panose="020B0604020202020204" pitchFamily="34" charset="0"/>
                        </a:rPr>
                        <a:t>Phản xạ duỗi bất thường</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38555" marR="38555" marT="0" marB="0"/>
                </a:tc>
                <a:tc>
                  <a:txBody>
                    <a:bodyPr/>
                    <a:lstStyle/>
                    <a:p>
                      <a:pPr algn="l">
                        <a:lnSpc>
                          <a:spcPct val="100000"/>
                        </a:lnSpc>
                        <a:spcAft>
                          <a:spcPts val="0"/>
                        </a:spcAft>
                      </a:pPr>
                      <a:r>
                        <a:rPr lang="en-US" sz="2200">
                          <a:effectLst/>
                          <a:latin typeface="Arial" panose="020B0604020202020204" pitchFamily="34" charset="0"/>
                          <a:cs typeface="Arial" panose="020B0604020202020204" pitchFamily="34" charset="0"/>
                        </a:rPr>
                        <a:t>Nói nhảm, kêu ú ớ</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38555" marR="38555" marT="0" marB="0"/>
                </a:tc>
              </a:tr>
              <a:tr h="561999">
                <a:tc>
                  <a:txBody>
                    <a:bodyPr/>
                    <a:lstStyle/>
                    <a:p>
                      <a:pPr algn="ctr">
                        <a:lnSpc>
                          <a:spcPct val="100000"/>
                        </a:lnSpc>
                        <a:spcAft>
                          <a:spcPts val="0"/>
                        </a:spcAft>
                      </a:pPr>
                      <a:r>
                        <a:rPr lang="en-US" sz="2200">
                          <a:effectLst/>
                          <a:latin typeface="Arial" panose="020B0604020202020204" pitchFamily="34" charset="0"/>
                          <a:cs typeface="Arial" panose="020B0604020202020204" pitchFamily="34" charset="0"/>
                        </a:rPr>
                        <a:t>3</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38555" marR="38555" marT="0" marB="0" anchor="ctr"/>
                </a:tc>
                <a:tc>
                  <a:txBody>
                    <a:bodyPr/>
                    <a:lstStyle/>
                    <a:p>
                      <a:pPr algn="l">
                        <a:lnSpc>
                          <a:spcPct val="100000"/>
                        </a:lnSpc>
                        <a:spcAft>
                          <a:spcPts val="0"/>
                        </a:spcAft>
                      </a:pPr>
                      <a:r>
                        <a:rPr lang="en-US" sz="2200">
                          <a:effectLst/>
                          <a:latin typeface="Arial" panose="020B0604020202020204" pitchFamily="34" charset="0"/>
                          <a:cs typeface="Arial" panose="020B0604020202020204" pitchFamily="34" charset="0"/>
                        </a:rPr>
                        <a:t>Mở mắt khi yêu cầu</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38555" marR="38555" marT="0" marB="0"/>
                </a:tc>
                <a:tc>
                  <a:txBody>
                    <a:bodyPr/>
                    <a:lstStyle/>
                    <a:p>
                      <a:pPr algn="l">
                        <a:lnSpc>
                          <a:spcPct val="100000"/>
                        </a:lnSpc>
                        <a:spcAft>
                          <a:spcPts val="0"/>
                        </a:spcAft>
                      </a:pPr>
                      <a:r>
                        <a:rPr lang="en-US" sz="2200">
                          <a:effectLst/>
                          <a:latin typeface="Arial" panose="020B0604020202020204" pitchFamily="34" charset="0"/>
                          <a:cs typeface="Arial" panose="020B0604020202020204" pitchFamily="34" charset="0"/>
                        </a:rPr>
                        <a:t>Phản xạ co bất thường</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38555" marR="38555" marT="0" marB="0"/>
                </a:tc>
                <a:tc>
                  <a:txBody>
                    <a:bodyPr/>
                    <a:lstStyle/>
                    <a:p>
                      <a:pPr algn="l">
                        <a:lnSpc>
                          <a:spcPct val="100000"/>
                        </a:lnSpc>
                        <a:spcAft>
                          <a:spcPts val="0"/>
                        </a:spcAft>
                      </a:pPr>
                      <a:r>
                        <a:rPr lang="en-US" sz="2200">
                          <a:effectLst/>
                          <a:latin typeface="Arial" panose="020B0604020202020204" pitchFamily="34" charset="0"/>
                          <a:cs typeface="Arial" panose="020B0604020202020204" pitchFamily="34" charset="0"/>
                        </a:rPr>
                        <a:t>Nói không đúng</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38555" marR="38555" marT="0" marB="0"/>
                </a:tc>
              </a:tr>
              <a:tr h="561999">
                <a:tc>
                  <a:txBody>
                    <a:bodyPr/>
                    <a:lstStyle/>
                    <a:p>
                      <a:pPr algn="ctr">
                        <a:lnSpc>
                          <a:spcPct val="100000"/>
                        </a:lnSpc>
                        <a:spcAft>
                          <a:spcPts val="0"/>
                        </a:spcAft>
                      </a:pPr>
                      <a:r>
                        <a:rPr lang="en-US" sz="2200">
                          <a:effectLst/>
                          <a:latin typeface="Arial" panose="020B0604020202020204" pitchFamily="34" charset="0"/>
                          <a:cs typeface="Arial" panose="020B0604020202020204" pitchFamily="34" charset="0"/>
                        </a:rPr>
                        <a:t>4</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38555" marR="38555" marT="0" marB="0" anchor="ctr"/>
                </a:tc>
                <a:tc>
                  <a:txBody>
                    <a:bodyPr/>
                    <a:lstStyle/>
                    <a:p>
                      <a:pPr algn="l">
                        <a:lnSpc>
                          <a:spcPct val="100000"/>
                        </a:lnSpc>
                        <a:spcAft>
                          <a:spcPts val="0"/>
                        </a:spcAft>
                      </a:pPr>
                      <a:r>
                        <a:rPr lang="en-US" sz="2200">
                          <a:effectLst/>
                          <a:latin typeface="Arial" panose="020B0604020202020204" pitchFamily="34" charset="0"/>
                          <a:cs typeface="Arial" panose="020B0604020202020204" pitchFamily="34" charset="0"/>
                        </a:rPr>
                        <a:t>Mở mắt bình thường</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38555" marR="38555" marT="0" marB="0"/>
                </a:tc>
                <a:tc>
                  <a:txBody>
                    <a:bodyPr/>
                    <a:lstStyle/>
                    <a:p>
                      <a:pPr algn="l">
                        <a:lnSpc>
                          <a:spcPct val="100000"/>
                        </a:lnSpc>
                        <a:spcAft>
                          <a:spcPts val="0"/>
                        </a:spcAft>
                      </a:pPr>
                      <a:r>
                        <a:rPr lang="en-US" sz="2200">
                          <a:effectLst/>
                          <a:latin typeface="Arial" panose="020B0604020202020204" pitchFamily="34" charset="0"/>
                          <a:cs typeface="Arial" panose="020B0604020202020204" pitchFamily="34" charset="0"/>
                        </a:rPr>
                        <a:t>Co rút khi đau</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38555" marR="38555" marT="0" marB="0"/>
                </a:tc>
                <a:tc>
                  <a:txBody>
                    <a:bodyPr/>
                    <a:lstStyle/>
                    <a:p>
                      <a:pPr algn="l">
                        <a:lnSpc>
                          <a:spcPct val="100000"/>
                        </a:lnSpc>
                        <a:spcAft>
                          <a:spcPts val="0"/>
                        </a:spcAft>
                      </a:pPr>
                      <a:r>
                        <a:rPr lang="en-US" sz="2200">
                          <a:effectLst/>
                          <a:latin typeface="Arial" panose="020B0604020202020204" pitchFamily="34" charset="0"/>
                          <a:cs typeface="Arial" panose="020B0604020202020204" pitchFamily="34" charset="0"/>
                        </a:rPr>
                        <a:t>Trả lời nhầm lẫn, lộn xộn</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38555" marR="38555" marT="0" marB="0"/>
                </a:tc>
              </a:tr>
              <a:tr h="561999">
                <a:tc>
                  <a:txBody>
                    <a:bodyPr/>
                    <a:lstStyle/>
                    <a:p>
                      <a:pPr algn="ctr">
                        <a:lnSpc>
                          <a:spcPct val="100000"/>
                        </a:lnSpc>
                        <a:spcAft>
                          <a:spcPts val="0"/>
                        </a:spcAft>
                      </a:pPr>
                      <a:r>
                        <a:rPr lang="en-US" sz="2200">
                          <a:effectLst/>
                          <a:latin typeface="Arial" panose="020B0604020202020204" pitchFamily="34" charset="0"/>
                          <a:cs typeface="Arial" panose="020B0604020202020204" pitchFamily="34" charset="0"/>
                        </a:rPr>
                        <a:t>5</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38555" marR="38555" marT="0" marB="0" anchor="ctr"/>
                </a:tc>
                <a:tc>
                  <a:txBody>
                    <a:bodyPr/>
                    <a:lstStyle/>
                    <a:p>
                      <a:pPr algn="l">
                        <a:lnSpc>
                          <a:spcPct val="100000"/>
                        </a:lnSpc>
                        <a:spcAft>
                          <a:spcPts val="0"/>
                        </a:spcAft>
                      </a:pPr>
                      <a:r>
                        <a:rPr lang="en-US" sz="2200">
                          <a:effectLst/>
                          <a:latin typeface="Arial" panose="020B0604020202020204" pitchFamily="34" charset="0"/>
                          <a:cs typeface="Arial" panose="020B0604020202020204" pitchFamily="34" charset="0"/>
                        </a:rPr>
                        <a:t> </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38555" marR="38555" marT="0" marB="0"/>
                </a:tc>
                <a:tc>
                  <a:txBody>
                    <a:bodyPr/>
                    <a:lstStyle/>
                    <a:p>
                      <a:pPr algn="l">
                        <a:lnSpc>
                          <a:spcPct val="100000"/>
                        </a:lnSpc>
                        <a:spcAft>
                          <a:spcPts val="0"/>
                        </a:spcAft>
                      </a:pPr>
                      <a:r>
                        <a:rPr lang="en-US" sz="2200">
                          <a:effectLst/>
                          <a:latin typeface="Arial" panose="020B0604020202020204" pitchFamily="34" charset="0"/>
                          <a:cs typeface="Arial" panose="020B0604020202020204" pitchFamily="34" charset="0"/>
                        </a:rPr>
                        <a:t>Vận động định vị đau</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38555" marR="38555" marT="0" marB="0"/>
                </a:tc>
                <a:tc>
                  <a:txBody>
                    <a:bodyPr/>
                    <a:lstStyle/>
                    <a:p>
                      <a:pPr algn="l">
                        <a:lnSpc>
                          <a:spcPct val="100000"/>
                        </a:lnSpc>
                        <a:spcAft>
                          <a:spcPts val="0"/>
                        </a:spcAft>
                      </a:pPr>
                      <a:r>
                        <a:rPr lang="en-US" sz="2200">
                          <a:effectLst/>
                          <a:latin typeface="Arial" panose="020B0604020202020204" pitchFamily="34" charset="0"/>
                          <a:cs typeface="Arial" panose="020B0604020202020204" pitchFamily="34" charset="0"/>
                        </a:rPr>
                        <a:t>Trả lời đúng, chính xác</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38555" marR="38555" marT="0" marB="0"/>
                </a:tc>
              </a:tr>
              <a:tr h="561999">
                <a:tc>
                  <a:txBody>
                    <a:bodyPr/>
                    <a:lstStyle/>
                    <a:p>
                      <a:pPr algn="ctr">
                        <a:lnSpc>
                          <a:spcPct val="100000"/>
                        </a:lnSpc>
                        <a:spcAft>
                          <a:spcPts val="0"/>
                        </a:spcAft>
                      </a:pPr>
                      <a:r>
                        <a:rPr lang="en-US" sz="2200">
                          <a:effectLst/>
                          <a:latin typeface="Arial" panose="020B0604020202020204" pitchFamily="34" charset="0"/>
                          <a:cs typeface="Arial" panose="020B0604020202020204" pitchFamily="34" charset="0"/>
                        </a:rPr>
                        <a:t>6</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38555" marR="38555" marT="0" marB="0" anchor="ctr"/>
                </a:tc>
                <a:tc>
                  <a:txBody>
                    <a:bodyPr/>
                    <a:lstStyle/>
                    <a:p>
                      <a:pPr algn="l">
                        <a:lnSpc>
                          <a:spcPct val="100000"/>
                        </a:lnSpc>
                        <a:spcAft>
                          <a:spcPts val="0"/>
                        </a:spcAft>
                      </a:pP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38555" marR="38555" marT="0" marB="0"/>
                </a:tc>
                <a:tc>
                  <a:txBody>
                    <a:bodyPr/>
                    <a:lstStyle/>
                    <a:p>
                      <a:pPr algn="l">
                        <a:lnSpc>
                          <a:spcPct val="100000"/>
                        </a:lnSpc>
                        <a:spcAft>
                          <a:spcPts val="0"/>
                        </a:spcAft>
                      </a:pPr>
                      <a:r>
                        <a:rPr lang="en-US" sz="2200">
                          <a:effectLst/>
                          <a:latin typeface="Arial" panose="020B0604020202020204" pitchFamily="34" charset="0"/>
                          <a:cs typeface="Arial" panose="020B0604020202020204" pitchFamily="34" charset="0"/>
                        </a:rPr>
                        <a:t>Vận động theo yêu cầu</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38555" marR="38555" marT="0" marB="0"/>
                </a:tc>
                <a:tc>
                  <a:txBody>
                    <a:bodyPr/>
                    <a:lstStyle/>
                    <a:p>
                      <a:pPr algn="l">
                        <a:lnSpc>
                          <a:spcPct val="100000"/>
                        </a:lnSpc>
                        <a:spcAft>
                          <a:spcPts val="0"/>
                        </a:spcAft>
                      </a:pPr>
                      <a:r>
                        <a:rPr lang="en-US" sz="2200">
                          <a:effectLst/>
                          <a:latin typeface="Arial" panose="020B0604020202020204" pitchFamily="34" charset="0"/>
                          <a:cs typeface="Arial" panose="020B0604020202020204" pitchFamily="34" charset="0"/>
                        </a:rPr>
                        <a:t> </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38555" marR="38555" marT="0" marB="0"/>
                </a:tc>
              </a:tr>
            </a:tbl>
          </a:graphicData>
        </a:graphic>
      </p:graphicFrame>
      <p:sp>
        <p:nvSpPr>
          <p:cNvPr id="6" name="Rectangle 5"/>
          <p:cNvSpPr/>
          <p:nvPr/>
        </p:nvSpPr>
        <p:spPr>
          <a:xfrm>
            <a:off x="381000" y="5789965"/>
            <a:ext cx="11220450" cy="769441"/>
          </a:xfrm>
          <a:prstGeom prst="rect">
            <a:avLst/>
          </a:prstGeom>
        </p:spPr>
        <p:txBody>
          <a:bodyPr wrap="square">
            <a:spAutoFit/>
          </a:bodyPr>
          <a:lstStyle/>
          <a:p>
            <a:pPr indent="457200" algn="ctr">
              <a:spcBef>
                <a:spcPts val="600"/>
              </a:spcBef>
              <a:spcAft>
                <a:spcPts val="300"/>
              </a:spcAft>
            </a:pPr>
            <a:r>
              <a:rPr lang="en-US" sz="220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Theo thang điểm Glasgow, tổng số điểm từ 3 – 15 điểm, trong đó mức độ trầm trọng: 3 – 8 điểm, mức độ trung bình: 9 – 12 điểm, mức độ nhẹ: 13 – 15 điểm.</a:t>
            </a:r>
            <a:endParaRPr lang="en-US" sz="22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09015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Đánh giá các chấn thương phối hợp</a:t>
            </a:r>
          </a:p>
        </p:txBody>
      </p:sp>
      <p:sp>
        <p:nvSpPr>
          <p:cNvPr id="3" name="Content Placeholder 2"/>
          <p:cNvSpPr>
            <a:spLocks noGrp="1"/>
          </p:cNvSpPr>
          <p:nvPr>
            <p:ph idx="1"/>
          </p:nvPr>
        </p:nvSpPr>
        <p:spPr/>
        <p:txBody>
          <a:bodyPr>
            <a:normAutofit/>
          </a:bodyPr>
          <a:lstStyle/>
          <a:p>
            <a:pPr marL="0" indent="0">
              <a:buNone/>
            </a:pPr>
            <a:r>
              <a:rPr lang="en-US" b="1" smtClean="0"/>
              <a:t>Đánh </a:t>
            </a:r>
            <a:r>
              <a:rPr lang="en-US" b="1"/>
              <a:t>giá chấn thương ngực kín: </a:t>
            </a:r>
            <a:endParaRPr lang="en-US" b="1" smtClean="0"/>
          </a:p>
          <a:p>
            <a:r>
              <a:rPr lang="en-US" smtClean="0"/>
              <a:t>Chấn </a:t>
            </a:r>
            <a:r>
              <a:rPr lang="en-US"/>
              <a:t>thương ngực kín chiếm tỉ lệ tử vong thứ hai sau chấn thương sọ não. </a:t>
            </a:r>
            <a:endParaRPr lang="en-US" smtClean="0"/>
          </a:p>
          <a:p>
            <a:r>
              <a:rPr lang="en-US" smtClean="0"/>
              <a:t>Tổn </a:t>
            </a:r>
            <a:r>
              <a:rPr lang="en-US"/>
              <a:t>thương phổ biến nhất trong chấn thương ngực kín là gãy xương sườn chiếm 90%. </a:t>
            </a:r>
            <a:endParaRPr lang="en-US" smtClean="0"/>
          </a:p>
          <a:p>
            <a:r>
              <a:rPr lang="en-US" smtClean="0"/>
              <a:t>Các </a:t>
            </a:r>
            <a:r>
              <a:rPr lang="en-US"/>
              <a:t>tổn thương kèm theo nhiều nhất là dập phổi, sau đó là tràn khí màng phổi và tràn máu màng phổi. </a:t>
            </a:r>
            <a:endParaRPr lang="en-US" smtClean="0"/>
          </a:p>
          <a:p>
            <a:r>
              <a:rPr lang="en-US" smtClean="0"/>
              <a:t>Chấn </a:t>
            </a:r>
            <a:r>
              <a:rPr lang="en-US"/>
              <a:t>thương tim và các mạch máu lớn xảy ra trong chấn thương ngực kín khoảng 8% số trường hợp. </a:t>
            </a:r>
            <a:endParaRPr lang="en-US" smtClean="0"/>
          </a:p>
          <a:p>
            <a:r>
              <a:rPr lang="en-US" smtClean="0"/>
              <a:t>Việc </a:t>
            </a:r>
            <a:r>
              <a:rPr lang="en-US"/>
              <a:t>hiểu rõ và phát hiện sớm chấn thương ngực kín sẽ giúp giảm thiểu tỉ lệ tử vong đáng kể.</a:t>
            </a:r>
          </a:p>
          <a:p>
            <a:endParaRPr lang="en-US"/>
          </a:p>
        </p:txBody>
      </p:sp>
    </p:spTree>
    <p:extLst>
      <p:ext uri="{BB962C8B-B14F-4D97-AF65-F5344CB8AC3E}">
        <p14:creationId xmlns:p14="http://schemas.microsoft.com/office/powerpoint/2010/main" val="16627309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Đánh giá các chấn thương phối hợp</a:t>
            </a:r>
          </a:p>
        </p:txBody>
      </p:sp>
      <p:sp>
        <p:nvSpPr>
          <p:cNvPr id="3" name="Content Placeholder 2"/>
          <p:cNvSpPr>
            <a:spLocks noGrp="1"/>
          </p:cNvSpPr>
          <p:nvPr>
            <p:ph idx="1"/>
          </p:nvPr>
        </p:nvSpPr>
        <p:spPr/>
        <p:txBody>
          <a:bodyPr/>
          <a:lstStyle/>
          <a:p>
            <a:pPr marL="0" indent="0">
              <a:buNone/>
            </a:pPr>
            <a:r>
              <a:rPr lang="en-US" b="1" smtClean="0"/>
              <a:t>Đánh </a:t>
            </a:r>
            <a:r>
              <a:rPr lang="en-US" b="1"/>
              <a:t>giá chấn thương bụng kín</a:t>
            </a:r>
            <a:endParaRPr lang="en-US"/>
          </a:p>
          <a:p>
            <a:r>
              <a:rPr lang="en-US"/>
              <a:t>Chấn thương bụng kín có thể chia làm hai nhóm: chấn thương các tạng đặc và chấn thương các tạng rỗng. </a:t>
            </a:r>
            <a:endParaRPr lang="en-US" smtClean="0"/>
          </a:p>
          <a:p>
            <a:r>
              <a:rPr lang="en-US" smtClean="0"/>
              <a:t>Các </a:t>
            </a:r>
            <a:r>
              <a:rPr lang="en-US"/>
              <a:t>tạng đặc bao gồm: gan, lách, tụy và thận. </a:t>
            </a:r>
            <a:endParaRPr lang="en-US" smtClean="0"/>
          </a:p>
          <a:p>
            <a:r>
              <a:rPr lang="en-US" smtClean="0"/>
              <a:t>Các </a:t>
            </a:r>
            <a:r>
              <a:rPr lang="en-US"/>
              <a:t>tạng rỗng gồm có dạ dày, ruột non, ruột già và bàng quang. </a:t>
            </a:r>
          </a:p>
          <a:p>
            <a:r>
              <a:rPr lang="en-US"/>
              <a:t>Chẩn đoán các tổn thương do chấn thương bụng kín cần tiến hành trong vòng 48 – 72 giờ đầu chấn thương nhằm phát hiện nhanh chóng và kịp thời các tổn thương có nguy cơ đe dọa tính mạng.</a:t>
            </a:r>
          </a:p>
          <a:p>
            <a:endParaRPr lang="en-US"/>
          </a:p>
        </p:txBody>
      </p:sp>
    </p:spTree>
    <p:extLst>
      <p:ext uri="{BB962C8B-B14F-4D97-AF65-F5344CB8AC3E}">
        <p14:creationId xmlns:p14="http://schemas.microsoft.com/office/powerpoint/2010/main" val="6229775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Đánh giá các chấn thương phối hợp</a:t>
            </a:r>
          </a:p>
        </p:txBody>
      </p:sp>
      <p:sp>
        <p:nvSpPr>
          <p:cNvPr id="3" name="Content Placeholder 2"/>
          <p:cNvSpPr>
            <a:spLocks noGrp="1"/>
          </p:cNvSpPr>
          <p:nvPr>
            <p:ph idx="1"/>
          </p:nvPr>
        </p:nvSpPr>
        <p:spPr/>
        <p:txBody>
          <a:bodyPr/>
          <a:lstStyle/>
          <a:p>
            <a:pPr marL="0" indent="0">
              <a:buNone/>
            </a:pPr>
            <a:r>
              <a:rPr lang="en-US" b="1" smtClean="0"/>
              <a:t>Đánh </a:t>
            </a:r>
            <a:r>
              <a:rPr lang="en-US" b="1"/>
              <a:t>giá chấn thương chi</a:t>
            </a:r>
            <a:endParaRPr lang="en-US"/>
          </a:p>
          <a:p>
            <a:r>
              <a:rPr lang="en-US"/>
              <a:t>Trong những trường hợp đa thương có chấn thương hàm mặt, chấn thương </a:t>
            </a:r>
            <a:r>
              <a:rPr lang="en-US" smtClean="0"/>
              <a:t>chi chiếm </a:t>
            </a:r>
            <a:r>
              <a:rPr lang="en-US"/>
              <a:t>tỉ lệ rất cao, chỉ sau chấn thương sọ não. </a:t>
            </a:r>
            <a:endParaRPr lang="en-US" smtClean="0"/>
          </a:p>
          <a:p>
            <a:r>
              <a:rPr lang="en-US" smtClean="0"/>
              <a:t>Trong </a:t>
            </a:r>
            <a:r>
              <a:rPr lang="en-US"/>
              <a:t>đánh giá chấn thương chi, việc lượng giá và xử trí ban đầu rất quan trọng. Việc chẩn đoán và xử trí ban đầu đúng đắn sẽ giúp hạn chế tối đa những nguy cơ gây tổn hại hay nặng hơn là khả năng tử vong cho bệnh nhân.</a:t>
            </a:r>
          </a:p>
          <a:p>
            <a:pPr marL="0" indent="0">
              <a:buNone/>
            </a:pPr>
            <a:endParaRPr lang="en-US"/>
          </a:p>
        </p:txBody>
      </p:sp>
    </p:spTree>
    <p:extLst>
      <p:ext uri="{BB962C8B-B14F-4D97-AF65-F5344CB8AC3E}">
        <p14:creationId xmlns:p14="http://schemas.microsoft.com/office/powerpoint/2010/main" val="31772234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mtClean="0"/>
              <a:t>Chẩn đoán và xử trí vết thương phần mềm hàm mặt</a:t>
            </a:r>
            <a:r>
              <a:rPr lang="en-US"/>
              <a:t/>
            </a:r>
            <a:br>
              <a:rPr lang="en-US"/>
            </a:br>
            <a:endParaRPr lang="en-US"/>
          </a:p>
        </p:txBody>
      </p:sp>
      <p:sp>
        <p:nvSpPr>
          <p:cNvPr id="3" name="Content Placeholder 2"/>
          <p:cNvSpPr>
            <a:spLocks noGrp="1"/>
          </p:cNvSpPr>
          <p:nvPr>
            <p:ph idx="1"/>
          </p:nvPr>
        </p:nvSpPr>
        <p:spPr/>
        <p:txBody>
          <a:bodyPr/>
          <a:lstStyle/>
          <a:p>
            <a:pPr marL="0" indent="0">
              <a:buNone/>
            </a:pPr>
            <a:r>
              <a:rPr lang="en-US"/>
              <a:t>Về hình thái lâm sàng vết thương phần mềm có thể phân loại như sau :</a:t>
            </a:r>
          </a:p>
          <a:p>
            <a:pPr marL="857250" lvl="0"/>
            <a:r>
              <a:rPr lang="en-US"/>
              <a:t>Vết thương đụng dập</a:t>
            </a:r>
          </a:p>
          <a:p>
            <a:pPr marL="857250" lvl="0"/>
            <a:r>
              <a:rPr lang="en-US"/>
              <a:t>Vết thương sây sát</a:t>
            </a:r>
          </a:p>
          <a:p>
            <a:pPr marL="857250" lvl="0"/>
            <a:r>
              <a:rPr lang="en-US"/>
              <a:t>Vết thương xuyên thủng</a:t>
            </a:r>
          </a:p>
          <a:p>
            <a:pPr marL="857250" lvl="0"/>
            <a:r>
              <a:rPr lang="en-US"/>
              <a:t>Vết thương rách</a:t>
            </a:r>
          </a:p>
          <a:p>
            <a:pPr marL="857250" lvl="0"/>
            <a:r>
              <a:rPr lang="en-US"/>
              <a:t>Vết thương lóc</a:t>
            </a:r>
          </a:p>
          <a:p>
            <a:pPr marL="857250" lvl="0"/>
            <a:r>
              <a:rPr lang="en-US"/>
              <a:t>Vết thương thiếu hổng</a:t>
            </a:r>
          </a:p>
          <a:p>
            <a:pPr marL="857250" lvl="0"/>
            <a:r>
              <a:rPr lang="en-US"/>
              <a:t>Vết thương bỏng</a:t>
            </a:r>
          </a:p>
          <a:p>
            <a:endParaRPr lang="en-US"/>
          </a:p>
        </p:txBody>
      </p:sp>
    </p:spTree>
    <p:extLst>
      <p:ext uri="{BB962C8B-B14F-4D97-AF65-F5344CB8AC3E}">
        <p14:creationId xmlns:p14="http://schemas.microsoft.com/office/powerpoint/2010/main" val="2724978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Vết thương đụng dập</a:t>
            </a:r>
            <a:endParaRPr lang="en-US"/>
          </a:p>
        </p:txBody>
      </p:sp>
      <p:sp>
        <p:nvSpPr>
          <p:cNvPr id="3" name="Content Placeholder 2"/>
          <p:cNvSpPr>
            <a:spLocks noGrp="1"/>
          </p:cNvSpPr>
          <p:nvPr>
            <p:ph idx="1"/>
          </p:nvPr>
        </p:nvSpPr>
        <p:spPr>
          <a:xfrm>
            <a:off x="3239589" y="1221672"/>
            <a:ext cx="8607853" cy="5257506"/>
          </a:xfrm>
        </p:spPr>
        <p:txBody>
          <a:bodyPr>
            <a:normAutofit fontScale="85000" lnSpcReduction="20000"/>
          </a:bodyPr>
          <a:lstStyle/>
          <a:p>
            <a:r>
              <a:rPr lang="en-US"/>
              <a:t>Vết thương đụng dập là thể nhẹ nhất trong các loại tổn thương phần mềm</a:t>
            </a:r>
            <a:r>
              <a:rPr lang="en-US" smtClean="0"/>
              <a:t>.</a:t>
            </a:r>
          </a:p>
          <a:p>
            <a:r>
              <a:rPr lang="en-US" smtClean="0"/>
              <a:t>Nguyên </a:t>
            </a:r>
            <a:r>
              <a:rPr lang="en-US"/>
              <a:t>nhân chủ yếu do lực sang chấn từ vật đầu tù gây </a:t>
            </a:r>
            <a:r>
              <a:rPr lang="en-US" smtClean="0"/>
              <a:t>ra, va </a:t>
            </a:r>
            <a:r>
              <a:rPr lang="en-US"/>
              <a:t>chạm do đả thương bằng tay hay chân, té ngã hay tai nạn thể thao… </a:t>
            </a:r>
            <a:endParaRPr lang="en-US" smtClean="0"/>
          </a:p>
          <a:p>
            <a:r>
              <a:rPr lang="en-US" smtClean="0"/>
              <a:t>Tùy </a:t>
            </a:r>
            <a:r>
              <a:rPr lang="en-US"/>
              <a:t>thuộc cường độ lực, vết thương đụng dập có thể là vết thương phần mềm đơn thuần hay gãy xương hàm kèm theo. </a:t>
            </a:r>
            <a:endParaRPr lang="en-US" smtClean="0"/>
          </a:p>
          <a:p>
            <a:r>
              <a:rPr lang="en-US" smtClean="0"/>
              <a:t>Trường </a:t>
            </a:r>
            <a:r>
              <a:rPr lang="en-US"/>
              <a:t>hợp lực nhẹ, biểu hiện lâm sàng chỉ là khối sưng nề khu trú hoặc lan toả tùy thuộc cấu trúc mô bị chấn thương. </a:t>
            </a:r>
            <a:endParaRPr lang="en-US" smtClean="0"/>
          </a:p>
          <a:p>
            <a:r>
              <a:rPr lang="en-US" smtClean="0"/>
              <a:t>Trường </a:t>
            </a:r>
            <a:r>
              <a:rPr lang="en-US"/>
              <a:t>hợp vỡ các mạch máu nhỏ phần mềm có thể kèm theo dấu hiệu thâm tím hoặc khối máu tụ.</a:t>
            </a:r>
          </a:p>
          <a:p>
            <a:r>
              <a:rPr lang="en-US"/>
              <a:t>Trường hợp máu tụ ít, nó có thể tự tiêu sau vài ngày đến 1 tuần. Tuy nhiên, trong trường hợp khối máu tụ lớn, máu tụ không tự tiêu được và sẽ đóng lại thành máu cục.</a:t>
            </a:r>
          </a:p>
          <a:p>
            <a:r>
              <a:rPr lang="en-US" smtClean="0"/>
              <a:t>Mạch </a:t>
            </a:r>
            <a:r>
              <a:rPr lang="en-US"/>
              <a:t>máu lớn cũng có thể tổn thương </a:t>
            </a:r>
            <a:r>
              <a:rPr lang="en-US" smtClean="0"/>
              <a:t>dẫn </a:t>
            </a:r>
            <a:r>
              <a:rPr lang="en-US"/>
              <a:t>đến sự hình thành phình mạch do chấn thương. Biểu hiện lâm sàng giống như khối máu tụ nhưng khi sờ </a:t>
            </a:r>
            <a:r>
              <a:rPr lang="en-US" smtClean="0"/>
              <a:t>có dấu </a:t>
            </a:r>
            <a:r>
              <a:rPr lang="en-US"/>
              <a:t>mạch đập và có thể có tiếng thổi tâm thu khi nghe bằng ống nghe.</a:t>
            </a:r>
          </a:p>
          <a:p>
            <a:endParaRPr lang="en-US"/>
          </a:p>
        </p:txBody>
      </p:sp>
      <p:pic>
        <p:nvPicPr>
          <p:cNvPr id="4" name="Content Placeholder 3"/>
          <p:cNvPicPr>
            <a:picLocks noChangeAspect="1"/>
          </p:cNvPicPr>
          <p:nvPr/>
        </p:nvPicPr>
        <p:blipFill>
          <a:blip r:embed="rId2"/>
          <a:stretch>
            <a:fillRect/>
          </a:stretch>
        </p:blipFill>
        <p:spPr>
          <a:xfrm>
            <a:off x="227691" y="1753687"/>
            <a:ext cx="2895520" cy="3839108"/>
          </a:xfrm>
          <a:prstGeom prst="rect">
            <a:avLst/>
          </a:prstGeom>
        </p:spPr>
      </p:pic>
    </p:spTree>
    <p:extLst>
      <p:ext uri="{BB962C8B-B14F-4D97-AF65-F5344CB8AC3E}">
        <p14:creationId xmlns:p14="http://schemas.microsoft.com/office/powerpoint/2010/main" val="36952323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Vết thương sây sát</a:t>
            </a:r>
            <a:endParaRPr lang="en-US"/>
          </a:p>
        </p:txBody>
      </p:sp>
      <p:sp>
        <p:nvSpPr>
          <p:cNvPr id="3" name="Content Placeholder 2"/>
          <p:cNvSpPr>
            <a:spLocks noGrp="1"/>
          </p:cNvSpPr>
          <p:nvPr>
            <p:ph idx="1"/>
          </p:nvPr>
        </p:nvSpPr>
        <p:spPr>
          <a:xfrm>
            <a:off x="3631474" y="1221671"/>
            <a:ext cx="8215968" cy="5285145"/>
          </a:xfrm>
        </p:spPr>
        <p:txBody>
          <a:bodyPr/>
          <a:lstStyle/>
          <a:p>
            <a:pPr>
              <a:lnSpc>
                <a:spcPct val="150000"/>
              </a:lnSpc>
            </a:pPr>
            <a:r>
              <a:rPr lang="en-US"/>
              <a:t>Vết thương sây sát xảy ra khi có sự ma sát giữa da mặt và một mặt thô ráp ví dụ như mặt đường nhựa, đường đất đỏ hoặc sân chơi xi măng...</a:t>
            </a:r>
          </a:p>
          <a:p>
            <a:pPr>
              <a:lnSpc>
                <a:spcPct val="150000"/>
              </a:lnSpc>
            </a:pPr>
            <a:r>
              <a:rPr lang="en-US"/>
              <a:t>Ở mức độ nhẹ, chỉ lớp nông bị sây sát. Biểu hiện lâm sàng là tình trạng da rướm máu và đau rát nhẹ. Trong trường hợp này, da sẽ đóng mày và lành nhanh chóng, không để lại sẹo. </a:t>
            </a:r>
          </a:p>
          <a:p>
            <a:pPr>
              <a:lnSpc>
                <a:spcPct val="150000"/>
              </a:lnSpc>
            </a:pPr>
            <a:r>
              <a:rPr lang="en-US"/>
              <a:t>Ở mức độ nặng, tổn thương sây sát lan sâu xuống lớp hạ bì có thể để lại sẹo, nếu không chăm sóc kỹ.</a:t>
            </a:r>
          </a:p>
          <a:p>
            <a:endParaRPr lang="en-US"/>
          </a:p>
        </p:txBody>
      </p:sp>
      <p:pic>
        <p:nvPicPr>
          <p:cNvPr id="4" name="Picture 3"/>
          <p:cNvPicPr>
            <a:picLocks noChangeAspect="1"/>
          </p:cNvPicPr>
          <p:nvPr/>
        </p:nvPicPr>
        <p:blipFill>
          <a:blip r:embed="rId3"/>
          <a:stretch>
            <a:fillRect/>
          </a:stretch>
        </p:blipFill>
        <p:spPr>
          <a:xfrm>
            <a:off x="458185" y="1586923"/>
            <a:ext cx="3053499" cy="4554640"/>
          </a:xfrm>
          <a:prstGeom prst="rect">
            <a:avLst/>
          </a:prstGeom>
        </p:spPr>
      </p:pic>
    </p:spTree>
    <p:extLst>
      <p:ext uri="{BB962C8B-B14F-4D97-AF65-F5344CB8AC3E}">
        <p14:creationId xmlns:p14="http://schemas.microsoft.com/office/powerpoint/2010/main" val="2570982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Đặt vấn đề</a:t>
            </a:r>
            <a:endParaRPr lang="en-US"/>
          </a:p>
        </p:txBody>
      </p:sp>
      <p:sp>
        <p:nvSpPr>
          <p:cNvPr id="3" name="Content Placeholder 2"/>
          <p:cNvSpPr>
            <a:spLocks noGrp="1"/>
          </p:cNvSpPr>
          <p:nvPr>
            <p:ph idx="1"/>
          </p:nvPr>
        </p:nvSpPr>
        <p:spPr/>
        <p:txBody>
          <a:bodyPr>
            <a:normAutofit fontScale="92500"/>
          </a:bodyPr>
          <a:lstStyle/>
          <a:p>
            <a:r>
              <a:rPr lang="en-US"/>
              <a:t>Sự hiểu biết về các bước cấp cứu và việc xử trí bệnh nhân trong những tình huống, nhiều khi hoàn toàn bất ngờ, luôn luôn rất quan trọng. </a:t>
            </a:r>
            <a:endParaRPr lang="en-US" smtClean="0"/>
          </a:p>
          <a:p>
            <a:r>
              <a:rPr lang="en-US" smtClean="0"/>
              <a:t>Trong </a:t>
            </a:r>
            <a:r>
              <a:rPr lang="en-US"/>
              <a:t>nhiều trường hợp, điều này có ý nghĩa như ranh giới giữa sự sống và cái chết.</a:t>
            </a:r>
          </a:p>
          <a:p>
            <a:r>
              <a:rPr lang="en-US"/>
              <a:t>Nạn nhân bị chấn thương phải được khám, lượng giá và trị liệu như một bệnh nhân tổng quát. </a:t>
            </a:r>
            <a:endParaRPr lang="en-US" smtClean="0"/>
          </a:p>
          <a:p>
            <a:r>
              <a:rPr lang="en-US" smtClean="0"/>
              <a:t>Việc </a:t>
            </a:r>
            <a:r>
              <a:rPr lang="en-US"/>
              <a:t>cấp cứu bước đầu phải theo trình tự về cấp độ ưu tiên như sau:</a:t>
            </a:r>
          </a:p>
          <a:p>
            <a:pPr marL="1420813" lvl="0" indent="-457200">
              <a:buFont typeface="+mj-lt"/>
              <a:buAutoNum type="arabicPeriod"/>
            </a:pPr>
            <a:r>
              <a:rPr lang="en-US"/>
              <a:t>Làm thông đường thở</a:t>
            </a:r>
          </a:p>
          <a:p>
            <a:pPr marL="1420813" lvl="0" indent="-457200">
              <a:buFont typeface="+mj-lt"/>
              <a:buAutoNum type="arabicPeriod"/>
            </a:pPr>
            <a:r>
              <a:rPr lang="en-US"/>
              <a:t>Cấp cứu chảy máu</a:t>
            </a:r>
          </a:p>
          <a:p>
            <a:pPr marL="1420813" lvl="0" indent="-457200">
              <a:buFont typeface="+mj-lt"/>
              <a:buAutoNum type="arabicPeriod"/>
            </a:pPr>
            <a:r>
              <a:rPr lang="en-US"/>
              <a:t>Phòng và chống choáng</a:t>
            </a:r>
          </a:p>
          <a:p>
            <a:pPr marL="1420813" lvl="0" indent="-457200">
              <a:buFont typeface="+mj-lt"/>
              <a:buAutoNum type="arabicPeriod"/>
            </a:pPr>
            <a:r>
              <a:rPr lang="en-US"/>
              <a:t>Đánh giá các chấn thương phối hợp</a:t>
            </a:r>
          </a:p>
          <a:p>
            <a:pPr marL="1420813" lvl="0" indent="-457200">
              <a:buFont typeface="+mj-lt"/>
              <a:buAutoNum type="arabicPeriod"/>
            </a:pPr>
            <a:r>
              <a:rPr lang="en-US"/>
              <a:t>Chẩn đoán và xử trí vết thương phần mềm hàm mặt</a:t>
            </a:r>
          </a:p>
          <a:p>
            <a:endParaRPr lang="en-US"/>
          </a:p>
        </p:txBody>
      </p:sp>
    </p:spTree>
    <p:extLst>
      <p:ext uri="{BB962C8B-B14F-4D97-AF65-F5344CB8AC3E}">
        <p14:creationId xmlns:p14="http://schemas.microsoft.com/office/powerpoint/2010/main" val="1335648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Vết thương xuyên thủng</a:t>
            </a:r>
            <a:endParaRPr lang="en-US"/>
          </a:p>
        </p:txBody>
      </p:sp>
      <p:sp>
        <p:nvSpPr>
          <p:cNvPr id="3" name="Content Placeholder 2"/>
          <p:cNvSpPr>
            <a:spLocks noGrp="1"/>
          </p:cNvSpPr>
          <p:nvPr>
            <p:ph idx="1"/>
          </p:nvPr>
        </p:nvSpPr>
        <p:spPr/>
        <p:txBody>
          <a:bodyPr>
            <a:normAutofit fontScale="92500" lnSpcReduction="10000"/>
          </a:bodyPr>
          <a:lstStyle/>
          <a:p>
            <a:r>
              <a:rPr lang="en-US"/>
              <a:t>Vết thương xuyên thủng do một vật sắc nhọn đâm xuyên qua da, vào các </a:t>
            </a:r>
            <a:r>
              <a:rPr lang="en-US" smtClean="0"/>
              <a:t>cấu trúc </a:t>
            </a:r>
            <a:r>
              <a:rPr lang="en-US"/>
              <a:t>sâu hơn bên dưới. </a:t>
            </a:r>
            <a:endParaRPr lang="en-US" smtClean="0"/>
          </a:p>
          <a:p>
            <a:r>
              <a:rPr lang="en-US" smtClean="0"/>
              <a:t>Những </a:t>
            </a:r>
            <a:r>
              <a:rPr lang="en-US"/>
              <a:t>tác nhân gây tổn thương xuyên thủng có thể được rút ra ngay như dao đâm, hoặc nằm lại trong các cấu trúc sâu bên dưới như mảnh thủy tinh, mảnh gỗ, mảnh hỏa khí… </a:t>
            </a:r>
          </a:p>
          <a:p>
            <a:r>
              <a:rPr lang="en-US"/>
              <a:t>Đường vào vết thương xuyên thủng thường nhỏ và vết thương có thể tự lành dù không can thiệp. </a:t>
            </a:r>
            <a:endParaRPr lang="en-US" smtClean="0"/>
          </a:p>
          <a:p>
            <a:r>
              <a:rPr lang="en-US" smtClean="0"/>
              <a:t>Sẹo </a:t>
            </a:r>
            <a:r>
              <a:rPr lang="en-US"/>
              <a:t>để lại do vết thương xuyên thủng thường nhỏ ít </a:t>
            </a:r>
            <a:r>
              <a:rPr lang="en-US" smtClean="0"/>
              <a:t>ảnh hưởng </a:t>
            </a:r>
            <a:r>
              <a:rPr lang="en-US"/>
              <a:t>đến vấn đề thẩm mỹ so với vết thương sây sát. </a:t>
            </a:r>
          </a:p>
          <a:p>
            <a:r>
              <a:rPr lang="en-US"/>
              <a:t>Đ</a:t>
            </a:r>
            <a:r>
              <a:rPr lang="en-US" smtClean="0"/>
              <a:t>ánh </a:t>
            </a:r>
            <a:r>
              <a:rPr lang="en-US"/>
              <a:t>giá </a:t>
            </a:r>
            <a:r>
              <a:rPr lang="en-US" smtClean="0"/>
              <a:t>vết </a:t>
            </a:r>
            <a:r>
              <a:rPr lang="en-US"/>
              <a:t>thương xuyên thủng, </a:t>
            </a:r>
            <a:r>
              <a:rPr lang="en-US" smtClean="0"/>
              <a:t>kỹ lưỡng để kiểm tra tổn </a:t>
            </a:r>
            <a:r>
              <a:rPr lang="en-US"/>
              <a:t>thương cấu trúc </a:t>
            </a:r>
            <a:r>
              <a:rPr lang="en-US" smtClean="0"/>
              <a:t>bên </a:t>
            </a:r>
            <a:r>
              <a:rPr lang="en-US"/>
              <a:t>sâu và </a:t>
            </a:r>
            <a:r>
              <a:rPr lang="en-US" smtClean="0"/>
              <a:t>dị vật. </a:t>
            </a:r>
          </a:p>
          <a:p>
            <a:r>
              <a:rPr lang="en-US" smtClean="0"/>
              <a:t>Để </a:t>
            </a:r>
            <a:r>
              <a:rPr lang="en-US"/>
              <a:t>chẩn đoán dị </a:t>
            </a:r>
            <a:r>
              <a:rPr lang="en-US" smtClean="0"/>
              <a:t>vật: khảo </a:t>
            </a:r>
            <a:r>
              <a:rPr lang="en-US"/>
              <a:t>sát bằng siêu </a:t>
            </a:r>
            <a:r>
              <a:rPr lang="en-US" smtClean="0"/>
              <a:t>âm, giúp </a:t>
            </a:r>
            <a:r>
              <a:rPr lang="en-US"/>
              <a:t>phát hiện cả dị vật thấu quang lẫn cản quang, đồng thời có thể đánh giá vị trí, kích thước dị vật cũng như tương quan dị vật với các cấu trúc phần mềm vùng hàm mặt.</a:t>
            </a:r>
          </a:p>
          <a:p>
            <a:endParaRPr lang="en-US"/>
          </a:p>
        </p:txBody>
      </p:sp>
    </p:spTree>
    <p:extLst>
      <p:ext uri="{BB962C8B-B14F-4D97-AF65-F5344CB8AC3E}">
        <p14:creationId xmlns:p14="http://schemas.microsoft.com/office/powerpoint/2010/main" val="13881446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Vết thương rách và lóc</a:t>
            </a:r>
            <a:endParaRPr lang="en-US"/>
          </a:p>
        </p:txBody>
      </p:sp>
      <p:sp>
        <p:nvSpPr>
          <p:cNvPr id="3" name="Content Placeholder 2"/>
          <p:cNvSpPr>
            <a:spLocks noGrp="1"/>
          </p:cNvSpPr>
          <p:nvPr>
            <p:ph idx="1"/>
          </p:nvPr>
        </p:nvSpPr>
        <p:spPr/>
        <p:txBody>
          <a:bodyPr>
            <a:normAutofit/>
          </a:bodyPr>
          <a:lstStyle/>
          <a:p>
            <a:pPr>
              <a:lnSpc>
                <a:spcPct val="120000"/>
              </a:lnSpc>
            </a:pPr>
            <a:r>
              <a:rPr lang="en-US" smtClean="0"/>
              <a:t>Là những </a:t>
            </a:r>
            <a:r>
              <a:rPr lang="en-US"/>
              <a:t>tổn thương thường do những vật sắc nhọn gây ra. Đây là loại tổn thương phổ biến nhất trong các loại tổn thương phần mềm với nhiều mức độ khác nhau từ đơn giản đến phức tạp.</a:t>
            </a:r>
          </a:p>
          <a:p>
            <a:pPr>
              <a:lnSpc>
                <a:spcPct val="120000"/>
              </a:lnSpc>
            </a:pPr>
            <a:r>
              <a:rPr lang="en-US"/>
              <a:t>Vết thương rách và lóc có thể chia làm các loại như sau:</a:t>
            </a:r>
          </a:p>
          <a:p>
            <a:pPr lvl="1">
              <a:lnSpc>
                <a:spcPct val="120000"/>
              </a:lnSpc>
            </a:pPr>
            <a:r>
              <a:rPr lang="en-US"/>
              <a:t>Vết thương rách đơn giản: là vết thương một đường với nhiều mức độ khác nhau, từ một vết rách da nông và nhỏ đến vết thương rách sâu và dài ảnh hưởng các cấu trúc thần kinh, mạch máu bên dưới</a:t>
            </a:r>
          </a:p>
          <a:p>
            <a:pPr lvl="1">
              <a:lnSpc>
                <a:spcPct val="120000"/>
              </a:lnSpc>
            </a:pPr>
            <a:r>
              <a:rPr lang="en-US"/>
              <a:t>Vết thương rách toác: là vết thương nhiều đường phức tạp kiểu chân chim hoặc vết rách sâu, toác rộng.</a:t>
            </a:r>
          </a:p>
          <a:p>
            <a:pPr lvl="1">
              <a:lnSpc>
                <a:spcPct val="120000"/>
              </a:lnSpc>
            </a:pPr>
            <a:r>
              <a:rPr lang="en-US"/>
              <a:t>Vết thương lóc: Vết thương lóc là loại vết thương rách và toàn bộ mảng da hay tổ chức dưới da bị lóc ra.</a:t>
            </a:r>
          </a:p>
        </p:txBody>
      </p:sp>
    </p:spTree>
    <p:extLst>
      <p:ext uri="{BB962C8B-B14F-4D97-AF65-F5344CB8AC3E}">
        <p14:creationId xmlns:p14="http://schemas.microsoft.com/office/powerpoint/2010/main" val="32602187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Vết thương dập nát và thiếu hỗng</a:t>
            </a:r>
            <a:endParaRPr lang="en-US"/>
          </a:p>
        </p:txBody>
      </p:sp>
      <p:sp>
        <p:nvSpPr>
          <p:cNvPr id="3" name="Content Placeholder 2"/>
          <p:cNvSpPr>
            <a:spLocks noGrp="1"/>
          </p:cNvSpPr>
          <p:nvPr>
            <p:ph idx="1"/>
          </p:nvPr>
        </p:nvSpPr>
        <p:spPr>
          <a:xfrm>
            <a:off x="3691567" y="1221672"/>
            <a:ext cx="8155875" cy="5126878"/>
          </a:xfrm>
        </p:spPr>
        <p:txBody>
          <a:bodyPr/>
          <a:lstStyle/>
          <a:p>
            <a:r>
              <a:rPr lang="en-US"/>
              <a:t>Đây là loại vết thương phức tạp nhất trong vết thương phần mềm vùng hàm  mặt. </a:t>
            </a:r>
            <a:endParaRPr lang="en-US" smtClean="0"/>
          </a:p>
          <a:p>
            <a:r>
              <a:rPr lang="en-US" smtClean="0"/>
              <a:t>Tổn </a:t>
            </a:r>
            <a:r>
              <a:rPr lang="en-US"/>
              <a:t>thương có thể là tổn thương thiếu hổng ngay từ đầu hoặc là vết thương </a:t>
            </a:r>
            <a:r>
              <a:rPr lang="en-US" smtClean="0"/>
              <a:t>dập nát </a:t>
            </a:r>
            <a:r>
              <a:rPr lang="en-US"/>
              <a:t>tổ chức, gây thiếu hổng thứ phát. </a:t>
            </a:r>
            <a:endParaRPr lang="en-US" smtClean="0"/>
          </a:p>
          <a:p>
            <a:r>
              <a:rPr lang="en-US" smtClean="0"/>
              <a:t>Nguyên </a:t>
            </a:r>
            <a:r>
              <a:rPr lang="en-US"/>
              <a:t>nhân của vết thương thiếu hổng </a:t>
            </a:r>
            <a:r>
              <a:rPr lang="en-US" smtClean="0"/>
              <a:t>nguyên phát </a:t>
            </a:r>
            <a:r>
              <a:rPr lang="en-US"/>
              <a:t>có thể gặp trong sinh hoạt thường ngày như bị chó cắn, hoặc đặc biệt hơn do người cắn làm mất một phần môi, mũi hay tai… hoặc do hoả khí. </a:t>
            </a:r>
            <a:endParaRPr lang="en-US" smtClean="0"/>
          </a:p>
          <a:p>
            <a:r>
              <a:rPr lang="en-US" smtClean="0"/>
              <a:t>Còn </a:t>
            </a:r>
            <a:r>
              <a:rPr lang="en-US"/>
              <a:t>nguyên nhân vết thương dập nát gây thiếu hổng thứ phát có thể do tai nạn giao thông, tai nạn lao động (nổ bình hơi, mảnh đá văng vào mặt…) hay hoả khí.</a:t>
            </a:r>
          </a:p>
          <a:p>
            <a:pPr marL="0" indent="0">
              <a:buNone/>
            </a:pPr>
            <a:endParaRPr lang="en-US"/>
          </a:p>
        </p:txBody>
      </p:sp>
      <p:pic>
        <p:nvPicPr>
          <p:cNvPr id="4" name="Picture 3"/>
          <p:cNvPicPr>
            <a:picLocks noChangeAspect="1"/>
          </p:cNvPicPr>
          <p:nvPr/>
        </p:nvPicPr>
        <p:blipFill>
          <a:blip r:embed="rId2"/>
          <a:stretch>
            <a:fillRect/>
          </a:stretch>
        </p:blipFill>
        <p:spPr>
          <a:xfrm>
            <a:off x="320438" y="1221672"/>
            <a:ext cx="3332509" cy="2174959"/>
          </a:xfrm>
          <a:prstGeom prst="rect">
            <a:avLst/>
          </a:prstGeom>
        </p:spPr>
      </p:pic>
      <p:pic>
        <p:nvPicPr>
          <p:cNvPr id="5" name="Picture 4"/>
          <p:cNvPicPr>
            <a:picLocks noChangeAspect="1"/>
          </p:cNvPicPr>
          <p:nvPr/>
        </p:nvPicPr>
        <p:blipFill>
          <a:blip r:embed="rId3"/>
          <a:stretch>
            <a:fillRect/>
          </a:stretch>
        </p:blipFill>
        <p:spPr>
          <a:xfrm>
            <a:off x="307944" y="3785111"/>
            <a:ext cx="3332509" cy="2167982"/>
          </a:xfrm>
          <a:prstGeom prst="rect">
            <a:avLst/>
          </a:prstGeom>
        </p:spPr>
      </p:pic>
    </p:spTree>
    <p:extLst>
      <p:ext uri="{BB962C8B-B14F-4D97-AF65-F5344CB8AC3E}">
        <p14:creationId xmlns:p14="http://schemas.microsoft.com/office/powerpoint/2010/main" val="12411276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Vết thương bỏng</a:t>
            </a:r>
            <a:endParaRPr lang="en-US"/>
          </a:p>
        </p:txBody>
      </p:sp>
      <p:sp>
        <p:nvSpPr>
          <p:cNvPr id="3" name="Content Placeholder 2"/>
          <p:cNvSpPr>
            <a:spLocks noGrp="1"/>
          </p:cNvSpPr>
          <p:nvPr>
            <p:ph idx="1"/>
          </p:nvPr>
        </p:nvSpPr>
        <p:spPr/>
        <p:txBody>
          <a:bodyPr/>
          <a:lstStyle/>
          <a:p>
            <a:r>
              <a:rPr lang="en-US"/>
              <a:t>Vết thương bỏng là một loại tổn thương đặc biệt, thường ảnh hưởng cả toàn thân chứ không riêng gì vùng hàm mặt. </a:t>
            </a:r>
            <a:endParaRPr lang="en-US" smtClean="0"/>
          </a:p>
          <a:p>
            <a:r>
              <a:rPr lang="en-US" smtClean="0"/>
              <a:t>Tổn </a:t>
            </a:r>
            <a:r>
              <a:rPr lang="en-US"/>
              <a:t>thương bỏng có thể do nhiều nguyên nhân: bỏng lửa, bỏng điện, bỏng nước sôi. </a:t>
            </a:r>
            <a:endParaRPr lang="en-US" smtClean="0"/>
          </a:p>
          <a:p>
            <a:r>
              <a:rPr lang="en-US" smtClean="0"/>
              <a:t>Tại </a:t>
            </a:r>
            <a:r>
              <a:rPr lang="en-US"/>
              <a:t>Việt Nam, bỏng do tạt a xít vùng mặt là loại vết thương gây hủy hoại vùng mặt, điều trị phức tạp và  để lại di chứng nghiêm trọng.</a:t>
            </a:r>
          </a:p>
          <a:p>
            <a:r>
              <a:rPr lang="en-US"/>
              <a:t>Bỏng có thể nhiều phân chia theo tổn thương từ nông đến sâu, với 4 mức độ theo khác nhau, trong đó độ I chỉ là tổn thương lớp nông của thượng bì, còn độ IV là những thương tổn lan đến các cấu trúc cơ, xương, mạc.</a:t>
            </a:r>
          </a:p>
          <a:p>
            <a:endParaRPr lang="en-US"/>
          </a:p>
        </p:txBody>
      </p:sp>
    </p:spTree>
    <p:extLst>
      <p:ext uri="{BB962C8B-B14F-4D97-AF65-F5344CB8AC3E}">
        <p14:creationId xmlns:p14="http://schemas.microsoft.com/office/powerpoint/2010/main" val="6323649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Nguyên tắc điều trị vết thương mặt</a:t>
            </a:r>
            <a:endParaRPr lang="en-US"/>
          </a:p>
        </p:txBody>
      </p:sp>
      <p:sp>
        <p:nvSpPr>
          <p:cNvPr id="3" name="Content Placeholder 2"/>
          <p:cNvSpPr>
            <a:spLocks noGrp="1"/>
          </p:cNvSpPr>
          <p:nvPr>
            <p:ph idx="1"/>
          </p:nvPr>
        </p:nvSpPr>
        <p:spPr/>
        <p:txBody>
          <a:bodyPr/>
          <a:lstStyle/>
          <a:p>
            <a:r>
              <a:rPr lang="en-US"/>
              <a:t>Điều trị vết vết thương phần mềm vùng hàm mặt tuân thủ những nguyên </a:t>
            </a:r>
            <a:r>
              <a:rPr lang="en-US" smtClean="0"/>
              <a:t>tắc chung </a:t>
            </a:r>
            <a:r>
              <a:rPr lang="en-US"/>
              <a:t>của xử trí vết thương phần mềm </a:t>
            </a:r>
            <a:r>
              <a:rPr lang="en-US" smtClean="0"/>
              <a:t>như: </a:t>
            </a:r>
            <a:r>
              <a:rPr lang="en-US"/>
              <a:t>làm sạch vết thương, cắt lọc vết thương (nếu cần) và khâu đóng vết thương. </a:t>
            </a:r>
            <a:endParaRPr lang="en-US" smtClean="0"/>
          </a:p>
          <a:p>
            <a:r>
              <a:rPr lang="en-US" smtClean="0"/>
              <a:t>Từng </a:t>
            </a:r>
            <a:r>
              <a:rPr lang="en-US"/>
              <a:t>bước trong xử trí vết thương phần mềm cần phải được thực hiện cẩn thận, tỉ mỉ mới có thể tránh được những hậu quả đáng tiếc. </a:t>
            </a:r>
            <a:endParaRPr lang="en-US" smtClean="0"/>
          </a:p>
          <a:p>
            <a:r>
              <a:rPr lang="en-US" smtClean="0"/>
              <a:t>Những </a:t>
            </a:r>
            <a:r>
              <a:rPr lang="en-US"/>
              <a:t>dị vật không được lấy bỏ một cách triệt để sẽ để lại những vết nhiễm màu hoặc khâu làm sạch vết thương không tốt dẫn đến nhiễm trùng và sẹo xấu sẽ là hậu quả tất yếu. </a:t>
            </a:r>
            <a:endParaRPr lang="en-US" smtClean="0"/>
          </a:p>
          <a:p>
            <a:r>
              <a:rPr lang="en-US" smtClean="0"/>
              <a:t>Tại </a:t>
            </a:r>
            <a:r>
              <a:rPr lang="en-US"/>
              <a:t>những vị trí có khả năng gây ảnh hưởng nhiều đến thẩm mỹ như môi, mũi…khâu đóng vết thương không cẩn thận có thể để lại những hậu quả lệch viền môi, biến dạng mũi…</a:t>
            </a:r>
          </a:p>
          <a:p>
            <a:endParaRPr lang="en-US"/>
          </a:p>
        </p:txBody>
      </p:sp>
    </p:spTree>
    <p:extLst>
      <p:ext uri="{BB962C8B-B14F-4D97-AF65-F5344CB8AC3E}">
        <p14:creationId xmlns:p14="http://schemas.microsoft.com/office/powerpoint/2010/main" val="42101761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Đ</a:t>
            </a:r>
            <a:r>
              <a:rPr lang="en-US" smtClean="0"/>
              <a:t>iều </a:t>
            </a:r>
            <a:r>
              <a:rPr lang="en-US"/>
              <a:t>trị vết thương mặt</a:t>
            </a:r>
          </a:p>
        </p:txBody>
      </p:sp>
      <p:sp>
        <p:nvSpPr>
          <p:cNvPr id="3" name="Content Placeholder 2"/>
          <p:cNvSpPr>
            <a:spLocks noGrp="1"/>
          </p:cNvSpPr>
          <p:nvPr>
            <p:ph idx="1"/>
          </p:nvPr>
        </p:nvSpPr>
        <p:spPr/>
        <p:txBody>
          <a:bodyPr>
            <a:normAutofit lnSpcReduction="10000"/>
          </a:bodyPr>
          <a:lstStyle/>
          <a:p>
            <a:r>
              <a:rPr lang="en-US" b="1" smtClean="0"/>
              <a:t>Khâu </a:t>
            </a:r>
            <a:r>
              <a:rPr lang="en-US" b="1"/>
              <a:t>vết thương:</a:t>
            </a:r>
            <a:endParaRPr lang="en-US"/>
          </a:p>
          <a:p>
            <a:pPr lvl="1"/>
            <a:r>
              <a:rPr lang="en-US"/>
              <a:t>Do tuần hoàn vùng mặt phong phú, nên vết thương hàm mặt có thể khâu kín sau 72 giờ mà không sợ nguy cơ nhiễm trùng, tuy nhiên, phải đảm bảo vết thương sạch. </a:t>
            </a:r>
            <a:endParaRPr lang="en-US" smtClean="0"/>
          </a:p>
          <a:p>
            <a:pPr lvl="1"/>
            <a:r>
              <a:rPr lang="en-US" smtClean="0"/>
              <a:t>Trường </a:t>
            </a:r>
            <a:r>
              <a:rPr lang="en-US"/>
              <a:t>hợp vết thương đã nhiễm khuẩn nên khâu vết thương thì hai. </a:t>
            </a:r>
            <a:endParaRPr lang="en-US" smtClean="0"/>
          </a:p>
          <a:p>
            <a:pPr lvl="1"/>
            <a:r>
              <a:rPr lang="en-US" smtClean="0"/>
              <a:t>Việc </a:t>
            </a:r>
            <a:r>
              <a:rPr lang="en-US"/>
              <a:t>đánh giá vết thương nhiễm khuẩn ở đây chỉ xét về khía cạnh lâm sàng, nghĩa là khi thấy vết thương đỏ tấy đỏ hoặc có mủ. </a:t>
            </a:r>
            <a:endParaRPr lang="en-US" smtClean="0"/>
          </a:p>
          <a:p>
            <a:pPr lvl="1"/>
            <a:r>
              <a:rPr lang="en-US" smtClean="0"/>
              <a:t>Những </a:t>
            </a:r>
            <a:r>
              <a:rPr lang="en-US"/>
              <a:t>trường hợp có mủ dai dẳng, cần kiểm tra có dị vật sót phần mềm hay không.</a:t>
            </a:r>
          </a:p>
          <a:p>
            <a:r>
              <a:rPr lang="en-US" b="1" smtClean="0"/>
              <a:t>Vết </a:t>
            </a:r>
            <a:r>
              <a:rPr lang="en-US" b="1"/>
              <a:t>thương liên quan đến vị trí gãy xương:</a:t>
            </a:r>
            <a:endParaRPr lang="en-US"/>
          </a:p>
          <a:p>
            <a:pPr lvl="1"/>
            <a:r>
              <a:rPr lang="en-US" smtClean="0"/>
              <a:t>Cần </a:t>
            </a:r>
            <a:r>
              <a:rPr lang="en-US"/>
              <a:t>cân nhắc việc xử trí vết thương </a:t>
            </a:r>
            <a:r>
              <a:rPr lang="en-US" smtClean="0"/>
              <a:t>phần mềm </a:t>
            </a:r>
            <a:r>
              <a:rPr lang="en-US"/>
              <a:t>trước có ảnh hưởng việc can thiệp xương gãy sau này hay không. </a:t>
            </a:r>
            <a:endParaRPr lang="en-US" smtClean="0"/>
          </a:p>
          <a:p>
            <a:pPr lvl="1"/>
            <a:r>
              <a:rPr lang="en-US" smtClean="0"/>
              <a:t>Những </a:t>
            </a:r>
            <a:r>
              <a:rPr lang="en-US"/>
              <a:t>trường hợp có ảnh hưởng, nên xử trí khâu sau khi can thiệp điều trị gãy xương</a:t>
            </a:r>
          </a:p>
        </p:txBody>
      </p:sp>
    </p:spTree>
    <p:extLst>
      <p:ext uri="{BB962C8B-B14F-4D97-AF65-F5344CB8AC3E}">
        <p14:creationId xmlns:p14="http://schemas.microsoft.com/office/powerpoint/2010/main" val="9093888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Điều trị vết thương mặt</a:t>
            </a:r>
          </a:p>
        </p:txBody>
      </p:sp>
      <p:sp>
        <p:nvSpPr>
          <p:cNvPr id="3" name="Content Placeholder 2"/>
          <p:cNvSpPr>
            <a:spLocks noGrp="1"/>
          </p:cNvSpPr>
          <p:nvPr>
            <p:ph idx="1"/>
          </p:nvPr>
        </p:nvSpPr>
        <p:spPr/>
        <p:txBody>
          <a:bodyPr>
            <a:normAutofit fontScale="92500"/>
          </a:bodyPr>
          <a:lstStyle/>
          <a:p>
            <a:r>
              <a:rPr lang="en-US" b="1" smtClean="0"/>
              <a:t>Cắt </a:t>
            </a:r>
            <a:r>
              <a:rPr lang="en-US" b="1"/>
              <a:t>lọc và đường rạch da thêm:</a:t>
            </a:r>
            <a:endParaRPr lang="en-US"/>
          </a:p>
          <a:p>
            <a:pPr lvl="1"/>
            <a:r>
              <a:rPr lang="en-US"/>
              <a:t>Cắt lọc cần phải tiết kiệm tối đa trong xử trí vết thương phần mềm hàm mặt. Do tuần hoàn vùng hàm mặt phong phú, những phần mô đã thâm tím vẫn có khả năng hồi phục</a:t>
            </a:r>
            <a:r>
              <a:rPr lang="en-US" smtClean="0"/>
              <a:t>.</a:t>
            </a:r>
          </a:p>
          <a:p>
            <a:pPr lvl="1"/>
            <a:r>
              <a:rPr lang="en-US" smtClean="0"/>
              <a:t>Mặt </a:t>
            </a:r>
            <a:r>
              <a:rPr lang="en-US"/>
              <a:t>khác, việc cắt lọc sẽ dẫn đến nguy cơ biến dạng mô, ảnh hưởng đến vấn đề thẩm mỹ. </a:t>
            </a:r>
            <a:r>
              <a:rPr lang="en-US" smtClean="0"/>
              <a:t>Đó là những lý do chúng ta cần thận trọng khi quyết định cắt lọc vết thương.</a:t>
            </a:r>
          </a:p>
          <a:p>
            <a:r>
              <a:rPr lang="en-US" b="1" smtClean="0"/>
              <a:t>Vết thương nằm gần các cấu trúc quan trọng: môi, mũi, mi mắt</a:t>
            </a:r>
            <a:endParaRPr lang="en-US" smtClean="0"/>
          </a:p>
          <a:p>
            <a:pPr lvl="1"/>
            <a:r>
              <a:rPr lang="en-US" smtClean="0"/>
              <a:t>Không </a:t>
            </a:r>
            <a:r>
              <a:rPr lang="en-US"/>
              <a:t>làm biến dạng các cấu trúc môi, mũi, mi mắt là yêu cầu vô cùng </a:t>
            </a:r>
            <a:r>
              <a:rPr lang="en-US" smtClean="0"/>
              <a:t>quan trọng </a:t>
            </a:r>
            <a:r>
              <a:rPr lang="en-US"/>
              <a:t>mà mỗi chúng ta phải chú ý khi xử trí vết thương gần các cấu trúc này. </a:t>
            </a:r>
            <a:endParaRPr lang="en-US" smtClean="0"/>
          </a:p>
          <a:p>
            <a:pPr lvl="1"/>
            <a:r>
              <a:rPr lang="en-US" smtClean="0"/>
              <a:t>Trong </a:t>
            </a:r>
            <a:r>
              <a:rPr lang="en-US"/>
              <a:t>trường hợp này, có thể phải thực hiện những kỹ thuật tạo hình thích hợp nhất để tránh biến dạng các cấu trúc trên. Những kỹ thuật tạo hình nhiều lúc phải thêm sẹo, nhưng về phương diện thẩm mỹ, một sẹo đẹp dễ chấp nhận hơn là biến dạng môi hoặc mũi …</a:t>
            </a:r>
          </a:p>
          <a:p>
            <a:pPr lvl="1"/>
            <a:endParaRPr lang="en-US"/>
          </a:p>
        </p:txBody>
      </p:sp>
    </p:spTree>
    <p:extLst>
      <p:ext uri="{BB962C8B-B14F-4D97-AF65-F5344CB8AC3E}">
        <p14:creationId xmlns:p14="http://schemas.microsoft.com/office/powerpoint/2010/main" val="36733847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Điều trị vết thương mặt</a:t>
            </a:r>
          </a:p>
        </p:txBody>
      </p:sp>
      <p:sp>
        <p:nvSpPr>
          <p:cNvPr id="3" name="Content Placeholder 2"/>
          <p:cNvSpPr>
            <a:spLocks noGrp="1"/>
          </p:cNvSpPr>
          <p:nvPr>
            <p:ph idx="1"/>
          </p:nvPr>
        </p:nvSpPr>
        <p:spPr/>
        <p:txBody>
          <a:bodyPr>
            <a:normAutofit fontScale="92500" lnSpcReduction="10000"/>
          </a:bodyPr>
          <a:lstStyle/>
          <a:p>
            <a:r>
              <a:rPr lang="en-US" b="1"/>
              <a:t>Theo dõi và chăm sóc vết thương:</a:t>
            </a:r>
            <a:endParaRPr lang="en-US"/>
          </a:p>
          <a:p>
            <a:pPr lvl="1"/>
            <a:r>
              <a:rPr lang="en-US" smtClean="0"/>
              <a:t>Việc </a:t>
            </a:r>
            <a:r>
              <a:rPr lang="en-US"/>
              <a:t>điều trị vết thương phần mềm không chỉ dừng lại sau khi khâu đóng </a:t>
            </a:r>
            <a:r>
              <a:rPr lang="en-US" smtClean="0"/>
              <a:t>vết thương</a:t>
            </a:r>
            <a:r>
              <a:rPr lang="en-US"/>
              <a:t>. Kết quả sẹo có thẩm mỹ hay không còn phụ thuộc rất nhiều vào giai đoạn chăm sóc vết thương. </a:t>
            </a:r>
            <a:endParaRPr lang="en-US" smtClean="0"/>
          </a:p>
          <a:p>
            <a:pPr lvl="1"/>
            <a:r>
              <a:rPr lang="en-US" smtClean="0"/>
              <a:t>Chăm </a:t>
            </a:r>
            <a:r>
              <a:rPr lang="en-US"/>
              <a:t>sóc vết thương cẩn thận sẽ góp phần hạn chế tối đa những tai biến sau khi xử trí vết thương phần mềm. Ngoài ra, những tai biến nếu xảy ra nhưng được theo dõi cẩn thận để có thể xử lý kịp thời sẽ hạn chế </a:t>
            </a:r>
            <a:r>
              <a:rPr lang="en-US" smtClean="0"/>
              <a:t>tối </a:t>
            </a:r>
            <a:r>
              <a:rPr lang="en-US"/>
              <a:t>đa di chứng không đáng có</a:t>
            </a:r>
            <a:r>
              <a:rPr lang="en-US" smtClean="0"/>
              <a:t>.</a:t>
            </a:r>
          </a:p>
          <a:p>
            <a:r>
              <a:rPr lang="en-US" b="1" smtClean="0"/>
              <a:t>Sử </a:t>
            </a:r>
            <a:r>
              <a:rPr lang="en-US" b="1"/>
              <a:t>dụng kháng sinh, kháng viêm phối hợp:</a:t>
            </a:r>
            <a:endParaRPr lang="en-US" sz="2000"/>
          </a:p>
          <a:p>
            <a:pPr lvl="1"/>
            <a:r>
              <a:rPr lang="en-US"/>
              <a:t>Điều trị hỗ trợ bằng kháng sinh, kháng viêm cũng chiếm vai trò không nhỏ trong điều trị vết thương phần mềm. </a:t>
            </a:r>
            <a:endParaRPr lang="en-US" smtClean="0"/>
          </a:p>
          <a:p>
            <a:pPr lvl="1"/>
            <a:r>
              <a:rPr lang="en-US" smtClean="0"/>
              <a:t>Ngoại </a:t>
            </a:r>
            <a:r>
              <a:rPr lang="en-US"/>
              <a:t>trừ những trường hợp vết thương phần mềm đơn giản như vết thương đụng dập hoặc </a:t>
            </a:r>
            <a:r>
              <a:rPr lang="en-US" smtClean="0"/>
              <a:t>vết </a:t>
            </a:r>
            <a:r>
              <a:rPr lang="en-US"/>
              <a:t>thương sây sát, không cần sử dụng kháng sinh</a:t>
            </a:r>
            <a:r>
              <a:rPr lang="en-US" smtClean="0"/>
              <a:t>.</a:t>
            </a:r>
          </a:p>
          <a:p>
            <a:pPr lvl="1"/>
            <a:r>
              <a:rPr lang="en-US" smtClean="0"/>
              <a:t> </a:t>
            </a:r>
            <a:r>
              <a:rPr lang="en-US"/>
              <a:t>Những trường hợp vết thương phần mềm khác đều nên sử dụng kháng sinh, nhất là các vết thương dập nát, rách toác rộng. </a:t>
            </a:r>
          </a:p>
        </p:txBody>
      </p:sp>
    </p:spTree>
    <p:extLst>
      <p:ext uri="{BB962C8B-B14F-4D97-AF65-F5344CB8AC3E}">
        <p14:creationId xmlns:p14="http://schemas.microsoft.com/office/powerpoint/2010/main" val="22349869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76713" y="5943600"/>
            <a:ext cx="8015287" cy="914400"/>
          </a:xfrm>
        </p:spPr>
        <p:txBody>
          <a:bodyPr>
            <a:normAutofit/>
          </a:bodyPr>
          <a:lstStyle/>
          <a:p>
            <a:pPr algn="ctr"/>
            <a:r>
              <a:rPr lang="en-US" sz="5400" b="1" dirty="0" smtClean="0">
                <a:solidFill>
                  <a:srgbClr val="0070C0"/>
                </a:solidFill>
                <a:latin typeface="Arial" panose="020B0604020202020204" pitchFamily="34" charset="0"/>
                <a:cs typeface="Arial" panose="020B0604020202020204" pitchFamily="34" charset="0"/>
              </a:rPr>
              <a:t>TRÂN TRỌNG </a:t>
            </a:r>
            <a:r>
              <a:rPr lang="en-US" sz="5400" b="1">
                <a:solidFill>
                  <a:srgbClr val="0070C0"/>
                </a:solidFill>
                <a:latin typeface="Arial" panose="020B0604020202020204" pitchFamily="34" charset="0"/>
                <a:cs typeface="Arial" panose="020B0604020202020204" pitchFamily="34" charset="0"/>
              </a:rPr>
              <a:t>CẢM </a:t>
            </a:r>
            <a:r>
              <a:rPr lang="en-US" sz="5400" b="1" smtClean="0">
                <a:solidFill>
                  <a:srgbClr val="0070C0"/>
                </a:solidFill>
                <a:latin typeface="Arial" panose="020B0604020202020204" pitchFamily="34" charset="0"/>
                <a:cs typeface="Arial" panose="020B0604020202020204" pitchFamily="34" charset="0"/>
              </a:rPr>
              <a:t>ƠN</a:t>
            </a:r>
            <a:endParaRPr lang="en-US" sz="54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10834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Tài liệu tham khảo</a:t>
            </a:r>
            <a:endParaRPr lang="en-US"/>
          </a:p>
        </p:txBody>
      </p:sp>
      <p:sp>
        <p:nvSpPr>
          <p:cNvPr id="3" name="Content Placeholder 2"/>
          <p:cNvSpPr>
            <a:spLocks noGrp="1"/>
          </p:cNvSpPr>
          <p:nvPr>
            <p:ph idx="1"/>
          </p:nvPr>
        </p:nvSpPr>
        <p:spPr/>
        <p:txBody>
          <a:bodyPr/>
          <a:lstStyle/>
          <a:p>
            <a:pPr lvl="0"/>
            <a:r>
              <a:rPr lang="en-US"/>
              <a:t>Giáo trình Phẫu thuật Hàm Mặt, Khoa Răng Hàm Mặt, Trường Đại học Y Dược Huế.</a:t>
            </a:r>
          </a:p>
          <a:p>
            <a:pPr lvl="0"/>
            <a:r>
              <a:rPr lang="en-US"/>
              <a:t>Giáo trình Phẫu thuật Hàm Mặt, Khoa Răng Hàm Mặt, Đại học Y Dược TP. Hồ Chí Minh</a:t>
            </a:r>
          </a:p>
          <a:p>
            <a:pPr lvl="0"/>
            <a:r>
              <a:rPr lang="en-US"/>
              <a:t>Fonseca R.J (2013), </a:t>
            </a:r>
            <a:r>
              <a:rPr lang="en-US" i="1"/>
              <a:t>Oral and Maxillofacial Trauma</a:t>
            </a:r>
            <a:r>
              <a:rPr lang="en-US"/>
              <a:t>, 4</a:t>
            </a:r>
            <a:r>
              <a:rPr lang="en-US" baseline="30000"/>
              <a:t>th</a:t>
            </a:r>
            <a:r>
              <a:rPr lang="en-US"/>
              <a:t> Edition, Elsevier Saunders.</a:t>
            </a:r>
          </a:p>
          <a:p>
            <a:pPr lvl="0"/>
            <a:r>
              <a:rPr lang="en-US"/>
              <a:t>Fonseca R.J., Walker R.V. (1991), </a:t>
            </a:r>
            <a:r>
              <a:rPr lang="en-US" i="1"/>
              <a:t>Oral and Maxillo-facial Trauma,</a:t>
            </a:r>
            <a:r>
              <a:rPr lang="en-US"/>
              <a:t> Philadenphia, W.B Saunders Company.</a:t>
            </a:r>
          </a:p>
          <a:p>
            <a:pPr lvl="0"/>
            <a:r>
              <a:rPr lang="en-US"/>
              <a:t>Hupp J.R, Ellis III E, tucker M.R (2014), </a:t>
            </a:r>
            <a:r>
              <a:rPr lang="en-US" i="1"/>
              <a:t>Contemporary Oral and Maxillofacial Surgery</a:t>
            </a:r>
            <a:r>
              <a:rPr lang="en-US"/>
              <a:t>, 6</a:t>
            </a:r>
            <a:r>
              <a:rPr lang="en-US" baseline="30000"/>
              <a:t>th</a:t>
            </a:r>
            <a:r>
              <a:rPr lang="en-US"/>
              <a:t> Edition, Elservier.</a:t>
            </a:r>
          </a:p>
          <a:p>
            <a:pPr lvl="0"/>
            <a:r>
              <a:rPr lang="en-US"/>
              <a:t>Miloro M (2004), </a:t>
            </a:r>
            <a:r>
              <a:rPr lang="en-US" i="1"/>
              <a:t>Peterson's Principles of Oral and Maxillofacial Surgery</a:t>
            </a:r>
            <a:r>
              <a:rPr lang="en-US"/>
              <a:t>, 2</a:t>
            </a:r>
            <a:r>
              <a:rPr lang="en-US" baseline="30000"/>
              <a:t>nd</a:t>
            </a:r>
            <a:r>
              <a:rPr lang="en-US"/>
              <a:t> Edition, BC Decker Inc.</a:t>
            </a:r>
          </a:p>
          <a:p>
            <a:endParaRPr lang="en-US"/>
          </a:p>
        </p:txBody>
      </p:sp>
    </p:spTree>
    <p:extLst>
      <p:ext uri="{BB962C8B-B14F-4D97-AF65-F5344CB8AC3E}">
        <p14:creationId xmlns:p14="http://schemas.microsoft.com/office/powerpoint/2010/main" val="148480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8557" y="131444"/>
            <a:ext cx="9978885" cy="793873"/>
          </a:xfrm>
        </p:spPr>
        <p:txBody>
          <a:bodyPr/>
          <a:lstStyle/>
          <a:p>
            <a:r>
              <a:rPr lang="en-US" smtClean="0"/>
              <a:t>Trình tự để khảo sát bệnh nhân ban đầu </a:t>
            </a:r>
            <a:r>
              <a:rPr lang="en-US" smtClean="0">
                <a:solidFill>
                  <a:srgbClr val="FF0000"/>
                </a:solidFill>
              </a:rPr>
              <a:t>ABCDE</a:t>
            </a:r>
            <a:endParaRPr lang="en-US">
              <a:solidFill>
                <a:srgbClr val="FF0000"/>
              </a:solidFill>
            </a:endParaRPr>
          </a:p>
        </p:txBody>
      </p:sp>
      <p:sp>
        <p:nvSpPr>
          <p:cNvPr id="3" name="Content Placeholder 2"/>
          <p:cNvSpPr>
            <a:spLocks noGrp="1"/>
          </p:cNvSpPr>
          <p:nvPr>
            <p:ph idx="1"/>
          </p:nvPr>
        </p:nvSpPr>
        <p:spPr/>
        <p:txBody>
          <a:bodyPr/>
          <a:lstStyle/>
          <a:p>
            <a:pPr>
              <a:lnSpc>
                <a:spcPct val="150000"/>
              </a:lnSpc>
              <a:defRPr/>
            </a:pPr>
            <a:r>
              <a:rPr lang="en-US" sz="2800">
                <a:ea typeface="Arial Unicode MS" pitchFamily="34" charset="-128"/>
              </a:rPr>
              <a:t>đường thở (</a:t>
            </a:r>
            <a:r>
              <a:rPr lang="en-US" sz="2800" b="1">
                <a:solidFill>
                  <a:srgbClr val="FF0000"/>
                </a:solidFill>
                <a:ea typeface="Arial Unicode MS" pitchFamily="34" charset="-128"/>
              </a:rPr>
              <a:t>A</a:t>
            </a:r>
            <a:r>
              <a:rPr lang="en-US" sz="2800">
                <a:ea typeface="Arial Unicode MS" pitchFamily="34" charset="-128"/>
              </a:rPr>
              <a:t>ir way): có bảo vệ cột sống cổ</a:t>
            </a:r>
          </a:p>
          <a:p>
            <a:pPr>
              <a:lnSpc>
                <a:spcPct val="150000"/>
              </a:lnSpc>
              <a:defRPr/>
            </a:pPr>
            <a:r>
              <a:rPr lang="en-US" sz="2800">
                <a:ea typeface="Arial Unicode MS" pitchFamily="34" charset="-128"/>
              </a:rPr>
              <a:t>thở và thông khí</a:t>
            </a:r>
            <a:r>
              <a:rPr lang="vi-VN" sz="2800">
                <a:ea typeface="Arial Unicode MS" pitchFamily="34" charset="-128"/>
              </a:rPr>
              <a:t> đủ</a:t>
            </a:r>
            <a:r>
              <a:rPr lang="en-US" sz="2800">
                <a:ea typeface="Arial Unicode MS" pitchFamily="34" charset="-128"/>
              </a:rPr>
              <a:t> ( </a:t>
            </a:r>
            <a:r>
              <a:rPr lang="en-US" sz="2800" b="1">
                <a:solidFill>
                  <a:srgbClr val="FF0000"/>
                </a:solidFill>
                <a:ea typeface="Arial Unicode MS" pitchFamily="34" charset="-128"/>
              </a:rPr>
              <a:t>B</a:t>
            </a:r>
            <a:r>
              <a:rPr lang="en-US" sz="2800">
                <a:ea typeface="Arial Unicode MS" pitchFamily="34" charset="-128"/>
              </a:rPr>
              <a:t>reathing and ventilation). </a:t>
            </a:r>
          </a:p>
          <a:p>
            <a:pPr>
              <a:lnSpc>
                <a:spcPct val="150000"/>
              </a:lnSpc>
              <a:defRPr/>
            </a:pPr>
            <a:r>
              <a:rPr lang="en-US" sz="2800">
                <a:ea typeface="Arial Unicode MS" pitchFamily="34" charset="-128"/>
              </a:rPr>
              <a:t>tuần hoàn  (</a:t>
            </a:r>
            <a:r>
              <a:rPr lang="en-US" sz="2800" b="1">
                <a:solidFill>
                  <a:srgbClr val="FF0000"/>
                </a:solidFill>
                <a:ea typeface="Arial Unicode MS" pitchFamily="34" charset="-128"/>
              </a:rPr>
              <a:t>C</a:t>
            </a:r>
            <a:r>
              <a:rPr lang="en-US" sz="2800">
                <a:ea typeface="Arial Unicode MS" pitchFamily="34" charset="-128"/>
              </a:rPr>
              <a:t>irculation): cần kiểm soát chảy máu</a:t>
            </a:r>
          </a:p>
          <a:p>
            <a:pPr>
              <a:lnSpc>
                <a:spcPct val="150000"/>
              </a:lnSpc>
              <a:defRPr/>
            </a:pPr>
            <a:r>
              <a:rPr lang="en-US" sz="2800">
                <a:ea typeface="Arial Unicode MS" pitchFamily="34" charset="-128"/>
              </a:rPr>
              <a:t>thương tổn (</a:t>
            </a:r>
            <a:r>
              <a:rPr lang="en-US" sz="2800" b="1">
                <a:solidFill>
                  <a:srgbClr val="FF0000"/>
                </a:solidFill>
                <a:ea typeface="Arial Unicode MS" pitchFamily="34" charset="-128"/>
              </a:rPr>
              <a:t>D</a:t>
            </a:r>
            <a:r>
              <a:rPr lang="en-US" sz="2800">
                <a:ea typeface="Arial Unicode MS" pitchFamily="34" charset="-128"/>
              </a:rPr>
              <a:t>isability): tình trạng thần kinh</a:t>
            </a:r>
          </a:p>
          <a:p>
            <a:pPr>
              <a:lnSpc>
                <a:spcPct val="150000"/>
              </a:lnSpc>
              <a:defRPr/>
            </a:pPr>
            <a:r>
              <a:rPr lang="en-US" sz="2800">
                <a:ea typeface="Arial Unicode MS" pitchFamily="34" charset="-128"/>
              </a:rPr>
              <a:t>bộc lộ bệnh nhân (</a:t>
            </a:r>
            <a:r>
              <a:rPr lang="en-US" sz="2800" b="1">
                <a:solidFill>
                  <a:srgbClr val="FF0000"/>
                </a:solidFill>
                <a:ea typeface="Arial Unicode MS" pitchFamily="34" charset="-128"/>
              </a:rPr>
              <a:t>E</a:t>
            </a:r>
            <a:r>
              <a:rPr lang="en-US" sz="2800">
                <a:ea typeface="Arial Unicode MS" pitchFamily="34" charset="-128"/>
              </a:rPr>
              <a:t>xposure): </a:t>
            </a:r>
            <a:r>
              <a:rPr lang="vi-VN" sz="2800">
                <a:ea typeface="Arial Unicode MS" pitchFamily="34" charset="-128"/>
              </a:rPr>
              <a:t>Tháo cởi </a:t>
            </a:r>
            <a:r>
              <a:rPr lang="en-US" sz="2800">
                <a:ea typeface="Arial Unicode MS" pitchFamily="34" charset="-128"/>
              </a:rPr>
              <a:t>quần áo nhưng cần phòng ngừa giảm thân nhiệt</a:t>
            </a:r>
          </a:p>
          <a:p>
            <a:endParaRPr lang="en-US"/>
          </a:p>
        </p:txBody>
      </p:sp>
    </p:spTree>
    <p:extLst>
      <p:ext uri="{BB962C8B-B14F-4D97-AF65-F5344CB8AC3E}">
        <p14:creationId xmlns:p14="http://schemas.microsoft.com/office/powerpoint/2010/main" val="1624653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Làm thông đường thở</a:t>
            </a:r>
            <a:endParaRPr lang="en-US"/>
          </a:p>
        </p:txBody>
      </p:sp>
      <p:sp>
        <p:nvSpPr>
          <p:cNvPr id="3" name="Content Placeholder 2"/>
          <p:cNvSpPr>
            <a:spLocks noGrp="1"/>
          </p:cNvSpPr>
          <p:nvPr>
            <p:ph idx="1"/>
          </p:nvPr>
        </p:nvSpPr>
        <p:spPr/>
        <p:txBody>
          <a:bodyPr/>
          <a:lstStyle/>
          <a:p>
            <a:r>
              <a:rPr lang="en-US"/>
              <a:t>Ngạt thở là biến chứng dễ dẫn đến tử vong nhanh nhất, cần được xử trí cấp cứu nhanh chóng để khai thông đường thở.</a:t>
            </a:r>
          </a:p>
          <a:p>
            <a:r>
              <a:rPr lang="en-US" smtClean="0"/>
              <a:t>Nguyên nhân:</a:t>
            </a:r>
          </a:p>
          <a:p>
            <a:pPr marL="0" indent="0">
              <a:buNone/>
            </a:pPr>
            <a:r>
              <a:rPr lang="en-US" smtClean="0"/>
              <a:t>	(1) Tụt </a:t>
            </a:r>
            <a:r>
              <a:rPr lang="en-US"/>
              <a:t>lưỡi ra sau gốc lưỡi gây che kín ngã ba thanh </a:t>
            </a:r>
            <a:r>
              <a:rPr lang="en-US" smtClean="0"/>
              <a:t>môn</a:t>
            </a:r>
          </a:p>
          <a:p>
            <a:pPr marL="0" indent="0">
              <a:buNone/>
            </a:pPr>
            <a:r>
              <a:rPr lang="en-US" smtClean="0"/>
              <a:t>		- gãy </a:t>
            </a:r>
            <a:r>
              <a:rPr lang="en-US"/>
              <a:t>thân xương hàm dưới hai bên cằm có tụt mảnh gãy ra </a:t>
            </a:r>
            <a:r>
              <a:rPr lang="en-US" smtClean="0"/>
              <a:t>sau,</a:t>
            </a:r>
          </a:p>
          <a:p>
            <a:pPr marL="0" indent="0">
              <a:buNone/>
            </a:pPr>
            <a:r>
              <a:rPr lang="en-US"/>
              <a:t>	</a:t>
            </a:r>
            <a:r>
              <a:rPr lang="en-US" smtClean="0"/>
              <a:t>	- gãy </a:t>
            </a:r>
            <a:r>
              <a:rPr lang="en-US"/>
              <a:t>nát vùng cằm kèm theo vết thương phần mềm sát </a:t>
            </a:r>
            <a:r>
              <a:rPr lang="en-US" smtClean="0"/>
              <a:t>miệng</a:t>
            </a:r>
          </a:p>
          <a:p>
            <a:pPr marL="0" indent="0">
              <a:buNone/>
            </a:pPr>
            <a:r>
              <a:rPr lang="en-US"/>
              <a:t>	</a:t>
            </a:r>
            <a:r>
              <a:rPr lang="en-US" smtClean="0"/>
              <a:t>	- bệnh </a:t>
            </a:r>
            <a:r>
              <a:rPr lang="en-US"/>
              <a:t>nhân có hôn mê do chấn thương sọ </a:t>
            </a:r>
            <a:r>
              <a:rPr lang="en-US" smtClean="0"/>
              <a:t>não.</a:t>
            </a:r>
          </a:p>
          <a:p>
            <a:pPr marL="0" indent="0">
              <a:buNone/>
            </a:pPr>
            <a:r>
              <a:rPr lang="en-US" smtClean="0"/>
              <a:t>	(2) Tắc đường hô hấp trên bởi nước bọt, máu, dịch tiết, cục máu đông hoặc các dị vật như mảnh răng vỡ, thân răng, mảnh xương vụn, mảnh phần mềm...nguy hiểm khi có chấn thương sọ não kết hợp hôn mê.</a:t>
            </a:r>
          </a:p>
          <a:p>
            <a:endParaRPr lang="en-US"/>
          </a:p>
          <a:p>
            <a:endParaRPr lang="en-US"/>
          </a:p>
        </p:txBody>
      </p:sp>
    </p:spTree>
    <p:extLst>
      <p:ext uri="{BB962C8B-B14F-4D97-AF65-F5344CB8AC3E}">
        <p14:creationId xmlns:p14="http://schemas.microsoft.com/office/powerpoint/2010/main" val="33299172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Làm thông đường </a:t>
            </a:r>
            <a:r>
              <a:rPr lang="en-US" smtClean="0"/>
              <a:t>thở</a:t>
            </a:r>
            <a:endParaRPr lang="en-US"/>
          </a:p>
        </p:txBody>
      </p:sp>
      <p:sp>
        <p:nvSpPr>
          <p:cNvPr id="3" name="Content Placeholder 2"/>
          <p:cNvSpPr>
            <a:spLocks noGrp="1"/>
          </p:cNvSpPr>
          <p:nvPr>
            <p:ph idx="1"/>
          </p:nvPr>
        </p:nvSpPr>
        <p:spPr>
          <a:xfrm>
            <a:off x="1750977" y="1221670"/>
            <a:ext cx="9978885" cy="5285145"/>
          </a:xfrm>
        </p:spPr>
        <p:txBody>
          <a:bodyPr/>
          <a:lstStyle/>
          <a:p>
            <a:pPr marL="0" indent="0">
              <a:buNone/>
            </a:pPr>
            <a:r>
              <a:rPr lang="en-US" smtClean="0"/>
              <a:t>	(3) Ngạt </a:t>
            </a:r>
            <a:r>
              <a:rPr lang="en-US"/>
              <a:t>do phù nề gốc lưỡi sàn miệng, tràn khí vùng cổ, chảy máu dưới da vùng cổ thành ổ máu tụ quanh đường thở. Những nguyên nhân trên gây ngạt thở từ từ và muộn hơn</a:t>
            </a:r>
            <a:r>
              <a:rPr lang="en-US" smtClean="0"/>
              <a:t>.</a:t>
            </a:r>
            <a:r>
              <a:rPr lang="en-US"/>
              <a:t> </a:t>
            </a:r>
          </a:p>
          <a:p>
            <a:pPr marL="0" indent="0">
              <a:buNone/>
            </a:pPr>
            <a:endParaRPr lang="en-US"/>
          </a:p>
        </p:txBody>
      </p:sp>
      <p:pic>
        <p:nvPicPr>
          <p:cNvPr id="5" name="Picture 4"/>
          <p:cNvPicPr>
            <a:picLocks noChangeAspect="1"/>
          </p:cNvPicPr>
          <p:nvPr/>
        </p:nvPicPr>
        <p:blipFill>
          <a:blip r:embed="rId2"/>
          <a:stretch>
            <a:fillRect/>
          </a:stretch>
        </p:blipFill>
        <p:spPr>
          <a:xfrm>
            <a:off x="1456062" y="2721284"/>
            <a:ext cx="5284358" cy="3785532"/>
          </a:xfrm>
          <a:prstGeom prst="rect">
            <a:avLst/>
          </a:prstGeom>
        </p:spPr>
      </p:pic>
      <p:sp>
        <p:nvSpPr>
          <p:cNvPr id="6" name="Rectangle 5"/>
          <p:cNvSpPr/>
          <p:nvPr/>
        </p:nvSpPr>
        <p:spPr>
          <a:xfrm>
            <a:off x="6857999" y="3864243"/>
            <a:ext cx="5107022" cy="1200329"/>
          </a:xfrm>
          <a:prstGeom prst="rect">
            <a:avLst/>
          </a:prstGeom>
        </p:spPr>
        <p:txBody>
          <a:bodyPr wrap="square">
            <a:spAutoFit/>
          </a:bodyPr>
          <a:lstStyle/>
          <a:p>
            <a:r>
              <a:rPr lang="en-US" sz="2400" smtClean="0">
                <a:latin typeface="Arial" panose="020B0604020202020204" pitchFamily="34" charset="0"/>
                <a:cs typeface="Arial" panose="020B0604020202020204" pitchFamily="34" charset="0"/>
              </a:rPr>
              <a:t>Hình minh họa lưỡi bị tụt ra sau do gãy xương vùng cằm gây nghẽn đường hô hấp.</a:t>
            </a: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7711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Xử trí ngạt thở</a:t>
            </a:r>
            <a:endParaRPr lang="en-US"/>
          </a:p>
        </p:txBody>
      </p:sp>
      <p:sp>
        <p:nvSpPr>
          <p:cNvPr id="3" name="Content Placeholder 2"/>
          <p:cNvSpPr>
            <a:spLocks noGrp="1"/>
          </p:cNvSpPr>
          <p:nvPr>
            <p:ph idx="1"/>
          </p:nvPr>
        </p:nvSpPr>
        <p:spPr/>
        <p:txBody>
          <a:bodyPr/>
          <a:lstStyle/>
          <a:p>
            <a:r>
              <a:rPr lang="en-US"/>
              <a:t>K</a:t>
            </a:r>
            <a:r>
              <a:rPr lang="en-US" smtClean="0"/>
              <a:t>ẹp </a:t>
            </a:r>
            <a:r>
              <a:rPr lang="en-US"/>
              <a:t>kéo lưỡi ra phía trước để khai thông đường thở kết hợp với nâng và đưa góc hàm dưới ra </a:t>
            </a:r>
            <a:r>
              <a:rPr lang="en-US" smtClean="0"/>
              <a:t>trước, cố định lưỡi  </a:t>
            </a:r>
          </a:p>
          <a:p>
            <a:r>
              <a:rPr lang="en-US" smtClean="0"/>
              <a:t>Hút </a:t>
            </a:r>
            <a:r>
              <a:rPr lang="en-US"/>
              <a:t>đàm dãi, máu ứ đọng </a:t>
            </a:r>
            <a:r>
              <a:rPr lang="en-US" smtClean="0"/>
              <a:t>và lấy dị vật trong miệng</a:t>
            </a:r>
          </a:p>
          <a:p>
            <a:r>
              <a:rPr lang="en-US" smtClean="0"/>
              <a:t>Đặt ống thông khí hay ống nội khí quản</a:t>
            </a:r>
          </a:p>
          <a:p>
            <a:r>
              <a:rPr lang="en-US" smtClean="0"/>
              <a:t>Xử lý các ổ máu tụ, tràn khí gây ngạt</a:t>
            </a:r>
          </a:p>
          <a:p>
            <a:pPr marL="0" indent="0">
              <a:buNone/>
            </a:pPr>
            <a:endParaRPr lang="en-US"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6046" y="3783573"/>
            <a:ext cx="3991178" cy="297689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4713" y="3783573"/>
            <a:ext cx="3978632" cy="2951093"/>
          </a:xfrm>
          <a:prstGeom prst="rect">
            <a:avLst/>
          </a:prstGeom>
        </p:spPr>
      </p:pic>
    </p:spTree>
    <p:extLst>
      <p:ext uri="{BB962C8B-B14F-4D97-AF65-F5344CB8AC3E}">
        <p14:creationId xmlns:p14="http://schemas.microsoft.com/office/powerpoint/2010/main" val="38498967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Xử trí ngạt </a:t>
            </a:r>
            <a:r>
              <a:rPr lang="en-US" smtClean="0"/>
              <a:t>thở (tt)</a:t>
            </a:r>
            <a:endParaRPr lang="en-US"/>
          </a:p>
        </p:txBody>
      </p:sp>
      <p:sp>
        <p:nvSpPr>
          <p:cNvPr id="3" name="Content Placeholder 2"/>
          <p:cNvSpPr>
            <a:spLocks noGrp="1"/>
          </p:cNvSpPr>
          <p:nvPr>
            <p:ph idx="1"/>
          </p:nvPr>
        </p:nvSpPr>
        <p:spPr/>
        <p:txBody>
          <a:bodyPr/>
          <a:lstStyle/>
          <a:p>
            <a:r>
              <a:rPr lang="en-US" smtClean="0"/>
              <a:t>Đặt ống thông khí</a:t>
            </a:r>
          </a:p>
          <a:p>
            <a:pPr marL="0" indent="0">
              <a:buNone/>
            </a:pP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025" y="2077705"/>
            <a:ext cx="5201725" cy="304954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2665" y="2109250"/>
            <a:ext cx="3898862" cy="3049549"/>
          </a:xfrm>
          <a:prstGeom prst="rect">
            <a:avLst/>
          </a:prstGeom>
        </p:spPr>
      </p:pic>
    </p:spTree>
    <p:extLst>
      <p:ext uri="{BB962C8B-B14F-4D97-AF65-F5344CB8AC3E}">
        <p14:creationId xmlns:p14="http://schemas.microsoft.com/office/powerpoint/2010/main" val="40999941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Xử trí ngạt thở (tt)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6718" y="1469941"/>
            <a:ext cx="4963441" cy="3432799"/>
          </a:xfrm>
        </p:spPr>
      </p:pic>
      <p:pic>
        <p:nvPicPr>
          <p:cNvPr id="8" name="Picture 7"/>
          <p:cNvPicPr>
            <a:picLocks noChangeAspect="1"/>
          </p:cNvPicPr>
          <p:nvPr/>
        </p:nvPicPr>
        <p:blipFill>
          <a:blip r:embed="rId3"/>
          <a:stretch>
            <a:fillRect/>
          </a:stretch>
        </p:blipFill>
        <p:spPr>
          <a:xfrm>
            <a:off x="6179260" y="1507582"/>
            <a:ext cx="5240706" cy="3395158"/>
          </a:xfrm>
          <a:prstGeom prst="rect">
            <a:avLst/>
          </a:prstGeom>
        </p:spPr>
      </p:pic>
    </p:spTree>
    <p:extLst>
      <p:ext uri="{BB962C8B-B14F-4D97-AF65-F5344CB8AC3E}">
        <p14:creationId xmlns:p14="http://schemas.microsoft.com/office/powerpoint/2010/main" val="1525338602"/>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751</TotalTime>
  <Words>4033</Words>
  <Application>Microsoft Office PowerPoint</Application>
  <PresentationFormat>Custom</PresentationFormat>
  <Paragraphs>265</Paragraphs>
  <Slides>39</Slides>
  <Notes>11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Wisp</vt:lpstr>
      <vt:lpstr>XỬ LÝ CẤP CỨU  CHẤN THƯƠNG HÀM MẶT</vt:lpstr>
      <vt:lpstr>Mục tiêu</vt:lpstr>
      <vt:lpstr>Đặt vấn đề</vt:lpstr>
      <vt:lpstr>Trình tự để khảo sát bệnh nhân ban đầu ABCDE</vt:lpstr>
      <vt:lpstr>Làm thông đường thở</vt:lpstr>
      <vt:lpstr>Làm thông đường thở</vt:lpstr>
      <vt:lpstr>Xử trí ngạt thở</vt:lpstr>
      <vt:lpstr>Xử trí ngạt thở (tt)</vt:lpstr>
      <vt:lpstr>Xử trí ngạt thở (tt)</vt:lpstr>
      <vt:lpstr>Cấp cứu chảy máu </vt:lpstr>
      <vt:lpstr>Xử trí cấp cứu chảy máu</vt:lpstr>
      <vt:lpstr>Xử trí cấp cứu chảy máu</vt:lpstr>
      <vt:lpstr>Xử trí cấp cứu chảy máu</vt:lpstr>
      <vt:lpstr>Xử trí cấp cứu chảy máu</vt:lpstr>
      <vt:lpstr>Xử trí cấp cứu chảy máu</vt:lpstr>
      <vt:lpstr>Đánh giá và xử trí sốc do mất máu</vt:lpstr>
      <vt:lpstr>Đánh giá và xử trí sốc do mất máu</vt:lpstr>
      <vt:lpstr>Các triệu chứng chính trong sốc</vt:lpstr>
      <vt:lpstr>Phân loại mức độ mất máu</vt:lpstr>
      <vt:lpstr>Phòng và chống choáng </vt:lpstr>
      <vt:lpstr>Phòng và chống choáng</vt:lpstr>
      <vt:lpstr>Đánh giá các chấn thương phối hợp </vt:lpstr>
      <vt:lpstr>Bảng đánh giá thang điểm Glasgow </vt:lpstr>
      <vt:lpstr>Đánh giá các chấn thương phối hợp</vt:lpstr>
      <vt:lpstr>Đánh giá các chấn thương phối hợp</vt:lpstr>
      <vt:lpstr>Đánh giá các chấn thương phối hợp</vt:lpstr>
      <vt:lpstr>Chẩn đoán và xử trí vết thương phần mềm hàm mặt </vt:lpstr>
      <vt:lpstr>Vết thương đụng dập</vt:lpstr>
      <vt:lpstr>Vết thương sây sát</vt:lpstr>
      <vt:lpstr>Vết thương xuyên thủng</vt:lpstr>
      <vt:lpstr>Vết thương rách và lóc</vt:lpstr>
      <vt:lpstr>Vết thương dập nát và thiếu hỗng</vt:lpstr>
      <vt:lpstr>Vết thương bỏng</vt:lpstr>
      <vt:lpstr>Nguyên tắc điều trị vết thương mặt</vt:lpstr>
      <vt:lpstr>Điều trị vết thương mặt</vt:lpstr>
      <vt:lpstr>Điều trị vết thương mặt</vt:lpstr>
      <vt:lpstr>Điều trị vết thương mặt</vt:lpstr>
      <vt:lpstr>TRÂN TRỌNG CẢM ƠN</vt:lpstr>
      <vt:lpstr>Tài liệu tham khảo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Xử lý cấp cứu chấn thương vùng hàm mặt</dc:title>
  <dc:creator>Dr Tien</dc:creator>
  <cp:lastModifiedBy>Windows User</cp:lastModifiedBy>
  <cp:revision>28</cp:revision>
  <dcterms:created xsi:type="dcterms:W3CDTF">2016-10-23T18:19:27Z</dcterms:created>
  <dcterms:modified xsi:type="dcterms:W3CDTF">2018-05-16T01:13:56Z</dcterms:modified>
</cp:coreProperties>
</file>